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3" r:id="rId9"/>
    <p:sldId id="264" r:id="rId10"/>
    <p:sldId id="265" r:id="rId11"/>
    <p:sldId id="273" r:id="rId12"/>
    <p:sldId id="269" r:id="rId13"/>
    <p:sldId id="268" r:id="rId14"/>
    <p:sldId id="266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01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2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3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50CC-D31D-4DC4-AC91-11D556B174A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4123-4408-4DAC-9909-CEFBB6E9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03" y="2998573"/>
            <a:ext cx="8144134" cy="812162"/>
          </a:xfrm>
        </p:spPr>
        <p:txBody>
          <a:bodyPr/>
          <a:lstStyle/>
          <a:p>
            <a:pPr algn="ctr"/>
            <a:r>
              <a:rPr lang="en-US" sz="2000" b="1" dirty="0"/>
              <a:t>Using </a:t>
            </a:r>
            <a:r>
              <a:rPr lang="en-US" sz="2000" b="1" dirty="0" smtClean="0"/>
              <a:t>Artificial </a:t>
            </a:r>
            <a:r>
              <a:rPr lang="en-US" sz="2000" b="1" dirty="0"/>
              <a:t>I</a:t>
            </a:r>
            <a:r>
              <a:rPr lang="en-US" sz="2000" b="1" dirty="0" smtClean="0"/>
              <a:t>ntelligence </a:t>
            </a:r>
            <a:r>
              <a:rPr lang="en-US" sz="2000" b="1" dirty="0"/>
              <a:t>for </a:t>
            </a:r>
            <a:r>
              <a:rPr lang="en-US" sz="2000" b="1" dirty="0" smtClean="0"/>
              <a:t>Analyzing </a:t>
            </a:r>
            <a:r>
              <a:rPr lang="en-US" sz="2000" b="1" dirty="0"/>
              <a:t>the </a:t>
            </a:r>
            <a:r>
              <a:rPr lang="en-US" sz="2000" b="1" dirty="0" smtClean="0"/>
              <a:t>Retinal </a:t>
            </a:r>
            <a:r>
              <a:rPr lang="en-US" sz="2000" b="1" dirty="0"/>
              <a:t>I</a:t>
            </a:r>
            <a:r>
              <a:rPr lang="en-US" sz="2000" b="1" dirty="0" smtClean="0"/>
              <a:t>mages </a:t>
            </a:r>
            <a:r>
              <a:rPr lang="en-US" sz="2000" b="1" dirty="0"/>
              <a:t>(OCT) in </a:t>
            </a:r>
            <a:r>
              <a:rPr lang="en-US" sz="2000" b="1" dirty="0" smtClean="0"/>
              <a:t>People </a:t>
            </a:r>
            <a:r>
              <a:rPr lang="en-US" sz="2000" b="1" dirty="0"/>
              <a:t>with D</a:t>
            </a:r>
            <a:r>
              <a:rPr lang="en-US" sz="2000" b="1" dirty="0" smtClean="0"/>
              <a:t>iabetes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Tahani</a:t>
            </a:r>
            <a:r>
              <a:rPr lang="en-US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A. </a:t>
            </a:r>
            <a:r>
              <a:rPr lang="en-US" b="1" i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Daghistani</a:t>
            </a:r>
            <a:endParaRPr lang="en-US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767" y="2685893"/>
            <a:ext cx="2160211" cy="14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4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67836"/>
              </p:ext>
            </p:extLst>
          </p:nvPr>
        </p:nvGraphicFramePr>
        <p:xfrm>
          <a:off x="2427530" y="2524609"/>
          <a:ext cx="7336941" cy="315936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902896"/>
                <a:gridCol w="1086809"/>
                <a:gridCol w="1086809"/>
                <a:gridCol w="1086809"/>
                <a:gridCol w="1086809"/>
                <a:gridCol w="1086809"/>
              </a:tblGrid>
              <a:tr h="237132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Table1: The Performance of the Models on the Test Dataset 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9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CNN </a:t>
                      </a:r>
                      <a:r>
                        <a:rPr lang="en-US" sz="1200" spc="-5" dirty="0" smtClean="0">
                          <a:solidFill>
                            <a:schemeClr val="bg1"/>
                          </a:solidFill>
                          <a:effectLst/>
                        </a:rPr>
                        <a:t>Model/Metrics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recall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f1-score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AUC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5-Convolutional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4-Convolutional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3-Convolutional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2-Convolutional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4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solidFill>
                            <a:schemeClr val="bg1"/>
                          </a:solidFill>
                          <a:effectLst/>
                        </a:rPr>
                        <a:t>1-Convolutional Layer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1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62" y="2200319"/>
            <a:ext cx="3554276" cy="3956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5497" y="6156966"/>
            <a:ext cx="5161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ummary of </a:t>
            </a:r>
            <a:r>
              <a:rPr lang="en-US" spc="-5" dirty="0" smtClean="0">
                <a:solidFill>
                  <a:schemeClr val="bg1"/>
                </a:solidFill>
                <a:effectLst/>
              </a:rPr>
              <a:t>5-Convolutional Layer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(CNN) 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8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46" y="2265406"/>
            <a:ext cx="6555108" cy="3105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6915" y="5559166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Accuracy and loss for training and validation 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6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03" y="2477123"/>
            <a:ext cx="7896395" cy="37090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8273" y="6186196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Accuracy achieved for five CNN models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4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34" y="2313579"/>
            <a:ext cx="5524332" cy="3734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1547" y="6158420"/>
            <a:ext cx="3728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AUC achieved for five CNN models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6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propose a deep learning based method to solve the and classification problem in OCT </a:t>
            </a:r>
            <a:r>
              <a:rPr lang="en-US" dirty="0" smtClean="0">
                <a:solidFill>
                  <a:schemeClr val="bg1"/>
                </a:solidFill>
              </a:rPr>
              <a:t>images.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esults </a:t>
            </a:r>
            <a:r>
              <a:rPr lang="en-US" dirty="0">
                <a:solidFill>
                  <a:schemeClr val="bg1"/>
                </a:solidFill>
              </a:rPr>
              <a:t>show that the proposed method has been successful in predicting the presence of DME in OCT images.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9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3347" y="2644170"/>
            <a:ext cx="4665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Thank you</a:t>
            </a:r>
            <a:endParaRPr lang="en-US" sz="9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8018"/>
            <a:ext cx="9732306" cy="40639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Diabetic macular edema (DME) is a common disease of diabetic </a:t>
            </a:r>
            <a:r>
              <a:rPr lang="en-US" dirty="0" smtClean="0">
                <a:solidFill>
                  <a:schemeClr val="bg1"/>
                </a:solidFill>
              </a:rPr>
              <a:t>retinopathy.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Due </a:t>
            </a:r>
            <a:r>
              <a:rPr lang="en-US" dirty="0">
                <a:solidFill>
                  <a:schemeClr val="bg1"/>
                </a:solidFill>
              </a:rPr>
              <a:t>to the infection of DME disease, many patients’ vision is lost.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cure DME eye disease, early detection and treatment are very important and vital </a:t>
            </a:r>
            <a:r>
              <a:rPr lang="en-US" dirty="0" smtClean="0">
                <a:solidFill>
                  <a:schemeClr val="bg1"/>
                </a:solidFill>
              </a:rPr>
              <a:t>steps.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Medical </a:t>
            </a:r>
            <a:r>
              <a:rPr lang="en-US" dirty="0">
                <a:solidFill>
                  <a:schemeClr val="bg1"/>
                </a:solidFill>
              </a:rPr>
              <a:t>imaging developed rapidly to play a central role in medicine today by supporting diagnosis and treatment of a disease.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automatically diagnosis DEM disease, strategies involving Artificial Intelligence (AI) could provide a solution. 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459" y="5237007"/>
            <a:ext cx="2512541" cy="16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4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main goal of this project is develop an Artificial Intelligence solution that can help to classify OCT. </a:t>
            </a:r>
          </a:p>
          <a:p>
            <a:r>
              <a:rPr lang="en-US" dirty="0">
                <a:solidFill>
                  <a:schemeClr val="bg1"/>
                </a:solidFill>
              </a:rPr>
              <a:t>To achieve our goal, Deep-Learning (DL) model will be used to predict the risk of patients with diabetes developing diabetic </a:t>
            </a:r>
            <a:r>
              <a:rPr lang="en-US" dirty="0" smtClean="0">
                <a:solidFill>
                  <a:schemeClr val="bg1"/>
                </a:solidFill>
              </a:rPr>
              <a:t>retinopathy.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outcomes would improve patient access to treatment and ease pressures on time and resources in ophthalmology clinics.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52520" cy="3599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dataset downloaded from the </a:t>
            </a:r>
            <a:r>
              <a:rPr lang="en-US" dirty="0" err="1" smtClean="0">
                <a:solidFill>
                  <a:schemeClr val="bg1"/>
                </a:solidFill>
              </a:rPr>
              <a:t>Kaggle</a:t>
            </a:r>
            <a:r>
              <a:rPr lang="en-US" dirty="0" smtClean="0">
                <a:solidFill>
                  <a:schemeClr val="bg1"/>
                </a:solidFill>
              </a:rPr>
              <a:t> website.</a:t>
            </a:r>
          </a:p>
          <a:p>
            <a:r>
              <a:rPr lang="en-US" dirty="0">
                <a:solidFill>
                  <a:schemeClr val="bg1"/>
                </a:solidFill>
              </a:rPr>
              <a:t>A total of (3,500) OCT images included in this dataset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 ratio of splitting the original dataset (3,500 images) is </a:t>
            </a:r>
            <a:r>
              <a:rPr lang="en-US" dirty="0" smtClean="0">
                <a:solidFill>
                  <a:schemeClr val="bg1"/>
                </a:solidFill>
              </a:rPr>
              <a:t>50/20/30.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Training </a:t>
            </a:r>
            <a:r>
              <a:rPr lang="en-US" dirty="0">
                <a:solidFill>
                  <a:schemeClr val="bg1"/>
                </a:solidFill>
              </a:rPr>
              <a:t>data made up of 50% training (1,960 </a:t>
            </a:r>
            <a:r>
              <a:rPr lang="en-US" dirty="0" smtClean="0">
                <a:solidFill>
                  <a:schemeClr val="bg1"/>
                </a:solidFill>
              </a:rPr>
              <a:t>images)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evote </a:t>
            </a:r>
            <a:r>
              <a:rPr lang="en-US" dirty="0">
                <a:solidFill>
                  <a:schemeClr val="bg1"/>
                </a:solidFill>
              </a:rPr>
              <a:t>20% to the validation set (490 images) to provide an unbiased evaluation of a model fit on the training dataset while tuning model </a:t>
            </a:r>
            <a:r>
              <a:rPr lang="en-US" dirty="0" err="1" smtClean="0">
                <a:solidFill>
                  <a:schemeClr val="bg1"/>
                </a:solidFill>
              </a:rPr>
              <a:t>hyperparameters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dataset made up of remaining 30% (1,050 images) to evaluate the accuracy of the model on the data it has never seen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</a:t>
            </a:r>
            <a:r>
              <a:rPr lang="en-US" b="1" dirty="0" smtClean="0"/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Resize image to establish a base size for all images fed into our machine learning </a:t>
            </a:r>
            <a:r>
              <a:rPr lang="en-US" dirty="0" smtClean="0">
                <a:solidFill>
                  <a:schemeClr val="bg1"/>
                </a:solidFill>
              </a:rPr>
              <a:t>algorithms.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Classic </a:t>
            </a:r>
            <a:r>
              <a:rPr lang="en-US" dirty="0">
                <a:solidFill>
                  <a:schemeClr val="bg1"/>
                </a:solidFill>
              </a:rPr>
              <a:t>augmentation techniques like flips and rotations will applied to each image in the training set without manually processing each image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Shifting, Flipping, Rotating</a:t>
            </a:r>
          </a:p>
        </p:txBody>
      </p:sp>
    </p:spTree>
    <p:extLst>
      <p:ext uri="{BB962C8B-B14F-4D97-AF65-F5344CB8AC3E}">
        <p14:creationId xmlns:p14="http://schemas.microsoft.com/office/powerpoint/2010/main" val="385019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78295" cy="3599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Classification is the most widely used technique for machine </a:t>
            </a:r>
            <a:r>
              <a:rPr lang="en-US" dirty="0" smtClean="0">
                <a:solidFill>
                  <a:schemeClr val="bg1"/>
                </a:solidFill>
              </a:rPr>
              <a:t>learning. </a:t>
            </a:r>
          </a:p>
          <a:p>
            <a:r>
              <a:rPr lang="en-US" dirty="0">
                <a:solidFill>
                  <a:schemeClr val="bg1"/>
                </a:solidFill>
              </a:rPr>
              <a:t>CNN is a powerful neural network that uses filters to extract features from </a:t>
            </a:r>
            <a:r>
              <a:rPr lang="en-US" dirty="0" smtClean="0">
                <a:solidFill>
                  <a:schemeClr val="bg1"/>
                </a:solidFill>
              </a:rPr>
              <a:t>images.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</a:t>
            </a:r>
            <a:r>
              <a:rPr lang="en-US" dirty="0">
                <a:solidFill>
                  <a:schemeClr val="bg1"/>
                </a:solidFill>
              </a:rPr>
              <a:t>popular frameworks support Convolutional Neural Networks like </a:t>
            </a:r>
            <a:r>
              <a:rPr lang="en-US" dirty="0" err="1">
                <a:solidFill>
                  <a:schemeClr val="bg1"/>
                </a:solidFill>
              </a:rPr>
              <a:t>Tensorflow-Keras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Five models with different Convolutional layers built then the best one selected based on evaluation metrics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8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62733"/>
            <a:ext cx="11215117" cy="42945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dirty="0">
                <a:solidFill>
                  <a:schemeClr val="bg1"/>
                </a:solidFill>
              </a:rPr>
              <a:t>input image will pass it through a series of convolution layers with filters (</a:t>
            </a:r>
            <a:r>
              <a:rPr lang="en-US" dirty="0" err="1">
                <a:solidFill>
                  <a:schemeClr val="bg1"/>
                </a:solidFill>
              </a:rPr>
              <a:t>Kernals</a:t>
            </a:r>
            <a:r>
              <a:rPr lang="en-US" dirty="0">
                <a:solidFill>
                  <a:schemeClr val="bg1"/>
                </a:solidFill>
              </a:rPr>
              <a:t>), Pooling, fully connected layers and apply activation functions to classify an object with probabilistic values between 0 and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Pool </a:t>
            </a:r>
            <a:r>
              <a:rPr lang="en-US" dirty="0">
                <a:solidFill>
                  <a:schemeClr val="bg1"/>
                </a:solidFill>
              </a:rPr>
              <a:t>feature map applied then flatten our pooled feature map into </a:t>
            </a:r>
            <a:r>
              <a:rPr lang="en-US" dirty="0" smtClean="0">
                <a:solidFill>
                  <a:schemeClr val="bg1"/>
                </a:solidFill>
              </a:rPr>
              <a:t>one-dimensional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be ready for </a:t>
            </a:r>
            <a:r>
              <a:rPr lang="en-US" dirty="0">
                <a:solidFill>
                  <a:schemeClr val="bg1"/>
                </a:solidFill>
              </a:rPr>
              <a:t>Dense </a:t>
            </a:r>
            <a:r>
              <a:rPr lang="en-US" dirty="0" smtClean="0">
                <a:solidFill>
                  <a:schemeClr val="bg1"/>
                </a:solidFill>
              </a:rPr>
              <a:t>layers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dirty="0">
                <a:solidFill>
                  <a:schemeClr val="bg1"/>
                </a:solidFill>
              </a:rPr>
              <a:t>epoch is how many times the model trains on our whole data </a:t>
            </a:r>
            <a:r>
              <a:rPr lang="en-US" dirty="0" smtClean="0">
                <a:solidFill>
                  <a:schemeClr val="bg1"/>
                </a:solidFill>
              </a:rPr>
              <a:t>set.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Batch </a:t>
            </a:r>
            <a:r>
              <a:rPr lang="en-US" dirty="0">
                <a:solidFill>
                  <a:schemeClr val="bg1"/>
                </a:solidFill>
              </a:rPr>
              <a:t>can be explained as taking in small amounts, train and take some </a:t>
            </a:r>
            <a:r>
              <a:rPr lang="en-US" dirty="0" smtClean="0">
                <a:solidFill>
                  <a:schemeClr val="bg1"/>
                </a:solidFill>
              </a:rPr>
              <a:t>more.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dirty="0">
                <a:solidFill>
                  <a:schemeClr val="bg1"/>
                </a:solidFill>
              </a:rPr>
              <a:t>epoch must finish all batch before moving to the next </a:t>
            </a:r>
            <a:r>
              <a:rPr lang="en-US" dirty="0" smtClean="0">
                <a:solidFill>
                  <a:schemeClr val="bg1"/>
                </a:solidFill>
              </a:rPr>
              <a:t>epoch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Early </a:t>
            </a:r>
            <a:r>
              <a:rPr lang="en-US" dirty="0">
                <a:solidFill>
                  <a:schemeClr val="bg1"/>
                </a:solidFill>
              </a:rPr>
              <a:t>Stopping used to reduce the computer calculation, program running time and avoid </a:t>
            </a:r>
            <a:r>
              <a:rPr lang="en-US" dirty="0" err="1" smtClean="0">
                <a:solidFill>
                  <a:schemeClr val="bg1"/>
                </a:solidFill>
              </a:rPr>
              <a:t>overfitting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model at the time that training is </a:t>
            </a:r>
            <a:r>
              <a:rPr lang="en-US" dirty="0" smtClean="0">
                <a:solidFill>
                  <a:schemeClr val="bg1"/>
                </a:solidFill>
              </a:rPr>
              <a:t>stopped to have good generalization performance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 Consists of input layers, two hidden layers, and one output layer</a:t>
            </a:r>
          </a:p>
        </p:txBody>
      </p:sp>
    </p:spTree>
    <p:extLst>
      <p:ext uri="{BB962C8B-B14F-4D97-AF65-F5344CB8AC3E}">
        <p14:creationId xmlns:p14="http://schemas.microsoft.com/office/powerpoint/2010/main" val="62122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 and </a:t>
            </a:r>
            <a:r>
              <a:rPr lang="en-US" b="1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Confusion Matrix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True Positive =True Positive/(True </a:t>
            </a:r>
            <a:r>
              <a:rPr lang="en-US" dirty="0" err="1">
                <a:solidFill>
                  <a:schemeClr val="bg1"/>
                </a:solidFill>
              </a:rPr>
              <a:t>Positive+False</a:t>
            </a:r>
            <a:r>
              <a:rPr lang="en-US" dirty="0">
                <a:solidFill>
                  <a:schemeClr val="bg1"/>
                </a:solidFill>
              </a:rPr>
              <a:t> Negative)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False Positive (FPR)=False Positive/(False </a:t>
            </a:r>
            <a:r>
              <a:rPr lang="en-US" dirty="0" err="1">
                <a:solidFill>
                  <a:schemeClr val="bg1"/>
                </a:solidFill>
              </a:rPr>
              <a:t>Positive+True</a:t>
            </a:r>
            <a:r>
              <a:rPr lang="en-US" dirty="0">
                <a:solidFill>
                  <a:schemeClr val="bg1"/>
                </a:solidFill>
              </a:rPr>
              <a:t> Negative)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Precision=True Positive/(True </a:t>
            </a:r>
            <a:r>
              <a:rPr lang="en-US" dirty="0" err="1">
                <a:solidFill>
                  <a:schemeClr val="bg1"/>
                </a:solidFill>
              </a:rPr>
              <a:t>Positive+False</a:t>
            </a:r>
            <a:r>
              <a:rPr lang="en-US" dirty="0">
                <a:solidFill>
                  <a:schemeClr val="bg1"/>
                </a:solidFill>
              </a:rPr>
              <a:t> Positive)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Recall=True Positive/(True </a:t>
            </a:r>
            <a:r>
              <a:rPr lang="en-US" dirty="0" err="1">
                <a:solidFill>
                  <a:schemeClr val="bg1"/>
                </a:solidFill>
              </a:rPr>
              <a:t>Positive+False</a:t>
            </a:r>
            <a:r>
              <a:rPr lang="en-US" dirty="0">
                <a:solidFill>
                  <a:schemeClr val="bg1"/>
                </a:solidFill>
              </a:rPr>
              <a:t> Negative)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F-measure: </a:t>
            </a:r>
            <a:r>
              <a:rPr lang="en-US" dirty="0" err="1">
                <a:solidFill>
                  <a:schemeClr val="bg1"/>
                </a:solidFill>
              </a:rPr>
              <a:t>F_score</a:t>
            </a:r>
            <a:r>
              <a:rPr lang="en-US" dirty="0">
                <a:solidFill>
                  <a:schemeClr val="bg1"/>
                </a:solidFill>
              </a:rPr>
              <a:t> =2*(precision*recall)/(</a:t>
            </a:r>
            <a:r>
              <a:rPr lang="en-US" dirty="0" err="1">
                <a:solidFill>
                  <a:schemeClr val="bg1"/>
                </a:solidFill>
              </a:rPr>
              <a:t>precision+recall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Area Under the ROC curve (AUROC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Loss to evaluate and diagnose model optimization. </a:t>
            </a:r>
            <a:endParaRPr lang="en-US" dirty="0" smtClean="0">
              <a:solidFill>
                <a:schemeClr val="bg1"/>
              </a:solidFill>
            </a:endParaRPr>
          </a:p>
          <a:p>
            <a:pPr lvl="0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Notebook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Python </a:t>
            </a:r>
            <a:r>
              <a:rPr lang="en-US" dirty="0">
                <a:solidFill>
                  <a:schemeClr val="bg1"/>
                </a:solidFill>
              </a:rPr>
              <a:t>programming </a:t>
            </a:r>
            <a:r>
              <a:rPr lang="en-US" dirty="0" smtClean="0">
                <a:solidFill>
                  <a:schemeClr val="bg1"/>
                </a:solidFill>
              </a:rPr>
              <a:t>language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bg1"/>
                </a:solidFill>
              </a:rPr>
              <a:t>: A library is a collection of pre-combined codes that can be used iteratively to reduce the time required to code.  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Tensorflow-Keras</a:t>
            </a:r>
            <a:r>
              <a:rPr lang="en-US" dirty="0">
                <a:solidFill>
                  <a:schemeClr val="bg1"/>
                </a:solidFill>
              </a:rPr>
              <a:t> for developing deep learning models.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and pandas for data manipulation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Matplotlib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seaborn</a:t>
            </a:r>
            <a:r>
              <a:rPr lang="en-US" dirty="0">
                <a:solidFill>
                  <a:schemeClr val="bg1"/>
                </a:solidFill>
              </a:rPr>
              <a:t> for visualization 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86" y="3331262"/>
            <a:ext cx="879134" cy="994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863" b="22034"/>
          <a:stretch/>
        </p:blipFill>
        <p:spPr>
          <a:xfrm>
            <a:off x="10515485" y="2301707"/>
            <a:ext cx="1129945" cy="87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442" t="18855" r="20018" b="17824"/>
          <a:stretch/>
        </p:blipFill>
        <p:spPr>
          <a:xfrm>
            <a:off x="9490634" y="4742911"/>
            <a:ext cx="914199" cy="535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667" t="11264" r="20272" b="13213"/>
          <a:stretch/>
        </p:blipFill>
        <p:spPr>
          <a:xfrm>
            <a:off x="8489305" y="5611282"/>
            <a:ext cx="1250505" cy="51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2469" t="14166" r="2714" b="13863"/>
          <a:stretch/>
        </p:blipFill>
        <p:spPr>
          <a:xfrm>
            <a:off x="10316065" y="5418698"/>
            <a:ext cx="1455711" cy="447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9411" t="31327" r="11001" b="31046"/>
          <a:stretch/>
        </p:blipFill>
        <p:spPr>
          <a:xfrm>
            <a:off x="9921319" y="6274377"/>
            <a:ext cx="1473300" cy="3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1509</TotalTime>
  <Words>577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Freestyle Script</vt:lpstr>
      <vt:lpstr>Times New Roman</vt:lpstr>
      <vt:lpstr>Trebuchet MS</vt:lpstr>
      <vt:lpstr>Berlin</vt:lpstr>
      <vt:lpstr>Using Artificial Intelligence for Analyzing the Retinal Images (OCT) in People with Diabetes</vt:lpstr>
      <vt:lpstr>Introduction</vt:lpstr>
      <vt:lpstr>Goal</vt:lpstr>
      <vt:lpstr>Data</vt:lpstr>
      <vt:lpstr>Feature Engineering</vt:lpstr>
      <vt:lpstr>Models</vt:lpstr>
      <vt:lpstr>Models</vt:lpstr>
      <vt:lpstr>Model Evaluation and Selection</vt:lpstr>
      <vt:lpstr>Tools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DAGHISTANI, TAHANI</dc:creator>
  <cp:lastModifiedBy>DAGHISTANI, TAHANI</cp:lastModifiedBy>
  <cp:revision>27</cp:revision>
  <dcterms:created xsi:type="dcterms:W3CDTF">2021-11-16T09:11:44Z</dcterms:created>
  <dcterms:modified xsi:type="dcterms:W3CDTF">2021-11-17T11:00:19Z</dcterms:modified>
</cp:coreProperties>
</file>