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1" r:id="rId1"/>
  </p:sldMasterIdLst>
  <p:notesMasterIdLst>
    <p:notesMasterId r:id="rId14"/>
  </p:notesMasterIdLst>
  <p:handoutMasterIdLst>
    <p:handoutMasterId r:id="rId15"/>
  </p:handoutMasterIdLst>
  <p:sldIdLst>
    <p:sldId id="274" r:id="rId2"/>
    <p:sldId id="302" r:id="rId3"/>
    <p:sldId id="299" r:id="rId4"/>
    <p:sldId id="300" r:id="rId5"/>
    <p:sldId id="303" r:id="rId6"/>
    <p:sldId id="304" r:id="rId7"/>
    <p:sldId id="310" r:id="rId8"/>
    <p:sldId id="306" r:id="rId9"/>
    <p:sldId id="307" r:id="rId10"/>
    <p:sldId id="308" r:id="rId11"/>
    <p:sldId id="309" r:id="rId12"/>
    <p:sldId id="312" r:id="rId1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roum" initials="k"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C0D9"/>
    <a:srgbClr val="7C8FEC"/>
    <a:srgbClr val="8B9C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77" autoAdjust="0"/>
    <p:restoredTop sz="96845" autoAdjust="0"/>
  </p:normalViewPr>
  <p:slideViewPr>
    <p:cSldViewPr>
      <p:cViewPr>
        <p:scale>
          <a:sx n="79" d="100"/>
          <a:sy n="79" d="100"/>
        </p:scale>
        <p:origin x="-1182" y="22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D50C84-7995-4141-8C80-BD0923B98C87}" type="datetimeFigureOut">
              <a:rPr lang="fr-FR" smtClean="0"/>
              <a:pPr/>
              <a:t>27/03/2016</a:t>
            </a:fld>
            <a:endParaRPr lang="fr-F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0ED406-356A-496B-BF79-346E5B209A2B}" type="slidenum">
              <a:rPr lang="fr-FR" smtClean="0"/>
              <a:pPr/>
              <a:t>‹#›</a:t>
            </a:fld>
            <a:endParaRPr lang="fr-FR" dirty="0"/>
          </a:p>
        </p:txBody>
      </p:sp>
    </p:spTree>
    <p:extLst>
      <p:ext uri="{BB962C8B-B14F-4D97-AF65-F5344CB8AC3E}">
        <p14:creationId xmlns:p14="http://schemas.microsoft.com/office/powerpoint/2010/main" val="20430937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A85DF2-79F7-42E6-887D-8B83702526F6}" type="datetimeFigureOut">
              <a:rPr lang="fr-FR" smtClean="0"/>
              <a:pPr/>
              <a:t>27/03/2016</a:t>
            </a:fld>
            <a:endParaRPr lang="fr-F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079C5F-87A3-45BC-AFC0-EBF1DE110B8D}" type="slidenum">
              <a:rPr lang="fr-FR" smtClean="0"/>
              <a:pPr/>
              <a:t>‹#›</a:t>
            </a:fld>
            <a:endParaRPr lang="fr-FR" dirty="0"/>
          </a:p>
        </p:txBody>
      </p:sp>
    </p:spTree>
    <p:extLst>
      <p:ext uri="{BB962C8B-B14F-4D97-AF65-F5344CB8AC3E}">
        <p14:creationId xmlns:p14="http://schemas.microsoft.com/office/powerpoint/2010/main" val="26412747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
        <p:nvSpPr>
          <p:cNvPr id="4" name="Slide Number Placeholder 3"/>
          <p:cNvSpPr>
            <a:spLocks noGrp="1"/>
          </p:cNvSpPr>
          <p:nvPr>
            <p:ph type="sldNum" sz="quarter" idx="10"/>
          </p:nvPr>
        </p:nvSpPr>
        <p:spPr/>
        <p:txBody>
          <a:bodyPr/>
          <a:lstStyle/>
          <a:p>
            <a:fld id="{ED079C5F-87A3-45BC-AFC0-EBF1DE110B8D}" type="slidenum">
              <a:rPr lang="fr-FR" smtClean="0"/>
              <a:pPr/>
              <a:t>1</a:t>
            </a:fld>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dirty="0"/>
          </a:p>
        </p:txBody>
      </p:sp>
      <p:sp>
        <p:nvSpPr>
          <p:cNvPr id="15" name="Date Placeholder 14"/>
          <p:cNvSpPr>
            <a:spLocks noGrp="1"/>
          </p:cNvSpPr>
          <p:nvPr>
            <p:ph type="dt" sz="half" idx="10"/>
          </p:nvPr>
        </p:nvSpPr>
        <p:spPr/>
        <p:txBody>
          <a:bodyPr/>
          <a:lstStyle/>
          <a:p>
            <a:fld id="{6E94641B-9268-4C67-BC60-6ACCF4A40EFD}" type="datetime1">
              <a:rPr lang="en-US" smtClean="0"/>
              <a:pPr/>
              <a:t>3/27/2016</a:t>
            </a:fld>
            <a:endParaRPr lang="en-US" dirty="0"/>
          </a:p>
        </p:txBody>
      </p:sp>
      <p:sp>
        <p:nvSpPr>
          <p:cNvPr id="16" name="Slide Number Placeholder 15"/>
          <p:cNvSpPr>
            <a:spLocks noGrp="1"/>
          </p:cNvSpPr>
          <p:nvPr>
            <p:ph type="sldNum" sz="quarter" idx="11"/>
          </p:nvPr>
        </p:nvSpPr>
        <p:spPr/>
        <p:txBody>
          <a:bodyPr/>
          <a:lstStyle/>
          <a:p>
            <a:fld id="{C9807827-8D72-439C-8A83-A7E8DE9E4EB7}" type="slidenum">
              <a:rPr lang="fr-FR" smtClean="0"/>
              <a:pPr/>
              <a:t>‹#›</a:t>
            </a:fld>
            <a:endParaRPr lang="fr-FR" dirty="0"/>
          </a:p>
        </p:txBody>
      </p:sp>
      <p:sp>
        <p:nvSpPr>
          <p:cNvPr id="17" name="Footer Placeholder 16"/>
          <p:cNvSpPr>
            <a:spLocks noGrp="1"/>
          </p:cNvSpPr>
          <p:nvPr>
            <p:ph type="ftr" sz="quarter" idx="12"/>
          </p:nvPr>
        </p:nvSpPr>
        <p:spPr/>
        <p:txBody>
          <a:bodyPr/>
          <a:lstStyle/>
          <a:p>
            <a:r>
              <a:rPr kumimoji="0" lang="en-US" dirty="0" smtClean="0"/>
              <a:t>Rapport de stage</a:t>
            </a:r>
            <a:endParaRPr kumimoji="0" lang="en-US" dirty="0"/>
          </a:p>
        </p:txBody>
      </p:sp>
    </p:spTree>
  </p:cSld>
  <p:clrMapOvr>
    <a:masterClrMapping/>
  </p:clrMapOvr>
  <p:transition>
    <p:circle/>
    <p:sndAc>
      <p:stSnd>
        <p:snd r:embed="rId1" name="click.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77F712-9BA1-4A42-8F59-9ACE0CF2DC8F}" type="datetime1">
              <a:rPr lang="en-US" smtClean="0"/>
              <a:pPr/>
              <a:t>3/27/2016</a:t>
            </a:fld>
            <a:endParaRPr lang="en-US" dirty="0"/>
          </a:p>
        </p:txBody>
      </p:sp>
      <p:sp>
        <p:nvSpPr>
          <p:cNvPr id="5" name="Footer Placeholder 4"/>
          <p:cNvSpPr>
            <a:spLocks noGrp="1"/>
          </p:cNvSpPr>
          <p:nvPr>
            <p:ph type="ftr" sz="quarter" idx="11"/>
          </p:nvPr>
        </p:nvSpPr>
        <p:spPr/>
        <p:txBody>
          <a:bodyPr/>
          <a:lstStyle/>
          <a:p>
            <a:r>
              <a:rPr kumimoji="0" lang="en-US" dirty="0" smtClean="0"/>
              <a:t>Rapport de stage</a:t>
            </a:r>
            <a:endParaRPr kumimoji="0" lang="en-US" dirty="0"/>
          </a:p>
        </p:txBody>
      </p:sp>
      <p:sp>
        <p:nvSpPr>
          <p:cNvPr id="6" name="Slide Number Placeholder 5"/>
          <p:cNvSpPr>
            <a:spLocks noGrp="1"/>
          </p:cNvSpPr>
          <p:nvPr>
            <p:ph type="sldNum" sz="quarter" idx="12"/>
          </p:nvPr>
        </p:nvSpPr>
        <p:spPr/>
        <p:txBody>
          <a:bodyPr/>
          <a:lstStyle/>
          <a:p>
            <a:fld id="{C9807827-8D72-439C-8A83-A7E8DE9E4EB7}" type="slidenum">
              <a:rPr lang="fr-FR" smtClean="0"/>
              <a:pPr/>
              <a:t>‹#›</a:t>
            </a:fld>
            <a:endParaRPr lang="fr-FR" dirty="0"/>
          </a:p>
        </p:txBody>
      </p:sp>
    </p:spTree>
  </p:cSld>
  <p:clrMapOvr>
    <a:masterClrMapping/>
  </p:clrMapOvr>
  <p:transition>
    <p:circle/>
    <p:sndAc>
      <p:stSnd>
        <p:snd r:embed="rId1" name="click.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C2A5CA-5217-4786-92B7-034717829193}" type="datetime1">
              <a:rPr lang="en-US" smtClean="0"/>
              <a:pPr/>
              <a:t>3/27/2016</a:t>
            </a:fld>
            <a:endParaRPr lang="en-US" dirty="0"/>
          </a:p>
        </p:txBody>
      </p:sp>
      <p:sp>
        <p:nvSpPr>
          <p:cNvPr id="5" name="Footer Placeholder 4"/>
          <p:cNvSpPr>
            <a:spLocks noGrp="1"/>
          </p:cNvSpPr>
          <p:nvPr>
            <p:ph type="ftr" sz="quarter" idx="11"/>
          </p:nvPr>
        </p:nvSpPr>
        <p:spPr/>
        <p:txBody>
          <a:bodyPr/>
          <a:lstStyle/>
          <a:p>
            <a:r>
              <a:rPr kumimoji="0" lang="en-US" dirty="0" smtClean="0"/>
              <a:t>Rapport de stage</a:t>
            </a:r>
            <a:endParaRPr kumimoji="0" lang="en-US" dirty="0"/>
          </a:p>
        </p:txBody>
      </p:sp>
      <p:sp>
        <p:nvSpPr>
          <p:cNvPr id="6" name="Slide Number Placeholder 5"/>
          <p:cNvSpPr>
            <a:spLocks noGrp="1"/>
          </p:cNvSpPr>
          <p:nvPr>
            <p:ph type="sldNum" sz="quarter" idx="12"/>
          </p:nvPr>
        </p:nvSpPr>
        <p:spPr/>
        <p:txBody>
          <a:bodyPr/>
          <a:lstStyle/>
          <a:p>
            <a:fld id="{C9807827-8D72-439C-8A83-A7E8DE9E4EB7}" type="slidenum">
              <a:rPr lang="fr-FR" smtClean="0"/>
              <a:pPr/>
              <a:t>‹#›</a:t>
            </a:fld>
            <a:endParaRPr lang="fr-FR" dirty="0"/>
          </a:p>
        </p:txBody>
      </p:sp>
    </p:spTree>
  </p:cSld>
  <p:clrMapOvr>
    <a:masterClrMapping/>
  </p:clrMapOvr>
  <p:transition>
    <p:circle/>
    <p:sndAc>
      <p:stSnd>
        <p:snd r:embed="rId1" name="click.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F365AC28-58B8-49ED-99F8-BB0379B19E78}" type="datetime1">
              <a:rPr lang="en-US" smtClean="0"/>
              <a:pPr/>
              <a:t>3/27/2016</a:t>
            </a:fld>
            <a:endParaRPr lang="en-US" dirty="0"/>
          </a:p>
        </p:txBody>
      </p:sp>
      <p:sp>
        <p:nvSpPr>
          <p:cNvPr id="15" name="Slide Number Placeholder 14"/>
          <p:cNvSpPr>
            <a:spLocks noGrp="1"/>
          </p:cNvSpPr>
          <p:nvPr>
            <p:ph type="sldNum" sz="quarter" idx="15"/>
          </p:nvPr>
        </p:nvSpPr>
        <p:spPr/>
        <p:txBody>
          <a:bodyPr/>
          <a:lstStyle>
            <a:lvl1pPr algn="ctr">
              <a:defRPr/>
            </a:lvl1pPr>
          </a:lstStyle>
          <a:p>
            <a:fld id="{C9807827-8D72-439C-8A83-A7E8DE9E4EB7}" type="slidenum">
              <a:rPr lang="fr-FR" smtClean="0"/>
              <a:pPr/>
              <a:t>‹#›</a:t>
            </a:fld>
            <a:endParaRPr lang="fr-FR" dirty="0"/>
          </a:p>
        </p:txBody>
      </p:sp>
      <p:sp>
        <p:nvSpPr>
          <p:cNvPr id="16" name="Footer Placeholder 15"/>
          <p:cNvSpPr>
            <a:spLocks noGrp="1"/>
          </p:cNvSpPr>
          <p:nvPr>
            <p:ph type="ftr" sz="quarter" idx="16"/>
          </p:nvPr>
        </p:nvSpPr>
        <p:spPr/>
        <p:txBody>
          <a:bodyPr/>
          <a:lstStyle/>
          <a:p>
            <a:r>
              <a:rPr kumimoji="0" lang="en-US" dirty="0" smtClean="0"/>
              <a:t>Rapport de stage</a:t>
            </a:r>
            <a:endParaRPr kumimoji="0" lang="en-US" dirty="0"/>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transition>
    <p:circle/>
    <p:sndAc>
      <p:stSnd>
        <p:snd r:embed="rId1" name="click.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092ED61-0808-414B-941E-4426C51EFA23}" type="datetime1">
              <a:rPr lang="en-US" smtClean="0"/>
              <a:pPr/>
              <a:t>3/27/2016</a:t>
            </a:fld>
            <a:endParaRPr lang="en-US" dirty="0"/>
          </a:p>
        </p:txBody>
      </p:sp>
      <p:sp>
        <p:nvSpPr>
          <p:cNvPr id="5" name="Footer Placeholder 4"/>
          <p:cNvSpPr>
            <a:spLocks noGrp="1"/>
          </p:cNvSpPr>
          <p:nvPr>
            <p:ph type="ftr" sz="quarter" idx="11"/>
          </p:nvPr>
        </p:nvSpPr>
        <p:spPr/>
        <p:txBody>
          <a:bodyPr/>
          <a:lstStyle/>
          <a:p>
            <a:r>
              <a:rPr kumimoji="0" lang="en-US" dirty="0" smtClean="0"/>
              <a:t>Rapport de stage</a:t>
            </a:r>
            <a:endParaRPr kumimoji="0" lang="en-US" dirty="0"/>
          </a:p>
        </p:txBody>
      </p:sp>
      <p:sp>
        <p:nvSpPr>
          <p:cNvPr id="6" name="Slide Number Placeholder 5"/>
          <p:cNvSpPr>
            <a:spLocks noGrp="1"/>
          </p:cNvSpPr>
          <p:nvPr>
            <p:ph type="sldNum" sz="quarter" idx="12"/>
          </p:nvPr>
        </p:nvSpPr>
        <p:spPr/>
        <p:txBody>
          <a:bodyPr/>
          <a:lstStyle/>
          <a:p>
            <a:fld id="{C9807827-8D72-439C-8A83-A7E8DE9E4EB7}" type="slidenum">
              <a:rPr lang="fr-FR" smtClean="0"/>
              <a:pPr/>
              <a:t>‹#›</a:t>
            </a:fld>
            <a:endParaRPr lang="fr-FR" dirty="0"/>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circle/>
    <p:sndAc>
      <p:stSnd>
        <p:snd r:embed="rId1" name="click.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97C5EBF-8ACD-4559-9325-DABF09FD913B}" type="datetime1">
              <a:rPr lang="en-US" smtClean="0"/>
              <a:pPr/>
              <a:t>3/27/2016</a:t>
            </a:fld>
            <a:endParaRPr lang="en-US" dirty="0"/>
          </a:p>
        </p:txBody>
      </p:sp>
      <p:sp>
        <p:nvSpPr>
          <p:cNvPr id="6" name="Footer Placeholder 5"/>
          <p:cNvSpPr>
            <a:spLocks noGrp="1"/>
          </p:cNvSpPr>
          <p:nvPr>
            <p:ph type="ftr" sz="quarter" idx="11"/>
          </p:nvPr>
        </p:nvSpPr>
        <p:spPr/>
        <p:txBody>
          <a:bodyPr/>
          <a:lstStyle/>
          <a:p>
            <a:r>
              <a:rPr kumimoji="0" lang="en-US" dirty="0" smtClean="0"/>
              <a:t>Rapport de stage</a:t>
            </a:r>
            <a:endParaRPr kumimoji="0" lang="en-US" dirty="0"/>
          </a:p>
        </p:txBody>
      </p:sp>
      <p:sp>
        <p:nvSpPr>
          <p:cNvPr id="7" name="Slide Number Placeholder 6"/>
          <p:cNvSpPr>
            <a:spLocks noGrp="1"/>
          </p:cNvSpPr>
          <p:nvPr>
            <p:ph type="sldNum" sz="quarter" idx="12"/>
          </p:nvPr>
        </p:nvSpPr>
        <p:spPr/>
        <p:txBody>
          <a:bodyPr/>
          <a:lstStyle/>
          <a:p>
            <a:fld id="{C9807827-8D72-439C-8A83-A7E8DE9E4EB7}" type="slidenum">
              <a:rPr lang="fr-FR" smtClean="0"/>
              <a:pPr/>
              <a:t>‹#›</a:t>
            </a:fld>
            <a:endParaRPr lang="fr-FR"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circle/>
    <p:sndAc>
      <p:stSnd>
        <p:snd r:embed="rId1" name="click.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9807827-8D72-439C-8A83-A7E8DE9E4EB7}" type="slidenum">
              <a:rPr lang="fr-FR" smtClean="0"/>
              <a:pPr/>
              <a:t>‹#›</a:t>
            </a:fld>
            <a:endParaRPr lang="fr-FR" dirty="0"/>
          </a:p>
        </p:txBody>
      </p:sp>
      <p:sp>
        <p:nvSpPr>
          <p:cNvPr id="8" name="Footer Placeholder 7"/>
          <p:cNvSpPr>
            <a:spLocks noGrp="1"/>
          </p:cNvSpPr>
          <p:nvPr>
            <p:ph type="ftr" sz="quarter" idx="11"/>
          </p:nvPr>
        </p:nvSpPr>
        <p:spPr/>
        <p:txBody>
          <a:bodyPr/>
          <a:lstStyle/>
          <a:p>
            <a:r>
              <a:rPr kumimoji="0" lang="en-US" dirty="0" smtClean="0"/>
              <a:t>Rapport de stage</a:t>
            </a:r>
            <a:endParaRPr kumimoji="0" lang="en-US" dirty="0"/>
          </a:p>
        </p:txBody>
      </p:sp>
      <p:sp>
        <p:nvSpPr>
          <p:cNvPr id="7" name="Date Placeholder 6"/>
          <p:cNvSpPr>
            <a:spLocks noGrp="1"/>
          </p:cNvSpPr>
          <p:nvPr>
            <p:ph type="dt" sz="half" idx="10"/>
          </p:nvPr>
        </p:nvSpPr>
        <p:spPr/>
        <p:txBody>
          <a:bodyPr/>
          <a:lstStyle/>
          <a:p>
            <a:fld id="{C307A0FA-BA80-41EF-9AC7-12790775F3A7}" type="datetime1">
              <a:rPr lang="en-US" smtClean="0"/>
              <a:pPr/>
              <a:t>3/27/2016</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circle/>
    <p:sndAc>
      <p:stSnd>
        <p:snd r:embed="rId1" name="click.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988777C-CB92-449D-ADD4-881A946C0AD1}" type="datetime1">
              <a:rPr lang="en-US" smtClean="0"/>
              <a:pPr/>
              <a:t>3/27/2016</a:t>
            </a:fld>
            <a:endParaRPr lang="en-US" dirty="0"/>
          </a:p>
        </p:txBody>
      </p:sp>
      <p:sp>
        <p:nvSpPr>
          <p:cNvPr id="4" name="Footer Placeholder 3"/>
          <p:cNvSpPr>
            <a:spLocks noGrp="1"/>
          </p:cNvSpPr>
          <p:nvPr>
            <p:ph type="ftr" sz="quarter" idx="11"/>
          </p:nvPr>
        </p:nvSpPr>
        <p:spPr/>
        <p:txBody>
          <a:bodyPr/>
          <a:lstStyle/>
          <a:p>
            <a:r>
              <a:rPr kumimoji="0" lang="en-US" dirty="0" smtClean="0"/>
              <a:t>Rapport de stage</a:t>
            </a:r>
            <a:endParaRPr kumimoji="0" lang="en-US" dirty="0"/>
          </a:p>
        </p:txBody>
      </p:sp>
      <p:sp>
        <p:nvSpPr>
          <p:cNvPr id="5" name="Slide Number Placeholder 4"/>
          <p:cNvSpPr>
            <a:spLocks noGrp="1"/>
          </p:cNvSpPr>
          <p:nvPr>
            <p:ph type="sldNum" sz="quarter" idx="12"/>
          </p:nvPr>
        </p:nvSpPr>
        <p:spPr/>
        <p:txBody>
          <a:bodyPr/>
          <a:lstStyle/>
          <a:p>
            <a:fld id="{C9807827-8D72-439C-8A83-A7E8DE9E4EB7}" type="slidenum">
              <a:rPr lang="fr-FR" smtClean="0"/>
              <a:pPr/>
              <a:t>‹#›</a:t>
            </a:fld>
            <a:endParaRPr lang="fr-FR"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transition>
    <p:circle/>
    <p:sndAc>
      <p:stSnd>
        <p:snd r:embed="rId1" name="click.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C07EF-EEC8-4972-AC77-B2FAA32E2150}" type="datetime1">
              <a:rPr lang="en-US" smtClean="0"/>
              <a:pPr/>
              <a:t>3/27/2016</a:t>
            </a:fld>
            <a:endParaRPr lang="en-US" dirty="0"/>
          </a:p>
        </p:txBody>
      </p:sp>
      <p:sp>
        <p:nvSpPr>
          <p:cNvPr id="3" name="Footer Placeholder 2"/>
          <p:cNvSpPr>
            <a:spLocks noGrp="1"/>
          </p:cNvSpPr>
          <p:nvPr>
            <p:ph type="ftr" sz="quarter" idx="11"/>
          </p:nvPr>
        </p:nvSpPr>
        <p:spPr/>
        <p:txBody>
          <a:bodyPr/>
          <a:lstStyle/>
          <a:p>
            <a:r>
              <a:rPr kumimoji="0" lang="en-US" dirty="0" smtClean="0"/>
              <a:t>Rapport de stage</a:t>
            </a:r>
            <a:endParaRPr kumimoji="0" lang="en-US" dirty="0"/>
          </a:p>
        </p:txBody>
      </p:sp>
      <p:sp>
        <p:nvSpPr>
          <p:cNvPr id="4" name="Slide Number Placeholder 3"/>
          <p:cNvSpPr>
            <a:spLocks noGrp="1"/>
          </p:cNvSpPr>
          <p:nvPr>
            <p:ph type="sldNum" sz="quarter" idx="12"/>
          </p:nvPr>
        </p:nvSpPr>
        <p:spPr/>
        <p:txBody>
          <a:bodyPr/>
          <a:lstStyle/>
          <a:p>
            <a:fld id="{C9807827-8D72-439C-8A83-A7E8DE9E4EB7}" type="slidenum">
              <a:rPr lang="fr-FR" smtClean="0"/>
              <a:pPr/>
              <a:t>‹#›</a:t>
            </a:fld>
            <a:endParaRPr lang="fr-FR" dirty="0"/>
          </a:p>
        </p:txBody>
      </p:sp>
    </p:spTree>
  </p:cSld>
  <p:clrMapOvr>
    <a:masterClrMapping/>
  </p:clrMapOvr>
  <p:transition>
    <p:circle/>
    <p:sndAc>
      <p:stSnd>
        <p:snd r:embed="rId1" name="click.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7D64D922-8548-43B4-AEE4-DE7450BFCD21}" type="datetime1">
              <a:rPr lang="en-US" smtClean="0"/>
              <a:pPr/>
              <a:t>3/27/2016</a:t>
            </a:fld>
            <a:endParaRPr lang="en-US" dirty="0"/>
          </a:p>
        </p:txBody>
      </p:sp>
      <p:sp>
        <p:nvSpPr>
          <p:cNvPr id="9" name="Slide Number Placeholder 8"/>
          <p:cNvSpPr>
            <a:spLocks noGrp="1"/>
          </p:cNvSpPr>
          <p:nvPr>
            <p:ph type="sldNum" sz="quarter" idx="15"/>
          </p:nvPr>
        </p:nvSpPr>
        <p:spPr/>
        <p:txBody>
          <a:bodyPr/>
          <a:lstStyle/>
          <a:p>
            <a:fld id="{C9807827-8D72-439C-8A83-A7E8DE9E4EB7}" type="slidenum">
              <a:rPr lang="fr-FR" smtClean="0"/>
              <a:pPr/>
              <a:t>‹#›</a:t>
            </a:fld>
            <a:endParaRPr lang="fr-FR" dirty="0"/>
          </a:p>
        </p:txBody>
      </p:sp>
      <p:sp>
        <p:nvSpPr>
          <p:cNvPr id="10" name="Footer Placeholder 9"/>
          <p:cNvSpPr>
            <a:spLocks noGrp="1"/>
          </p:cNvSpPr>
          <p:nvPr>
            <p:ph type="ftr" sz="quarter" idx="16"/>
          </p:nvPr>
        </p:nvSpPr>
        <p:spPr/>
        <p:txBody>
          <a:bodyPr/>
          <a:lstStyle/>
          <a:p>
            <a:r>
              <a:rPr kumimoji="0" lang="en-US" dirty="0" smtClean="0"/>
              <a:t>Rapport de stage</a:t>
            </a:r>
            <a:endParaRPr kumimoji="0" lang="en-US" dirty="0"/>
          </a:p>
        </p:txBody>
      </p:sp>
    </p:spTree>
  </p:cSld>
  <p:clrMapOvr>
    <a:masterClrMapping/>
  </p:clrMapOvr>
  <p:transition>
    <p:circle/>
    <p:sndAc>
      <p:stSnd>
        <p:snd r:embed="rId1" name="click.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220AF8C6-63B7-4ABC-A607-521C9C34676D}" type="datetime1">
              <a:rPr lang="en-US" smtClean="0"/>
              <a:pPr/>
              <a:t>3/27/2016</a:t>
            </a:fld>
            <a:endParaRPr lang="en-US" dirty="0"/>
          </a:p>
        </p:txBody>
      </p:sp>
      <p:sp>
        <p:nvSpPr>
          <p:cNvPr id="9" name="Slide Number Placeholder 8"/>
          <p:cNvSpPr>
            <a:spLocks noGrp="1"/>
          </p:cNvSpPr>
          <p:nvPr>
            <p:ph type="sldNum" sz="quarter" idx="11"/>
          </p:nvPr>
        </p:nvSpPr>
        <p:spPr/>
        <p:txBody>
          <a:bodyPr/>
          <a:lstStyle/>
          <a:p>
            <a:fld id="{C9807827-8D72-439C-8A83-A7E8DE9E4EB7}" type="slidenum">
              <a:rPr lang="fr-FR" smtClean="0"/>
              <a:pPr/>
              <a:t>‹#›</a:t>
            </a:fld>
            <a:endParaRPr lang="fr-FR" dirty="0"/>
          </a:p>
        </p:txBody>
      </p:sp>
      <p:sp>
        <p:nvSpPr>
          <p:cNvPr id="10" name="Footer Placeholder 9"/>
          <p:cNvSpPr>
            <a:spLocks noGrp="1"/>
          </p:cNvSpPr>
          <p:nvPr>
            <p:ph type="ftr" sz="quarter" idx="12"/>
          </p:nvPr>
        </p:nvSpPr>
        <p:spPr/>
        <p:txBody>
          <a:bodyPr/>
          <a:lstStyle/>
          <a:p>
            <a:r>
              <a:rPr kumimoji="0" lang="en-US" dirty="0" smtClean="0"/>
              <a:t>Rapport de stage</a:t>
            </a:r>
            <a:endParaRPr kumimoji="0" lang="en-US" dirty="0"/>
          </a:p>
        </p:txBody>
      </p:sp>
    </p:spTree>
  </p:cSld>
  <p:clrMapOvr>
    <a:masterClrMapping/>
  </p:clrMapOvr>
  <p:transition>
    <p:circle/>
    <p:sndAc>
      <p:stSnd>
        <p:snd r:embed="rId1" name="click.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E69AEE0B-8BB9-462B-8958-2209086EAC34}" type="datetime1">
              <a:rPr lang="en-US" smtClean="0"/>
              <a:pPr/>
              <a:t>3/27/2016</a:t>
            </a:fld>
            <a:endParaRPr lang="en-US" dirty="0">
              <a:solidFill>
                <a:schemeClr val="tx1">
                  <a:shade val="50000"/>
                </a:schemeClr>
              </a:solidFill>
            </a:endParaRPr>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r>
              <a:rPr kumimoji="0" lang="en-US" dirty="0" smtClean="0">
                <a:solidFill>
                  <a:schemeClr val="tx1">
                    <a:shade val="50000"/>
                  </a:schemeClr>
                </a:solidFill>
              </a:rPr>
              <a:t>Rapport de stage</a:t>
            </a:r>
            <a:endParaRPr kumimoji="0" lang="en-US" dirty="0">
              <a:solidFill>
                <a:schemeClr val="tx1">
                  <a:shade val="50000"/>
                </a:schemeClr>
              </a:solidFill>
            </a:endParaRPr>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C9807827-8D72-439C-8A83-A7E8DE9E4EB7}" type="slidenum">
              <a:rPr lang="fr-FR" smtClean="0"/>
              <a:pPr/>
              <a:t>‹#›</a:t>
            </a:fld>
            <a:endParaRPr lang="fr-FR" dirty="0"/>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Lst>
  <p:transition>
    <p:circle/>
    <p:sndAc>
      <p:stSnd>
        <p:snd r:embed="rId13" name="click.wav"/>
      </p:stSnd>
    </p:sndAc>
  </p:transition>
  <p:hf sldNum="0" hdr="0" ftr="0" dt="0"/>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4.png"/><Relationship Id="rId4" Type="http://schemas.openxmlformats.org/officeDocument/2006/relationships/image" Target="../media/image6.gif"/></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4.png"/><Relationship Id="rId4" Type="http://schemas.openxmlformats.org/officeDocument/2006/relationships/image" Target="../media/image6.gif"/></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gi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4.png"/><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4.png"/><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4.png"/><Relationship Id="rId4" Type="http://schemas.openxmlformats.org/officeDocument/2006/relationships/image" Target="../media/image6.gif"/></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4.png"/><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38" y="142852"/>
            <a:ext cx="714348"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8" name="Half Frame 7"/>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Half Frame 8"/>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0" name="Rectangle 9"/>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193" name="Picture 33" descr="MyLogo.png"/>
          <p:cNvPicPr>
            <a:picLocks noChangeAspect="1" noChangeArrowheads="1"/>
          </p:cNvPicPr>
          <p:nvPr/>
        </p:nvPicPr>
        <p:blipFill>
          <a:blip r:embed="rId4"/>
          <a:srcRect/>
          <a:stretch>
            <a:fillRect/>
          </a:stretch>
        </p:blipFill>
        <p:spPr bwMode="auto">
          <a:xfrm>
            <a:off x="1000100" y="1142984"/>
            <a:ext cx="6929486" cy="1357322"/>
          </a:xfrm>
          <a:prstGeom prst="rect">
            <a:avLst/>
          </a:prstGeom>
          <a:noFill/>
        </p:spPr>
      </p:pic>
      <p:sp>
        <p:nvSpPr>
          <p:cNvPr id="18" name="Rectangle 17"/>
          <p:cNvSpPr/>
          <p:nvPr/>
        </p:nvSpPr>
        <p:spPr>
          <a:xfrm>
            <a:off x="500034" y="2311410"/>
            <a:ext cx="8072494" cy="1169551"/>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Présentation SMB214 </a:t>
            </a:r>
          </a:p>
          <a:p>
            <a:pPr algn="ctr"/>
            <a:r>
              <a:rPr lang="fr-FR" sz="3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Sujet : Wildfly</a:t>
            </a:r>
            <a:endParaRPr lang="fr-FR" sz="35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sp>
        <p:nvSpPr>
          <p:cNvPr id="19" name="Rectangle 18"/>
          <p:cNvSpPr/>
          <p:nvPr/>
        </p:nvSpPr>
        <p:spPr>
          <a:xfrm>
            <a:off x="2531940" y="4332898"/>
            <a:ext cx="3865803" cy="203132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Professeur référent : Dr. </a:t>
            </a:r>
            <a:r>
              <a:rPr lang="fr-FR" altLang="zh-TW" b="1"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Pascal Fares</a:t>
            </a:r>
            <a:endParaRPr kumimoji="0" lang="fr-FR" altLang="zh-TW" b="1" i="0"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endParaRPr>
          </a:p>
          <a:p>
            <a:pPr algn="ctr"/>
            <a: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
            </a:r>
            <a:b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br>
            <a:r>
              <a:rPr lang="fr-FR" altLang="zh-TW" b="1" dirty="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Préparé </a:t>
            </a:r>
            <a: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par : </a:t>
            </a:r>
            <a:r>
              <a:rPr lang="fr-FR" altLang="zh-TW" b="1"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Tahani KARROUM</a:t>
            </a:r>
          </a:p>
          <a:p>
            <a:pPr algn="ctr"/>
            <a: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
            </a:r>
            <a:b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br>
            <a: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Spécialité</a:t>
            </a:r>
            <a:r>
              <a:rPr kumimoji="0" lang="fr-FR" altLang="zh-TW" b="1" i="0" u="none" strike="noStrike" cap="none" spc="0" normalizeH="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 : Génie Informatique</a:t>
            </a:r>
          </a:p>
          <a:p>
            <a:pPr algn="ctr"/>
            <a:endParaRPr kumimoji="0" lang="fr-FR" altLang="zh-TW" b="1" i="0" u="none" strike="noStrike" cap="none" spc="0" normalizeH="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endParaRPr>
          </a:p>
          <a:p>
            <a:pPr algn="ctr"/>
            <a:r>
              <a:rPr lang="fr-FR" altLang="zh-TW" b="1"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Année universitaire : 2015-2016</a:t>
            </a:r>
            <a:endParaRPr lang="fr-FR" b="1" cap="none" spc="0" dirty="0">
              <a:ln w="11430"/>
              <a:solidFill>
                <a:schemeClr val="bg1"/>
              </a:solidFill>
              <a:effectLst>
                <a:outerShdw blurRad="50800" dist="39000" dir="5460000" algn="tl">
                  <a:srgbClr val="000000">
                    <a:alpha val="38000"/>
                  </a:srgbClr>
                </a:outerShdw>
              </a:effectLst>
            </a:endParaRPr>
          </a:p>
        </p:txBody>
      </p:sp>
      <p:pic>
        <p:nvPicPr>
          <p:cNvPr id="21" name="Picture 20"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3" name="Cube 12"/>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14" name="Picture 13" descr="ISAE.png"/>
          <p:cNvPicPr>
            <a:picLocks noChangeAspect="1"/>
          </p:cNvPicPr>
          <p:nvPr/>
        </p:nvPicPr>
        <p:blipFill>
          <a:blip r:embed="rId6"/>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16" name="TextBox 15"/>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1</a:t>
            </a:r>
            <a:endParaRPr lang="fr-FR" sz="1400" b="1" dirty="0">
              <a:solidFill>
                <a:schemeClr val="accent5">
                  <a:lumMod val="50000"/>
                </a:schemeClr>
              </a:solidFill>
              <a:latin typeface="Times New Roman" pitchFamily="18" charset="0"/>
              <a:cs typeface="Times New Roman" pitchFamily="18" charset="0"/>
            </a:endParaRPr>
          </a:p>
        </p:txBody>
      </p:sp>
    </p:spTree>
  </p:cSld>
  <p:clrMapOvr>
    <a:masterClrMapping/>
  </p:clrMapOvr>
  <p:transition>
    <p:circle/>
    <p:sndAc>
      <p:stSnd>
        <p:snd r:embed="rId3" name="click.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Quand choisir </a:t>
            </a: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Tomcat?</a:t>
            </a: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10</a:t>
            </a:r>
            <a:endParaRPr lang="fr-FR" sz="1400" b="1" dirty="0">
              <a:solidFill>
                <a:schemeClr val="accent5">
                  <a:lumMod val="50000"/>
                </a:schemeClr>
              </a:solidFill>
              <a:latin typeface="Times New Roman" pitchFamily="18" charset="0"/>
              <a:cs typeface="Times New Roman" pitchFamily="18" charset="0"/>
            </a:endParaRPr>
          </a:p>
        </p:txBody>
      </p:sp>
      <p:sp>
        <p:nvSpPr>
          <p:cNvPr id="16" name="Rectangle 15"/>
          <p:cNvSpPr/>
          <p:nvPr/>
        </p:nvSpPr>
        <p:spPr>
          <a:xfrm>
            <a:off x="714349" y="1628800"/>
            <a:ext cx="7651678" cy="397031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200000"/>
              </a:lnSpc>
            </a:pPr>
            <a:r>
              <a:rPr lang="fr-FR" dirty="0">
                <a:solidFill>
                  <a:schemeClr val="bg1"/>
                </a:solidFill>
              </a:rPr>
              <a:t>Tomcat est un conteneur de servlet et un serveur web Java, et, parce qu'il ne vient pas avec une implémentation de la pile complète JEE, il est beaucoup plus léger poids hors de la boîte. Pour les développeurs qui ne nécessitent pas la pile complète JEE qui a deux avantages </a:t>
            </a:r>
            <a:r>
              <a:rPr lang="fr-FR" dirty="0" smtClean="0">
                <a:solidFill>
                  <a:schemeClr val="bg1"/>
                </a:solidFill>
              </a:rPr>
              <a:t>principaux</a:t>
            </a:r>
            <a:r>
              <a:rPr lang="fr-FR" dirty="0">
                <a:solidFill>
                  <a:schemeClr val="bg1"/>
                </a:solidFill>
              </a:rPr>
              <a:t> </a:t>
            </a:r>
            <a:r>
              <a:rPr lang="fr-FR" dirty="0" smtClean="0">
                <a:solidFill>
                  <a:schemeClr val="bg1"/>
                </a:solidFill>
              </a:rPr>
              <a:t>: </a:t>
            </a:r>
          </a:p>
          <a:p>
            <a:pPr marL="285750" indent="-285750">
              <a:lnSpc>
                <a:spcPct val="200000"/>
              </a:lnSpc>
              <a:buFont typeface="Wingdings" pitchFamily="2" charset="2"/>
              <a:buChar char="Ø"/>
            </a:pPr>
            <a:r>
              <a:rPr lang="fr-FR" b="1" dirty="0">
                <a:ln w="11430"/>
                <a:solidFill>
                  <a:schemeClr val="bg1"/>
                </a:solidFill>
                <a:effectLst>
                  <a:outerShdw blurRad="50800" dist="39000" dir="5460000" algn="tl">
                    <a:srgbClr val="000000">
                      <a:alpha val="38000"/>
                    </a:srgbClr>
                  </a:outerShdw>
                </a:effectLst>
              </a:rPr>
              <a:t>Significativement moins de complexité et de l'utilisation des ressources</a:t>
            </a:r>
            <a:r>
              <a:rPr lang="fr-FR" b="1" dirty="0" smtClean="0">
                <a:ln w="11430"/>
                <a:solidFill>
                  <a:schemeClr val="bg1"/>
                </a:solidFill>
                <a:effectLst>
                  <a:outerShdw blurRad="50800" dist="39000" dir="5460000" algn="tl">
                    <a:srgbClr val="000000">
                      <a:alpha val="38000"/>
                    </a:srgbClr>
                  </a:outerShdw>
                </a:effectLst>
              </a:rPr>
              <a:t>.</a:t>
            </a:r>
            <a:endParaRPr lang="fr-FR" b="1" dirty="0">
              <a:ln w="11430"/>
              <a:solidFill>
                <a:schemeClr val="bg1"/>
              </a:solidFill>
              <a:effectLst>
                <a:outerShdw blurRad="50800" dist="39000" dir="5460000" algn="tl">
                  <a:srgbClr val="000000">
                    <a:alpha val="38000"/>
                  </a:srgbClr>
                </a:outerShdw>
              </a:effectLst>
            </a:endParaRPr>
          </a:p>
          <a:p>
            <a:pPr marL="285750" indent="-285750">
              <a:lnSpc>
                <a:spcPct val="200000"/>
              </a:lnSpc>
              <a:buFont typeface="Wingdings" pitchFamily="2" charset="2"/>
              <a:buChar char="Ø"/>
            </a:pPr>
            <a:r>
              <a:rPr lang="fr-FR" b="1" dirty="0">
                <a:ln w="11430"/>
                <a:solidFill>
                  <a:schemeClr val="bg1"/>
                </a:solidFill>
                <a:effectLst>
                  <a:outerShdw blurRad="50800" dist="39000" dir="5460000" algn="tl">
                    <a:srgbClr val="000000">
                      <a:alpha val="38000"/>
                    </a:srgbClr>
                  </a:outerShdw>
                </a:effectLst>
              </a:rPr>
              <a:t>Modularité.</a:t>
            </a:r>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546876743"/>
      </p:ext>
    </p:extLst>
  </p:cSld>
  <p:clrMapOvr>
    <a:masterClrMapping/>
  </p:clrMapOvr>
  <mc:AlternateContent xmlns:mc="http://schemas.openxmlformats.org/markup-compatibility/2006" xmlns:p14="http://schemas.microsoft.com/office/powerpoint/2010/main">
    <mc:Choice Requires="p14">
      <p:transition spd="med" p14:dur="700">
        <p:fade/>
        <p:sndAc>
          <p:stSnd>
            <p:snd r:embed="rId2" name="click.wav"/>
          </p:stSnd>
        </p:sndAc>
      </p:transition>
    </mc:Choice>
    <mc:Fallback xmlns="">
      <p:transition spd="med">
        <p:fade/>
        <p:sndAc>
          <p:stSnd>
            <p:snd r:embed="rId6" name="click.wav"/>
          </p:stSnd>
        </p:sndAc>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Pour </a:t>
            </a: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Conclure</a:t>
            </a: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11</a:t>
            </a:r>
            <a:endParaRPr lang="fr-FR" sz="1400" b="1" dirty="0">
              <a:solidFill>
                <a:schemeClr val="accent5">
                  <a:lumMod val="50000"/>
                </a:schemeClr>
              </a:solidFill>
              <a:latin typeface="Times New Roman" pitchFamily="18" charset="0"/>
              <a:cs typeface="Times New Roman" pitchFamily="18" charset="0"/>
            </a:endParaRPr>
          </a:p>
        </p:txBody>
      </p:sp>
      <p:sp>
        <p:nvSpPr>
          <p:cNvPr id="16" name="Rectangle 15"/>
          <p:cNvSpPr/>
          <p:nvPr/>
        </p:nvSpPr>
        <p:spPr>
          <a:xfrm>
            <a:off x="714349" y="2132856"/>
            <a:ext cx="7651678" cy="304698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200000"/>
              </a:lnSpc>
            </a:pPr>
            <a:r>
              <a:rPr lang="fr-FR" sz="2400" dirty="0" smtClean="0">
                <a:solidFill>
                  <a:schemeClr val="bg1"/>
                </a:solidFill>
              </a:rPr>
              <a:t>Les développeurs d’applications d’entreprise Java complexes devraient choisir Wildfly (JBOSS) tandis que ceux qui ne nécessitent pas la pile complète JEE sont mieux avec Tomcat.</a:t>
            </a:r>
            <a:endParaRPr lang="fr-FR" sz="2400"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545709730"/>
      </p:ext>
    </p:extLst>
  </p:cSld>
  <p:clrMapOvr>
    <a:masterClrMapping/>
  </p:clrMapOvr>
  <mc:AlternateContent xmlns:mc="http://schemas.openxmlformats.org/markup-compatibility/2006" xmlns:p14="http://schemas.microsoft.com/office/powerpoint/2010/main">
    <mc:Choice Requires="p14">
      <p:transition spd="med" p14:dur="700">
        <p:fade/>
        <p:sndAc>
          <p:stSnd>
            <p:snd r:embed="rId2" name="click.wav"/>
          </p:stSnd>
        </p:sndAc>
      </p:transition>
    </mc:Choice>
    <mc:Fallback xmlns="">
      <p:transition spd="med">
        <p:fade/>
        <p:sndAc>
          <p:stSnd>
            <p:snd r:embed="rId6" name="click.wav"/>
          </p:stSnd>
        </p:sndAc>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38" y="142852"/>
            <a:ext cx="714348"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Half Frame 4"/>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6" name="Half Frame 5"/>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7" name="Rectangle 6"/>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464315" y="2921372"/>
            <a:ext cx="8072494"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Merci pour votre temps</a:t>
            </a:r>
            <a:endPar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nam.png"/>
          <p:cNvPicPr>
            <a:picLocks noChangeAspect="1"/>
          </p:cNvPicPr>
          <p:nvPr/>
        </p:nvPicPr>
        <p:blipFill>
          <a:blip r:embed="rId3"/>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3" name="Cube 12"/>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14" name="Picture 13" descr="ISAE.png"/>
          <p:cNvPicPr>
            <a:picLocks noChangeAspect="1"/>
          </p:cNvPicPr>
          <p:nvPr/>
        </p:nvPicPr>
        <p:blipFill>
          <a:blip r:embed="rId4"/>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15" name="TextBox 14"/>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a:t>
            </a:r>
            <a:r>
              <a:rPr lang="fr-FR" sz="1400" b="1" dirty="0" smtClean="0">
                <a:solidFill>
                  <a:schemeClr val="accent5">
                    <a:lumMod val="50000"/>
                  </a:schemeClr>
                </a:solidFill>
                <a:latin typeface="Times New Roman" pitchFamily="18" charset="0"/>
                <a:cs typeface="Times New Roman" pitchFamily="18" charset="0"/>
              </a:rPr>
              <a:t>12</a:t>
            </a:r>
            <a:endParaRPr lang="fr-FR" sz="1400" b="1" dirty="0">
              <a:solidFill>
                <a:schemeClr val="accent5">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044819355"/>
      </p:ext>
    </p:extLst>
  </p:cSld>
  <p:clrMapOvr>
    <a:masterClrMapping/>
  </p:clrMapOvr>
  <p:transition>
    <p:circle/>
    <p:sndAc>
      <p:stSnd>
        <p:snd r:embed="rId2" name="click.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Plan du Présentation</a:t>
            </a:r>
            <a:endPar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393009" y="1000108"/>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2</a:t>
            </a:r>
            <a:endParaRPr lang="fr-FR" sz="1400" b="1" dirty="0">
              <a:solidFill>
                <a:schemeClr val="accent5">
                  <a:lumMod val="50000"/>
                </a:schemeClr>
              </a:solidFill>
              <a:latin typeface="Times New Roman" pitchFamily="18" charset="0"/>
              <a:cs typeface="Times New Roman" pitchFamily="18" charset="0"/>
            </a:endParaRPr>
          </a:p>
        </p:txBody>
      </p:sp>
      <p:sp>
        <p:nvSpPr>
          <p:cNvPr id="15" name="Rectangle 14"/>
          <p:cNvSpPr/>
          <p:nvPr/>
        </p:nvSpPr>
        <p:spPr>
          <a:xfrm>
            <a:off x="586044" y="1515279"/>
            <a:ext cx="7884107" cy="495520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lnSpc>
                <a:spcPct val="200000"/>
              </a:lnSpc>
              <a:buFont typeface="+mj-lt"/>
              <a:buAutoNum type="arabicPeriod"/>
            </a:pPr>
            <a:r>
              <a:rPr lang="fr-FR" dirty="0" smtClean="0">
                <a:solidFill>
                  <a:schemeClr val="bg1"/>
                </a:solidFill>
              </a:rPr>
              <a:t> </a:t>
            </a:r>
            <a:r>
              <a:rPr lang="fr-FR" sz="2000" dirty="0">
                <a:solidFill>
                  <a:schemeClr val="bg1"/>
                </a:solidFill>
              </a:rPr>
              <a:t>Définition de </a:t>
            </a:r>
            <a:r>
              <a:rPr lang="fr-FR" sz="2000" dirty="0" smtClean="0">
                <a:solidFill>
                  <a:schemeClr val="bg1"/>
                </a:solidFill>
              </a:rPr>
              <a:t>WILDFLY</a:t>
            </a:r>
            <a:endParaRPr lang="fr-FR" sz="2000" dirty="0">
              <a:solidFill>
                <a:schemeClr val="bg1"/>
              </a:solidFill>
            </a:endParaRPr>
          </a:p>
          <a:p>
            <a:pPr marL="342900" indent="-342900">
              <a:lnSpc>
                <a:spcPct val="200000"/>
              </a:lnSpc>
              <a:buFont typeface="+mj-lt"/>
              <a:buAutoNum type="arabicPeriod"/>
            </a:pPr>
            <a:r>
              <a:rPr lang="fr-FR" sz="2000" dirty="0" smtClean="0">
                <a:solidFill>
                  <a:schemeClr val="bg1"/>
                </a:solidFill>
              </a:rPr>
              <a:t> </a:t>
            </a:r>
            <a:r>
              <a:rPr lang="fr-FR" sz="2000" dirty="0">
                <a:solidFill>
                  <a:schemeClr val="bg1"/>
                </a:solidFill>
              </a:rPr>
              <a:t>Caractéristiques de WILDFLY</a:t>
            </a:r>
          </a:p>
          <a:p>
            <a:pPr marL="342900" indent="-342900">
              <a:lnSpc>
                <a:spcPct val="200000"/>
              </a:lnSpc>
              <a:buFont typeface="+mj-lt"/>
              <a:buAutoNum type="arabicPeriod"/>
            </a:pPr>
            <a:r>
              <a:rPr lang="fr-FR" sz="2000" dirty="0" smtClean="0">
                <a:solidFill>
                  <a:schemeClr val="bg1"/>
                </a:solidFill>
              </a:rPr>
              <a:t> </a:t>
            </a:r>
            <a:r>
              <a:rPr lang="fr-FR" sz="2000" dirty="0">
                <a:solidFill>
                  <a:schemeClr val="bg1"/>
                </a:solidFill>
              </a:rPr>
              <a:t>Historique et Installation de WILDFLY</a:t>
            </a:r>
          </a:p>
          <a:p>
            <a:pPr marL="342900" indent="-342900">
              <a:lnSpc>
                <a:spcPct val="200000"/>
              </a:lnSpc>
              <a:buFont typeface="+mj-lt"/>
              <a:buAutoNum type="arabicPeriod"/>
            </a:pPr>
            <a:r>
              <a:rPr lang="fr-FR" sz="2000" dirty="0" smtClean="0">
                <a:solidFill>
                  <a:schemeClr val="bg1"/>
                </a:solidFill>
              </a:rPr>
              <a:t>Différence </a:t>
            </a:r>
            <a:r>
              <a:rPr lang="fr-FR" sz="2000" dirty="0">
                <a:solidFill>
                  <a:schemeClr val="bg1"/>
                </a:solidFill>
              </a:rPr>
              <a:t>entre TOMCAT et WILDFLY</a:t>
            </a:r>
          </a:p>
          <a:p>
            <a:pPr marL="342900" indent="-342900">
              <a:lnSpc>
                <a:spcPct val="200000"/>
              </a:lnSpc>
              <a:buFont typeface="+mj-lt"/>
              <a:buAutoNum type="arabicPeriod"/>
            </a:pPr>
            <a:r>
              <a:rPr lang="fr-FR" sz="2000" dirty="0" smtClean="0">
                <a:solidFill>
                  <a:schemeClr val="bg1"/>
                </a:solidFill>
              </a:rPr>
              <a:t> Releases</a:t>
            </a:r>
          </a:p>
          <a:p>
            <a:pPr marL="342900" indent="-342900">
              <a:lnSpc>
                <a:spcPct val="200000"/>
              </a:lnSpc>
              <a:buFont typeface="+mj-lt"/>
              <a:buAutoNum type="arabicPeriod"/>
            </a:pPr>
            <a:r>
              <a:rPr lang="fr-FR" sz="2000" dirty="0">
                <a:solidFill>
                  <a:schemeClr val="bg1"/>
                </a:solidFill>
              </a:rPr>
              <a:t>Difficultés </a:t>
            </a:r>
            <a:r>
              <a:rPr lang="fr-FR" sz="2000" dirty="0" smtClean="0">
                <a:solidFill>
                  <a:schemeClr val="bg1"/>
                </a:solidFill>
              </a:rPr>
              <a:t>rencontrés</a:t>
            </a:r>
            <a:endParaRPr lang="fr-FR" sz="2000" dirty="0">
              <a:solidFill>
                <a:schemeClr val="bg1"/>
              </a:solidFill>
            </a:endParaRPr>
          </a:p>
          <a:p>
            <a:pPr marL="342900" indent="-342900">
              <a:lnSpc>
                <a:spcPct val="200000"/>
              </a:lnSpc>
              <a:buFont typeface="+mj-lt"/>
              <a:buAutoNum type="arabicPeriod"/>
            </a:pPr>
            <a:r>
              <a:rPr lang="fr-FR" sz="2000" dirty="0" smtClean="0">
                <a:solidFill>
                  <a:schemeClr val="bg1"/>
                </a:solidFill>
              </a:rPr>
              <a:t> </a:t>
            </a:r>
            <a:r>
              <a:rPr lang="fr-FR" sz="2000" dirty="0">
                <a:solidFill>
                  <a:schemeClr val="bg1"/>
                </a:solidFill>
              </a:rPr>
              <a:t>un petit </a:t>
            </a:r>
            <a:r>
              <a:rPr lang="fr-FR" sz="2000" dirty="0" smtClean="0">
                <a:solidFill>
                  <a:schemeClr val="bg1"/>
                </a:solidFill>
              </a:rPr>
              <a:t>démo </a:t>
            </a:r>
            <a:r>
              <a:rPr lang="fr-FR" sz="2000" dirty="0">
                <a:solidFill>
                  <a:schemeClr val="bg1"/>
                </a:solidFill>
              </a:rPr>
              <a:t>sur WILDFLY</a:t>
            </a:r>
          </a:p>
          <a:p>
            <a:pPr algn="just"/>
            <a:endParaRPr lang="fr-FR" dirty="0">
              <a:solidFill>
                <a:schemeClr val="bg1"/>
              </a:solidFill>
            </a:endParaRPr>
          </a:p>
          <a:p>
            <a:pPr algn="just"/>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869317397"/>
      </p:ext>
    </p:extLst>
  </p:cSld>
  <p:clrMapOvr>
    <a:masterClrMapping/>
  </p:clrMapOvr>
  <p:transition>
    <p:circle/>
    <p:sndAc>
      <p:stSnd>
        <p:snd r:embed="rId2" name="click.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Définition du Wildfly</a:t>
            </a:r>
            <a:endPar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393009" y="1000108"/>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a:t>
            </a:r>
            <a:r>
              <a:rPr lang="fr-FR" sz="1400" b="1" dirty="0">
                <a:solidFill>
                  <a:schemeClr val="accent5">
                    <a:lumMod val="50000"/>
                  </a:schemeClr>
                </a:solidFill>
                <a:latin typeface="Times New Roman" pitchFamily="18" charset="0"/>
                <a:cs typeface="Times New Roman" pitchFamily="18" charset="0"/>
              </a:rPr>
              <a:t>3</a:t>
            </a:r>
          </a:p>
        </p:txBody>
      </p:sp>
      <p:sp>
        <p:nvSpPr>
          <p:cNvPr id="16" name="Rectangle 15"/>
          <p:cNvSpPr/>
          <p:nvPr/>
        </p:nvSpPr>
        <p:spPr>
          <a:xfrm>
            <a:off x="766623" y="2333478"/>
            <a:ext cx="7688956" cy="873572"/>
          </a:xfrm>
          <a:prstGeom prst="rect">
            <a:avLst/>
          </a:prstGeom>
        </p:spPr>
        <p:txBody>
          <a:bodyPr wrap="square">
            <a:spAutoFit/>
          </a:bodyPr>
          <a:lstStyle/>
          <a:p>
            <a:pPr>
              <a:lnSpc>
                <a:spcPct val="150000"/>
              </a:lnSpc>
            </a:pPr>
            <a:endParaRPr lang="en-CA" b="1" dirty="0">
              <a:solidFill>
                <a:schemeClr val="bg1">
                  <a:lumMod val="75000"/>
                  <a:lumOff val="25000"/>
                </a:schemeClr>
              </a:solidFill>
              <a:latin typeface="Times New Roman" panose="02020603050405020304" pitchFamily="18" charset="0"/>
              <a:cs typeface="Times New Roman" panose="02020603050405020304" pitchFamily="18" charset="0"/>
            </a:endParaRPr>
          </a:p>
          <a:p>
            <a:pPr>
              <a:lnSpc>
                <a:spcPct val="150000"/>
              </a:lnSpc>
              <a:buBlip>
                <a:blip r:embed="rId6"/>
              </a:buBlip>
            </a:pPr>
            <a:endParaRPr lang="fr-FR" b="1" dirty="0" smtClean="0">
              <a:solidFill>
                <a:schemeClr val="bg1">
                  <a:lumMod val="75000"/>
                  <a:lumOff val="25000"/>
                </a:schemeClr>
              </a:solidFill>
              <a:latin typeface="Times New Roman" pitchFamily="18" charset="0"/>
              <a:cs typeface="+mj-cs"/>
            </a:endParaRPr>
          </a:p>
        </p:txBody>
      </p:sp>
      <p:pic>
        <p:nvPicPr>
          <p:cNvPr id="1026" name="Picture 2" descr="C:\Users\pc\Downloads\wildfly_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2809" y="1035827"/>
            <a:ext cx="5256584" cy="1576975"/>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669047" y="2595099"/>
            <a:ext cx="7884107" cy="397031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just"/>
            <a:r>
              <a:rPr lang="fr-FR" dirty="0" smtClean="0">
                <a:solidFill>
                  <a:schemeClr val="bg1"/>
                </a:solidFill>
              </a:rPr>
              <a:t>Wildfly</a:t>
            </a:r>
            <a:r>
              <a:rPr lang="fr-FR" dirty="0">
                <a:solidFill>
                  <a:schemeClr val="bg1"/>
                </a:solidFill>
              </a:rPr>
              <a:t> est le dernier serveur JEE 7 open source de Red Hat qui </a:t>
            </a:r>
            <a:r>
              <a:rPr lang="fr-FR" dirty="0" smtClean="0">
                <a:solidFill>
                  <a:schemeClr val="bg1"/>
                </a:solidFill>
              </a:rPr>
              <a:t>permet </a:t>
            </a:r>
          </a:p>
          <a:p>
            <a:pPr algn="just"/>
            <a:endParaRPr lang="fr-FR" dirty="0">
              <a:solidFill>
                <a:schemeClr val="bg1"/>
              </a:solidFill>
            </a:endParaRPr>
          </a:p>
          <a:p>
            <a:pPr algn="just"/>
            <a:r>
              <a:rPr lang="fr-FR" dirty="0" smtClean="0">
                <a:solidFill>
                  <a:schemeClr val="bg1"/>
                </a:solidFill>
              </a:rPr>
              <a:t>d'obtenir </a:t>
            </a:r>
            <a:r>
              <a:rPr lang="fr-FR" dirty="0">
                <a:solidFill>
                  <a:schemeClr val="bg1"/>
                </a:solidFill>
              </a:rPr>
              <a:t>de très bonne performances pour vos applications web JEE</a:t>
            </a:r>
            <a:r>
              <a:rPr lang="fr-FR" dirty="0" smtClean="0">
                <a:solidFill>
                  <a:schemeClr val="bg1"/>
                </a:solidFill>
              </a:rPr>
              <a:t>.</a:t>
            </a:r>
          </a:p>
          <a:p>
            <a:pPr algn="just"/>
            <a:endParaRPr lang="fr-FR" dirty="0" smtClean="0">
              <a:solidFill>
                <a:schemeClr val="bg1"/>
              </a:solidFill>
            </a:endParaRPr>
          </a:p>
          <a:p>
            <a:pPr algn="just"/>
            <a:r>
              <a:rPr lang="fr-FR" dirty="0" smtClean="0">
                <a:solidFill>
                  <a:schemeClr val="bg1"/>
                </a:solidFill>
              </a:rPr>
              <a:t>Comme </a:t>
            </a:r>
            <a:r>
              <a:rPr lang="fr-FR" dirty="0">
                <a:solidFill>
                  <a:schemeClr val="bg1"/>
                </a:solidFill>
              </a:rPr>
              <a:t>tout serveur d'applications Java, il convient de monitorer </a:t>
            </a:r>
            <a:r>
              <a:rPr lang="fr-FR" dirty="0" smtClean="0">
                <a:solidFill>
                  <a:schemeClr val="bg1"/>
                </a:solidFill>
              </a:rPr>
              <a:t>de </a:t>
            </a:r>
          </a:p>
          <a:p>
            <a:pPr algn="just"/>
            <a:endParaRPr lang="fr-FR" dirty="0">
              <a:solidFill>
                <a:schemeClr val="bg1"/>
              </a:solidFill>
            </a:endParaRPr>
          </a:p>
          <a:p>
            <a:pPr algn="just"/>
            <a:r>
              <a:rPr lang="fr-FR" dirty="0" smtClean="0">
                <a:solidFill>
                  <a:schemeClr val="bg1"/>
                </a:solidFill>
              </a:rPr>
              <a:t>nombreux </a:t>
            </a:r>
            <a:r>
              <a:rPr lang="fr-FR" dirty="0">
                <a:solidFill>
                  <a:schemeClr val="bg1"/>
                </a:solidFill>
              </a:rPr>
              <a:t>indicateurs sur l'état du ou des serveurs </a:t>
            </a:r>
            <a:r>
              <a:rPr lang="fr-FR" dirty="0" smtClean="0">
                <a:solidFill>
                  <a:schemeClr val="bg1"/>
                </a:solidFill>
              </a:rPr>
              <a:t>Wildfly.</a:t>
            </a:r>
            <a:r>
              <a:rPr lang="fr-FR" dirty="0">
                <a:solidFill>
                  <a:schemeClr val="bg1"/>
                </a:solidFill>
              </a:rPr>
              <a:t> On peut noter par </a:t>
            </a:r>
            <a:endParaRPr lang="fr-FR" dirty="0" smtClean="0">
              <a:solidFill>
                <a:schemeClr val="bg1"/>
              </a:solidFill>
            </a:endParaRPr>
          </a:p>
          <a:p>
            <a:pPr algn="just"/>
            <a:endParaRPr lang="fr-FR" dirty="0">
              <a:solidFill>
                <a:schemeClr val="bg1"/>
              </a:solidFill>
            </a:endParaRPr>
          </a:p>
          <a:p>
            <a:pPr algn="just"/>
            <a:r>
              <a:rPr lang="fr-FR" dirty="0" smtClean="0">
                <a:solidFill>
                  <a:schemeClr val="bg1"/>
                </a:solidFill>
              </a:rPr>
              <a:t>exemple : </a:t>
            </a:r>
            <a:r>
              <a:rPr lang="fr-FR" dirty="0">
                <a:solidFill>
                  <a:schemeClr val="bg1"/>
                </a:solidFill>
              </a:rPr>
              <a:t>Les pools de connexions </a:t>
            </a:r>
            <a:r>
              <a:rPr lang="fr-FR" dirty="0" smtClean="0">
                <a:solidFill>
                  <a:schemeClr val="bg1"/>
                </a:solidFill>
              </a:rPr>
              <a:t>(data source),les </a:t>
            </a:r>
            <a:r>
              <a:rPr lang="fr-FR" dirty="0">
                <a:solidFill>
                  <a:schemeClr val="bg1"/>
                </a:solidFill>
              </a:rPr>
              <a:t>pools de </a:t>
            </a:r>
            <a:r>
              <a:rPr lang="fr-FR" dirty="0" smtClean="0">
                <a:solidFill>
                  <a:schemeClr val="bg1"/>
                </a:solidFill>
              </a:rPr>
              <a:t>threads, les </a:t>
            </a:r>
          </a:p>
          <a:p>
            <a:pPr algn="just"/>
            <a:endParaRPr lang="fr-FR" dirty="0">
              <a:solidFill>
                <a:schemeClr val="bg1"/>
              </a:solidFill>
            </a:endParaRPr>
          </a:p>
          <a:p>
            <a:pPr algn="just"/>
            <a:r>
              <a:rPr lang="fr-FR" dirty="0" smtClean="0">
                <a:solidFill>
                  <a:schemeClr val="bg1"/>
                </a:solidFill>
              </a:rPr>
              <a:t>différents caches, le </a:t>
            </a:r>
            <a:r>
              <a:rPr lang="fr-FR" dirty="0">
                <a:solidFill>
                  <a:schemeClr val="bg1"/>
                </a:solidFill>
              </a:rPr>
              <a:t>réglage des </a:t>
            </a:r>
            <a:r>
              <a:rPr lang="fr-FR" dirty="0" smtClean="0">
                <a:solidFill>
                  <a:schemeClr val="bg1"/>
                </a:solidFill>
              </a:rPr>
              <a:t>logs, l'état </a:t>
            </a:r>
            <a:r>
              <a:rPr lang="fr-FR" dirty="0">
                <a:solidFill>
                  <a:schemeClr val="bg1"/>
                </a:solidFill>
              </a:rPr>
              <a:t>de la </a:t>
            </a:r>
            <a:r>
              <a:rPr lang="fr-FR" dirty="0" smtClean="0">
                <a:solidFill>
                  <a:schemeClr val="bg1"/>
                </a:solidFill>
              </a:rPr>
              <a:t>mémoire, l'état </a:t>
            </a:r>
            <a:r>
              <a:rPr lang="fr-FR" dirty="0">
                <a:solidFill>
                  <a:schemeClr val="bg1"/>
                </a:solidFill>
              </a:rPr>
              <a:t>général de la </a:t>
            </a:r>
            <a:endParaRPr lang="fr-FR" dirty="0" smtClean="0">
              <a:solidFill>
                <a:schemeClr val="bg1"/>
              </a:solidFill>
            </a:endParaRPr>
          </a:p>
          <a:p>
            <a:pPr algn="just"/>
            <a:endParaRPr lang="fr-FR" dirty="0">
              <a:solidFill>
                <a:schemeClr val="bg1"/>
              </a:solidFill>
            </a:endParaRPr>
          </a:p>
          <a:p>
            <a:pPr algn="just"/>
            <a:r>
              <a:rPr lang="fr-FR" dirty="0" smtClean="0">
                <a:solidFill>
                  <a:schemeClr val="bg1"/>
                </a:solidFill>
              </a:rPr>
              <a:t>JVM ,l'optimisation </a:t>
            </a:r>
            <a:r>
              <a:rPr lang="fr-FR" dirty="0">
                <a:solidFill>
                  <a:schemeClr val="bg1"/>
                </a:solidFill>
              </a:rPr>
              <a:t>de l'OS</a:t>
            </a:r>
          </a:p>
          <a:p>
            <a:pPr algn="just"/>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30737727"/>
      </p:ext>
    </p:extLst>
  </p:cSld>
  <p:clrMapOvr>
    <a:masterClrMapping/>
  </p:clrMapOvr>
  <p:transition>
    <p:circle/>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118494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Les caractéristiques de </a:t>
            </a:r>
            <a:r>
              <a:rPr lang="fr-FR" sz="3500" b="1"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wildfly</a:t>
            </a:r>
            <a:endPar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a:p>
            <a:pPr algn="ctr"/>
            <a:endPar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a:t>
            </a:r>
            <a:r>
              <a:rPr lang="fr-FR" sz="1400" b="1" dirty="0">
                <a:solidFill>
                  <a:schemeClr val="accent5">
                    <a:lumMod val="50000"/>
                  </a:schemeClr>
                </a:solidFill>
                <a:latin typeface="Times New Roman" pitchFamily="18" charset="0"/>
                <a:cs typeface="Times New Roman" pitchFamily="18" charset="0"/>
              </a:rPr>
              <a:t>4</a:t>
            </a:r>
          </a:p>
        </p:txBody>
      </p:sp>
      <p:pic>
        <p:nvPicPr>
          <p:cNvPr id="17" name="Picture 2" descr="Architecture Jboss / Wildfly serveur d'application JE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8666" y="5244595"/>
            <a:ext cx="6191250" cy="12087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5" name="Rectangle 14"/>
          <p:cNvSpPr/>
          <p:nvPr/>
        </p:nvSpPr>
        <p:spPr>
          <a:xfrm>
            <a:off x="438994" y="1340768"/>
            <a:ext cx="7884107" cy="383181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285750" indent="-285750" algn="just">
              <a:lnSpc>
                <a:spcPct val="150000"/>
              </a:lnSpc>
              <a:buFont typeface="Arial" pitchFamily="34" charset="0"/>
              <a:buChar char="•"/>
            </a:pPr>
            <a:r>
              <a:rPr lang="fr-FR" dirty="0" smtClean="0">
                <a:solidFill>
                  <a:schemeClr val="bg1"/>
                </a:solidFill>
              </a:rPr>
              <a:t>Version </a:t>
            </a:r>
            <a:r>
              <a:rPr lang="fr-FR" dirty="0">
                <a:solidFill>
                  <a:schemeClr val="bg1"/>
                </a:solidFill>
              </a:rPr>
              <a:t>très allégée en mémoire : Wildfly est moins gourmand en ressources ce qui permet d'allouer plus de mémoire pour vos applications, ce qui assure donc une meilleure exploitation de vos ressources matérielles</a:t>
            </a:r>
            <a:r>
              <a:rPr lang="fr-FR" dirty="0" smtClean="0">
                <a:solidFill>
                  <a:schemeClr val="bg1"/>
                </a:solidFill>
              </a:rPr>
              <a:t>.</a:t>
            </a:r>
            <a:endParaRPr lang="fr-FR" dirty="0">
              <a:solidFill>
                <a:schemeClr val="bg1"/>
              </a:solidFill>
            </a:endParaRPr>
          </a:p>
          <a:p>
            <a:pPr marL="285750" indent="-285750" algn="just">
              <a:lnSpc>
                <a:spcPct val="150000"/>
              </a:lnSpc>
              <a:buFont typeface="Arial" pitchFamily="34" charset="0"/>
              <a:buChar char="•"/>
            </a:pPr>
            <a:r>
              <a:rPr lang="fr-FR" dirty="0">
                <a:solidFill>
                  <a:schemeClr val="bg1"/>
                </a:solidFill>
              </a:rPr>
              <a:t>Flexible</a:t>
            </a:r>
          </a:p>
          <a:p>
            <a:pPr marL="285750" indent="-285750" algn="just">
              <a:lnSpc>
                <a:spcPct val="150000"/>
              </a:lnSpc>
              <a:buFont typeface="Arial" pitchFamily="34" charset="0"/>
              <a:buChar char="•"/>
            </a:pPr>
            <a:r>
              <a:rPr lang="fr-FR" dirty="0">
                <a:solidFill>
                  <a:schemeClr val="bg1"/>
                </a:solidFill>
              </a:rPr>
              <a:t>Démarrage extrêmement rapide</a:t>
            </a:r>
          </a:p>
          <a:p>
            <a:pPr marL="285750" indent="-285750" algn="just">
              <a:lnSpc>
                <a:spcPct val="150000"/>
              </a:lnSpc>
              <a:buFont typeface="Arial" pitchFamily="34" charset="0"/>
              <a:buChar char="•"/>
            </a:pPr>
            <a:r>
              <a:rPr lang="fr-FR" dirty="0">
                <a:solidFill>
                  <a:schemeClr val="bg1"/>
                </a:solidFill>
              </a:rPr>
              <a:t>Gestion de modules pour simplifier les dépendances des librairies (jar)</a:t>
            </a:r>
          </a:p>
          <a:p>
            <a:pPr marL="285750" indent="-285750" algn="just">
              <a:lnSpc>
                <a:spcPct val="150000"/>
              </a:lnSpc>
              <a:buFont typeface="Arial" pitchFamily="34" charset="0"/>
              <a:buChar char="•"/>
            </a:pPr>
            <a:r>
              <a:rPr lang="fr-FR" dirty="0">
                <a:solidFill>
                  <a:schemeClr val="bg1"/>
                </a:solidFill>
              </a:rPr>
              <a:t>Mode Domain permettant de gérer facilement des clusters</a:t>
            </a:r>
          </a:p>
          <a:p>
            <a:pPr marL="285750" indent="-285750" algn="just">
              <a:lnSpc>
                <a:spcPct val="150000"/>
              </a:lnSpc>
              <a:buFont typeface="Arial" pitchFamily="34" charset="0"/>
              <a:buChar char="•"/>
            </a:pPr>
            <a:r>
              <a:rPr lang="fr-FR" dirty="0">
                <a:solidFill>
                  <a:schemeClr val="bg1"/>
                </a:solidFill>
              </a:rPr>
              <a:t>Configuration simplifier avec un seul fichier XML</a:t>
            </a:r>
          </a:p>
          <a:p>
            <a:pPr marL="285750" indent="-285750" algn="just">
              <a:lnSpc>
                <a:spcPct val="150000"/>
              </a:lnSpc>
              <a:buFont typeface="Arial" pitchFamily="34" charset="0"/>
              <a:buChar char="•"/>
            </a:pPr>
            <a:r>
              <a:rPr lang="fr-FR" dirty="0">
                <a:solidFill>
                  <a:schemeClr val="bg1"/>
                </a:solidFill>
              </a:rPr>
              <a:t>Forte communauté de développeurs et très bon support de </a:t>
            </a:r>
            <a:r>
              <a:rPr lang="fr-FR" dirty="0" err="1">
                <a:solidFill>
                  <a:schemeClr val="bg1"/>
                </a:solidFill>
              </a:rPr>
              <a:t>Red</a:t>
            </a:r>
            <a:r>
              <a:rPr lang="fr-FR" dirty="0">
                <a:solidFill>
                  <a:schemeClr val="bg1"/>
                </a:solidFill>
              </a:rPr>
              <a:t> </a:t>
            </a:r>
            <a:r>
              <a:rPr lang="fr-FR" dirty="0" err="1">
                <a:solidFill>
                  <a:schemeClr val="bg1"/>
                </a:solidFill>
              </a:rPr>
              <a:t>Hat</a:t>
            </a:r>
            <a:endParaRPr lang="fr-FR" dirty="0">
              <a:solidFill>
                <a:schemeClr val="bg1"/>
              </a:solidFill>
            </a:endParaRPr>
          </a:p>
        </p:txBody>
      </p:sp>
    </p:spTree>
    <p:extLst>
      <p:ext uri="{BB962C8B-B14F-4D97-AF65-F5344CB8AC3E}">
        <p14:creationId xmlns:p14="http://schemas.microsoft.com/office/powerpoint/2010/main" val="1077339701"/>
      </p:ext>
    </p:extLst>
  </p:cSld>
  <p:clrMapOvr>
    <a:masterClrMapping/>
  </p:clrMapOvr>
  <p:transition>
    <p:circle/>
    <p:sndAc>
      <p:stSnd>
        <p:snd r:embed="rId2" name="click.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Historique et installation de </a:t>
            </a:r>
            <a:r>
              <a:rPr lang="fr-FR" sz="3500" b="1"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wildfly</a:t>
            </a:r>
            <a:endPar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5</a:t>
            </a:r>
            <a:endParaRPr lang="fr-FR" sz="1400" b="1" dirty="0">
              <a:solidFill>
                <a:schemeClr val="accent5">
                  <a:lumMod val="50000"/>
                </a:schemeClr>
              </a:solidFill>
              <a:latin typeface="Times New Roman" pitchFamily="18" charset="0"/>
              <a:cs typeface="Times New Roman" pitchFamily="18" charset="0"/>
            </a:endParaRPr>
          </a:p>
        </p:txBody>
      </p:sp>
      <p:sp>
        <p:nvSpPr>
          <p:cNvPr id="15" name="Rectangle 14"/>
          <p:cNvSpPr/>
          <p:nvPr/>
        </p:nvSpPr>
        <p:spPr>
          <a:xfrm>
            <a:off x="714348" y="2132856"/>
            <a:ext cx="7747112" cy="397031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200000"/>
              </a:lnSpc>
            </a:pPr>
            <a:r>
              <a:rPr lang="fr-FR" dirty="0">
                <a:solidFill>
                  <a:schemeClr val="bg1"/>
                </a:solidFill>
              </a:rPr>
              <a:t>JBoss est une division de Red Hat, qui vise à fournir une source ouverte de </a:t>
            </a:r>
            <a:r>
              <a:rPr lang="fr-FR" dirty="0" smtClean="0">
                <a:solidFill>
                  <a:schemeClr val="bg1"/>
                </a:solidFill>
              </a:rPr>
              <a:t>friendly-developer écosystème </a:t>
            </a:r>
            <a:r>
              <a:rPr lang="fr-FR" dirty="0">
                <a:solidFill>
                  <a:schemeClr val="bg1"/>
                </a:solidFill>
              </a:rPr>
              <a:t>pour le développement de l'entreprise. Actuellement, la société prend en charge plusieurs </a:t>
            </a:r>
            <a:r>
              <a:rPr lang="fr-FR" dirty="0" smtClean="0">
                <a:solidFill>
                  <a:schemeClr val="bg1"/>
                </a:solidFill>
              </a:rPr>
              <a:t>projets (Environ </a:t>
            </a:r>
            <a:r>
              <a:rPr lang="fr-FR" dirty="0">
                <a:solidFill>
                  <a:schemeClr val="bg1"/>
                </a:solidFill>
              </a:rPr>
              <a:t>100), et certains d'entre eux sont des implémentations de spécifications Java EE. </a:t>
            </a:r>
            <a:r>
              <a:rPr lang="fr-FR" dirty="0" smtClean="0">
                <a:solidFill>
                  <a:schemeClr val="bg1"/>
                </a:solidFill>
              </a:rPr>
              <a:t>Les éléments </a:t>
            </a:r>
            <a:r>
              <a:rPr lang="fr-FR" dirty="0">
                <a:solidFill>
                  <a:schemeClr val="bg1"/>
                </a:solidFill>
              </a:rPr>
              <a:t>de l'entreprise sont combinés dans JBoss propre </a:t>
            </a:r>
            <a:r>
              <a:rPr lang="fr-FR" dirty="0" smtClean="0">
                <a:solidFill>
                  <a:schemeClr val="bg1"/>
                </a:solidFill>
              </a:rPr>
              <a:t>serveur d'applications.</a:t>
            </a:r>
            <a:endParaRPr lang="fr-FR" dirty="0">
              <a:solidFill>
                <a:schemeClr val="bg1"/>
              </a:solidFill>
            </a:endParaRPr>
          </a:p>
          <a:p>
            <a:pPr>
              <a:lnSpc>
                <a:spcPct val="200000"/>
              </a:lnSpc>
            </a:pPr>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992925434"/>
      </p:ext>
    </p:extLst>
  </p:cSld>
  <p:clrMapOvr>
    <a:masterClrMapping/>
  </p:clrMapOvr>
  <p:transition>
    <p:circle/>
    <p:sndAc>
      <p:stSnd>
        <p:snd r:embed="rId2" name="click.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Historique et installation de </a:t>
            </a:r>
            <a:r>
              <a:rPr lang="fr-FR" sz="3500" b="1"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wildfly</a:t>
            </a:r>
            <a:endPar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6</a:t>
            </a:r>
            <a:endParaRPr lang="fr-FR" sz="1400" b="1" dirty="0">
              <a:solidFill>
                <a:schemeClr val="accent5">
                  <a:lumMod val="50000"/>
                </a:schemeClr>
              </a:solidFill>
              <a:latin typeface="Times New Roman" pitchFamily="18" charset="0"/>
              <a:cs typeface="Times New Roman" pitchFamily="18" charset="0"/>
            </a:endParaRPr>
          </a:p>
        </p:txBody>
      </p:sp>
      <p:sp>
        <p:nvSpPr>
          <p:cNvPr id="16" name="Rectangle 15"/>
          <p:cNvSpPr/>
          <p:nvPr/>
        </p:nvSpPr>
        <p:spPr>
          <a:xfrm>
            <a:off x="962728" y="1636836"/>
            <a:ext cx="7403299" cy="507831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200000"/>
              </a:lnSpc>
            </a:pPr>
            <a:r>
              <a:rPr lang="en-US" dirty="0" smtClean="0">
                <a:solidFill>
                  <a:schemeClr val="bg1"/>
                </a:solidFill>
              </a:rPr>
              <a:t>La version wildfly </a:t>
            </a:r>
            <a:r>
              <a:rPr lang="fr-FR" dirty="0" smtClean="0">
                <a:solidFill>
                  <a:schemeClr val="bg1"/>
                </a:solidFill>
              </a:rPr>
              <a:t>contient</a:t>
            </a:r>
            <a:r>
              <a:rPr lang="en-US" dirty="0" smtClean="0">
                <a:solidFill>
                  <a:schemeClr val="bg1"/>
                </a:solidFill>
              </a:rPr>
              <a:t> :</a:t>
            </a:r>
          </a:p>
          <a:p>
            <a:pPr marL="342900" indent="-342900">
              <a:lnSpc>
                <a:spcPct val="200000"/>
              </a:lnSpc>
              <a:buFont typeface="Wingdings" pitchFamily="2" charset="2"/>
              <a:buChar char="v"/>
            </a:pPr>
            <a:r>
              <a:rPr lang="en-US" dirty="0">
                <a:solidFill>
                  <a:schemeClr val="bg1"/>
                </a:solidFill>
              </a:rPr>
              <a:t>CDI </a:t>
            </a:r>
            <a:r>
              <a:rPr lang="en-US" dirty="0" smtClean="0">
                <a:solidFill>
                  <a:schemeClr val="bg1"/>
                </a:solidFill>
              </a:rPr>
              <a:t>(Contexts </a:t>
            </a:r>
            <a:r>
              <a:rPr lang="en-US" dirty="0">
                <a:solidFill>
                  <a:schemeClr val="bg1"/>
                </a:solidFill>
              </a:rPr>
              <a:t>et Dependency </a:t>
            </a:r>
            <a:r>
              <a:rPr lang="en-US" dirty="0" smtClean="0">
                <a:solidFill>
                  <a:schemeClr val="bg1"/>
                </a:solidFill>
              </a:rPr>
              <a:t>Injection)</a:t>
            </a:r>
          </a:p>
          <a:p>
            <a:pPr marL="342900" indent="-342900">
              <a:lnSpc>
                <a:spcPct val="200000"/>
              </a:lnSpc>
              <a:buFont typeface="Wingdings" pitchFamily="2" charset="2"/>
              <a:buChar char="v"/>
            </a:pPr>
            <a:r>
              <a:rPr lang="en-US" dirty="0">
                <a:solidFill>
                  <a:schemeClr val="bg1"/>
                </a:solidFill>
              </a:rPr>
              <a:t>EJB </a:t>
            </a:r>
            <a:r>
              <a:rPr lang="en-US" dirty="0" smtClean="0">
                <a:solidFill>
                  <a:schemeClr val="bg1"/>
                </a:solidFill>
              </a:rPr>
              <a:t>(Enterprise JavaBeans)</a:t>
            </a:r>
          </a:p>
          <a:p>
            <a:pPr marL="342900" indent="-342900">
              <a:lnSpc>
                <a:spcPct val="200000"/>
              </a:lnSpc>
              <a:buFont typeface="Wingdings" pitchFamily="2" charset="2"/>
              <a:buChar char="v"/>
            </a:pPr>
            <a:r>
              <a:rPr lang="en-US" dirty="0">
                <a:solidFill>
                  <a:schemeClr val="bg1"/>
                </a:solidFill>
              </a:rPr>
              <a:t>JSF (JavaServer Faces</a:t>
            </a:r>
            <a:r>
              <a:rPr lang="en-US" dirty="0" smtClean="0">
                <a:solidFill>
                  <a:schemeClr val="bg1"/>
                </a:solidFill>
              </a:rPr>
              <a:t>)</a:t>
            </a:r>
          </a:p>
          <a:p>
            <a:pPr marL="342900" indent="-342900">
              <a:lnSpc>
                <a:spcPct val="200000"/>
              </a:lnSpc>
              <a:buFont typeface="Wingdings" pitchFamily="2" charset="2"/>
              <a:buChar char="v"/>
            </a:pPr>
            <a:r>
              <a:rPr lang="en-US" dirty="0">
                <a:solidFill>
                  <a:schemeClr val="bg1"/>
                </a:solidFill>
              </a:rPr>
              <a:t>JMS (Java Messaging Service</a:t>
            </a:r>
            <a:r>
              <a:rPr lang="en-US" dirty="0" smtClean="0">
                <a:solidFill>
                  <a:schemeClr val="bg1"/>
                </a:solidFill>
              </a:rPr>
              <a:t>)</a:t>
            </a:r>
          </a:p>
          <a:p>
            <a:pPr marL="342900" indent="-342900">
              <a:lnSpc>
                <a:spcPct val="200000"/>
              </a:lnSpc>
              <a:buFont typeface="Wingdings" pitchFamily="2" charset="2"/>
              <a:buChar char="v"/>
            </a:pPr>
            <a:r>
              <a:rPr lang="en-US" dirty="0" smtClean="0">
                <a:solidFill>
                  <a:schemeClr val="bg1"/>
                </a:solidFill>
              </a:rPr>
              <a:t>JPA (Java API </a:t>
            </a:r>
            <a:r>
              <a:rPr lang="en-US" dirty="0">
                <a:solidFill>
                  <a:schemeClr val="bg1"/>
                </a:solidFill>
              </a:rPr>
              <a:t>de </a:t>
            </a:r>
            <a:r>
              <a:rPr lang="en-US" dirty="0" smtClean="0">
                <a:solidFill>
                  <a:schemeClr val="bg1"/>
                </a:solidFill>
              </a:rPr>
              <a:t>persistence)</a:t>
            </a:r>
          </a:p>
          <a:p>
            <a:pPr marL="342900" indent="-342900">
              <a:lnSpc>
                <a:spcPct val="200000"/>
              </a:lnSpc>
              <a:buFont typeface="Wingdings" pitchFamily="2" charset="2"/>
              <a:buChar char="v"/>
            </a:pPr>
            <a:r>
              <a:rPr lang="en-US" dirty="0" smtClean="0">
                <a:solidFill>
                  <a:schemeClr val="bg1"/>
                </a:solidFill>
              </a:rPr>
              <a:t>JAX-WS (</a:t>
            </a:r>
            <a:r>
              <a:rPr lang="fr-FR" dirty="0">
                <a:solidFill>
                  <a:schemeClr val="bg1"/>
                </a:solidFill>
              </a:rPr>
              <a:t>API Java pour les services Web XML</a:t>
            </a:r>
            <a:r>
              <a:rPr lang="en-US" dirty="0" smtClean="0">
                <a:solidFill>
                  <a:schemeClr val="bg1"/>
                </a:solidFill>
              </a:rPr>
              <a:t>)</a:t>
            </a:r>
          </a:p>
          <a:p>
            <a:pPr marL="342900" indent="-342900">
              <a:lnSpc>
                <a:spcPct val="200000"/>
              </a:lnSpc>
              <a:buFont typeface="Wingdings" pitchFamily="2" charset="2"/>
              <a:buChar char="v"/>
            </a:pPr>
            <a:r>
              <a:rPr lang="en-US" dirty="0" smtClean="0">
                <a:solidFill>
                  <a:schemeClr val="bg1"/>
                </a:solidFill>
              </a:rPr>
              <a:t>JSON-P (</a:t>
            </a:r>
            <a:r>
              <a:rPr lang="fr-FR" dirty="0" err="1" smtClean="0">
                <a:solidFill>
                  <a:schemeClr val="bg1"/>
                </a:solidFill>
              </a:rPr>
              <a:t>Concurrency</a:t>
            </a:r>
            <a:r>
              <a:rPr lang="fr-FR" dirty="0" smtClean="0">
                <a:solidFill>
                  <a:schemeClr val="bg1"/>
                </a:solidFill>
              </a:rPr>
              <a:t> </a:t>
            </a:r>
            <a:r>
              <a:rPr lang="fr-FR" dirty="0">
                <a:solidFill>
                  <a:schemeClr val="bg1"/>
                </a:solidFill>
              </a:rPr>
              <a:t>Utilities, traitement JSON </a:t>
            </a:r>
            <a:r>
              <a:rPr lang="fr-FR" dirty="0" smtClean="0">
                <a:solidFill>
                  <a:schemeClr val="bg1"/>
                </a:solidFill>
              </a:rPr>
              <a:t>et </a:t>
            </a:r>
            <a:r>
              <a:rPr lang="fr-FR" dirty="0">
                <a:solidFill>
                  <a:schemeClr val="bg1"/>
                </a:solidFill>
              </a:rPr>
              <a:t>WebSocket.</a:t>
            </a:r>
            <a:r>
              <a:rPr lang="en-US" dirty="0" smtClean="0">
                <a:solidFill>
                  <a:schemeClr val="bg1"/>
                </a:solidFill>
              </a:rPr>
              <a:t>)</a:t>
            </a:r>
          </a:p>
          <a:p>
            <a:pPr>
              <a:lnSpc>
                <a:spcPct val="200000"/>
              </a:lnSpc>
            </a:pPr>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85087005"/>
      </p:ext>
    </p:extLst>
  </p:cSld>
  <p:clrMapOvr>
    <a:masterClrMapping/>
  </p:clrMapOvr>
  <mc:AlternateContent xmlns:mc="http://schemas.openxmlformats.org/markup-compatibility/2006" xmlns:p14="http://schemas.microsoft.com/office/powerpoint/2010/main">
    <mc:Choice Requires="p14">
      <p:transition spd="med" p14:dur="700">
        <p:fade/>
        <p:sndAc>
          <p:stSnd>
            <p:snd r:embed="rId2" name="click.wav"/>
          </p:stSnd>
        </p:sndAc>
      </p:transition>
    </mc:Choice>
    <mc:Fallback xmlns="">
      <p:transition spd="med">
        <p:fade/>
        <p:sndAc>
          <p:stSnd>
            <p:snd r:embed="rId6" name="click.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398885"/>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Releases</a:t>
            </a: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7</a:t>
            </a:r>
            <a:endParaRPr lang="fr-FR" sz="1400" b="1" dirty="0">
              <a:solidFill>
                <a:schemeClr val="accent5">
                  <a:lumMod val="50000"/>
                </a:schemeClr>
              </a:solidFill>
              <a:latin typeface="Times New Roman" pitchFamily="18" charset="0"/>
              <a:cs typeface="Times New Roman" pitchFamily="18" charset="0"/>
            </a:endParaRPr>
          </a:p>
        </p:txBody>
      </p:sp>
      <p:sp>
        <p:nvSpPr>
          <p:cNvPr id="15" name="Rectangle 14"/>
          <p:cNvSpPr/>
          <p:nvPr/>
        </p:nvSpPr>
        <p:spPr>
          <a:xfrm>
            <a:off x="842187" y="1628800"/>
            <a:ext cx="7403299" cy="397031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285750" indent="-285750">
              <a:lnSpc>
                <a:spcPct val="200000"/>
              </a:lnSpc>
              <a:buFont typeface="Wingdings" pitchFamily="2" charset="2"/>
              <a:buChar char="Ø"/>
            </a:pPr>
            <a:r>
              <a:rPr lang="fr-FR" dirty="0" smtClean="0">
                <a:solidFill>
                  <a:schemeClr val="bg2">
                    <a:lumMod val="50000"/>
                  </a:schemeClr>
                </a:solidFill>
              </a:rPr>
              <a:t>JBoss </a:t>
            </a:r>
            <a:r>
              <a:rPr lang="fr-FR" dirty="0">
                <a:solidFill>
                  <a:schemeClr val="bg2">
                    <a:lumMod val="50000"/>
                  </a:schemeClr>
                </a:solidFill>
              </a:rPr>
              <a:t>AS 2 ==&gt; J2EE 1.2 </a:t>
            </a:r>
            <a:endParaRPr lang="fr-FR" dirty="0" smtClean="0">
              <a:solidFill>
                <a:schemeClr val="bg2">
                  <a:lumMod val="50000"/>
                </a:schemeClr>
              </a:solidFill>
            </a:endParaRPr>
          </a:p>
          <a:p>
            <a:pPr marL="285750" indent="-285750">
              <a:lnSpc>
                <a:spcPct val="200000"/>
              </a:lnSpc>
              <a:buFont typeface="Wingdings" pitchFamily="2" charset="2"/>
              <a:buChar char="Ø"/>
            </a:pPr>
            <a:r>
              <a:rPr lang="fr-FR" dirty="0" smtClean="0">
                <a:solidFill>
                  <a:schemeClr val="bg2">
                    <a:lumMod val="50000"/>
                  </a:schemeClr>
                </a:solidFill>
              </a:rPr>
              <a:t> </a:t>
            </a:r>
            <a:r>
              <a:rPr lang="fr-FR" dirty="0">
                <a:solidFill>
                  <a:schemeClr val="bg2">
                    <a:lumMod val="50000"/>
                  </a:schemeClr>
                </a:solidFill>
              </a:rPr>
              <a:t>JBoss AS 3 ==&gt; J2EE 1.3 </a:t>
            </a:r>
            <a:endParaRPr lang="fr-FR" dirty="0" smtClean="0">
              <a:solidFill>
                <a:schemeClr val="bg2">
                  <a:lumMod val="50000"/>
                </a:schemeClr>
              </a:solidFill>
            </a:endParaRPr>
          </a:p>
          <a:p>
            <a:pPr marL="285750" indent="-285750">
              <a:lnSpc>
                <a:spcPct val="200000"/>
              </a:lnSpc>
              <a:buFont typeface="Wingdings" pitchFamily="2" charset="2"/>
              <a:buChar char="Ø"/>
            </a:pPr>
            <a:r>
              <a:rPr lang="fr-FR" dirty="0" smtClean="0">
                <a:solidFill>
                  <a:schemeClr val="bg2">
                    <a:lumMod val="50000"/>
                  </a:schemeClr>
                </a:solidFill>
              </a:rPr>
              <a:t>JBoss </a:t>
            </a:r>
            <a:r>
              <a:rPr lang="fr-FR" dirty="0">
                <a:solidFill>
                  <a:schemeClr val="bg2">
                    <a:lumMod val="50000"/>
                  </a:schemeClr>
                </a:solidFill>
              </a:rPr>
              <a:t>AS 4 ==&gt; J2EE 1.4 </a:t>
            </a:r>
            <a:endParaRPr lang="fr-FR" dirty="0" smtClean="0">
              <a:solidFill>
                <a:schemeClr val="bg2">
                  <a:lumMod val="50000"/>
                </a:schemeClr>
              </a:solidFill>
            </a:endParaRPr>
          </a:p>
          <a:p>
            <a:pPr marL="285750" indent="-285750">
              <a:lnSpc>
                <a:spcPct val="200000"/>
              </a:lnSpc>
              <a:buFont typeface="Wingdings" pitchFamily="2" charset="2"/>
              <a:buChar char="Ø"/>
            </a:pPr>
            <a:r>
              <a:rPr lang="fr-FR" dirty="0" smtClean="0">
                <a:solidFill>
                  <a:schemeClr val="bg2">
                    <a:lumMod val="50000"/>
                  </a:schemeClr>
                </a:solidFill>
              </a:rPr>
              <a:t> </a:t>
            </a:r>
            <a:r>
              <a:rPr lang="fr-FR" dirty="0">
                <a:solidFill>
                  <a:schemeClr val="bg2">
                    <a:lumMod val="50000"/>
                  </a:schemeClr>
                </a:solidFill>
              </a:rPr>
              <a:t>JBoss AS 5 ==&gt; Java EE 5 </a:t>
            </a:r>
            <a:endParaRPr lang="fr-FR" dirty="0" smtClean="0">
              <a:solidFill>
                <a:schemeClr val="bg2">
                  <a:lumMod val="50000"/>
                </a:schemeClr>
              </a:solidFill>
            </a:endParaRPr>
          </a:p>
          <a:p>
            <a:pPr marL="285750" indent="-285750">
              <a:lnSpc>
                <a:spcPct val="200000"/>
              </a:lnSpc>
              <a:buFont typeface="Wingdings" pitchFamily="2" charset="2"/>
              <a:buChar char="Ø"/>
            </a:pPr>
            <a:r>
              <a:rPr lang="fr-FR" dirty="0" smtClean="0">
                <a:solidFill>
                  <a:schemeClr val="bg2">
                    <a:lumMod val="50000"/>
                  </a:schemeClr>
                </a:solidFill>
              </a:rPr>
              <a:t> </a:t>
            </a:r>
            <a:r>
              <a:rPr lang="fr-FR" dirty="0">
                <a:solidFill>
                  <a:schemeClr val="bg2">
                    <a:lumMod val="50000"/>
                  </a:schemeClr>
                </a:solidFill>
              </a:rPr>
              <a:t>JBoss AS 6, AS7 ==&gt; Java EE </a:t>
            </a:r>
            <a:r>
              <a:rPr lang="fr-FR" dirty="0" smtClean="0">
                <a:solidFill>
                  <a:schemeClr val="bg2">
                    <a:lumMod val="50000"/>
                  </a:schemeClr>
                </a:solidFill>
              </a:rPr>
              <a:t>6</a:t>
            </a:r>
          </a:p>
          <a:p>
            <a:pPr marL="285750" indent="-285750">
              <a:lnSpc>
                <a:spcPct val="200000"/>
              </a:lnSpc>
              <a:buFont typeface="Wingdings" pitchFamily="2" charset="2"/>
              <a:buChar char="Ø"/>
            </a:pPr>
            <a:r>
              <a:rPr lang="fr-FR" dirty="0" smtClean="0">
                <a:solidFill>
                  <a:schemeClr val="bg2">
                    <a:lumMod val="50000"/>
                  </a:schemeClr>
                </a:solidFill>
              </a:rPr>
              <a:t>WildFly </a:t>
            </a:r>
            <a:r>
              <a:rPr lang="fr-FR" dirty="0">
                <a:solidFill>
                  <a:schemeClr val="bg2">
                    <a:lumMod val="50000"/>
                  </a:schemeClr>
                </a:solidFill>
              </a:rPr>
              <a:t>8, 9, 10 ==&gt; Java EE 7</a:t>
            </a:r>
            <a:endParaRPr lang="en-US" dirty="0" smtClean="0">
              <a:solidFill>
                <a:schemeClr val="bg2">
                  <a:lumMod val="50000"/>
                </a:schemeClr>
              </a:solidFill>
            </a:endParaRPr>
          </a:p>
          <a:p>
            <a:pPr>
              <a:lnSpc>
                <a:spcPct val="200000"/>
              </a:lnSpc>
            </a:pPr>
            <a:endParaRPr lang="fr-FR" b="1" cap="none" spc="0" dirty="0">
              <a:ln w="11430"/>
              <a:solidFill>
                <a:schemeClr val="bg2">
                  <a:lumMod val="50000"/>
                </a:schemeClr>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654403344"/>
      </p:ext>
    </p:extLst>
  </p:cSld>
  <p:clrMapOvr>
    <a:masterClrMapping/>
  </p:clrMapOvr>
  <mc:AlternateContent xmlns:mc="http://schemas.openxmlformats.org/markup-compatibility/2006" xmlns:p14="http://schemas.microsoft.com/office/powerpoint/2010/main">
    <mc:Choice Requires="p14">
      <p:transition spd="med" p14:dur="700">
        <p:fade/>
        <p:sndAc>
          <p:stSnd>
            <p:snd r:embed="rId2" name="click.wav"/>
          </p:stSnd>
        </p:sndAc>
      </p:transition>
    </mc:Choice>
    <mc:Fallback xmlns="">
      <p:transition spd="med">
        <p:fade/>
        <p:sndAc>
          <p:stSnd>
            <p:snd r:embed="rId6" name="click.wav"/>
          </p:stSnd>
        </p:sndAc>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Différence</a:t>
            </a:r>
            <a:r>
              <a:rPr lang="en-US"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 entre Wildfly et Tomcat</a:t>
            </a:r>
            <a:endPar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8</a:t>
            </a:r>
            <a:endParaRPr lang="fr-FR" sz="1400" b="1" dirty="0">
              <a:solidFill>
                <a:schemeClr val="accent5">
                  <a:lumMod val="50000"/>
                </a:schemeClr>
              </a:solidFill>
              <a:latin typeface="Times New Roman" pitchFamily="18" charset="0"/>
              <a:cs typeface="Times New Roman" pitchFamily="18" charset="0"/>
            </a:endParaRPr>
          </a:p>
        </p:txBody>
      </p:sp>
      <p:sp>
        <p:nvSpPr>
          <p:cNvPr id="16" name="Rectangle 15"/>
          <p:cNvSpPr/>
          <p:nvPr/>
        </p:nvSpPr>
        <p:spPr>
          <a:xfrm>
            <a:off x="714349" y="1412776"/>
            <a:ext cx="7651678" cy="452431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200000"/>
              </a:lnSpc>
            </a:pPr>
            <a:r>
              <a:rPr lang="fr-FR" dirty="0" smtClean="0">
                <a:solidFill>
                  <a:schemeClr val="bg1"/>
                </a:solidFill>
              </a:rPr>
              <a:t>Les </a:t>
            </a:r>
            <a:r>
              <a:rPr lang="fr-FR" dirty="0">
                <a:solidFill>
                  <a:schemeClr val="bg1"/>
                </a:solidFill>
              </a:rPr>
              <a:t>deux </a:t>
            </a:r>
            <a:r>
              <a:rPr lang="fr-FR" dirty="0" smtClean="0">
                <a:solidFill>
                  <a:schemeClr val="bg1"/>
                </a:solidFill>
              </a:rPr>
              <a:t>Wildfly et </a:t>
            </a:r>
            <a:r>
              <a:rPr lang="fr-FR" dirty="0">
                <a:solidFill>
                  <a:schemeClr val="bg1"/>
                </a:solidFill>
              </a:rPr>
              <a:t>Tomcat sont des serveurs d'applications de servlet </a:t>
            </a:r>
            <a:r>
              <a:rPr lang="fr-FR" dirty="0" smtClean="0">
                <a:solidFill>
                  <a:schemeClr val="bg1"/>
                </a:solidFill>
              </a:rPr>
              <a:t>Java. </a:t>
            </a:r>
            <a:r>
              <a:rPr lang="fr-FR" dirty="0">
                <a:solidFill>
                  <a:schemeClr val="bg1"/>
                </a:solidFill>
              </a:rPr>
              <a:t>La différence importante entre les deux est que Wildfly </a:t>
            </a:r>
            <a:r>
              <a:rPr lang="fr-FR" dirty="0" smtClean="0">
                <a:solidFill>
                  <a:schemeClr val="bg1"/>
                </a:solidFill>
              </a:rPr>
              <a:t>fournit </a:t>
            </a:r>
            <a:r>
              <a:rPr lang="fr-FR" dirty="0">
                <a:solidFill>
                  <a:schemeClr val="bg1"/>
                </a:solidFill>
              </a:rPr>
              <a:t>un Java Enterprise Edition (JEE) pile complète, y compris Enterprise JavaBeans et de nombreuses autres technologies qui sont utiles pour les développeurs travaillant sur des applications Java d'entreprise. Tomcat est beaucoup plus limité. Une façon de penser est que Wildfly </a:t>
            </a:r>
            <a:r>
              <a:rPr lang="fr-FR" dirty="0" smtClean="0">
                <a:solidFill>
                  <a:schemeClr val="bg1"/>
                </a:solidFill>
              </a:rPr>
              <a:t>est </a:t>
            </a:r>
            <a:r>
              <a:rPr lang="fr-FR" dirty="0">
                <a:solidFill>
                  <a:schemeClr val="bg1"/>
                </a:solidFill>
              </a:rPr>
              <a:t>une pile JEE qui comprend un serveur de conteneur de servlet et web, alors que Tomcat, pour la plupart, est un conteneur de servlet et le serveur web.</a:t>
            </a:r>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407718454"/>
      </p:ext>
    </p:extLst>
  </p:cSld>
  <p:clrMapOvr>
    <a:masterClrMapping/>
  </p:clrMapOvr>
  <mc:AlternateContent xmlns:mc="http://schemas.openxmlformats.org/markup-compatibility/2006" xmlns:p14="http://schemas.microsoft.com/office/powerpoint/2010/main">
    <mc:Choice Requires="p14">
      <p:transition spd="med" p14:dur="700">
        <p:fade/>
        <p:sndAc>
          <p:stSnd>
            <p:snd r:embed="rId2" name="click.wav"/>
          </p:stSnd>
        </p:sndAc>
      </p:transition>
    </mc:Choice>
    <mc:Fallback xmlns="">
      <p:transition spd="med">
        <p:fade/>
        <p:sndAc>
          <p:stSnd>
            <p:snd r:embed="rId6" name="click.wav"/>
          </p:stSnd>
        </p:sndAc>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Quand choisir </a:t>
            </a: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Wildfly ?</a:t>
            </a: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9</a:t>
            </a:r>
            <a:endParaRPr lang="fr-FR" sz="1400" b="1" dirty="0">
              <a:solidFill>
                <a:schemeClr val="accent5">
                  <a:lumMod val="50000"/>
                </a:schemeClr>
              </a:solidFill>
              <a:latin typeface="Times New Roman" pitchFamily="18" charset="0"/>
              <a:cs typeface="Times New Roman" pitchFamily="18" charset="0"/>
            </a:endParaRPr>
          </a:p>
        </p:txBody>
      </p:sp>
      <p:sp>
        <p:nvSpPr>
          <p:cNvPr id="16" name="Rectangle 15"/>
          <p:cNvSpPr/>
          <p:nvPr/>
        </p:nvSpPr>
        <p:spPr>
          <a:xfrm>
            <a:off x="714349" y="1412776"/>
            <a:ext cx="7651678" cy="452431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200000"/>
              </a:lnSpc>
            </a:pPr>
            <a:r>
              <a:rPr lang="fr-FR" dirty="0" smtClean="0">
                <a:solidFill>
                  <a:schemeClr val="bg1"/>
                </a:solidFill>
              </a:rPr>
              <a:t>Wildfly est </a:t>
            </a:r>
            <a:r>
              <a:rPr lang="fr-FR" dirty="0">
                <a:solidFill>
                  <a:schemeClr val="bg1"/>
                </a:solidFill>
              </a:rPr>
              <a:t>le meilleur choix pour les applications où les développeurs ont besoin d'accéder pleinement à la fonctionnalité que le Java Enterprise Edition fournit et sont heureux avec les implémentations </a:t>
            </a:r>
            <a:r>
              <a:rPr lang="fr-FR" dirty="0" smtClean="0">
                <a:solidFill>
                  <a:schemeClr val="bg1"/>
                </a:solidFill>
              </a:rPr>
              <a:t>de cette fonctionnalité par défaut  fournie avec elle. </a:t>
            </a:r>
            <a:r>
              <a:rPr lang="fr-FR" dirty="0">
                <a:solidFill>
                  <a:schemeClr val="bg1"/>
                </a:solidFill>
              </a:rPr>
              <a:t>Si vous n'avez pas besoin de la gamme complète de JEE dispose, puis en </a:t>
            </a:r>
            <a:r>
              <a:rPr lang="fr-FR" dirty="0" smtClean="0">
                <a:solidFill>
                  <a:schemeClr val="bg1"/>
                </a:solidFill>
              </a:rPr>
              <a:t>choisissant </a:t>
            </a:r>
            <a:r>
              <a:rPr lang="fr-FR" dirty="0">
                <a:solidFill>
                  <a:schemeClr val="bg1"/>
                </a:solidFill>
              </a:rPr>
              <a:t>Wildfly </a:t>
            </a:r>
            <a:r>
              <a:rPr lang="fr-FR" dirty="0" smtClean="0">
                <a:solidFill>
                  <a:schemeClr val="bg1"/>
                </a:solidFill>
              </a:rPr>
              <a:t>va </a:t>
            </a:r>
            <a:r>
              <a:rPr lang="fr-FR" dirty="0">
                <a:solidFill>
                  <a:schemeClr val="bg1"/>
                </a:solidFill>
              </a:rPr>
              <a:t>ajouter beaucoup de complexité au déploiement et </a:t>
            </a:r>
            <a:r>
              <a:rPr lang="fr-FR" dirty="0" smtClean="0">
                <a:solidFill>
                  <a:schemeClr val="bg1"/>
                </a:solidFill>
              </a:rPr>
              <a:t>aux </a:t>
            </a:r>
            <a:r>
              <a:rPr lang="fr-FR" dirty="0">
                <a:solidFill>
                  <a:schemeClr val="bg1"/>
                </a:solidFill>
              </a:rPr>
              <a:t>frais généraux des ressources qui </a:t>
            </a:r>
            <a:r>
              <a:rPr lang="fr-FR" dirty="0" smtClean="0">
                <a:solidFill>
                  <a:schemeClr val="bg1"/>
                </a:solidFill>
              </a:rPr>
              <a:t>iront </a:t>
            </a:r>
            <a:r>
              <a:rPr lang="fr-FR" dirty="0">
                <a:solidFill>
                  <a:schemeClr val="bg1"/>
                </a:solidFill>
              </a:rPr>
              <a:t>utilisé. Par exemple, les fichiers d'installation Wildfly </a:t>
            </a:r>
            <a:r>
              <a:rPr lang="fr-FR" dirty="0" smtClean="0">
                <a:solidFill>
                  <a:schemeClr val="bg1"/>
                </a:solidFill>
              </a:rPr>
              <a:t>sont </a:t>
            </a:r>
            <a:r>
              <a:rPr lang="fr-FR" dirty="0">
                <a:solidFill>
                  <a:schemeClr val="bg1"/>
                </a:solidFill>
              </a:rPr>
              <a:t>autour d'un ordre de grandeur plus grand que Tomcat.</a:t>
            </a:r>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343768925"/>
      </p:ext>
    </p:extLst>
  </p:cSld>
  <p:clrMapOvr>
    <a:masterClrMapping/>
  </p:clrMapOvr>
  <mc:AlternateContent xmlns:mc="http://schemas.openxmlformats.org/markup-compatibility/2006" xmlns:p14="http://schemas.microsoft.com/office/powerpoint/2010/main">
    <mc:Choice Requires="p14">
      <p:transition spd="med" p14:dur="700">
        <p:fade/>
        <p:sndAc>
          <p:stSnd>
            <p:snd r:embed="rId2" name="click.wav"/>
          </p:stSnd>
        </p:sndAc>
      </p:transition>
    </mc:Choice>
    <mc:Fallback xmlns="">
      <p:transition spd="med">
        <p:fade/>
        <p:sndAc>
          <p:stSnd>
            <p:snd r:embed="rId6" name="click.wav"/>
          </p:stSnd>
        </p:sndAc>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3031</TotalTime>
  <Words>636</Words>
  <Application>Microsoft Office PowerPoint</Application>
  <PresentationFormat>On-screen Show (4:3)</PresentationFormat>
  <Paragraphs>79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Jouhayna</dc:creator>
  <cp:lastModifiedBy>pc</cp:lastModifiedBy>
  <cp:revision>259</cp:revision>
  <dcterms:created xsi:type="dcterms:W3CDTF">2009-06-02T10:12:00Z</dcterms:created>
  <dcterms:modified xsi:type="dcterms:W3CDTF">2016-03-27T20:21:32Z</dcterms:modified>
</cp:coreProperties>
</file>