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F3E7092.xml" ContentType="application/vnd.ms-powerpoint.comments+xml"/>
  <Override PartName="/ppt/notesSlides/notesSlide2.xml" ContentType="application/vnd.openxmlformats-officedocument.presentationml.notesSlide+xml"/>
  <Override PartName="/ppt/comments/modernComment_101_E6F59C86.xml" ContentType="application/vnd.ms-powerpoint.comments+xml"/>
  <Override PartName="/ppt/notesSlides/notesSlide3.xml" ContentType="application/vnd.openxmlformats-officedocument.presentationml.notesSlide+xml"/>
  <Override PartName="/ppt/comments/modernComment_102_32723E97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3_C7402487.xml" ContentType="application/vnd.ms-powerpoint.comments+xml"/>
  <Override PartName="/ppt/notesSlides/notesSlide7.xml" ContentType="application/vnd.openxmlformats-officedocument.presentationml.notesSlide+xml"/>
  <Override PartName="/ppt/comments/modernComment_10C_D4C0633.xml" ContentType="application/vnd.ms-powerpoint.comments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notesMasterIdLst>
    <p:notesMasterId r:id="rId14"/>
  </p:notesMasterIdLst>
  <p:sldIdLst>
    <p:sldId id="256" r:id="rId5"/>
    <p:sldId id="257" r:id="rId6"/>
    <p:sldId id="258" r:id="rId7"/>
    <p:sldId id="271" r:id="rId8"/>
    <p:sldId id="270" r:id="rId9"/>
    <p:sldId id="259" r:id="rId10"/>
    <p:sldId id="268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B260477-EB5C-A16B-1EB8-4A00242632C6}" name="Tahani Alrefai" initials="TA" userId="S::ml20tssa@leeds.ac.uk::c9574ac6-26f7-41e9-8fc3-efe176821f69" providerId="AD"/>
  <p188:author id="{6B2E54C0-9235-D0DA-54D1-CE636E4B0B7D}" name="Oliver Harlen" initials="OH" userId="S::amtogh@leeds.ac.uk::90d3497d-b253-4b5d-b84a-99e884764369" providerId="AD"/>
  <p188:author id="{BAF325E8-4BBB-8DD6-8B34-951DB77179E7}" name="Mark Walkley" initials="MW" userId="S::cscmaw@leeds.ac.uk::2fc1b466-d956-4953-8d0a-623c9bb189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1A7"/>
    <a:srgbClr val="23A2DB"/>
    <a:srgbClr val="9F6F19"/>
    <a:srgbClr val="FFCC99"/>
    <a:srgbClr val="104B66"/>
    <a:srgbClr val="67BFE7"/>
    <a:srgbClr val="82D0D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314" autoAdjust="0"/>
  </p:normalViewPr>
  <p:slideViewPr>
    <p:cSldViewPr snapToGrid="0">
      <p:cViewPr varScale="1">
        <p:scale>
          <a:sx n="80" d="100"/>
          <a:sy n="80" d="100"/>
        </p:scale>
        <p:origin x="1459" y="58"/>
      </p:cViewPr>
      <p:guideLst/>
    </p:cSldViewPr>
  </p:slideViewPr>
  <p:notesTextViewPr>
    <p:cViewPr>
      <p:scale>
        <a:sx n="87" d="100"/>
        <a:sy n="87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modernComment_100_3F3E70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2B3AFE-7FEA-419B-A3FD-914391D8FAFD}" authorId="{BAF325E8-4BBB-8DD6-8B34-951DB77179E7}" created="2024-09-11T09:54:53.587">
    <pc:sldMkLst xmlns:pc="http://schemas.microsoft.com/office/powerpoint/2013/main/command">
      <pc:docMk/>
      <pc:sldMk cId="1061056658" sldId="256"/>
    </pc:sldMkLst>
    <p188:txBody>
      <a:bodyPr/>
      <a:lstStyle/>
      <a:p>
        <a:r>
          <a:rPr lang="en-US"/>
          <a:t>Suggestion "An Efficient Multiphase Flow Model of Tumour Growth"
I think that is more accurate overall.</a:t>
        </a:r>
      </a:p>
    </p188:txBody>
  </p188:cm>
</p188:cmLst>
</file>

<file path=ppt/comments/modernComment_101_E6F59C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FDC95D-5B04-4234-BCA9-10F23E22775A}" authorId="{6B2E54C0-9235-D0DA-54D1-CE636E4B0B7D}" created="2024-09-10T12:58:11.519">
    <pc:sldMkLst xmlns:pc="http://schemas.microsoft.com/office/powerpoint/2013/main/command">
      <pc:docMk/>
      <pc:sldMk cId="3874856070" sldId="257"/>
    </pc:sldMkLst>
    <p188:replyLst>
      <p188:reply id="{F4E68842-F924-4CCA-8A3B-58C0D5BA4E6A}" authorId="{5B260477-EB5C-A16B-1EB8-4A00242632C6}" created="2024-09-12T13:31:00.982">
        <p188:txBody>
          <a:bodyPr/>
          <a:lstStyle/>
          <a:p>
            <a:r>
              <a:rPr lang="en-US"/>
              <a:t>which one is better? </a:t>
            </a:r>
          </a:p>
        </p188:txBody>
      </p188:reply>
    </p188:replyLst>
    <p188:txBody>
      <a:bodyPr/>
      <a:lstStyle/>
      <a:p>
        <a:r>
          <a:rPr lang="en-GB"/>
          <a:t>It would be nice to have a picture on this slide - perhaps one taken from Alam</a:t>
        </a:r>
      </a:p>
    </p188:txBody>
  </p188:cm>
</p188:cmLst>
</file>

<file path=ppt/comments/modernComment_102_32723E9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098731-EE9B-44DF-86F9-7F38C91EA834}" authorId="{BAF325E8-4BBB-8DD6-8B34-951DB77179E7}" created="2024-09-11T09:58:50.290">
    <pc:sldMkLst xmlns:pc="http://schemas.microsoft.com/office/powerpoint/2013/main/command">
      <pc:docMk/>
      <pc:sldMk cId="846347927" sldId="258"/>
    </pc:sldMkLst>
    <p188:txBody>
      <a:bodyPr/>
      <a:lstStyle/>
      <a:p>
        <a:r>
          <a:rPr lang="en-US"/>
          <a:t>I would call 3. Nutrient equation (you have not introduced c)</a:t>
        </a:r>
      </a:p>
    </p188:txBody>
  </p188:cm>
</p188:cmLst>
</file>

<file path=ppt/comments/modernComment_103_C74024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695149-4330-4E16-BF19-8AD3C9FFBAD6}" authorId="{6B2E54C0-9235-D0DA-54D1-CE636E4B0B7D}" created="2024-09-10T13:00:48.813">
    <pc:sldMkLst xmlns:pc="http://schemas.microsoft.com/office/powerpoint/2013/main/command">
      <pc:docMk/>
      <pc:sldMk cId="3342869639" sldId="259"/>
    </pc:sldMkLst>
    <p188:replyLst>
      <p188:reply id="{F4B47CE1-AA79-498A-A502-54568D7D2685}" authorId="{BAF325E8-4BBB-8DD6-8B34-951DB77179E7}" created="2024-09-11T09:58:09.256">
        <p188:txBody>
          <a:bodyPr/>
          <a:lstStyle/>
          <a:p>
            <a:r>
              <a:rPr lang="en-US"/>
              <a:t>Agree with Oliver - name the same as previous slide</a:t>
            </a:r>
          </a:p>
        </p188:txBody>
      </p188:reply>
    </p188:replyLst>
    <p188:txBody>
      <a:bodyPr/>
      <a:lstStyle/>
      <a:p>
        <a:r>
          <a:rPr lang="en-GB"/>
          <a:t>Perhaps call these mass balance, momentum balance and reaction diffusion rather than sets 1,2 and 3.</a:t>
        </a:r>
      </a:p>
    </p188:txBody>
  </p188:cm>
  <p188:cm id="{ECDE1742-FEE1-41E6-85A2-ACBB5C5170FA}" authorId="{BAF325E8-4BBB-8DD6-8B34-951DB77179E7}" created="2024-09-11T09:57:35.348">
    <pc:sldMkLst xmlns:pc="http://schemas.microsoft.com/office/powerpoint/2013/main/command">
      <pc:docMk/>
      <pc:sldMk cId="3342869639" sldId="259"/>
    </pc:sldMkLst>
    <p188:txBody>
      <a:bodyPr/>
      <a:lstStyle/>
      <a:p>
        <a:r>
          <a:rPr lang="en-US"/>
          <a:t>For "Set 3" I would state Continuous Galerkin</a:t>
        </a:r>
      </a:p>
    </p188:txBody>
  </p188:cm>
  <p188:cm id="{D1604977-D216-407B-B86D-76E9396DA532}" authorId="{5B260477-EB5C-A16B-1EB8-4A00242632C6}" created="2024-09-13T10:13:09.41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42869639" sldId="259"/>
      <ac:spMk id="13" creationId="{B41F8C3E-4F0C-24C9-9395-C8EBC58EF380}"/>
    </ac:deMkLst>
    <p188:replyLst>
      <p188:reply id="{788223AF-D0CA-4441-9D0F-E48C1617C19B}" authorId="{5B260477-EB5C-A16B-1EB8-4A00242632C6}" created="2024-09-13T10:14:01.648">
        <p188:txBody>
          <a:bodyPr/>
          <a:lstStyle/>
          <a:p>
            <a:r>
              <a:rPr lang="en-US"/>
              <a:t>capital H for hyperbolic</a:t>
            </a:r>
          </a:p>
        </p188:txBody>
      </p188:reply>
    </p188:replyLst>
    <p188:txBody>
      <a:bodyPr/>
      <a:lstStyle/>
      <a:p>
        <a:r>
          <a:rPr lang="en-US"/>
          <a:t>removing CG</a:t>
        </a:r>
      </a:p>
    </p188:txBody>
  </p188:cm>
</p188:cmLst>
</file>

<file path=ppt/comments/modernComment_10C_D4C06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066B70-7B06-4196-B7D1-B5052D26E71B}" authorId="{BAF325E8-4BBB-8DD6-8B34-951DB77179E7}" created="2024-09-11T10:00:16.436">
    <pc:sldMkLst xmlns:pc="http://schemas.microsoft.com/office/powerpoint/2013/main/command">
      <pc:docMk/>
      <pc:sldMk cId="223086131" sldId="268"/>
    </pc:sldMkLst>
    <p188:txBody>
      <a:bodyPr/>
      <a:lstStyle/>
      <a:p>
        <a:r>
          <a:rPr lang="en-US"/>
          <a:t>Might be better to list more linearly as a single time step algorithm
Not so clear here where a timestep ends.</a:t>
        </a:r>
      </a:p>
    </p188:txBody>
  </p188:cm>
  <p188:cm id="{F16308B8-AE9E-43AC-AD80-4B22BEA916CB}" authorId="{BAF325E8-4BBB-8DD6-8B34-951DB77179E7}" created="2024-09-11T10:00:51.939">
    <pc:sldMkLst xmlns:pc="http://schemas.microsoft.com/office/powerpoint/2013/main/command">
      <pc:docMk/>
      <pc:sldMk cId="223086131" sldId="268"/>
    </pc:sldMkLst>
    <p188:txBody>
      <a:bodyPr/>
      <a:lstStyle/>
      <a:p>
        <a:r>
          <a:rPr lang="en-US"/>
          <a:t>You have used CG for Continuous Galerkin on earlier slides</a:t>
        </a:r>
      </a:p>
    </p188:txBody>
  </p188:cm>
  <p188:cm id="{113D0700-184A-4CFF-9C17-8BD2C8528BD2}" authorId="{BAF325E8-4BBB-8DD6-8B34-951DB77179E7}" created="2024-09-11T10:01:00.892">
    <pc:sldMkLst xmlns:pc="http://schemas.microsoft.com/office/powerpoint/2013/main/command">
      <pc:docMk/>
      <pc:sldMk cId="223086131" sldId="268"/>
    </pc:sldMkLst>
    <p188:txBody>
      <a:bodyPr/>
      <a:lstStyle/>
      <a:p>
        <a:r>
          <a:rPr lang="en-US"/>
          <a:t>I would capitalise GMRES</a:t>
        </a:r>
      </a:p>
    </p188:txBody>
  </p188:cm>
  <p188:cm id="{F2422F9E-8858-497F-84B0-1EEF24A98325}" authorId="{BAF325E8-4BBB-8DD6-8B34-951DB77179E7}" created="2024-09-11T10:01:29.597">
    <pc:sldMkLst xmlns:pc="http://schemas.microsoft.com/office/powerpoint/2013/main/command">
      <pc:docMk/>
      <pc:sldMk cId="223086131" sldId="268"/>
    </pc:sldMkLst>
    <p188:txBody>
      <a:bodyPr/>
      <a:lstStyle/>
      <a:p>
        <a:r>
          <a:rPr lang="en-US"/>
          <a:t>Maybe note on "vertes limiting" is not necessary here - not relevant to solvers</a:t>
        </a:r>
      </a:p>
    </p188:txBody>
  </p188:cm>
  <p188:cm id="{149A2B12-A107-43D8-BD44-20F22867E555}" authorId="{BAF325E8-4BBB-8DD6-8B34-951DB77179E7}" created="2024-09-11T16:21:50.602">
    <pc:sldMkLst xmlns:pc="http://schemas.microsoft.com/office/powerpoint/2013/main/command">
      <pc:docMk/>
      <pc:sldMk cId="223086131" sldId="268"/>
    </pc:sldMkLst>
    <p188:txBody>
      <a:bodyPr/>
      <a:lstStyle/>
      <a:p>
        <a:r>
          <a:rPr lang="en-US"/>
          <a:t>Maybe title should be  - Solvers at each timestep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8F6B6-F816-4139-ABB9-F68AD687AF91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42BD-5444-490B-9BE8-0B687655A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90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42BD-5444-490B-9BE8-0B687655AA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42BD-5444-490B-9BE8-0B687655AA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63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42BD-5444-490B-9BE8-0B687655AA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2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42BD-5444-490B-9BE8-0B687655AA8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42BD-5444-490B-9BE8-0B687655AA8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42BD-5444-490B-9BE8-0B687655AA8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0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42BD-5444-490B-9BE8-0B687655AA8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75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42BD-5444-490B-9BE8-0B687655AA8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9712-5E87-3F37-50F2-2E5F6067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8FF5D-DEAA-8D15-9DAE-50803F0C4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92EFD-EC2D-0A72-CA45-19A7359B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CD8BB-A7EE-30A2-8DAF-FFA25F74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F8DB-E7C4-E79B-A80D-50DCAB43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2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FCB9-7FCB-9EF7-28F9-E93877C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0F0C-1C70-F64E-295E-C1E31DD8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7FC2-6B8D-B714-4525-98AB2D13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8DB1-D447-9ABA-F585-6E84D120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07BF-8E2F-830C-BAF4-CEE5925A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4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0AA62-CA90-627C-2323-0C604F97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53196-B807-648E-C872-DC5AD4D32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33E8-D5AE-87E9-E839-B6A38365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7401-2974-622D-29B6-D3A377C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31B4C-BDEB-FCC0-F49F-8C534AFF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D12-F53C-7782-ED6A-4E3249F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81BE-D7E1-9758-C967-97B6C813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7ACDA-68FB-110C-E89D-F757216F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1200-2257-45C4-CA45-9D832887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ECC7-5404-8396-6D04-470C2B5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6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59BE-4C46-CE21-1B92-10FA3E22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C739A-36CD-FAFA-1D8A-DE2CC26A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F307-F7A1-C460-D18C-4C2C01D3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588B-1DF5-D70A-C039-8875F872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1855-DB56-EFAC-BCF4-E016BA33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0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3F09-89E1-AA63-0A4F-71519547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1D34-1A4D-3C27-3DBF-E13F0171B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B9A92-7428-D130-F7C5-F1CDDA12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F9241-148C-58BC-9A69-3233051C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42F62-6F58-5325-0089-F50C432E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D50E0-EB52-740B-E7DA-31FB9DAC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A5AA-0ADE-A7C5-CEC9-0E9D6929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B27C-82BF-D7BD-CF47-A495AEA6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EC685-D7CA-A5CC-9AFD-9E09C1AD6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AF427-F9A7-3298-8BD3-08E517DD3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0E5D3-325C-A7D1-20AA-34A137516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1455A-47FD-35D3-18DC-B560998E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45226-31B7-135D-1971-0019FDEA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B4780-4809-2F72-7206-314D7F1B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7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8C76-440A-9868-2121-AA6FE678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C295A-6A2E-3262-977C-007D9866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FF67A-0018-0070-6F23-A928197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87509-F06C-175B-9E18-7285ABE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8BD6D-7299-0502-FB33-BCA31E36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740B3-3B8D-F50D-5CEA-435DCDC3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A7C5A-8D89-2CB1-2B53-4ED75670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44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2897-9689-F9CC-AFFB-FD579ABD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439E-DFE9-FD2F-2C06-B8F3D2AA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90079-B7BC-4BF9-0272-C72965762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92BB5-2D40-AB0B-B7F0-CDBA3EC2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311C-3D57-E33E-A8CA-9E36B49A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DAA44-AFE4-A873-0D63-D691E839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41FE-8C5D-D99D-94B5-70BC9982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2321C-D229-6306-C194-0967C2A7E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5AE20-5168-C0BA-12E7-6B92A7DC7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7DE1A-1D2A-2BD2-571C-39F7177D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EF2B-9405-AFB3-46D0-1ADD5223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222DD-269C-C96F-843D-221F4A9C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9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F4455-150C-8C6A-0673-FFF2F3A4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1001-C7CB-2027-D3EC-33191702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4E52-FB27-2DE8-ACFC-C0625DDA0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343EA-9E88-4312-8CE0-A97B5EC0484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2878-4E04-D7FD-8864-E80496AF0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BF2B-95DF-B841-3B47-A4CECBED9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D81C1-FD66-4FC7-A921-2E39E4AFF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24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F3E709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E6F59C8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32723E9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C740248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D4C063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0B5100-8AE5-B325-5C9A-7AF090BD2642}"/>
              </a:ext>
            </a:extLst>
          </p:cNvPr>
          <p:cNvSpPr txBox="1"/>
          <p:nvPr/>
        </p:nvSpPr>
        <p:spPr>
          <a:xfrm>
            <a:off x="2300746" y="3861927"/>
            <a:ext cx="759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Tahani </a:t>
            </a:r>
            <a:r>
              <a:rPr lang="en-GB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Alrefai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Mark Walkley; Oliver Harlen; Peter </a:t>
            </a:r>
            <a:r>
              <a:rPr lang="en-GB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Jima</a:t>
            </a:r>
            <a:r>
              <a:rPr lang="en-GB" sz="2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ck</a:t>
            </a:r>
            <a:endParaRPr lang="en-GB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9DFB7-FDC8-F8A5-E7E1-79D5CBF5E22C}"/>
              </a:ext>
            </a:extLst>
          </p:cNvPr>
          <p:cNvSpPr txBox="1"/>
          <p:nvPr/>
        </p:nvSpPr>
        <p:spPr>
          <a:xfrm>
            <a:off x="1423706" y="2623525"/>
            <a:ext cx="9744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onstantia"/>
                <a:ea typeface="+mj-ea"/>
                <a:cs typeface="Segoe UI"/>
              </a:rPr>
              <a:t>An Efficient Multiphase Flow Model of </a:t>
            </a:r>
            <a:r>
              <a:rPr lang="en-US" sz="2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nstantia"/>
                <a:ea typeface="+mj-ea"/>
                <a:cs typeface="Segoe UI"/>
              </a:rPr>
              <a:t>Tumour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onstantia"/>
                <a:ea typeface="+mj-ea"/>
                <a:cs typeface="Segoe UI"/>
              </a:rPr>
              <a:t> Growth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ea typeface="+mj-ea"/>
            </a:endParaRPr>
          </a:p>
        </p:txBody>
      </p:sp>
      <p:pic>
        <p:nvPicPr>
          <p:cNvPr id="4" name="Picture 3" descr="A close up of a sign&#10;&#10;AI-generated content may be incorrect.">
            <a:extLst>
              <a:ext uri="{FF2B5EF4-FFF2-40B4-BE49-F238E27FC236}">
                <a16:creationId xmlns:a16="http://schemas.microsoft.com/office/drawing/2014/main" id="{F68F475D-7B86-A349-7CBD-BB71502EE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31" y="4977219"/>
            <a:ext cx="3045985" cy="10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566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698680-0623-A81D-493F-13F999B4241C}"/>
              </a:ext>
            </a:extLst>
          </p:cNvPr>
          <p:cNvCxnSpPr/>
          <p:nvPr/>
        </p:nvCxnSpPr>
        <p:spPr>
          <a:xfrm>
            <a:off x="432619" y="1189703"/>
            <a:ext cx="97339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307CE1-9BE4-93F4-C895-D1265CC0AFB6}"/>
              </a:ext>
            </a:extLst>
          </p:cNvPr>
          <p:cNvSpPr txBox="1"/>
          <p:nvPr/>
        </p:nvSpPr>
        <p:spPr>
          <a:xfrm>
            <a:off x="766917" y="1565127"/>
            <a:ext cx="9733936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Modelling vascular tumour growth.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Continuum model of Hubbard and Byrne*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 multiphase system of four different phases: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CCCD96-0422-D50F-7826-15C122E0C0E3}"/>
                  </a:ext>
                </a:extLst>
              </p:cNvPr>
              <p:cNvSpPr txBox="1"/>
              <p:nvPr/>
            </p:nvSpPr>
            <p:spPr>
              <a:xfrm>
                <a:off x="1088388" y="3559953"/>
                <a:ext cx="367290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GB" sz="2000" dirty="0"/>
                  <a:t>healthy cells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GB" sz="2000" dirty="0"/>
                  <a:t>tumour cells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000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GB" sz="2000" dirty="0"/>
                  <a:t>blood vessels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sz="2000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GB" sz="2000" dirty="0"/>
                  <a:t>extracellular</a:t>
                </a:r>
                <a:r>
                  <a:rPr lang="en-GB" dirty="0"/>
                  <a:t> material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CCCD96-0422-D50F-7826-15C122E0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88" y="3559953"/>
                <a:ext cx="3672907" cy="1323439"/>
              </a:xfrm>
              <a:prstGeom prst="rect">
                <a:avLst/>
              </a:prstGeom>
              <a:blipFill>
                <a:blip r:embed="rId4"/>
                <a:stretch>
                  <a:fillRect l="-1661" t="-2304" b="-7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A15C25C-D8F7-C2E7-8C6F-642F95A4EEB0}"/>
              </a:ext>
            </a:extLst>
          </p:cNvPr>
          <p:cNvSpPr/>
          <p:nvPr/>
        </p:nvSpPr>
        <p:spPr>
          <a:xfrm>
            <a:off x="-1722244" y="669530"/>
            <a:ext cx="81120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cap="none" spc="0" dirty="0">
                <a:ln w="127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Aptos Black" panose="020B0004020202020204" pitchFamily="34" charset="0"/>
              </a:rPr>
              <a:t>Mathematical </a:t>
            </a:r>
            <a:r>
              <a:rPr lang="en-GB" sz="2000" b="1" dirty="0">
                <a:ln w="12700" cmpd="sng">
                  <a:noFill/>
                  <a:prstDash val="solid"/>
                </a:ln>
                <a:solidFill>
                  <a:srgbClr val="002060"/>
                </a:solidFill>
                <a:latin typeface="Aptos Black" panose="020B0004020202020204" pitchFamily="34" charset="0"/>
              </a:rPr>
              <a:t>M</a:t>
            </a:r>
            <a:r>
              <a:rPr lang="en-GB" sz="2000" b="1" cap="none" spc="0" dirty="0">
                <a:ln w="127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Aptos Black" panose="020B0004020202020204" pitchFamily="34" charset="0"/>
              </a:rPr>
              <a:t>odel Overview  </a:t>
            </a:r>
          </a:p>
          <a:p>
            <a:pPr algn="ctr"/>
            <a:endParaRPr lang="en-GB" sz="2000" b="1" cap="none" spc="0" dirty="0">
              <a:ln w="12700" cmpd="sng">
                <a:noFill/>
                <a:prstDash val="solid"/>
              </a:ln>
              <a:solidFill>
                <a:srgbClr val="002060"/>
              </a:solidFill>
              <a:effectLst/>
              <a:latin typeface="Aptos Black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76810-B561-63DB-4CE4-80E4D44F7A8D}"/>
              </a:ext>
            </a:extLst>
          </p:cNvPr>
          <p:cNvSpPr txBox="1"/>
          <p:nvPr/>
        </p:nvSpPr>
        <p:spPr>
          <a:xfrm>
            <a:off x="620152" y="6069811"/>
            <a:ext cx="1010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* M. Hubbard and H. Byrne. Multiphase modelling of vascular tumour growth in two spatial dimensions. Journal of Theoretical Biology, 316(16):70-89, 2013.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211E9-C2D9-41FA-130C-ABD6F597EE8E}"/>
              </a:ext>
            </a:extLst>
          </p:cNvPr>
          <p:cNvCxnSpPr/>
          <p:nvPr/>
        </p:nvCxnSpPr>
        <p:spPr>
          <a:xfrm>
            <a:off x="520326" y="6069811"/>
            <a:ext cx="97339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445E3E-EC9B-04DF-CFED-F517126C523F}"/>
              </a:ext>
            </a:extLst>
          </p:cNvPr>
          <p:cNvSpPr txBox="1"/>
          <p:nvPr/>
        </p:nvSpPr>
        <p:spPr>
          <a:xfrm>
            <a:off x="7859405" y="4624013"/>
            <a:ext cx="27655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2D simulation of </a:t>
            </a:r>
            <a:r>
              <a:rPr lang="en-US" sz="1400" dirty="0" err="1"/>
              <a:t>tumour</a:t>
            </a:r>
            <a:r>
              <a:rPr lang="en-US" sz="1400" dirty="0"/>
              <a:t> cells at a final time T=200</a:t>
            </a:r>
            <a:endParaRPr lang="en-US" sz="1400" dirty="0">
              <a:latin typeface="Cambria Math"/>
              <a:ea typeface="Cambria Math"/>
            </a:endParaRPr>
          </a:p>
        </p:txBody>
      </p:sp>
      <p:pic>
        <p:nvPicPr>
          <p:cNvPr id="16" name="Picture 15" descr="A yellow and red flower&#10;&#10;Description automatically generated">
            <a:extLst>
              <a:ext uri="{FF2B5EF4-FFF2-40B4-BE49-F238E27FC236}">
                <a16:creationId xmlns:a16="http://schemas.microsoft.com/office/drawing/2014/main" id="{991A8B1D-B44F-0ACD-AED2-2FF709CC3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353" y="1705154"/>
            <a:ext cx="2660499" cy="25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560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698680-0623-A81D-493F-13F999B4241C}"/>
              </a:ext>
            </a:extLst>
          </p:cNvPr>
          <p:cNvCxnSpPr/>
          <p:nvPr/>
        </p:nvCxnSpPr>
        <p:spPr>
          <a:xfrm>
            <a:off x="432619" y="1189703"/>
            <a:ext cx="97339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group of math equations&#10;&#10;Description automatically generated">
            <a:extLst>
              <a:ext uri="{FF2B5EF4-FFF2-40B4-BE49-F238E27FC236}">
                <a16:creationId xmlns:a16="http://schemas.microsoft.com/office/drawing/2014/main" id="{92005A3D-4BF1-EFA0-032E-72E1CC364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4" y="3262407"/>
            <a:ext cx="7565208" cy="24026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bg2">
                <a:lumMod val="90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88B1C7-F39B-2C05-D8E0-118738373F65}"/>
              </a:ext>
            </a:extLst>
          </p:cNvPr>
          <p:cNvSpPr txBox="1"/>
          <p:nvPr/>
        </p:nvSpPr>
        <p:spPr>
          <a:xfrm>
            <a:off x="507264" y="1712476"/>
            <a:ext cx="70365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The model containing three sets of governing equations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BA38E-A8DB-34BD-A29F-97FFBE8AF728}"/>
              </a:ext>
            </a:extLst>
          </p:cNvPr>
          <p:cNvSpPr txBox="1"/>
          <p:nvPr/>
        </p:nvSpPr>
        <p:spPr>
          <a:xfrm>
            <a:off x="382897" y="2317975"/>
            <a:ext cx="432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Mass balance Equations: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C967D-351A-8B66-77C7-AC4A291313D0}"/>
              </a:ext>
            </a:extLst>
          </p:cNvPr>
          <p:cNvSpPr/>
          <p:nvPr/>
        </p:nvSpPr>
        <p:spPr>
          <a:xfrm>
            <a:off x="-1782800" y="630369"/>
            <a:ext cx="8112077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cap="none" spc="0" dirty="0">
                <a:ln w="127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Aptos Black" panose="020B0004020202020204" pitchFamily="34" charset="0"/>
              </a:rPr>
              <a:t>Mathematical </a:t>
            </a:r>
            <a:r>
              <a:rPr lang="en-GB" sz="2000" b="1" dirty="0">
                <a:ln w="12700" cmpd="sng">
                  <a:noFill/>
                  <a:prstDash val="solid"/>
                </a:ln>
                <a:solidFill>
                  <a:srgbClr val="002060"/>
                </a:solidFill>
                <a:latin typeface="Aptos Black" panose="020B0004020202020204" pitchFamily="34" charset="0"/>
              </a:rPr>
              <a:t>M</a:t>
            </a:r>
            <a:r>
              <a:rPr lang="en-GB" sz="2000" b="1" cap="none" spc="0" dirty="0">
                <a:ln w="127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Aptos Black" panose="020B0004020202020204" pitchFamily="34" charset="0"/>
              </a:rPr>
              <a:t>odel Overview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2E4BCD-F19D-075B-BE90-038DFE1A507F}"/>
                  </a:ext>
                </a:extLst>
              </p:cNvPr>
              <p:cNvSpPr txBox="1"/>
              <p:nvPr/>
            </p:nvSpPr>
            <p:spPr>
              <a:xfrm>
                <a:off x="382896" y="2708032"/>
                <a:ext cx="11075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 first set is the mass balance equations for the volume fraction of the four phases,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=1,…, 4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2E4BCD-F19D-075B-BE90-038DFE1A5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96" y="2708032"/>
                <a:ext cx="11075095" cy="369332"/>
              </a:xfrm>
              <a:prstGeom prst="rect">
                <a:avLst/>
              </a:prstGeom>
              <a:blipFill>
                <a:blip r:embed="rId5"/>
                <a:stretch>
                  <a:fillRect l="-495"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3479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AD4F10-D8C0-200E-50FF-3050BF721B81}"/>
              </a:ext>
            </a:extLst>
          </p:cNvPr>
          <p:cNvSpPr txBox="1"/>
          <p:nvPr/>
        </p:nvSpPr>
        <p:spPr>
          <a:xfrm>
            <a:off x="888741" y="2013339"/>
            <a:ext cx="10414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second set is the momentum balance equations where (𝑢_𝑖 ) ⃗ are the velocities and the pressure 𝑝_𝑖  corresponding to the phase 𝑖=1, …, 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73BF8-C6C5-A0DF-BD7C-F68CA4AA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91" y="1549981"/>
            <a:ext cx="5432007" cy="542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E88C6-5443-A11B-D415-C804C056A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41" y="2933329"/>
            <a:ext cx="7900696" cy="750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62475-2B5E-A4CF-EA10-FC0695B5E015}"/>
              </a:ext>
            </a:extLst>
          </p:cNvPr>
          <p:cNvSpPr txBox="1"/>
          <p:nvPr/>
        </p:nvSpPr>
        <p:spPr>
          <a:xfrm>
            <a:off x="888741" y="3810960"/>
            <a:ext cx="4906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Nutrient Equation: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51B8D0-FF64-E2AB-2322-9B3997C32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51" y="4846151"/>
            <a:ext cx="5289465" cy="1656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FDABD-5665-BF5A-6AC4-C42056DE2531}"/>
                  </a:ext>
                </a:extLst>
              </p:cNvPr>
              <p:cNvSpPr txBox="1"/>
              <p:nvPr/>
            </p:nvSpPr>
            <p:spPr>
              <a:xfrm>
                <a:off x="888741" y="4315400"/>
                <a:ext cx="8936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The final equation is a nutrient equation for the nutrient and oxygen concentration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FDABD-5665-BF5A-6AC4-C42056DE2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1" y="4315400"/>
                <a:ext cx="8936394" cy="369332"/>
              </a:xfrm>
              <a:prstGeom prst="rect">
                <a:avLst/>
              </a:prstGeom>
              <a:blipFill>
                <a:blip r:embed="rId6"/>
                <a:stretch>
                  <a:fillRect l="-614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8AEC0F-7A7D-F8AE-787A-D526F969952D}"/>
              </a:ext>
            </a:extLst>
          </p:cNvPr>
          <p:cNvCxnSpPr/>
          <p:nvPr/>
        </p:nvCxnSpPr>
        <p:spPr>
          <a:xfrm>
            <a:off x="432619" y="1189703"/>
            <a:ext cx="97339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0B810-1BA7-F890-8461-979CF31139F4}"/>
              </a:ext>
            </a:extLst>
          </p:cNvPr>
          <p:cNvSpPr/>
          <p:nvPr/>
        </p:nvSpPr>
        <p:spPr>
          <a:xfrm>
            <a:off x="-1767261" y="629371"/>
            <a:ext cx="8112077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cap="none" spc="0" dirty="0">
                <a:ln w="127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Aptos Black" panose="020B0004020202020204" pitchFamily="34" charset="0"/>
              </a:rPr>
              <a:t>Mathematical </a:t>
            </a:r>
            <a:r>
              <a:rPr lang="en-GB" sz="2000" b="1" dirty="0">
                <a:ln w="12700" cmpd="sng">
                  <a:noFill/>
                  <a:prstDash val="solid"/>
                </a:ln>
                <a:solidFill>
                  <a:srgbClr val="002060"/>
                </a:solidFill>
                <a:latin typeface="Aptos Black" panose="020B0004020202020204" pitchFamily="34" charset="0"/>
              </a:rPr>
              <a:t>M</a:t>
            </a:r>
            <a:r>
              <a:rPr lang="en-GB" sz="2000" b="1" cap="none" spc="0" dirty="0">
                <a:ln w="127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Aptos Black" panose="020B0004020202020204" pitchFamily="34" charset="0"/>
              </a:rPr>
              <a:t>odel Overview  </a:t>
            </a:r>
          </a:p>
        </p:txBody>
      </p:sp>
    </p:spTree>
    <p:extLst>
      <p:ext uri="{BB962C8B-B14F-4D97-AF65-F5344CB8AC3E}">
        <p14:creationId xmlns:p14="http://schemas.microsoft.com/office/powerpoint/2010/main" val="37925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8F7871-0FA5-D134-87A9-DC6F1FB875C9}"/>
              </a:ext>
            </a:extLst>
          </p:cNvPr>
          <p:cNvSpPr/>
          <p:nvPr/>
        </p:nvSpPr>
        <p:spPr>
          <a:xfrm>
            <a:off x="1750740" y="2309873"/>
            <a:ext cx="7705493" cy="2341751"/>
          </a:xfrm>
          <a:prstGeom prst="roundRect">
            <a:avLst/>
          </a:prstGeom>
          <a:solidFill>
            <a:schemeClr val="bg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0F309-BB2C-FAB8-6AAC-230BB46AC6D6}"/>
              </a:ext>
            </a:extLst>
          </p:cNvPr>
          <p:cNvSpPr txBox="1"/>
          <p:nvPr/>
        </p:nvSpPr>
        <p:spPr>
          <a:xfrm>
            <a:off x="2250759" y="2613392"/>
            <a:ext cx="60976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solving large-scale 3D model of tumour growth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importance of scalable linear algebra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importance of parallel computing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3FDBC-DA35-6640-1C12-1A4D252F2D66}"/>
              </a:ext>
            </a:extLst>
          </p:cNvPr>
          <p:cNvCxnSpPr/>
          <p:nvPr/>
        </p:nvCxnSpPr>
        <p:spPr>
          <a:xfrm>
            <a:off x="432619" y="1189703"/>
            <a:ext cx="97339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2FDE11C-FCAF-04B0-EDC1-4497F66597A9}"/>
              </a:ext>
            </a:extLst>
          </p:cNvPr>
          <p:cNvSpPr/>
          <p:nvPr/>
        </p:nvSpPr>
        <p:spPr>
          <a:xfrm>
            <a:off x="-2812490" y="626344"/>
            <a:ext cx="81120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dirty="0">
                <a:solidFill>
                  <a:schemeClr val="tx2"/>
                </a:solidFill>
              </a:rPr>
              <a:t>Objectives</a:t>
            </a:r>
            <a:endParaRPr lang="en-GB" sz="2000" b="1" cap="none" spc="0" dirty="0">
              <a:ln w="12700" cmpd="sng">
                <a:noFill/>
                <a:prstDash val="solid"/>
              </a:ln>
              <a:solidFill>
                <a:schemeClr val="tx2"/>
              </a:solidFill>
              <a:effectLst/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0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25E0-BEA7-B55B-185B-A01FF5291056}"/>
              </a:ext>
            </a:extLst>
          </p:cNvPr>
          <p:cNvSpPr/>
          <p:nvPr/>
        </p:nvSpPr>
        <p:spPr>
          <a:xfrm>
            <a:off x="7422494" y="2172539"/>
            <a:ext cx="4515894" cy="3578084"/>
          </a:xfrm>
          <a:prstGeom prst="roundRect">
            <a:avLst>
              <a:gd name="adj" fmla="val 833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698680-0623-A81D-493F-13F999B4241C}"/>
              </a:ext>
            </a:extLst>
          </p:cNvPr>
          <p:cNvCxnSpPr/>
          <p:nvPr/>
        </p:nvCxnSpPr>
        <p:spPr>
          <a:xfrm>
            <a:off x="432619" y="1189703"/>
            <a:ext cx="97339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EC5746C-CE3D-62F0-6DB6-9D0D920A65AC}"/>
                  </a:ext>
                </a:extLst>
              </p:cNvPr>
              <p:cNvSpPr/>
              <p:nvPr/>
            </p:nvSpPr>
            <p:spPr>
              <a:xfrm>
                <a:off x="3489052" y="1777832"/>
                <a:ext cx="7155729" cy="17773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Hyperbolic conservation laws solved for the phases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with  </a:t>
                </a:r>
                <a:r>
                  <a:rPr lang="en-GB" b="1" dirty="0">
                    <a:solidFill>
                      <a:schemeClr val="tx1"/>
                    </a:solidFill>
                  </a:rPr>
                  <a:t>Discontinuous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Galerkin</a:t>
                </a:r>
                <a:r>
                  <a:rPr lang="en-GB" b="1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 for spatial terms.</a:t>
                </a:r>
                <a:br>
                  <a:rPr lang="en-GB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Forward Euler </a:t>
                </a:r>
                <a:r>
                  <a:rPr lang="en-GB" dirty="0">
                    <a:solidFill>
                      <a:schemeClr val="tx1"/>
                    </a:solidFill>
                  </a:rPr>
                  <a:t>for time derivatives.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EC5746C-CE3D-62F0-6DB6-9D0D920A6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52" y="1777832"/>
                <a:ext cx="7155729" cy="177731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41F8C3E-4F0C-24C9-9395-C8EBC58EF380}"/>
                  </a:ext>
                </a:extLst>
              </p:cNvPr>
              <p:cNvSpPr/>
              <p:nvPr/>
            </p:nvSpPr>
            <p:spPr>
              <a:xfrm>
                <a:off x="3489052" y="3304597"/>
                <a:ext cx="7652685" cy="108894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 Linear equation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solved using </a:t>
                </a:r>
                <a:r>
                  <a:rPr lang="en-GB" b="1" dirty="0">
                    <a:solidFill>
                      <a:schemeClr val="tx1"/>
                    </a:solidFill>
                  </a:rPr>
                  <a:t>Continuous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Galerkin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n-GB" b="1" dirty="0">
                    <a:solidFill>
                      <a:schemeClr val="tx1"/>
                    </a:solidFill>
                  </a:rPr>
                  <a:t>Taylor-Hood</a:t>
                </a:r>
                <a:r>
                  <a:rPr lang="en-GB" dirty="0">
                    <a:solidFill>
                      <a:schemeClr val="tx1"/>
                    </a:solidFill>
                  </a:rPr>
                  <a:t> elements.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41F8C3E-4F0C-24C9-9395-C8EBC58EF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52" y="3304597"/>
                <a:ext cx="7652685" cy="10889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C6C518C-C4A5-6616-CC27-933D861CFABF}"/>
              </a:ext>
            </a:extLst>
          </p:cNvPr>
          <p:cNvSpPr txBox="1"/>
          <p:nvPr/>
        </p:nvSpPr>
        <p:spPr>
          <a:xfrm>
            <a:off x="-747041" y="654233"/>
            <a:ext cx="6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Elements Discretisation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C09AD-FC36-A922-2B08-216EF5DAC0FA}"/>
              </a:ext>
            </a:extLst>
          </p:cNvPr>
          <p:cNvSpPr txBox="1"/>
          <p:nvPr/>
        </p:nvSpPr>
        <p:spPr>
          <a:xfrm>
            <a:off x="253612" y="2267536"/>
            <a:ext cx="3608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Mass Balance Equations: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A148E-AC75-7A73-6C03-71B0FDE53260}"/>
              </a:ext>
            </a:extLst>
          </p:cNvPr>
          <p:cNvSpPr txBox="1"/>
          <p:nvPr/>
        </p:nvSpPr>
        <p:spPr>
          <a:xfrm>
            <a:off x="298986" y="3620169"/>
            <a:ext cx="3562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Momentum Balance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Equations: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9D388-6226-0681-ADDC-F6BCFF39CDFE}"/>
              </a:ext>
            </a:extLst>
          </p:cNvPr>
          <p:cNvSpPr txBox="1"/>
          <p:nvPr/>
        </p:nvSpPr>
        <p:spPr>
          <a:xfrm>
            <a:off x="671514" y="4712583"/>
            <a:ext cx="2817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 Nutrient Equation: 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03C733A-FED2-3886-FF1C-24F7FB7D5CDE}"/>
                  </a:ext>
                </a:extLst>
              </p:cNvPr>
              <p:cNvSpPr/>
              <p:nvPr/>
            </p:nvSpPr>
            <p:spPr>
              <a:xfrm>
                <a:off x="3489052" y="4425211"/>
                <a:ext cx="8118351" cy="1189702"/>
              </a:xfrm>
              <a:prstGeom prst="roundRect">
                <a:avLst/>
              </a:prstGeom>
              <a:noFill/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Nonlinear PDE for the nutrient concentration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approximated with </a:t>
                </a:r>
                <a:r>
                  <a:rPr lang="en-GB" b="1" dirty="0">
                    <a:solidFill>
                      <a:schemeClr val="tx1"/>
                    </a:solidFill>
                  </a:rPr>
                  <a:t>Continuous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Galerkin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03C733A-FED2-3886-FF1C-24F7FB7D5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52" y="4425211"/>
                <a:ext cx="8118351" cy="11897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8696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A2C3F4-7921-3750-D63B-8085BA73B268}"/>
              </a:ext>
            </a:extLst>
          </p:cNvPr>
          <p:cNvSpPr/>
          <p:nvPr/>
        </p:nvSpPr>
        <p:spPr>
          <a:xfrm>
            <a:off x="2420955" y="3147103"/>
            <a:ext cx="6767754" cy="1588310"/>
          </a:xfrm>
          <a:prstGeom prst="roundRect">
            <a:avLst/>
          </a:prstGeom>
          <a:solidFill>
            <a:schemeClr val="bg2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DB6D1-3A20-F532-33C6-35E3B4DA4485}"/>
              </a:ext>
            </a:extLst>
          </p:cNvPr>
          <p:cNvSpPr/>
          <p:nvPr/>
        </p:nvSpPr>
        <p:spPr>
          <a:xfrm>
            <a:off x="2381468" y="5398865"/>
            <a:ext cx="6823973" cy="1193564"/>
          </a:xfrm>
          <a:prstGeom prst="roundRect">
            <a:avLst/>
          </a:prstGeom>
          <a:solidFill>
            <a:schemeClr val="bg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49502F-112C-11A8-58DD-B645C2FDB6C8}"/>
              </a:ext>
            </a:extLst>
          </p:cNvPr>
          <p:cNvSpPr/>
          <p:nvPr/>
        </p:nvSpPr>
        <p:spPr>
          <a:xfrm>
            <a:off x="2382058" y="1553046"/>
            <a:ext cx="6809952" cy="959236"/>
          </a:xfrm>
          <a:prstGeom prst="roundRect">
            <a:avLst/>
          </a:prstGeom>
          <a:solidFill>
            <a:schemeClr val="bg2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203590-214E-4479-E156-E74B2E1B860D}"/>
              </a:ext>
            </a:extLst>
          </p:cNvPr>
          <p:cNvCxnSpPr/>
          <p:nvPr/>
        </p:nvCxnSpPr>
        <p:spPr>
          <a:xfrm>
            <a:off x="432619" y="1298560"/>
            <a:ext cx="97339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AA84A5-203E-E40F-744D-8394677F41E5}"/>
              </a:ext>
            </a:extLst>
          </p:cNvPr>
          <p:cNvSpPr/>
          <p:nvPr/>
        </p:nvSpPr>
        <p:spPr>
          <a:xfrm>
            <a:off x="-1993486" y="842373"/>
            <a:ext cx="1041192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 System Solvers within a Time-Step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C840A-4C7D-3036-7BC5-89FB771D6152}"/>
              </a:ext>
            </a:extLst>
          </p:cNvPr>
          <p:cNvSpPr txBox="1"/>
          <p:nvPr/>
        </p:nvSpPr>
        <p:spPr>
          <a:xfrm>
            <a:off x="2701601" y="1444189"/>
            <a:ext cx="604847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b="1" dirty="0"/>
          </a:p>
          <a:p>
            <a:r>
              <a:rPr lang="en-GB" sz="1600" b="1" dirty="0">
                <a:latin typeface="Arial"/>
                <a:cs typeface="Arial"/>
              </a:rPr>
              <a:t>1. Convection Equations: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Solver</a:t>
            </a:r>
            <a:r>
              <a:rPr lang="en-GB" sz="1600" dirty="0"/>
              <a:t>: Conjugate Gradient</a:t>
            </a:r>
            <a:r>
              <a:rPr lang="en-GB" sz="1600" b="1" dirty="0"/>
              <a:t> </a:t>
            </a:r>
            <a:r>
              <a:rPr lang="en-GB" sz="1600" dirty="0"/>
              <a:t>Method</a:t>
            </a:r>
          </a:p>
          <a:p>
            <a:endParaRPr lang="en-GB" sz="1600" b="1" dirty="0"/>
          </a:p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FD18-7834-FC4B-8B9D-29A8878E9FE2}"/>
              </a:ext>
            </a:extLst>
          </p:cNvPr>
          <p:cNvSpPr txBox="1"/>
          <p:nvPr/>
        </p:nvSpPr>
        <p:spPr>
          <a:xfrm>
            <a:off x="2699769" y="3259258"/>
            <a:ext cx="685238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>
                <a:latin typeface="Arial"/>
                <a:cs typeface="Arial"/>
              </a:rPr>
              <a:t>2. Momentum Equations:</a:t>
            </a:r>
            <a:endParaRPr lang="en-GB" b="1" dirty="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Solver: </a:t>
            </a:r>
            <a:r>
              <a:rPr lang="en-GB" sz="1600" dirty="0"/>
              <a:t>Generalized Minimal Residual </a:t>
            </a:r>
            <a:r>
              <a:rPr lang="en-GB" sz="1600" b="1" dirty="0"/>
              <a:t>(GMRES)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Block Preconditioning</a:t>
            </a:r>
            <a:r>
              <a:rPr lang="en-GB" sz="1600" dirty="0"/>
              <a:t>: Algebraic Multigrid </a:t>
            </a:r>
            <a:r>
              <a:rPr lang="en-GB" sz="1600" b="1" dirty="0"/>
              <a:t>(AMG) </a:t>
            </a:r>
            <a:r>
              <a:rPr lang="en-GB" sz="1600" dirty="0"/>
              <a:t>for </a:t>
            </a:r>
          </a:p>
          <a:p>
            <a:r>
              <a:rPr lang="en-GB" sz="1600" dirty="0"/>
              <a:t>each of the </a:t>
            </a:r>
            <a:r>
              <a:rPr lang="en-GB" sz="1600" b="1" dirty="0"/>
              <a:t>Velocity Blocks </a:t>
            </a:r>
            <a:r>
              <a:rPr lang="en-GB" sz="1600" dirty="0"/>
              <a:t>and Conjugate Gradient</a:t>
            </a:r>
            <a:r>
              <a:rPr lang="en-GB" sz="1600" b="1" dirty="0"/>
              <a:t> </a:t>
            </a:r>
            <a:r>
              <a:rPr lang="en-GB" sz="1600" dirty="0"/>
              <a:t>Method</a:t>
            </a:r>
            <a:r>
              <a:rPr lang="en-GB" sz="1600" b="1" dirty="0"/>
              <a:t> (CG) </a:t>
            </a:r>
            <a:r>
              <a:rPr lang="en-GB" sz="1600" dirty="0"/>
              <a:t>for the </a:t>
            </a:r>
            <a:r>
              <a:rPr lang="en-GB" sz="1600" b="1" dirty="0"/>
              <a:t>pressure block.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CBA49-DF9E-EB9B-7D1E-0E4E542D08B5}"/>
              </a:ext>
            </a:extLst>
          </p:cNvPr>
          <p:cNvSpPr txBox="1"/>
          <p:nvPr/>
        </p:nvSpPr>
        <p:spPr>
          <a:xfrm>
            <a:off x="2617508" y="5562770"/>
            <a:ext cx="7009790" cy="1107996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>
                <a:latin typeface="Arial"/>
                <a:cs typeface="Arial"/>
              </a:rPr>
              <a:t>3. Nutrient Equation: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Nonlinear Solver</a:t>
            </a:r>
            <a:r>
              <a:rPr lang="en-GB" sz="1600" dirty="0"/>
              <a:t>: Newton’s Method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Linear solver</a:t>
            </a:r>
            <a:r>
              <a:rPr lang="en-GB" sz="1600" dirty="0"/>
              <a:t>: </a:t>
            </a:r>
            <a:r>
              <a:rPr lang="en-GB" sz="1600" b="1" dirty="0"/>
              <a:t>CG  </a:t>
            </a:r>
            <a:r>
              <a:rPr lang="en-GB" sz="1600" dirty="0"/>
              <a:t>preconditioned with </a:t>
            </a:r>
            <a:r>
              <a:rPr lang="en-GB" sz="1600" b="1" dirty="0"/>
              <a:t>AMG </a:t>
            </a:r>
            <a:endParaRPr lang="en-GB" sz="1600" dirty="0"/>
          </a:p>
          <a:p>
            <a:endParaRPr lang="en-GB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3D7AC4A-0B01-A9B8-2BA1-B1451022E4EB}"/>
              </a:ext>
            </a:extLst>
          </p:cNvPr>
          <p:cNvSpPr/>
          <p:nvPr/>
        </p:nvSpPr>
        <p:spPr>
          <a:xfrm>
            <a:off x="5424690" y="2607917"/>
            <a:ext cx="616776" cy="538479"/>
          </a:xfrm>
          <a:prstGeom prst="downArrow">
            <a:avLst>
              <a:gd name="adj1" fmla="val 47590"/>
              <a:gd name="adj2" fmla="val 50000"/>
            </a:avLst>
          </a:prstGeom>
          <a:solidFill>
            <a:srgbClr val="29A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C965AC5-D423-3102-70E3-A3D4A7B2B057}"/>
              </a:ext>
            </a:extLst>
          </p:cNvPr>
          <p:cNvSpPr/>
          <p:nvPr/>
        </p:nvSpPr>
        <p:spPr>
          <a:xfrm>
            <a:off x="5424689" y="4861260"/>
            <a:ext cx="616776" cy="538479"/>
          </a:xfrm>
          <a:prstGeom prst="downArrow">
            <a:avLst>
              <a:gd name="adj1" fmla="val 47590"/>
              <a:gd name="adj2" fmla="val 50000"/>
            </a:avLst>
          </a:prstGeom>
          <a:solidFill>
            <a:srgbClr val="29A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61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BD31EC-D26F-A73B-EAA3-BCC065EDFF16}"/>
                  </a:ext>
                </a:extLst>
              </p:cNvPr>
              <p:cNvSpPr txBox="1"/>
              <p:nvPr/>
            </p:nvSpPr>
            <p:spPr>
              <a:xfrm>
                <a:off x="545217" y="1528481"/>
                <a:ext cx="60941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dirty="0"/>
                  <a:t>The simulation starts with a seed cluster of tumour cells in the middle of healthy tissue with the radius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1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BD31EC-D26F-A73B-EAA3-BCC065EDF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7" y="1528481"/>
                <a:ext cx="6094140" cy="646331"/>
              </a:xfrm>
              <a:prstGeom prst="rect">
                <a:avLst/>
              </a:prstGeom>
              <a:blipFill>
                <a:blip r:embed="rId3"/>
                <a:stretch>
                  <a:fillRect l="-800" t="-4717"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566E16-3954-1997-1F44-296C86F7AACA}"/>
              </a:ext>
            </a:extLst>
          </p:cNvPr>
          <p:cNvCxnSpPr/>
          <p:nvPr/>
        </p:nvCxnSpPr>
        <p:spPr>
          <a:xfrm>
            <a:off x="432619" y="1298560"/>
            <a:ext cx="97339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9805C2A-025B-8E35-ED0C-4AF2A3A8F5E6}"/>
              </a:ext>
            </a:extLst>
          </p:cNvPr>
          <p:cNvSpPr/>
          <p:nvPr/>
        </p:nvSpPr>
        <p:spPr>
          <a:xfrm>
            <a:off x="432619" y="843471"/>
            <a:ext cx="1041192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Results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89EAF-D652-E7AE-D1DC-6D9DDE22215E}"/>
              </a:ext>
            </a:extLst>
          </p:cNvPr>
          <p:cNvSpPr txBox="1"/>
          <p:nvPr/>
        </p:nvSpPr>
        <p:spPr>
          <a:xfrm>
            <a:off x="638407" y="2525259"/>
            <a:ext cx="637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Unstructured Meshes</a:t>
            </a:r>
            <a:r>
              <a:rPr lang="en-GB" dirty="0"/>
              <a:t>: Flexible grids of spherical geometries to simulate more realistic </a:t>
            </a:r>
            <a:r>
              <a:rPr lang="en-GB" dirty="0" err="1"/>
              <a:t>tumor</a:t>
            </a:r>
            <a:r>
              <a:rPr lang="en-GB" dirty="0"/>
              <a:t> growth scenarios. </a:t>
            </a:r>
          </a:p>
        </p:txBody>
      </p:sp>
      <p:pic>
        <p:nvPicPr>
          <p:cNvPr id="14" name="Picture 13" descr="A black circle with a red dot in the center&#10;&#10;AI-generated content may be incorrect.">
            <a:extLst>
              <a:ext uri="{FF2B5EF4-FFF2-40B4-BE49-F238E27FC236}">
                <a16:creationId xmlns:a16="http://schemas.microsoft.com/office/drawing/2014/main" id="{F3924727-CFAB-E110-5F6C-AC700029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8" y="3246369"/>
            <a:ext cx="2548270" cy="2538004"/>
          </a:xfrm>
          <a:prstGeom prst="rect">
            <a:avLst/>
          </a:prstGeom>
        </p:spPr>
      </p:pic>
      <p:pic>
        <p:nvPicPr>
          <p:cNvPr id="16" name="Picture 15" descr="A black circle with a red and yellow dot&#10;&#10;AI-generated content may be incorrect.">
            <a:extLst>
              <a:ext uri="{FF2B5EF4-FFF2-40B4-BE49-F238E27FC236}">
                <a16:creationId xmlns:a16="http://schemas.microsoft.com/office/drawing/2014/main" id="{149DC940-A55E-E105-FB5E-F12604134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72" y="3246369"/>
            <a:ext cx="2439762" cy="2538004"/>
          </a:xfrm>
          <a:prstGeom prst="rect">
            <a:avLst/>
          </a:prstGeom>
        </p:spPr>
      </p:pic>
      <p:pic>
        <p:nvPicPr>
          <p:cNvPr id="18" name="Picture 17" descr="A black circle with a yellow circle and a red circle with a scale&#10;&#10;AI-generated content may be incorrect.">
            <a:extLst>
              <a:ext uri="{FF2B5EF4-FFF2-40B4-BE49-F238E27FC236}">
                <a16:creationId xmlns:a16="http://schemas.microsoft.com/office/drawing/2014/main" id="{DCE81024-A314-72DC-44AF-81BB979DB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34" y="3252307"/>
            <a:ext cx="2514175" cy="2523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6A3D0D-E364-9296-4D05-3526863C3F9D}"/>
              </a:ext>
            </a:extLst>
          </p:cNvPr>
          <p:cNvSpPr txBox="1"/>
          <p:nvPr/>
        </p:nvSpPr>
        <p:spPr>
          <a:xfrm>
            <a:off x="890871" y="5424248"/>
            <a:ext cx="663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(a) T = 0                               (b) T = 50                         (c) T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96D37-6C12-B83F-F35C-7803DA87B78B}"/>
              </a:ext>
            </a:extLst>
          </p:cNvPr>
          <p:cNvSpPr txBox="1"/>
          <p:nvPr/>
        </p:nvSpPr>
        <p:spPr>
          <a:xfrm>
            <a:off x="351983" y="5888156"/>
            <a:ext cx="9707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images show cross-sections through the middle of the spherical </a:t>
            </a:r>
            <a:r>
              <a:rPr lang="en-GB" sz="1600" dirty="0" err="1"/>
              <a:t>tumor</a:t>
            </a:r>
            <a:r>
              <a:rPr lang="en-GB" sz="1600" dirty="0"/>
              <a:t> mesh at different time points.</a:t>
            </a:r>
          </a:p>
        </p:txBody>
      </p:sp>
      <p:pic>
        <p:nvPicPr>
          <p:cNvPr id="10" name="Picture 9" descr="A yellow and green sphere&#10;&#10;AI-generated content may be incorrect.">
            <a:extLst>
              <a:ext uri="{FF2B5EF4-FFF2-40B4-BE49-F238E27FC236}">
                <a16:creationId xmlns:a16="http://schemas.microsoft.com/office/drawing/2014/main" id="{2E414737-538B-5CCC-896B-B02CC16991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31" y="1645024"/>
            <a:ext cx="4550542" cy="19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D52953-1665-833A-ECB1-32EB6343DAF2}"/>
              </a:ext>
            </a:extLst>
          </p:cNvPr>
          <p:cNvCxnSpPr/>
          <p:nvPr/>
        </p:nvCxnSpPr>
        <p:spPr>
          <a:xfrm>
            <a:off x="432619" y="1298560"/>
            <a:ext cx="973393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361EEED-1E85-0C7D-A861-FCC032162D2F}"/>
              </a:ext>
            </a:extLst>
          </p:cNvPr>
          <p:cNvSpPr/>
          <p:nvPr/>
        </p:nvSpPr>
        <p:spPr>
          <a:xfrm>
            <a:off x="432619" y="820391"/>
            <a:ext cx="1041192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Performance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C488-B137-1D89-2074-8F6AFFB1D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6" t="3860" r="1673" b="3426"/>
          <a:stretch/>
        </p:blipFill>
        <p:spPr>
          <a:xfrm>
            <a:off x="5486400" y="2348300"/>
            <a:ext cx="5910564" cy="2899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F0905-26DC-D7E5-0AE8-060CEA7E8924}"/>
              </a:ext>
            </a:extLst>
          </p:cNvPr>
          <p:cNvSpPr txBox="1"/>
          <p:nvPr/>
        </p:nvSpPr>
        <p:spPr>
          <a:xfrm>
            <a:off x="343410" y="2411475"/>
            <a:ext cx="522798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ARC4 :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HPC cluster at Leeds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Intel Xeon Gold 6138 CPUs (‘Sky Lake’)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149 nodes with 40 cores and 192GB of memory each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DB2E2-D035-7E8E-DC6C-9E38320F3C8A}"/>
              </a:ext>
            </a:extLst>
          </p:cNvPr>
          <p:cNvSpPr txBox="1"/>
          <p:nvPr/>
        </p:nvSpPr>
        <p:spPr>
          <a:xfrm>
            <a:off x="343410" y="2304869"/>
            <a:ext cx="4256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/>
                <a:cs typeface="Arial"/>
              </a:rPr>
              <a:t>Machine </a:t>
            </a:r>
            <a:r>
              <a:rPr lang="en-US" dirty="0">
                <a:solidFill>
                  <a:srgbClr val="002060"/>
                </a:solidFill>
                <a:latin typeface="Arial Black"/>
                <a:ea typeface="Calibri"/>
                <a:cs typeface="Calibri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0756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f454a6e-6796-4624-8014-0e8499e4be3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6DDFDEF0C750429A472FA33A5394E3" ma:contentTypeVersion="15" ma:contentTypeDescription="Create a new document." ma:contentTypeScope="" ma:versionID="20d5a00cd57de2e7120b3ff5a1c27cbe">
  <xsd:schema xmlns:xsd="http://www.w3.org/2001/XMLSchema" xmlns:xs="http://www.w3.org/2001/XMLSchema" xmlns:p="http://schemas.microsoft.com/office/2006/metadata/properties" xmlns:ns3="14ce8445-f000-423a-816e-fde2648da583" xmlns:ns4="af454a6e-6796-4624-8014-0e8499e4be39" targetNamespace="http://schemas.microsoft.com/office/2006/metadata/properties" ma:root="true" ma:fieldsID="597a101754f4815abd0eaf2179692561" ns3:_="" ns4:_="">
    <xsd:import namespace="14ce8445-f000-423a-816e-fde2648da583"/>
    <xsd:import namespace="af454a6e-6796-4624-8014-0e8499e4be3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LengthInSeconds" minOccurs="0"/>
                <xsd:element ref="ns4:MediaServiceDateTaken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ce8445-f000-423a-816e-fde2648da5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54a6e-6796-4624-8014-0e8499e4b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B03EBF-26EC-4F1B-A7F0-8FABDB1B89E3}">
  <ds:schemaRefs>
    <ds:schemaRef ds:uri="14ce8445-f000-423a-816e-fde2648da583"/>
    <ds:schemaRef ds:uri="af454a6e-6796-4624-8014-0e8499e4be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98D0D3-D0A5-4C04-A40B-06CF1FFFDE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2B5296-AB07-4DBF-B98B-CD18F4B50DF1}">
  <ds:schemaRefs>
    <ds:schemaRef ds:uri="14ce8445-f000-423a-816e-fde2648da583"/>
    <ds:schemaRef ds:uri="af454a6e-6796-4624-8014-0e8499e4be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5701</TotalTime>
  <Words>460</Words>
  <Application>Microsoft Office PowerPoint</Application>
  <PresentationFormat>Widescreen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Black</vt:lpstr>
      <vt:lpstr>Aptos Display</vt:lpstr>
      <vt:lpstr>Arial</vt:lpstr>
      <vt:lpstr>Arial Black</vt:lpstr>
      <vt:lpstr>Cambria Math</vt:lpstr>
      <vt:lpstr>Constantia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Model for Multiphase Flow of Tumour Growth</dc:title>
  <dc:creator>Tahani ...</dc:creator>
  <cp:lastModifiedBy>Tahani ...</cp:lastModifiedBy>
  <cp:revision>195</cp:revision>
  <dcterms:created xsi:type="dcterms:W3CDTF">2024-05-13T12:02:48Z</dcterms:created>
  <dcterms:modified xsi:type="dcterms:W3CDTF">2025-02-13T22:34:28Z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0x0101007F6DDFDEF0C750429A472FA33A5394E3</vt:lpwstr>
  </property>
</Properties>
</file>