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66" r:id="rId4"/>
    <p:sldId id="271" r:id="rId5"/>
    <p:sldId id="269" r:id="rId6"/>
    <p:sldId id="275" r:id="rId7"/>
    <p:sldId id="270" r:id="rId8"/>
    <p:sldId id="289" r:id="rId9"/>
    <p:sldId id="288" r:id="rId10"/>
    <p:sldId id="286" r:id="rId11"/>
    <p:sldId id="283" r:id="rId12"/>
    <p:sldId id="281" r:id="rId13"/>
    <p:sldId id="290" r:id="rId14"/>
    <p:sldId id="292" r:id="rId15"/>
    <p:sldId id="293" r:id="rId16"/>
    <p:sldId id="297" r:id="rId17"/>
    <p:sldId id="298" r:id="rId18"/>
    <p:sldId id="296" r:id="rId19"/>
    <p:sldId id="301" r:id="rId20"/>
    <p:sldId id="282" r:id="rId21"/>
    <p:sldId id="302" r:id="rId22"/>
    <p:sldId id="268" r:id="rId23"/>
    <p:sldId id="280" r:id="rId24"/>
    <p:sldId id="295" r:id="rId25"/>
    <p:sldId id="299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0000"/>
    <a:srgbClr val="800000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62590" autoAdjust="0"/>
  </p:normalViewPr>
  <p:slideViewPr>
    <p:cSldViewPr showGuides="1">
      <p:cViewPr varScale="1">
        <p:scale>
          <a:sx n="66" d="100"/>
          <a:sy n="66" d="100"/>
        </p:scale>
        <p:origin x="26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45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421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5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1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9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1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3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19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1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3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0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3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3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97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398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4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756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4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6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2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90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9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URWPalladioL-R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81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8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2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77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KIT – University of the State of Baden-Wuerttemberg and </a:t>
            </a:r>
            <a:br>
              <a:rPr lang="en-US" sz="800" dirty="0"/>
            </a:br>
            <a:r>
              <a:rPr lang="en-US" sz="800" dirty="0"/>
              <a:t>National Research Center of the Helmholtz Association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KIT -</a:t>
            </a:r>
            <a:r>
              <a:rPr lang="en-US" sz="1000" dirty="0">
                <a:solidFill>
                  <a:schemeClr val="bg1"/>
                </a:solidFill>
              </a:rPr>
              <a:t> Interactive Systems Labs (ISL)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1EC81-B5C8-475C-88E6-9D019A11A1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520" y="3845297"/>
            <a:ext cx="8640960" cy="2305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3550-0739-42B7-9A45-B15E57BCDFD5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9397-55EF-4172-AAC6-91AAA4285C4B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5972-A674-42BB-A6D3-497C66CECC7B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543-D51A-47F9-8B8C-F345AB63733A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E0CA-F49A-4A73-B57F-22997294E071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860C-D31C-4FE4-87E8-BBD43D289E2E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3696-7C53-41B7-B728-05BA33284096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3EAA-0E19-4292-8C88-DF7DBF40B533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3304-4CBF-499B-B5D7-6025FB62C3E4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16D7-93DC-4B03-AF4B-43CA872DBDE7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900" dirty="0"/>
              <a:t>KIT - Interactive Systems Labs (ISL)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67C520-F49C-4D12-A1AD-7CEE7577070E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Prof. Max Mustermann - Title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1E6-56E3-4D02-B403-66B465DEBB30}" type="datetime1">
              <a:rPr lang="de-DE" smtClean="0"/>
              <a:t>12.01.2022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create-an-answer-from-a-question-with-dpr-d76e29cc5d6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(Generative) Open-domain Question Answering</a:t>
            </a:r>
          </a:p>
          <a:p>
            <a:pPr>
              <a:lnSpc>
                <a:spcPct val="90000"/>
              </a:lnSpc>
            </a:pPr>
            <a:r>
              <a:rPr lang="de-DE" sz="2200" b="1" dirty="0">
                <a:solidFill>
                  <a:schemeClr val="tx2"/>
                </a:solidFill>
              </a:rPr>
              <a:t>Seminar: </a:t>
            </a:r>
            <a:r>
              <a:rPr lang="en-US" sz="2200" b="1" dirty="0">
                <a:solidFill>
                  <a:schemeClr val="tx2"/>
                </a:solidFill>
              </a:rPr>
              <a:t>Neural networks and artificial intelligence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Tahar Chettaoui B.Sc.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Supervisor: Fabian </a:t>
            </a:r>
            <a:r>
              <a:rPr lang="en-US" sz="1600" b="1" dirty="0" err="1">
                <a:solidFill>
                  <a:srgbClr val="000000"/>
                </a:solidFill>
              </a:rPr>
              <a:t>Retkowski</a:t>
            </a:r>
            <a:r>
              <a:rPr lang="en-US" sz="1600" b="1" dirty="0">
                <a:solidFill>
                  <a:srgbClr val="000000"/>
                </a:solidFill>
              </a:rPr>
              <a:t> M.Sc.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555724"/>
            <a:ext cx="6911975" cy="561975"/>
          </a:xfrm>
        </p:spPr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Language Model </a:t>
            </a:r>
            <a:r>
              <a:rPr lang="de-DE" dirty="0" err="1"/>
              <a:t>Pre</a:t>
            </a:r>
            <a:r>
              <a:rPr lang="de-DE" dirty="0"/>
              <a:t>-Training (REALM)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2EDF5C-5CA3-4DCC-AF3B-127680B9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24" y="1599016"/>
            <a:ext cx="4411375" cy="26862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C3199C-2661-4EED-86D6-5FC46AF3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01" y="1460411"/>
            <a:ext cx="4149899" cy="4513146"/>
          </a:xfrm>
        </p:spPr>
        <p:txBody>
          <a:bodyPr/>
          <a:lstStyle/>
          <a:p>
            <a:r>
              <a:rPr lang="en-US" b="1" dirty="0"/>
              <a:t>REALM</a:t>
            </a:r>
            <a:r>
              <a:rPr lang="en-US" dirty="0"/>
              <a:t> is a pre-trained masked language model</a:t>
            </a:r>
            <a:r>
              <a:rPr lang="en-US" baseline="30000" dirty="0"/>
              <a:t>4</a:t>
            </a:r>
          </a:p>
          <a:p>
            <a:endParaRPr lang="en-US" dirty="0"/>
          </a:p>
          <a:p>
            <a:r>
              <a:rPr lang="en-US" dirty="0"/>
              <a:t>It is composed of a neural Retriever and a neural Reader</a:t>
            </a:r>
          </a:p>
          <a:p>
            <a:endParaRPr lang="en-US" dirty="0"/>
          </a:p>
          <a:p>
            <a:r>
              <a:rPr lang="en-US" dirty="0"/>
              <a:t>The system is able to compute the gradient </a:t>
            </a:r>
            <a:r>
              <a:rPr lang="en-US" dirty="0" err="1"/>
              <a:t>w.r.t.</a:t>
            </a:r>
            <a:r>
              <a:rPr lang="en-US" dirty="0"/>
              <a:t> the model parameters and backpropagate the gradient throughout all the network</a:t>
            </a:r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032C804-73D0-4E04-BDE6-E595A1EBCCBF}"/>
              </a:ext>
            </a:extLst>
          </p:cNvPr>
          <p:cNvSpPr txBox="1">
            <a:spLocks/>
          </p:cNvSpPr>
          <p:nvPr/>
        </p:nvSpPr>
        <p:spPr bwMode="auto">
          <a:xfrm>
            <a:off x="5198596" y="4423843"/>
            <a:ext cx="3060775" cy="47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 </a:t>
            </a:r>
            <a:r>
              <a:rPr lang="en-US" sz="1800" kern="0" dirty="0"/>
              <a:t>Fig. 5: REALM </a:t>
            </a:r>
            <a:r>
              <a:rPr lang="de-DE" sz="1800" kern="0" dirty="0" err="1"/>
              <a:t>unsupervised</a:t>
            </a:r>
            <a:r>
              <a:rPr lang="de-DE" sz="1800" kern="0" dirty="0"/>
              <a:t> </a:t>
            </a:r>
            <a:r>
              <a:rPr lang="de-DE" sz="1800" kern="0" dirty="0" err="1"/>
              <a:t>pre</a:t>
            </a:r>
            <a:r>
              <a:rPr lang="de-DE" sz="1800" kern="0" dirty="0"/>
              <a:t>-training</a:t>
            </a:r>
            <a:r>
              <a:rPr lang="en-US" sz="1800" baseline="30000" dirty="0"/>
              <a:t>4</a:t>
            </a:r>
          </a:p>
          <a:p>
            <a:pPr marL="0" indent="0">
              <a:buNone/>
            </a:pPr>
            <a:endParaRPr lang="en-US" sz="1800" kern="0" dirty="0"/>
          </a:p>
        </p:txBody>
      </p:sp>
      <p:pic>
        <p:nvPicPr>
          <p:cNvPr id="12" name="Picture 11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0DB15B09-6BD7-4E9D-81E3-D7932B4E1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62" y="5261774"/>
            <a:ext cx="3730914" cy="7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REALM </a:t>
            </a:r>
            <a:r>
              <a:rPr lang="de-DE" dirty="0" err="1"/>
              <a:t>fine</a:t>
            </a:r>
            <a:r>
              <a:rPr lang="de-DE" dirty="0"/>
              <a:t>-tuning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11071"/>
            <a:ext cx="8573963" cy="1541865"/>
          </a:xfrm>
        </p:spPr>
        <p:txBody>
          <a:bodyPr/>
          <a:lstStyle/>
          <a:p>
            <a:r>
              <a:rPr lang="en-US" dirty="0"/>
              <a:t>After the parameters of the retriever and encoder have been pre-trained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supervised examples, the parameters are then fine-tuned on </a:t>
            </a:r>
            <a:r>
              <a:rPr lang="en-US" dirty="0" err="1"/>
              <a:t>OpenQA</a:t>
            </a:r>
            <a:r>
              <a:rPr lang="en-US" dirty="0"/>
              <a:t> tasks.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5C48B32-3EC3-4CDF-BB26-DDD9A7BB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49" y="2743708"/>
            <a:ext cx="4687302" cy="285424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DD6A561-B083-4C76-9664-BA5DC1507651}"/>
              </a:ext>
            </a:extLst>
          </p:cNvPr>
          <p:cNvSpPr txBox="1">
            <a:spLocks/>
          </p:cNvSpPr>
          <p:nvPr/>
        </p:nvSpPr>
        <p:spPr bwMode="auto">
          <a:xfrm>
            <a:off x="2228349" y="5765609"/>
            <a:ext cx="4320480" cy="47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 </a:t>
            </a:r>
            <a:r>
              <a:rPr lang="en-US" sz="1800" kern="0" dirty="0"/>
              <a:t>Fig. 6: REALM </a:t>
            </a:r>
            <a:r>
              <a:rPr lang="de-DE" sz="1800" kern="0" dirty="0" err="1"/>
              <a:t>Supervised</a:t>
            </a:r>
            <a:r>
              <a:rPr lang="de-DE" sz="1800" kern="0" dirty="0"/>
              <a:t> </a:t>
            </a:r>
            <a:r>
              <a:rPr lang="de-DE" sz="1800" kern="0" dirty="0" err="1"/>
              <a:t>fine</a:t>
            </a:r>
            <a:r>
              <a:rPr lang="de-DE" sz="1800" kern="0" dirty="0"/>
              <a:t>-tuning</a:t>
            </a:r>
            <a:r>
              <a:rPr lang="en-US" sz="1800" baseline="30000" dirty="0"/>
              <a:t>4</a:t>
            </a:r>
          </a:p>
          <a:p>
            <a:pPr marL="0" indent="0"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5127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2089846"/>
          </a:xfrm>
        </p:spPr>
        <p:txBody>
          <a:bodyPr/>
          <a:lstStyle/>
          <a:p>
            <a:r>
              <a:rPr lang="en-US" dirty="0"/>
              <a:t>RAG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err="1"/>
              <a:t>combinines</a:t>
            </a:r>
            <a:r>
              <a:rPr lang="en-US" dirty="0"/>
              <a:t> a parametric and non-parametric memory to solve </a:t>
            </a:r>
            <a:r>
              <a:rPr lang="en-US" dirty="0" err="1"/>
              <a:t>OpenQA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RAG adopts a generator as its reader that takes the input question as well as the best K documents chosen by the retriever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9005-0CFF-4252-ADEE-AC3BDDF0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" y="3538414"/>
            <a:ext cx="7488832" cy="214303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562C431-DADD-491A-885B-D64E03CA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567" y="5790859"/>
            <a:ext cx="46085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8: RAG coarse view on the architecture</a:t>
            </a:r>
            <a:endParaRPr lang="de-DE" sz="18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6482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Passage Retrieval (DPR)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54978"/>
            <a:ext cx="8356600" cy="2457953"/>
          </a:xfrm>
        </p:spPr>
        <p:txBody>
          <a:bodyPr/>
          <a:lstStyle/>
          <a:p>
            <a:r>
              <a:rPr lang="en-US" dirty="0"/>
              <a:t>This paper</a:t>
            </a:r>
            <a:r>
              <a:rPr lang="en-US" baseline="30000" dirty="0"/>
              <a:t>6</a:t>
            </a:r>
            <a:r>
              <a:rPr lang="en-US" dirty="0"/>
              <a:t> focus on improving the retrieval component in open-domain QA.</a:t>
            </a:r>
          </a:p>
          <a:p>
            <a:endParaRPr lang="en-US" dirty="0"/>
          </a:p>
          <a:p>
            <a:r>
              <a:rPr lang="en-US" dirty="0"/>
              <a:t>Goal of DPR is to index all the passages </a:t>
            </a:r>
            <a:r>
              <a:rPr lang="en-US" b="1" dirty="0"/>
              <a:t>M</a:t>
            </a:r>
            <a:r>
              <a:rPr lang="en-US" dirty="0"/>
              <a:t> in a low-dimensional space, then retrieve efficiently the top </a:t>
            </a:r>
            <a:r>
              <a:rPr lang="en-US" b="1" dirty="0"/>
              <a:t>K</a:t>
            </a:r>
            <a:r>
              <a:rPr lang="en-US" dirty="0"/>
              <a:t> passages relevant to question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</a:t>
            </a:r>
            <a:r>
              <a:rPr lang="en-US" dirty="0"/>
              <a:t> can be very large (21 million) and </a:t>
            </a:r>
            <a:r>
              <a:rPr lang="en-US" b="1" dirty="0"/>
              <a:t>K</a:t>
            </a:r>
            <a:r>
              <a:rPr lang="en-US" dirty="0"/>
              <a:t> is usually small(20–100).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7AAA3-B6D9-4BB3-9ED7-74BFE6A1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85" y="3797107"/>
            <a:ext cx="6631680" cy="180591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FE13216-6A2B-4427-8DE5-D1E7AE3F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000" y="5763644"/>
            <a:ext cx="628587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9: Retriever-Reader architecture of the </a:t>
            </a:r>
            <a:r>
              <a:rPr lang="en-US" sz="1800" kern="0" dirty="0" err="1"/>
              <a:t>OpenQA</a:t>
            </a:r>
            <a:r>
              <a:rPr lang="en-US" sz="1800" kern="0" dirty="0"/>
              <a:t> system</a:t>
            </a:r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4555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Passage Retrieval (DPR) - Architecture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3C067A-F8F9-4CCC-8F60-293F5186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678" y="5371671"/>
            <a:ext cx="31685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10: DPR training pipeline</a:t>
            </a:r>
            <a:r>
              <a:rPr lang="en-US" sz="1800" kern="0" baseline="30000" dirty="0"/>
              <a:t>9</a:t>
            </a:r>
            <a:endParaRPr lang="de-DE" sz="1800" kern="0" baseline="30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39F0E5-36D9-44DD-8EA3-08ADAF8E4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" y="1180885"/>
            <a:ext cx="850195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Passage Retrieval (DPR) - Training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FCEBD-727C-4527-8786-21ECD610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599023"/>
            <a:ext cx="7344816" cy="940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DB8BC-02D4-4EA4-B78F-B879D5B4F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844824"/>
            <a:ext cx="4320480" cy="43332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1498F0-56E7-4F32-A69A-5DE16EE4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18044"/>
            <a:ext cx="8166902" cy="3541169"/>
          </a:xfrm>
        </p:spPr>
        <p:txBody>
          <a:bodyPr/>
          <a:lstStyle/>
          <a:p>
            <a:r>
              <a:rPr lang="en-US" dirty="0"/>
              <a:t>Training data: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lang="en-US" sz="1800" baseline="-25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dirty="0"/>
              <a:t>: question</a:t>
            </a:r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: positive passage (contains the answer)</a:t>
            </a:r>
            <a:endParaRPr lang="en-US" dirty="0"/>
          </a:p>
          <a:p>
            <a:pPr lvl="1"/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i,j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negative passages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Loss function defined as the negative log likelihood of the positive passage: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6C8CAF-A9D1-4D0E-BF49-D91851932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5611221"/>
            <a:ext cx="2855228" cy="4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3" y="1661667"/>
            <a:ext cx="8356600" cy="642776"/>
          </a:xfrm>
        </p:spPr>
        <p:txBody>
          <a:bodyPr/>
          <a:lstStyle/>
          <a:p>
            <a:r>
              <a:rPr lang="en-US" dirty="0"/>
              <a:t>DPR plays the role of the retriever in the RAG architecture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A314D-6836-4DA4-AAE1-9F2363E5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1" y="2296059"/>
            <a:ext cx="8495605" cy="246646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B1CB05-FAF7-4D79-A5F2-F28897CD0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835970"/>
            <a:ext cx="626469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11: RAG architecture, with focus on the retriever</a:t>
            </a:r>
            <a:r>
              <a:rPr lang="en-US" sz="1800" kern="0" baseline="30000" dirty="0"/>
              <a:t>7</a:t>
            </a:r>
            <a:endParaRPr lang="de-DE" sz="18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93274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099" y="460375"/>
            <a:ext cx="6911975" cy="561975"/>
          </a:xfrm>
        </p:spPr>
        <p:txBody>
          <a:bodyPr/>
          <a:lstStyle/>
          <a:p>
            <a:r>
              <a:rPr lang="en-US" dirty="0"/>
              <a:t>Bidirectional and Auto-Regressive Transformers (</a:t>
            </a:r>
            <a:r>
              <a:rPr lang="de-DE" dirty="0"/>
              <a:t>BART)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56B85-D2C0-459E-9BBC-95DC79C8E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055526"/>
            <a:ext cx="3067050" cy="4610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165133-D3D5-4AC5-9D3C-F7D6C353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10" y="1412162"/>
            <a:ext cx="4922862" cy="4610100"/>
          </a:xfrm>
        </p:spPr>
        <p:txBody>
          <a:bodyPr/>
          <a:lstStyle/>
          <a:p>
            <a:r>
              <a:rPr lang="en-US" dirty="0"/>
              <a:t>The Bidirectional and Auto-Regressive Transformer or BART</a:t>
            </a:r>
            <a:r>
              <a:rPr lang="en-US" baseline="30000" dirty="0"/>
              <a:t>10 </a:t>
            </a:r>
            <a:r>
              <a:rPr lang="en-US" dirty="0"/>
              <a:t>combines a Bidirectional Encoder (i.e. BERT</a:t>
            </a:r>
            <a:r>
              <a:rPr lang="en-US" baseline="30000" dirty="0"/>
              <a:t>2</a:t>
            </a:r>
            <a:r>
              <a:rPr lang="en-US" dirty="0"/>
              <a:t>) with an Autoregressive decoder (i.e. GPT</a:t>
            </a:r>
            <a:r>
              <a:rPr lang="en-US" baseline="30000" dirty="0"/>
              <a:t>11</a:t>
            </a:r>
            <a:r>
              <a:rPr lang="en-US" dirty="0"/>
              <a:t>) into one Seq2Seq model.</a:t>
            </a:r>
          </a:p>
          <a:p>
            <a:endParaRPr lang="en-US" dirty="0"/>
          </a:p>
          <a:p>
            <a:r>
              <a:rPr lang="en-US" dirty="0"/>
              <a:t>BART is a denoising autoencoder that maps a corrupted document to the original document it was derived from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256CB7-6570-41D0-94E8-7D641162B146}"/>
              </a:ext>
            </a:extLst>
          </p:cNvPr>
          <p:cNvSpPr txBox="1">
            <a:spLocks/>
          </p:cNvSpPr>
          <p:nvPr/>
        </p:nvSpPr>
        <p:spPr bwMode="auto">
          <a:xfrm>
            <a:off x="5729561" y="5671976"/>
            <a:ext cx="3159026" cy="64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12: Architectures of </a:t>
            </a:r>
            <a:br>
              <a:rPr lang="en-US" sz="1800" kern="0" dirty="0"/>
            </a:br>
            <a:r>
              <a:rPr lang="en-US" sz="1800" kern="0" dirty="0"/>
              <a:t>(a) BERT; (b) GPT; (c) BART</a:t>
            </a:r>
            <a:r>
              <a:rPr lang="en-US" sz="1800" kern="0" baseline="30000" dirty="0"/>
              <a:t>10</a:t>
            </a:r>
            <a:endParaRPr lang="de-DE" sz="1800" kern="0" baseline="30000" dirty="0"/>
          </a:p>
          <a:p>
            <a:pPr marL="0" indent="0">
              <a:buNone/>
            </a:pPr>
            <a:endParaRPr lang="en-US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6189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31654-7F36-409D-A381-2B7677EE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1" y="3204386"/>
            <a:ext cx="8147197" cy="237964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FCF6D0C-4224-4E1A-B49F-E6124D3B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5703724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13: RAG complete training pipeline</a:t>
            </a:r>
            <a:r>
              <a:rPr lang="en-US" sz="1800" kern="0" baseline="30000" dirty="0"/>
              <a:t>7</a:t>
            </a:r>
            <a:endParaRPr lang="de-DE" sz="1800" kern="0" baseline="30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C01171-D43F-4308-9310-DAB7A7BD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4" y="1339154"/>
            <a:ext cx="8429947" cy="1865232"/>
          </a:xfrm>
        </p:spPr>
        <p:txBody>
          <a:bodyPr/>
          <a:lstStyle/>
          <a:p>
            <a:r>
              <a:rPr lang="en-US" dirty="0"/>
              <a:t>We jointly train the retriever and generator components by minimizing the negative marginal log-likelihood of each target: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RAG-Sequence Vs. RAG-Token</a:t>
            </a:r>
            <a:br>
              <a:rPr lang="en-US" dirty="0"/>
            </a:br>
            <a:r>
              <a:rPr lang="en-US" dirty="0"/>
              <a:t>                                                      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92620-49A1-4355-AE9E-E3C46A819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9693" y="2133178"/>
            <a:ext cx="2208268" cy="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01794D-C00E-4B57-A271-3A09DDDE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4" y="5115066"/>
            <a:ext cx="424815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Table 1: Open-Domain QA Test Scores.</a:t>
            </a:r>
            <a:r>
              <a:rPr lang="en-US" sz="1800" kern="0" baseline="30000" dirty="0"/>
              <a:t>7</a:t>
            </a:r>
            <a:endParaRPr lang="de-DE" sz="1800" kern="0" baseline="300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CBDC31C-A20A-4F38-9B4F-5E53A1FBA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11858"/>
              </p:ext>
            </p:extLst>
          </p:nvPr>
        </p:nvGraphicFramePr>
        <p:xfrm>
          <a:off x="390525" y="1562934"/>
          <a:ext cx="8285930" cy="337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86">
                  <a:extLst>
                    <a:ext uri="{9D8B030D-6E8A-4147-A177-3AD203B41FA5}">
                      <a16:colId xmlns:a16="http://schemas.microsoft.com/office/drawing/2014/main" val="438973650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2343606466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1511813524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4015166315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1132610843"/>
                    </a:ext>
                  </a:extLst>
                </a:gridCol>
              </a:tblGrid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16238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REALM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   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5244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57.9</a:t>
                      </a:r>
                      <a:r>
                        <a:rPr lang="en-US" dirty="0"/>
                        <a:t>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49021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RAG-Token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55.2 / 66.1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86448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RAG-seq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56.8 / </a:t>
                      </a:r>
                      <a:r>
                        <a:rPr lang="en-US" sz="2000" b="1" dirty="0"/>
                        <a:t>68.0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4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124744"/>
            <a:ext cx="8356600" cy="4894262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Web Search </a:t>
            </a:r>
            <a:r>
              <a:rPr lang="de-DE" dirty="0" err="1"/>
              <a:t>Engines</a:t>
            </a:r>
            <a:endParaRPr lang="de-DE" dirty="0"/>
          </a:p>
          <a:p>
            <a:pPr lvl="1"/>
            <a:r>
              <a:rPr lang="de-DE" dirty="0"/>
              <a:t>QA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  <a:p>
            <a:pPr lvl="1"/>
            <a:r>
              <a:rPr lang="de-DE" dirty="0"/>
              <a:t>Traditional </a:t>
            </a:r>
            <a:r>
              <a:rPr lang="de-DE" dirty="0" err="1"/>
              <a:t>OpenQA</a:t>
            </a:r>
            <a:endParaRPr lang="de-DE" dirty="0"/>
          </a:p>
          <a:p>
            <a:pPr lvl="1"/>
            <a:r>
              <a:rPr lang="de-DE" dirty="0"/>
              <a:t>Retriever-Reader</a:t>
            </a:r>
          </a:p>
          <a:p>
            <a:pPr lvl="1"/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Approaches</a:t>
            </a:r>
            <a:endParaRPr lang="de-DE" dirty="0"/>
          </a:p>
          <a:p>
            <a:pPr lvl="2"/>
            <a:r>
              <a:rPr lang="de-DE" sz="1800" dirty="0"/>
              <a:t>Retrieval-</a:t>
            </a:r>
            <a:r>
              <a:rPr lang="de-DE" sz="1800" dirty="0" err="1"/>
              <a:t>Augmented</a:t>
            </a:r>
            <a:r>
              <a:rPr lang="de-DE" sz="1800" dirty="0"/>
              <a:t> Language Model </a:t>
            </a:r>
            <a:r>
              <a:rPr lang="de-DE" sz="1800" dirty="0" err="1"/>
              <a:t>Pre</a:t>
            </a:r>
            <a:r>
              <a:rPr lang="de-DE" sz="1800" dirty="0"/>
              <a:t>-Training (REALM)</a:t>
            </a:r>
          </a:p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  <a:p>
            <a:pPr lvl="1"/>
            <a:r>
              <a:rPr lang="de-DE" dirty="0" err="1"/>
              <a:t>Dense</a:t>
            </a:r>
            <a:r>
              <a:rPr lang="de-DE" dirty="0"/>
              <a:t> Passage Retrieval (DPR) </a:t>
            </a:r>
          </a:p>
          <a:p>
            <a:pPr lvl="1"/>
            <a:r>
              <a:rPr lang="en-US" dirty="0"/>
              <a:t>Bidirectional and Auto-Regressive Transformers (</a:t>
            </a:r>
            <a:r>
              <a:rPr lang="de-DE" dirty="0"/>
              <a:t>BART)</a:t>
            </a:r>
          </a:p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1801814"/>
          </a:xfrm>
        </p:spPr>
        <p:txBody>
          <a:bodyPr/>
          <a:lstStyle/>
          <a:p>
            <a:r>
              <a:rPr lang="en-US" dirty="0"/>
              <a:t>There is a significant overlap between questions in the train and test sets in several public QA datasets</a:t>
            </a:r>
            <a:r>
              <a:rPr lang="en-US" baseline="30000" dirty="0"/>
              <a:t>8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58-71% of test-time answers are also present somewhere in the </a:t>
            </a:r>
            <a:br>
              <a:rPr lang="en-US" dirty="0"/>
            </a:br>
            <a:r>
              <a:rPr lang="en-US" dirty="0"/>
              <a:t>     training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384348F-31B9-4B49-BA57-982CE0E0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49" y="5152584"/>
            <a:ext cx="424815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Table 2: Open-Domain QA Test Scores.</a:t>
            </a:r>
            <a:r>
              <a:rPr lang="en-US" sz="1800" kern="0" baseline="30000" dirty="0"/>
              <a:t>8</a:t>
            </a:r>
            <a:endParaRPr lang="de-DE" sz="1800" kern="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F4F80E-861F-4EDC-91A4-0B257331F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61" y="3242838"/>
            <a:ext cx="8356600" cy="1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RAG Advantages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2233862"/>
          </a:xfrm>
        </p:spPr>
        <p:txBody>
          <a:bodyPr/>
          <a:lstStyle/>
          <a:p>
            <a:r>
              <a:rPr lang="en-US" dirty="0"/>
              <a:t>Documents with clues about the answer but do not contain the exact answer can still contribute towards a correct answer </a:t>
            </a:r>
          </a:p>
          <a:p>
            <a:endParaRPr lang="en-US" dirty="0"/>
          </a:p>
          <a:p>
            <a:r>
              <a:rPr lang="en-US" dirty="0"/>
              <a:t>When the correct answer is not in any retrieved document, it is achieving 11.8% accuracy in such cases for NQ, where an extractive model would score 0%.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2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7D0F65-ACB0-43E9-93BC-663C6B70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Goal </a:t>
            </a:r>
            <a:r>
              <a:rPr lang="de-DE" kern="0" dirty="0" err="1"/>
              <a:t>of</a:t>
            </a:r>
            <a:r>
              <a:rPr lang="de-DE" kern="0" dirty="0"/>
              <a:t> QA</a:t>
            </a:r>
          </a:p>
          <a:p>
            <a:pPr lvl="1"/>
            <a:r>
              <a:rPr lang="de-DE" kern="0" dirty="0"/>
              <a:t>QA </a:t>
            </a:r>
            <a:r>
              <a:rPr lang="de-DE" kern="0" dirty="0" err="1"/>
              <a:t>Types</a:t>
            </a:r>
            <a:endParaRPr lang="de-DE" kern="0" dirty="0"/>
          </a:p>
          <a:p>
            <a:r>
              <a:rPr lang="de-DE" kern="0" dirty="0"/>
              <a:t>QA </a:t>
            </a:r>
            <a:r>
              <a:rPr lang="de-DE" kern="0" dirty="0" err="1"/>
              <a:t>approaches</a:t>
            </a:r>
            <a:endParaRPr lang="de-DE" kern="0" dirty="0"/>
          </a:p>
          <a:p>
            <a:pPr lvl="1"/>
            <a:r>
              <a:rPr lang="de-DE" kern="0" dirty="0"/>
              <a:t>Traditional </a:t>
            </a:r>
            <a:r>
              <a:rPr lang="de-DE" kern="0" dirty="0" err="1"/>
              <a:t>OpenQA</a:t>
            </a:r>
            <a:endParaRPr lang="de-DE" kern="0" dirty="0"/>
          </a:p>
          <a:p>
            <a:pPr lvl="1"/>
            <a:r>
              <a:rPr lang="de-DE" kern="0" dirty="0"/>
              <a:t>Retriever-Reader Architecture</a:t>
            </a:r>
          </a:p>
          <a:p>
            <a:pPr lvl="1"/>
            <a:r>
              <a:rPr lang="de-DE" kern="0" dirty="0"/>
              <a:t>End-</a:t>
            </a:r>
            <a:r>
              <a:rPr lang="de-DE" kern="0" dirty="0" err="1"/>
              <a:t>to</a:t>
            </a:r>
            <a:r>
              <a:rPr lang="de-DE" kern="0" dirty="0"/>
              <a:t>-end </a:t>
            </a:r>
            <a:r>
              <a:rPr lang="de-DE" kern="0" dirty="0" err="1"/>
              <a:t>Approaches</a:t>
            </a:r>
            <a:endParaRPr lang="de-DE" kern="0" dirty="0"/>
          </a:p>
          <a:p>
            <a:pPr lvl="2"/>
            <a:r>
              <a:rPr lang="de-DE" sz="1800" kern="0" dirty="0"/>
              <a:t>REALM</a:t>
            </a:r>
          </a:p>
          <a:p>
            <a:r>
              <a:rPr lang="de-DE" kern="0" dirty="0"/>
              <a:t>Retrieval-</a:t>
            </a:r>
            <a:r>
              <a:rPr lang="de-DE" kern="0" dirty="0" err="1"/>
              <a:t>Augmented</a:t>
            </a:r>
            <a:r>
              <a:rPr lang="de-DE" kern="0" dirty="0"/>
              <a:t> Generation (RAG)</a:t>
            </a:r>
          </a:p>
          <a:p>
            <a:pPr lvl="1"/>
            <a:r>
              <a:rPr lang="de-DE" kern="0" dirty="0" err="1"/>
              <a:t>Dense</a:t>
            </a:r>
            <a:r>
              <a:rPr lang="de-DE" kern="0" dirty="0"/>
              <a:t> Passage Retrieval(DPR)</a:t>
            </a:r>
          </a:p>
          <a:p>
            <a:pPr lvl="1"/>
            <a:r>
              <a:rPr lang="en-US" dirty="0"/>
              <a:t>Bidirectional and Auto-Regressive Transformers (</a:t>
            </a:r>
            <a:r>
              <a:rPr lang="de-DE" kern="0"/>
              <a:t>BART)</a:t>
            </a:r>
            <a:endParaRPr lang="de-DE" kern="0" dirty="0"/>
          </a:p>
          <a:p>
            <a:r>
              <a:rPr lang="de-DE" kern="0" dirty="0"/>
              <a:t>Experiments &amp; </a:t>
            </a:r>
            <a:r>
              <a:rPr lang="de-DE" kern="0" dirty="0" err="1"/>
              <a:t>Results</a:t>
            </a:r>
            <a:endParaRPr lang="de-DE" kern="0" dirty="0"/>
          </a:p>
          <a:p>
            <a:pPr marL="0" indent="0">
              <a:buNone/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23934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Zhu, F., Lei, W., Wang, C., Zheng,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Poria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Chua, T. S. (2021). Retrieving and reading: A comprehensive survey on open-domain question answering.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arXiv:2101.00774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Devlin, J., Chang, M. W., Lee, K., &amp; Toutanova, K. (2018). Bert: Pre-training of deep bidirectional transformers for language understanding.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arXiv:1810.04805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Raffel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Shazeer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Roberts, A., Lee, K., Narang, S.,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Matena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... &amp; Liu, P. J. (2019). Exploring the limits of transfer learning with a unified text-to-text transformer.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arXiv:1910.10683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Lee, K., Tung, Z.,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Pasupat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Chang, M. W. (2020). Realm: Retrieval-augmented language model pre-training.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arXiv:2002.08909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Lee, K., Chang, M. W., &amp; Toutanova, K. (2019). Latent retrieval for weakly supervised open domain question answering.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arXiv:1906.00300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51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(2)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0F37-0EA9-4620-A2C3-CE2D4E9A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24871"/>
            <a:ext cx="8356600" cy="48942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Karpukhin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Oğuz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B., Min, S., Lewis, P., Wu,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Edunov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...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T. (2020). Dense passage retrieval for open-domain question answering.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arXiv:2004.04906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Lewis, P., Perez,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Piktus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Petroni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Karpukhin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Goyal, N., ...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Kiela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(2020). Retrieval-augmented generation for knowledge-intensive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nlp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tasks.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arXiv:2005.11401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[8] Lewis,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Stenetorp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Riedel, S. (2020). Question and answer test-train overlap in open-domain question answering datasets.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arXiv:2008.02637.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[9] James Briggs,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https://towardsdatascience.com/how-to-create-an-answer-from-a-question-with-dpr-d76e29cc5d60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[10] </a:t>
            </a:r>
            <a:r>
              <a:rPr lang="en-US" dirty="0"/>
              <a:t>Lewis, M., Liu, Y., Goyal, N., </a:t>
            </a:r>
            <a:r>
              <a:rPr lang="en-US" dirty="0" err="1"/>
              <a:t>Ghazvininejad</a:t>
            </a:r>
            <a:r>
              <a:rPr lang="en-US" dirty="0"/>
              <a:t>, M., Mohamed, A., Levy, O., ... &amp; </a:t>
            </a:r>
            <a:r>
              <a:rPr lang="en-US" dirty="0" err="1"/>
              <a:t>Zettlemoyer</a:t>
            </a:r>
            <a:r>
              <a:rPr lang="en-US" dirty="0"/>
              <a:t>, L. (2019). Bart: Denoising sequence-to-sequence pre-training for natural language generation, translation, and comprehension. </a:t>
            </a:r>
            <a:r>
              <a:rPr lang="en-US" dirty="0" err="1"/>
              <a:t>arXiv</a:t>
            </a:r>
            <a:r>
              <a:rPr lang="en-US" dirty="0"/>
              <a:t> preprint arXiv:1910.13461.</a:t>
            </a:r>
          </a:p>
        </p:txBody>
      </p:sp>
    </p:spTree>
    <p:extLst>
      <p:ext uri="{BB962C8B-B14F-4D97-AF65-F5344CB8AC3E}">
        <p14:creationId xmlns:p14="http://schemas.microsoft.com/office/powerpoint/2010/main" val="360366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(3)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0F37-0EA9-4620-A2C3-CE2D4E9A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24871"/>
            <a:ext cx="8356600" cy="48942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en-US" dirty="0"/>
              <a:t>Alec Radford, Karthik Narasimhan, Tim </a:t>
            </a:r>
            <a:r>
              <a:rPr lang="en-US" dirty="0" err="1"/>
              <a:t>Salimans</a:t>
            </a:r>
            <a:r>
              <a:rPr lang="en-US" dirty="0"/>
              <a:t>, and Ilya </a:t>
            </a:r>
            <a:r>
              <a:rPr lang="en-US" dirty="0" err="1"/>
              <a:t>Sutskever</a:t>
            </a:r>
            <a:r>
              <a:rPr lang="en-US" dirty="0"/>
              <a:t>. Improving language understanding by generative pre-training. URL https://s3-us-west-2. </a:t>
            </a:r>
            <a:r>
              <a:rPr lang="en-US" dirty="0" err="1"/>
              <a:t>amazonaws</a:t>
            </a:r>
            <a:r>
              <a:rPr lang="en-US" dirty="0"/>
              <a:t>. com/</a:t>
            </a:r>
            <a:r>
              <a:rPr lang="en-US" dirty="0" err="1"/>
              <a:t>openaiassets</a:t>
            </a:r>
            <a:r>
              <a:rPr lang="en-US" dirty="0"/>
              <a:t>/</a:t>
            </a:r>
            <a:r>
              <a:rPr lang="en-US" dirty="0" err="1"/>
              <a:t>researchcovers</a:t>
            </a:r>
            <a:r>
              <a:rPr lang="en-US" dirty="0"/>
              <a:t>/</a:t>
            </a:r>
            <a:r>
              <a:rPr lang="en-US" dirty="0" err="1"/>
              <a:t>languageunsupervised</a:t>
            </a:r>
            <a:r>
              <a:rPr lang="en-US" dirty="0"/>
              <a:t>/language understanding paper. pdf, 2018.</a:t>
            </a:r>
          </a:p>
        </p:txBody>
      </p:sp>
    </p:spTree>
    <p:extLst>
      <p:ext uri="{BB962C8B-B14F-4D97-AF65-F5344CB8AC3E}">
        <p14:creationId xmlns:p14="http://schemas.microsoft.com/office/powerpoint/2010/main" val="25178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Answering</a:t>
            </a:r>
            <a:r>
              <a:rPr lang="de-DE" dirty="0"/>
              <a:t> (QA)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4"/>
            <a:ext cx="7564263" cy="764220"/>
          </a:xfrm>
        </p:spPr>
        <p:txBody>
          <a:bodyPr/>
          <a:lstStyle/>
          <a:p>
            <a:r>
              <a:rPr lang="en-US" dirty="0"/>
              <a:t>Automatically answer questions posed by humans in a natural language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8A8BBB-C671-4EC4-B45D-8D43E07B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099" y="3951906"/>
            <a:ext cx="4270118" cy="41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1: Question answering(QA) pipeline</a:t>
            </a:r>
            <a:r>
              <a:rPr lang="en-US" sz="18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endParaRPr lang="de-DE" sz="1800" kern="0" baseline="30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F4A26BB-83ED-4351-B4C5-9BA1028C9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24" y="4600558"/>
            <a:ext cx="7924303" cy="12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1. A user enters a query into the system</a:t>
            </a:r>
          </a:p>
          <a:p>
            <a:r>
              <a:rPr lang="en-US" kern="0" dirty="0"/>
              <a:t>2. System find the best match of the query in the database</a:t>
            </a:r>
          </a:p>
          <a:p>
            <a:r>
              <a:rPr lang="en-US" kern="0" dirty="0"/>
              <a:t>3. The results returned may or may not match the query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005D55-6593-44C9-B26B-EB8EE119A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2" y="2044905"/>
            <a:ext cx="7474223" cy="18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Search </a:t>
            </a:r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6A74C-CF1C-403A-BA2B-226E6151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284344" cy="1720052"/>
          </a:xfrm>
        </p:spPr>
        <p:txBody>
          <a:bodyPr/>
          <a:lstStyle/>
          <a:p>
            <a:r>
              <a:rPr lang="en-US" dirty="0"/>
              <a:t>The QA system presents the </a:t>
            </a:r>
            <a:r>
              <a:rPr lang="en-US" u="sng" dirty="0"/>
              <a:t>final answer</a:t>
            </a:r>
            <a:r>
              <a:rPr lang="en-US" dirty="0"/>
              <a:t> to a question directly instead of returning a list of relevant hyperlinks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search engines like Google and Bing are incorporating QA techniques into their search functionalities</a:t>
            </a:r>
          </a:p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98CDB4E-FA8D-4DB6-834D-DAB5F68DC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39" y="5867382"/>
            <a:ext cx="388843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2: Google’s QA functionality </a:t>
            </a:r>
            <a:endParaRPr lang="de-DE" sz="1800" kern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78E3D8-307F-4A9D-BCE3-A6665DA95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7984" y="3136120"/>
            <a:ext cx="5168031" cy="26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QA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1078309"/>
          </a:xfrm>
        </p:spPr>
        <p:txBody>
          <a:bodyPr/>
          <a:lstStyle/>
          <a:p>
            <a:r>
              <a:rPr lang="en-US" dirty="0"/>
              <a:t>According to the </a:t>
            </a:r>
            <a:r>
              <a:rPr lang="en-US" u="sng" dirty="0"/>
              <a:t>source of information</a:t>
            </a:r>
            <a:r>
              <a:rPr lang="en-US" dirty="0"/>
              <a:t>, we can separate the QA systems in two: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1A6E67-888B-44B0-A28B-9A4A5799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93" y="2059037"/>
            <a:ext cx="769723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1. Knowledge Base QA </a:t>
            </a:r>
          </a:p>
          <a:p>
            <a:pPr lvl="1"/>
            <a:r>
              <a:rPr lang="en-US" kern="0" dirty="0"/>
              <a:t>Predefined structured database</a:t>
            </a:r>
          </a:p>
          <a:p>
            <a:endParaRPr lang="en-US" kern="0" dirty="0"/>
          </a:p>
          <a:p>
            <a:r>
              <a:rPr lang="en-US" kern="0" dirty="0"/>
              <a:t>2. Textual QA </a:t>
            </a:r>
          </a:p>
          <a:p>
            <a:pPr lvl="1"/>
            <a:r>
              <a:rPr lang="en-US" kern="0" dirty="0"/>
              <a:t>Unstructured text documents.</a:t>
            </a:r>
          </a:p>
          <a:p>
            <a:pPr lvl="1"/>
            <a:r>
              <a:rPr lang="en-US" kern="0" dirty="0"/>
              <a:t>Based on the availability of the context</a:t>
            </a:r>
          </a:p>
          <a:p>
            <a:pPr lvl="2"/>
            <a:r>
              <a:rPr lang="en-US" sz="1800" kern="0" dirty="0"/>
              <a:t>2.1. Machine Reading Comprehension (MRC) </a:t>
            </a:r>
          </a:p>
          <a:p>
            <a:pPr lvl="2"/>
            <a:r>
              <a:rPr lang="en-US" sz="1800" kern="0" dirty="0"/>
              <a:t>2.2. Open-domain QA (</a:t>
            </a:r>
            <a:r>
              <a:rPr lang="en-US" sz="1800" kern="0" dirty="0" err="1"/>
              <a:t>OpenQA</a:t>
            </a:r>
            <a:r>
              <a:rPr lang="en-US" sz="1800" kern="0" dirty="0"/>
              <a:t>)</a:t>
            </a:r>
          </a:p>
          <a:p>
            <a:endParaRPr lang="en-US" sz="2200" kern="0" dirty="0"/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OpenQA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answer a question in natural language based on large-scale unstructured world knowledge. </a:t>
            </a:r>
            <a:endParaRPr lang="en-US" sz="2200" kern="0" dirty="0"/>
          </a:p>
          <a:p>
            <a:pPr lvl="2"/>
            <a:endParaRPr lang="en-US" kern="0" dirty="0"/>
          </a:p>
          <a:p>
            <a:pPr lvl="1"/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880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</a:t>
            </a:r>
            <a:r>
              <a:rPr lang="de-DE" dirty="0" err="1"/>
              <a:t>OpenQA</a:t>
            </a: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448079"/>
            <a:ext cx="8356600" cy="1106632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OpenQA</a:t>
            </a:r>
            <a:r>
              <a:rPr lang="en-US" dirty="0"/>
              <a:t> systems follow a pipeline consisting of </a:t>
            </a:r>
            <a:r>
              <a:rPr lang="en-US" b="1" dirty="0"/>
              <a:t>3</a:t>
            </a:r>
            <a:r>
              <a:rPr lang="en-US" dirty="0"/>
              <a:t> stages: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158DFD2-FCF8-4E95-A242-68A62A26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9" y="5232499"/>
            <a:ext cx="551179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3: Traditional architecture of </a:t>
            </a:r>
            <a:r>
              <a:rPr lang="en-US" sz="1800" kern="0" dirty="0" err="1"/>
              <a:t>OpenQA</a:t>
            </a:r>
            <a:r>
              <a:rPr lang="en-US" sz="1800" kern="0" dirty="0"/>
              <a:t> systems</a:t>
            </a:r>
            <a:r>
              <a:rPr lang="en-US" sz="1800" kern="0" baseline="30000" dirty="0"/>
              <a:t>1</a:t>
            </a:r>
            <a:endParaRPr lang="de-DE" sz="1800" kern="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28928-557D-4F3D-9B69-4310B1B23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" y="2157317"/>
            <a:ext cx="8029135" cy="29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Retriever-Reader </a:t>
            </a:r>
            <a:r>
              <a:rPr lang="de-DE" dirty="0" err="1"/>
              <a:t>OpenQA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1294333"/>
          </a:xfrm>
        </p:spPr>
        <p:txBody>
          <a:bodyPr/>
          <a:lstStyle/>
          <a:p>
            <a:r>
              <a:rPr lang="en-US" dirty="0"/>
              <a:t>Retriever is aimed at retrieving relevant documents.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Reader aims at inferring the final answer from the received documents.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A67C9-F512-44B1-8063-13D99EEB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8" y="2709082"/>
            <a:ext cx="8442887" cy="231937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9DEAFBE-B334-4141-A611-220729D3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76" y="5250113"/>
            <a:ext cx="628587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4: Retriever-Reader architecture of </a:t>
            </a:r>
            <a:r>
              <a:rPr lang="en-US" sz="1800" kern="0" dirty="0" err="1"/>
              <a:t>OpenQA</a:t>
            </a:r>
            <a:r>
              <a:rPr lang="en-US" sz="1800" kern="0" dirty="0"/>
              <a:t> systems</a:t>
            </a:r>
            <a:r>
              <a:rPr lang="en-US" sz="1800" kern="0" baseline="30000" dirty="0"/>
              <a:t>1</a:t>
            </a:r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09500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3" y="490761"/>
            <a:ext cx="6911975" cy="561975"/>
          </a:xfrm>
        </p:spPr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approaches</a:t>
            </a:r>
            <a:r>
              <a:rPr lang="de-DE" dirty="0"/>
              <a:t>  - </a:t>
            </a:r>
            <a:br>
              <a:rPr lang="de-DE" dirty="0"/>
            </a:br>
            <a:r>
              <a:rPr lang="de-DE" dirty="0" err="1"/>
              <a:t>Pre-trained</a:t>
            </a:r>
            <a:r>
              <a:rPr lang="de-DE" dirty="0"/>
              <a:t> Language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429947" cy="4466110"/>
          </a:xfrm>
        </p:spPr>
        <p:txBody>
          <a:bodyPr/>
          <a:lstStyle/>
          <a:p>
            <a:r>
              <a:rPr lang="en-US" dirty="0"/>
              <a:t>Models that assign probabilities to sequences of words are called language models: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 models learn linguistic knowledge</a:t>
            </a:r>
          </a:p>
          <a:p>
            <a:endParaRPr lang="en-US" dirty="0"/>
          </a:p>
          <a:p>
            <a:r>
              <a:rPr lang="en-US" dirty="0"/>
              <a:t>They tend to store </a:t>
            </a:r>
            <a:r>
              <a:rPr lang="en-US" b="1" dirty="0"/>
              <a:t>relational knowledge </a:t>
            </a:r>
            <a:r>
              <a:rPr lang="en-US" dirty="0"/>
              <a:t>present in the training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goal of language-model </a:t>
            </a:r>
            <a:r>
              <a:rPr lang="en-US" b="1" dirty="0">
                <a:sym typeface="Wingdings" panose="05000000000000000000" pitchFamily="2" charset="2"/>
              </a:rPr>
              <a:t>pre-training</a:t>
            </a:r>
            <a:r>
              <a:rPr lang="en-US" dirty="0">
                <a:sym typeface="Wingdings" panose="05000000000000000000" pitchFamily="2" charset="2"/>
              </a:rPr>
              <a:t> is to learn useful representations of language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FDAA6-23A7-42F9-90B9-E466B201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25" y="2276872"/>
            <a:ext cx="30281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approaches</a:t>
            </a:r>
            <a:r>
              <a:rPr lang="de-DE" dirty="0"/>
              <a:t> - BERT and T5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4826150"/>
          </a:xfrm>
        </p:spPr>
        <p:txBody>
          <a:bodyPr/>
          <a:lstStyle/>
          <a:p>
            <a:r>
              <a:rPr lang="en-US" dirty="0"/>
              <a:t>Models such as </a:t>
            </a:r>
            <a:r>
              <a:rPr lang="en-US" b="1" dirty="0"/>
              <a:t>BERT 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b="1" dirty="0"/>
              <a:t>T5 </a:t>
            </a:r>
            <a:r>
              <a:rPr lang="en-US" b="1" baseline="30000" dirty="0"/>
              <a:t>3</a:t>
            </a:r>
            <a:r>
              <a:rPr lang="en-US" dirty="0"/>
              <a:t> store a surprising amount of world knowledge, acquired from the training.</a:t>
            </a:r>
          </a:p>
          <a:p>
            <a:endParaRPr lang="en-US" dirty="0"/>
          </a:p>
          <a:p>
            <a:r>
              <a:rPr lang="en-US" dirty="0"/>
              <a:t>BERT can correctly predict the missing word in the following sentence</a:t>
            </a:r>
            <a:r>
              <a:rPr lang="en-US" baseline="30000" dirty="0"/>
              <a:t>4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 The learned world knowledge are stored implicitly in the parameters</a:t>
            </a:r>
          </a:p>
          <a:p>
            <a:pPr lvl="1"/>
            <a:r>
              <a:rPr lang="en-US" dirty="0"/>
              <a:t> The storage space is limited by the size of the network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D7D2CF-5E78-4FDE-9FF1-B87B8E878D42}"/>
              </a:ext>
            </a:extLst>
          </p:cNvPr>
          <p:cNvSpPr txBox="1">
            <a:spLocks/>
          </p:cNvSpPr>
          <p:nvPr/>
        </p:nvSpPr>
        <p:spPr bwMode="auto">
          <a:xfrm>
            <a:off x="610040" y="3212976"/>
            <a:ext cx="80648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        </a:t>
            </a:r>
            <a:r>
              <a:rPr lang="en-US" sz="2400" kern="0" dirty="0"/>
              <a:t>“The ____ is the currency of the United Kingdom”</a:t>
            </a:r>
            <a:r>
              <a:rPr lang="en-US" sz="1800" kern="0" dirty="0"/>
              <a:t> </a:t>
            </a:r>
          </a:p>
          <a:p>
            <a:pPr marL="476250" lvl="1" indent="0">
              <a:buNone/>
            </a:pPr>
            <a:r>
              <a:rPr lang="en-US" sz="2400" b="1" kern="0" dirty="0">
                <a:solidFill>
                  <a:srgbClr val="990000"/>
                </a:solidFill>
                <a:sym typeface="Wingdings" panose="05000000000000000000" pitchFamily="2" charset="2"/>
              </a:rPr>
              <a:t>   </a:t>
            </a:r>
            <a:r>
              <a:rPr lang="en-US" sz="2000" b="1" kern="0" dirty="0">
                <a:solidFill>
                  <a:srgbClr val="008000"/>
                </a:solidFill>
                <a:sym typeface="Wingdings" panose="05000000000000000000" pitchFamily="2" charset="2"/>
              </a:rPr>
              <a:t>Answer: </a:t>
            </a:r>
            <a:r>
              <a:rPr lang="en-US" sz="2000" b="1" kern="0" dirty="0">
                <a:solidFill>
                  <a:srgbClr val="008000"/>
                </a:solidFill>
              </a:rPr>
              <a:t>pound</a:t>
            </a:r>
            <a:endParaRPr lang="en-US" sz="24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97604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2057</Words>
  <Application>Microsoft Office PowerPoint</Application>
  <PresentationFormat>On-screen Show (4:3)</PresentationFormat>
  <Paragraphs>283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URWPalladioL-Roma</vt:lpstr>
      <vt:lpstr>KIT_master_ppt2007_en</vt:lpstr>
      <vt:lpstr>PowerPoint Presentation</vt:lpstr>
      <vt:lpstr>Outline</vt:lpstr>
      <vt:lpstr>Question Answering (QA) </vt:lpstr>
      <vt:lpstr>Web Search Engines</vt:lpstr>
      <vt:lpstr>QA Types</vt:lpstr>
      <vt:lpstr>Traditional OpenQA</vt:lpstr>
      <vt:lpstr>Retriever-Reader OpenQA</vt:lpstr>
      <vt:lpstr>End-to-end approaches  -  Pre-trained Language models</vt:lpstr>
      <vt:lpstr>End-to-end approaches - BERT and T5</vt:lpstr>
      <vt:lpstr>Retrieval-Augmented Language Model Pre-Training (REALM)</vt:lpstr>
      <vt:lpstr>REALM fine-tuning</vt:lpstr>
      <vt:lpstr>Retrieval-Augmented Generation (RAG)</vt:lpstr>
      <vt:lpstr>Dense Passage Retrieval (DPR) </vt:lpstr>
      <vt:lpstr>Dense Passage Retrieval (DPR) - Architecture</vt:lpstr>
      <vt:lpstr>Dense Passage Retrieval (DPR) - Training</vt:lpstr>
      <vt:lpstr>Retrieval-Augmented Generation (RAG)</vt:lpstr>
      <vt:lpstr>Bidirectional and Auto-Regressive Transformers (BART)</vt:lpstr>
      <vt:lpstr>Retrieval-Augmented Generation (RAG)</vt:lpstr>
      <vt:lpstr>Experiments</vt:lpstr>
      <vt:lpstr>Experiments</vt:lpstr>
      <vt:lpstr>RAG Advantages</vt:lpstr>
      <vt:lpstr>Summary</vt:lpstr>
      <vt:lpstr>References (1)</vt:lpstr>
      <vt:lpstr>References (2)</vt:lpstr>
      <vt:lpstr>References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Ding</dc:creator>
  <cp:lastModifiedBy>Taher Chettaoui</cp:lastModifiedBy>
  <cp:revision>54</cp:revision>
  <dcterms:created xsi:type="dcterms:W3CDTF">2011-06-15T05:52:38Z</dcterms:created>
  <dcterms:modified xsi:type="dcterms:W3CDTF">2022-01-12T21:51:58Z</dcterms:modified>
</cp:coreProperties>
</file>