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5" r:id="rId3"/>
    <p:sldId id="306" r:id="rId4"/>
    <p:sldId id="305" r:id="rId5"/>
    <p:sldId id="326" r:id="rId6"/>
    <p:sldId id="327" r:id="rId7"/>
    <p:sldId id="331" r:id="rId8"/>
    <p:sldId id="307" r:id="rId9"/>
    <p:sldId id="332" r:id="rId10"/>
    <p:sldId id="308" r:id="rId11"/>
    <p:sldId id="320" r:id="rId12"/>
    <p:sldId id="309" r:id="rId13"/>
    <p:sldId id="328" r:id="rId14"/>
    <p:sldId id="310" r:id="rId15"/>
    <p:sldId id="329" r:id="rId16"/>
    <p:sldId id="317" r:id="rId17"/>
    <p:sldId id="330" r:id="rId18"/>
    <p:sldId id="324" r:id="rId19"/>
    <p:sldId id="311" r:id="rId20"/>
    <p:sldId id="315" r:id="rId21"/>
    <p:sldId id="313" r:id="rId22"/>
    <p:sldId id="318" r:id="rId23"/>
    <p:sldId id="334" r:id="rId24"/>
    <p:sldId id="312" r:id="rId25"/>
    <p:sldId id="268" r:id="rId26"/>
    <p:sldId id="280" r:id="rId27"/>
    <p:sldId id="314" r:id="rId28"/>
    <p:sldId id="333" r:id="rId2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0000"/>
    <a:srgbClr val="800000"/>
    <a:srgbClr val="FF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97" autoAdjust="0"/>
    <p:restoredTop sz="73677" autoAdjust="0"/>
  </p:normalViewPr>
  <p:slideViewPr>
    <p:cSldViewPr showGuides="1">
      <p:cViewPr varScale="1">
        <p:scale>
          <a:sx n="78" d="100"/>
          <a:sy n="78" d="100"/>
        </p:scale>
        <p:origin x="20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445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5421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5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00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73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Aparajita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35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599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697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6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38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65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64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932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AdvOT2e364b11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076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92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OT2e364b11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36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OT2e364b11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020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3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by motivating around the hand sanitizer molecule</a:t>
            </a:r>
            <a:br>
              <a:rPr lang="en-US" dirty="0"/>
            </a:br>
            <a:r>
              <a:rPr lang="en-US" dirty="0"/>
              <a:t>Exposed the</a:t>
            </a:r>
            <a:br>
              <a:rPr lang="en-US" dirty="0"/>
            </a:br>
            <a:r>
              <a:rPr lang="en-US" dirty="0"/>
              <a:t>Presented 3 different AI approaches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ReLeaSE</a:t>
            </a:r>
            <a:r>
              <a:rPr lang="en-US" dirty="0"/>
              <a:t> the reinforcement based approach</a:t>
            </a:r>
            <a:br>
              <a:rPr lang="en-US" dirty="0"/>
            </a:br>
            <a:r>
              <a:rPr lang="en-US" dirty="0"/>
              <a:t>- ORGAN the GAN and RL based approach</a:t>
            </a:r>
            <a:br>
              <a:rPr lang="en-US" dirty="0"/>
            </a:br>
            <a:r>
              <a:rPr lang="en-US" dirty="0"/>
              <a:t>- VAE as generative models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I presented the experiments and results of the approach</a:t>
            </a:r>
            <a:br>
              <a:rPr lang="en-US" dirty="0"/>
            </a:br>
            <a:r>
              <a:rPr lang="en-US" dirty="0"/>
              <a:t>Now I have a question for you, what data is needed? What model could be used?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445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756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729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90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4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64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55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5400" b="0" i="0" dirty="0">
              <a:solidFill>
                <a:srgbClr val="262626"/>
              </a:solidFill>
              <a:effectLst/>
              <a:latin typeface="PT Serif" panose="020A060304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9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kern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73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83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0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KIT – University of the State of Baden-Wuerttemberg and </a:t>
            </a:r>
            <a:br>
              <a:rPr lang="en-US" sz="800" dirty="0"/>
            </a:br>
            <a:r>
              <a:rPr lang="en-US" sz="800" dirty="0"/>
              <a:t>National Research Center of the Helmholtz Association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KIT - </a:t>
            </a:r>
            <a:r>
              <a:rPr lang="en-US" sz="1000" dirty="0">
                <a:solidFill>
                  <a:schemeClr val="bg1"/>
                </a:solidFill>
              </a:rPr>
              <a:t>Institute of Theoretical Informatics (ITI) - </a:t>
            </a:r>
            <a:r>
              <a:rPr lang="en-US" sz="1000" dirty="0" err="1">
                <a:solidFill>
                  <a:schemeClr val="bg1"/>
                </a:solidFill>
              </a:rPr>
              <a:t>AiMat</a:t>
            </a:r>
            <a:r>
              <a:rPr lang="en-US" sz="1000" dirty="0">
                <a:solidFill>
                  <a:schemeClr val="bg1"/>
                </a:solidFill>
              </a:rPr>
              <a:t> group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2EA05E-0897-429A-A13E-BD013C5614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0512" y="3821485"/>
            <a:ext cx="8562975" cy="2352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3550-0739-42B7-9A45-B15E57BCDFD5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9397-55EF-4172-AAC6-91AAA4285C4B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8543-D51A-47F9-8B8C-F345AB63733A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E0CA-F49A-4A73-B57F-22997294E071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860C-D31C-4FE4-87E8-BBD43D289E2E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3696-7C53-41B7-B728-05BA33284096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3EAA-0E19-4292-8C88-DF7DBF40B533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3304-4CBF-499B-B5D7-6025FB62C3E4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16D7-93DC-4B03-AF4B-43CA872DBDE7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900" dirty="0"/>
              <a:t>KIT - Institute of Theoretical Informatics (ITI))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1667C520-F49C-4D12-A1AD-7CEE7577070E}" type="slidenum">
              <a:rPr lang="de-DE" sz="900" b="1"/>
              <a:pPr>
                <a:spcBef>
                  <a:spcPct val="50000"/>
                </a:spcBef>
                <a:defRPr/>
              </a:pPr>
              <a:t>‹#›</a:t>
            </a:fld>
            <a:endParaRPr lang="de-DE" sz="900" b="1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Prof. Max Mustermann - Title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11E6-56E3-4D02-B403-66B465DEBB30}" type="datetime1">
              <a:rPr lang="de-DE" smtClean="0"/>
              <a:t>30.05.2022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vfrans.com/variational-autoencoders-explained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cv.com/conditional-gan-cgan-in-pytorch-and-tensorflow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de/r/WQP98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Generative models and inverse design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tx2"/>
                </a:solidFill>
              </a:rPr>
              <a:t>Seminar: Machine learning in the natural sciences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Tahar Chettaoui B.Sc. 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Supervisor: Jun.-Prof. Dr. Pascal </a:t>
            </a:r>
            <a:r>
              <a:rPr lang="en-US" sz="1600" b="1" dirty="0" err="1">
                <a:solidFill>
                  <a:srgbClr val="000000"/>
                </a:solidFill>
              </a:rPr>
              <a:t>Friederich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kern="0" dirty="0" err="1"/>
              <a:t>Variational</a:t>
            </a:r>
            <a:r>
              <a:rPr lang="de-DE" sz="2400" kern="0" dirty="0"/>
              <a:t> </a:t>
            </a:r>
            <a:r>
              <a:rPr lang="de-DE" sz="2400" kern="0" dirty="0" err="1"/>
              <a:t>autoencoder</a:t>
            </a:r>
            <a:r>
              <a:rPr lang="en-US" dirty="0"/>
              <a:t> as 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64A-1EED-4FCA-AE42-752063E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366341"/>
          </a:xfrm>
        </p:spPr>
        <p:txBody>
          <a:bodyPr/>
          <a:lstStyle/>
          <a:p>
            <a:r>
              <a:rPr lang="en-US" dirty="0"/>
              <a:t>This model allows us to generate new molecules for efficient exploration of molecules</a:t>
            </a:r>
          </a:p>
          <a:p>
            <a:r>
              <a:rPr lang="en-US" dirty="0"/>
              <a:t>It converts discrete representations of molecules to and from a multidimensional continuous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AE5FA-614D-46D8-B02C-CFB58067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00" y="2729234"/>
            <a:ext cx="5899028" cy="291391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C2605B3-2832-4720-9DA4-A6F315A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5806389"/>
            <a:ext cx="4680520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7. VAE </a:t>
            </a:r>
            <a:r>
              <a:rPr lang="de-DE" sz="1800" kern="0" dirty="0" err="1"/>
              <a:t>jointly-trained</a:t>
            </a:r>
            <a:r>
              <a:rPr lang="de-DE" sz="1800" kern="0" dirty="0"/>
              <a:t> on properties</a:t>
            </a:r>
            <a:r>
              <a:rPr lang="de-DE" sz="1800" kern="0" baseline="300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B4FCF-7360-42BF-9779-5FDF54C12B71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9172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SMILES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2605B3-2832-4720-9DA4-A6F315A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677" y="5595471"/>
            <a:ext cx="6066928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8. </a:t>
            </a:r>
            <a:r>
              <a:rPr lang="en-US" sz="1800" kern="0" dirty="0"/>
              <a:t>SMILES generation algorithm for Ciprofloxacin</a:t>
            </a:r>
            <a:endParaRPr lang="de-DE" sz="1800" kern="0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520AEC-9E31-4797-8827-9E9431E86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792" y="1612482"/>
            <a:ext cx="8316416" cy="36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2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autoencoder?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6122-96F1-41F2-8C17-6CEFE4E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2" y="1198563"/>
            <a:ext cx="8751887" cy="1294333"/>
          </a:xfrm>
        </p:spPr>
        <p:txBody>
          <a:bodyPr/>
          <a:lstStyle/>
          <a:p>
            <a:r>
              <a:rPr lang="en-US" dirty="0"/>
              <a:t>The encoder compress the input into a lower-dimensional code </a:t>
            </a:r>
          </a:p>
          <a:p>
            <a:r>
              <a:rPr lang="en-US" dirty="0"/>
              <a:t>The decoder reconstruct the output from this representation.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3596FB1-AACB-49D5-80B8-E5B666651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979" y="5788867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9.  Autoencoder architecture</a:t>
            </a:r>
            <a:r>
              <a:rPr lang="de-DE" sz="1800" kern="0" baseline="30000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6F623A-24C1-43B8-8E96-4FC578F88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800" y="2142228"/>
            <a:ext cx="5524165" cy="35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loss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3596FB1-AACB-49D5-80B8-E5B666651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892" y="5664976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10. </a:t>
            </a:r>
            <a:r>
              <a:rPr lang="de-DE" sz="1800" kern="0" dirty="0" err="1"/>
              <a:t>Convolutional</a:t>
            </a:r>
            <a:r>
              <a:rPr lang="de-DE" sz="1800" kern="0" dirty="0"/>
              <a:t> autoencoder</a:t>
            </a:r>
            <a:r>
              <a:rPr lang="de-DE" sz="1800" kern="0" baseline="30000" dirty="0"/>
              <a:t>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BD77EE-22D5-4F31-90F6-97FB740D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59" y="1241294"/>
            <a:ext cx="8356600" cy="1197385"/>
          </a:xfrm>
        </p:spPr>
        <p:txBody>
          <a:bodyPr/>
          <a:lstStyle/>
          <a:p>
            <a:r>
              <a:rPr lang="en-US" dirty="0"/>
              <a:t>Loss function: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2EED2-33D0-4435-82C9-FC637028A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511" y="2655113"/>
            <a:ext cx="5693885" cy="279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AFB80-2880-45AC-8F31-F323CEDA1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7725" y="-4624348"/>
            <a:ext cx="5419725" cy="372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B0135-F9EE-41FE-9BFF-DF3B5A9FD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7824" y="1320507"/>
            <a:ext cx="4827793" cy="9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 (VAE)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8A043CC-994D-442A-B891-836EB235B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5792023"/>
            <a:ext cx="6081123" cy="44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11.  (a) Autoencoder and (b) </a:t>
            </a:r>
            <a:r>
              <a:rPr lang="de-DE" sz="1800" b="1" kern="0" dirty="0"/>
              <a:t>VAE</a:t>
            </a:r>
            <a:r>
              <a:rPr lang="de-DE" sz="1800" kern="0" dirty="0"/>
              <a:t> architecture</a:t>
            </a:r>
            <a:r>
              <a:rPr lang="de-DE" sz="1800" kern="0" baseline="30000" dirty="0"/>
              <a:t>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28B8E9-5900-4069-884D-D90855D1A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1214849"/>
            <a:ext cx="6896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0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 (VAE)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6EAF7-B99C-49D3-BE4B-EC05E727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16" y="2723858"/>
            <a:ext cx="7272368" cy="279168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4FCEC43-B9BB-4AC5-B7B1-34D3C0FD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5732818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12. VAE architecture</a:t>
            </a:r>
            <a:r>
              <a:rPr lang="de-DE" sz="1800" kern="0" baseline="30000" dirty="0"/>
              <a:t>8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5EA5A7CD-D08A-4A1C-A9E8-3AABBE1A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13" y="1351584"/>
            <a:ext cx="8356600" cy="1197385"/>
          </a:xfrm>
        </p:spPr>
        <p:txBody>
          <a:bodyPr/>
          <a:lstStyle/>
          <a:p>
            <a:r>
              <a:rPr lang="en-US" dirty="0"/>
              <a:t>Loss 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with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5FD7F-749A-4D84-A025-47F29AC63B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566" y="1956036"/>
            <a:ext cx="3230562" cy="61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2EA58-8376-403D-8E1D-135D10198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3566" y="1480492"/>
            <a:ext cx="5853912" cy="3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in latent space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B6CD3C-AB1D-45EF-B186-78DEF6AD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43275"/>
            <a:ext cx="4248150" cy="4597275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unconstrained optimization </a:t>
            </a:r>
            <a:r>
              <a:rPr lang="en-US" dirty="0"/>
              <a:t>in the latent space to work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P</a:t>
            </a:r>
            <a:r>
              <a:rPr lang="en-US" dirty="0"/>
              <a:t>oints in the latent space must decode into </a:t>
            </a:r>
            <a:r>
              <a:rPr lang="en-US" b="1" dirty="0"/>
              <a:t>valid</a:t>
            </a:r>
            <a:r>
              <a:rPr lang="en-US" dirty="0"/>
              <a:t> SMILES</a:t>
            </a:r>
          </a:p>
          <a:p>
            <a:endParaRPr lang="en-US" dirty="0"/>
          </a:p>
          <a:p>
            <a:r>
              <a:rPr lang="en-US" dirty="0"/>
              <a:t>Without this constraint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The latent space learned by the autoencoder may contain large “dead areas”</a:t>
            </a:r>
          </a:p>
          <a:p>
            <a:endParaRPr lang="en-US" dirty="0"/>
          </a:p>
          <a:p>
            <a:r>
              <a:rPr lang="en-US" dirty="0"/>
              <a:t>Points in dead areas decode to invalid SMILES strings.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35F08A1-65CB-40A4-BB01-901BF031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140" y="5068881"/>
            <a:ext cx="276527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13. </a:t>
            </a:r>
            <a:r>
              <a:rPr lang="en-US" sz="1800" kern="0" dirty="0"/>
              <a:t>Latent space, with dead areas</a:t>
            </a:r>
            <a:r>
              <a:rPr lang="de-DE" sz="1800" kern="0" baseline="30000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F2ADB-B9C8-4A42-8253-C90B299DC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104" y="1105949"/>
            <a:ext cx="3413344" cy="3730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4EBE5-7595-4F30-844A-3A5CE7375280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5736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de-DE" b="1">
                <a:latin typeface="+mj-lt"/>
                <a:ea typeface="+mj-ea"/>
                <a:cs typeface="+mj-cs"/>
              </a:rPr>
              <a:t>Autoencoder Vs. VAE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480F81-E766-4AE6-BB0B-5189E6A1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3" y="1282528"/>
            <a:ext cx="3747839" cy="4318162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0E8FD6-1625-4640-91E7-53CED317E660}"/>
              </a:ext>
            </a:extLst>
          </p:cNvPr>
          <p:cNvSpPr txBox="1">
            <a:spLocks/>
          </p:cNvSpPr>
          <p:nvPr/>
        </p:nvSpPr>
        <p:spPr bwMode="auto">
          <a:xfrm>
            <a:off x="4646613" y="1198563"/>
            <a:ext cx="41021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de-DE" sz="2200" kern="0" dirty="0" err="1"/>
              <a:t>To</a:t>
            </a:r>
            <a:r>
              <a:rPr lang="de-DE" sz="2200" kern="0" dirty="0"/>
              <a:t> </a:t>
            </a:r>
            <a:r>
              <a:rPr lang="de-DE" sz="2200" kern="0" dirty="0" err="1"/>
              <a:t>help</a:t>
            </a:r>
            <a:r>
              <a:rPr lang="de-DE" sz="2200" kern="0" dirty="0"/>
              <a:t> </a:t>
            </a:r>
            <a:r>
              <a:rPr lang="de-DE" sz="2200" kern="0" dirty="0" err="1"/>
              <a:t>ensure</a:t>
            </a:r>
            <a:r>
              <a:rPr lang="de-DE" sz="2200" kern="0" dirty="0"/>
              <a:t> </a:t>
            </a:r>
            <a:r>
              <a:rPr lang="de-DE" sz="2200" kern="0" dirty="0" err="1"/>
              <a:t>that</a:t>
            </a:r>
            <a:r>
              <a:rPr lang="de-DE" sz="2200" kern="0" dirty="0"/>
              <a:t> </a:t>
            </a:r>
            <a:r>
              <a:rPr lang="de-DE" sz="2200" kern="0" dirty="0" err="1"/>
              <a:t>points</a:t>
            </a:r>
            <a:r>
              <a:rPr lang="de-DE" sz="2200" kern="0" dirty="0"/>
              <a:t> in </a:t>
            </a:r>
            <a:r>
              <a:rPr lang="de-DE" sz="2200" kern="0" dirty="0" err="1"/>
              <a:t>the</a:t>
            </a:r>
            <a:r>
              <a:rPr lang="de-DE" sz="2200" kern="0" dirty="0"/>
              <a:t> latent </a:t>
            </a:r>
            <a:r>
              <a:rPr lang="de-DE" sz="2200" kern="0" dirty="0" err="1"/>
              <a:t>space</a:t>
            </a:r>
            <a:r>
              <a:rPr lang="de-DE" sz="2200" kern="0" dirty="0"/>
              <a:t> </a:t>
            </a:r>
            <a:r>
              <a:rPr lang="de-DE" sz="2200" kern="0" dirty="0" err="1"/>
              <a:t>correspond</a:t>
            </a:r>
            <a:r>
              <a:rPr lang="de-DE" sz="2200" kern="0" dirty="0"/>
              <a:t> </a:t>
            </a:r>
            <a:r>
              <a:rPr lang="de-DE" sz="2200" kern="0" dirty="0" err="1"/>
              <a:t>to</a:t>
            </a:r>
            <a:r>
              <a:rPr lang="de-DE" sz="2200" kern="0" dirty="0"/>
              <a:t> valid </a:t>
            </a:r>
            <a:r>
              <a:rPr lang="de-DE" sz="2200" kern="0" dirty="0" err="1"/>
              <a:t>realistic</a:t>
            </a:r>
            <a:r>
              <a:rPr lang="de-DE" sz="2200" kern="0" dirty="0"/>
              <a:t> </a:t>
            </a:r>
            <a:r>
              <a:rPr lang="de-DE" sz="2200" kern="0" dirty="0" err="1"/>
              <a:t>molecules</a:t>
            </a:r>
            <a:r>
              <a:rPr lang="de-DE" sz="2200" kern="0" dirty="0"/>
              <a:t>, </a:t>
            </a:r>
            <a:r>
              <a:rPr lang="de-DE" sz="2200" kern="0" dirty="0" err="1"/>
              <a:t>they</a:t>
            </a:r>
            <a:r>
              <a:rPr lang="de-DE" sz="2200" kern="0" dirty="0"/>
              <a:t> </a:t>
            </a:r>
            <a:r>
              <a:rPr lang="de-DE" sz="2200" kern="0" dirty="0" err="1"/>
              <a:t>use</a:t>
            </a:r>
            <a:r>
              <a:rPr lang="de-DE" sz="2200" kern="0" dirty="0"/>
              <a:t> a VAE</a:t>
            </a:r>
          </a:p>
          <a:p>
            <a:pPr marL="0" indent="0">
              <a:lnSpc>
                <a:spcPct val="90000"/>
              </a:lnSpc>
              <a:buNone/>
            </a:pPr>
            <a:endParaRPr lang="de-DE" sz="2200" kern="0" dirty="0"/>
          </a:p>
          <a:p>
            <a:pPr>
              <a:lnSpc>
                <a:spcPct val="90000"/>
              </a:lnSpc>
            </a:pPr>
            <a:r>
              <a:rPr lang="de-DE" sz="2200" kern="0" dirty="0"/>
              <a:t>VAEs </a:t>
            </a:r>
            <a:r>
              <a:rPr lang="de-DE" sz="2200" kern="0" dirty="0" err="1"/>
              <a:t>generalize</a:t>
            </a:r>
            <a:r>
              <a:rPr lang="de-DE" sz="2200" kern="0" dirty="0"/>
              <a:t> </a:t>
            </a:r>
            <a:r>
              <a:rPr lang="de-DE" sz="2200" kern="0" dirty="0" err="1"/>
              <a:t>autoencoders</a:t>
            </a:r>
            <a:r>
              <a:rPr lang="de-DE" sz="2200" kern="0" dirty="0"/>
              <a:t>, </a:t>
            </a:r>
            <a:r>
              <a:rPr lang="de-DE" sz="2200" kern="0" dirty="0" err="1"/>
              <a:t>adding</a:t>
            </a:r>
            <a:r>
              <a:rPr lang="de-DE" sz="2200" kern="0" dirty="0"/>
              <a:t> </a:t>
            </a:r>
            <a:r>
              <a:rPr lang="de-DE" sz="2200" kern="0" dirty="0" err="1"/>
              <a:t>stochasticity</a:t>
            </a:r>
            <a:r>
              <a:rPr lang="de-DE" sz="2200" kern="0" dirty="0"/>
              <a:t> </a:t>
            </a:r>
            <a:r>
              <a:rPr lang="de-DE" sz="2200" kern="0" dirty="0" err="1"/>
              <a:t>to</a:t>
            </a:r>
            <a:r>
              <a:rPr lang="de-DE" sz="2200" kern="0" dirty="0"/>
              <a:t> </a:t>
            </a:r>
            <a:r>
              <a:rPr lang="de-DE" sz="2200" kern="0" dirty="0" err="1"/>
              <a:t>the</a:t>
            </a:r>
            <a:r>
              <a:rPr lang="de-DE" sz="2200" kern="0" dirty="0"/>
              <a:t> </a:t>
            </a:r>
            <a:r>
              <a:rPr lang="de-DE" sz="2200" kern="0" dirty="0" err="1"/>
              <a:t>encoder</a:t>
            </a:r>
            <a:endParaRPr lang="de-DE" sz="2200" kern="0" dirty="0"/>
          </a:p>
          <a:p>
            <a:pPr>
              <a:lnSpc>
                <a:spcPct val="90000"/>
              </a:lnSpc>
            </a:pPr>
            <a:endParaRPr lang="de-DE" sz="2200" kern="0" dirty="0"/>
          </a:p>
          <a:p>
            <a:pPr>
              <a:lnSpc>
                <a:spcPct val="90000"/>
              </a:lnSpc>
            </a:pPr>
            <a:r>
              <a:rPr lang="de-DE" sz="2200" kern="0" dirty="0" err="1"/>
              <a:t>It</a:t>
            </a:r>
            <a:r>
              <a:rPr lang="de-DE" sz="2200" kern="0" dirty="0"/>
              <a:t> </a:t>
            </a:r>
            <a:r>
              <a:rPr lang="de-DE" sz="2200" kern="0" dirty="0" err="1"/>
              <a:t>encourages</a:t>
            </a:r>
            <a:r>
              <a:rPr lang="de-DE" sz="2200" kern="0" dirty="0"/>
              <a:t>, </a:t>
            </a:r>
            <a:r>
              <a:rPr lang="de-DE" sz="2200" kern="0" dirty="0" err="1"/>
              <a:t>with</a:t>
            </a:r>
            <a:r>
              <a:rPr lang="de-DE" sz="2200" kern="0" dirty="0"/>
              <a:t> a </a:t>
            </a:r>
            <a:r>
              <a:rPr lang="de-DE" sz="2200" kern="0" dirty="0" err="1"/>
              <a:t>penalty</a:t>
            </a:r>
            <a:r>
              <a:rPr lang="de-DE" sz="2200" kern="0" dirty="0"/>
              <a:t> </a:t>
            </a:r>
            <a:r>
              <a:rPr lang="de-DE" sz="2200" kern="0" dirty="0" err="1"/>
              <a:t>term</a:t>
            </a:r>
            <a:r>
              <a:rPr lang="de-DE" sz="2200" kern="0" dirty="0"/>
              <a:t>, all </a:t>
            </a:r>
            <a:r>
              <a:rPr lang="de-DE" sz="2200" kern="0" dirty="0" err="1"/>
              <a:t>areas</a:t>
            </a:r>
            <a:r>
              <a:rPr lang="de-DE" sz="2200" kern="0" dirty="0"/>
              <a:t> </a:t>
            </a:r>
            <a:r>
              <a:rPr lang="de-DE" sz="2200" kern="0" dirty="0" err="1"/>
              <a:t>of</a:t>
            </a:r>
            <a:r>
              <a:rPr lang="de-DE" sz="2200" kern="0" dirty="0"/>
              <a:t> </a:t>
            </a:r>
            <a:r>
              <a:rPr lang="de-DE" sz="2200" kern="0" dirty="0" err="1"/>
              <a:t>the</a:t>
            </a:r>
            <a:r>
              <a:rPr lang="de-DE" sz="2200" kern="0" dirty="0"/>
              <a:t> latent </a:t>
            </a:r>
            <a:r>
              <a:rPr lang="de-DE" sz="2200" kern="0" dirty="0" err="1"/>
              <a:t>space</a:t>
            </a:r>
            <a:r>
              <a:rPr lang="de-DE" sz="2200" kern="0" dirty="0"/>
              <a:t> </a:t>
            </a:r>
            <a:r>
              <a:rPr lang="de-DE" sz="2200" kern="0" dirty="0" err="1"/>
              <a:t>to</a:t>
            </a:r>
            <a:r>
              <a:rPr lang="de-DE" sz="2200" kern="0" dirty="0"/>
              <a:t> </a:t>
            </a:r>
            <a:r>
              <a:rPr lang="de-DE" sz="2200" kern="0" dirty="0" err="1"/>
              <a:t>correspond</a:t>
            </a:r>
            <a:r>
              <a:rPr lang="de-DE" sz="2200" kern="0" dirty="0"/>
              <a:t> </a:t>
            </a:r>
            <a:r>
              <a:rPr lang="de-DE" sz="2200" kern="0" dirty="0" err="1"/>
              <a:t>to</a:t>
            </a:r>
            <a:r>
              <a:rPr lang="de-DE" sz="2200" kern="0" dirty="0"/>
              <a:t> a valid </a:t>
            </a:r>
            <a:r>
              <a:rPr lang="de-DE" sz="2200" kern="0" dirty="0" err="1"/>
              <a:t>decoding</a:t>
            </a:r>
            <a:endParaRPr lang="de-DE" sz="2200" kern="0" dirty="0"/>
          </a:p>
          <a:p>
            <a:pPr marL="0" indent="0">
              <a:lnSpc>
                <a:spcPct val="90000"/>
              </a:lnSpc>
              <a:buNone/>
            </a:pPr>
            <a:endParaRPr lang="de-DE" sz="2200" dirty="0"/>
          </a:p>
          <a:p>
            <a:pPr>
              <a:lnSpc>
                <a:spcPct val="90000"/>
              </a:lnSpc>
            </a:pPr>
            <a:endParaRPr lang="de-DE" sz="2200" kern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Arial" charset="0"/>
                <a:ea typeface="+mn-ea"/>
                <a:cs typeface="+mn-cs"/>
              </a:rPr>
              <a:t>Tahar Chettaoui – Generative models and inverse design</a:t>
            </a:r>
          </a:p>
          <a:p>
            <a:pPr>
              <a:spcAft>
                <a:spcPts val="600"/>
              </a:spcAft>
            </a:pPr>
            <a:endParaRPr lang="en-US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F7665972-A674-42BB-A6D3-497C66CECC7B}" type="datetime1">
              <a:rPr lang="de-DE" smtClean="0"/>
              <a:pPr>
                <a:spcAft>
                  <a:spcPts val="600"/>
                </a:spcAft>
              </a:pPr>
              <a:t>30.05.2022</a:t>
            </a:fld>
            <a:endParaRPr lang="de-DE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581DA1D-D41D-4A55-9FE4-198D4AD5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675326"/>
            <a:ext cx="2765272" cy="42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14. </a:t>
            </a:r>
            <a:r>
              <a:rPr lang="en-US" sz="1800" kern="0" dirty="0"/>
              <a:t>Latent space</a:t>
            </a:r>
            <a:r>
              <a:rPr lang="de-DE" sz="1800" kern="0" baseline="30000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1F470-35D3-41E5-A205-D3C4388D444B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2784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VAEs with recurrent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E6AD75-11D7-4788-871B-8B46420A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33" y="1196752"/>
            <a:ext cx="4146367" cy="5103232"/>
          </a:xfrm>
        </p:spPr>
        <p:txBody>
          <a:bodyPr/>
          <a:lstStyle/>
          <a:p>
            <a:r>
              <a:rPr lang="en-US" dirty="0"/>
              <a:t>Strings of characters can be encoded into vectors using recurrent neural networks (RNNs).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encoder RNN can be paired with a decoder RNN to perform sequence-to-sequence learning.</a:t>
            </a:r>
          </a:p>
          <a:p>
            <a:endParaRPr lang="en-US" dirty="0"/>
          </a:p>
          <a:p>
            <a:r>
              <a:rPr lang="en-US" dirty="0"/>
              <a:t>The last layer of the RNN decoder defines a probability distribution over all possible characters at each position in the SMILES string.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12F386-425F-4A7D-B002-20CE2341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55" y="1844824"/>
            <a:ext cx="3984595" cy="2880319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C042DA8-5623-4564-9D92-DE92C6D4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516" y="4862377"/>
            <a:ext cx="2765272" cy="42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15. </a:t>
            </a:r>
            <a:r>
              <a:rPr lang="en-US" sz="1800" kern="0" dirty="0"/>
              <a:t>RNN sequence to sequence learning</a:t>
            </a:r>
            <a:endParaRPr lang="de-DE" sz="1800" kern="0" baseline="30000" dirty="0"/>
          </a:p>
        </p:txBody>
      </p:sp>
    </p:spTree>
    <p:extLst>
      <p:ext uri="{BB962C8B-B14F-4D97-AF65-F5344CB8AC3E}">
        <p14:creationId xmlns:p14="http://schemas.microsoft.com/office/powerpoint/2010/main" val="111645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6122-96F1-41F2-8C17-6CEFE4E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3171775" cy="4894262"/>
          </a:xfrm>
        </p:spPr>
        <p:txBody>
          <a:bodyPr/>
          <a:lstStyle/>
          <a:p>
            <a:r>
              <a:rPr lang="en-US" dirty="0"/>
              <a:t>We train the autoencoder jointly on a property prediction task</a:t>
            </a:r>
          </a:p>
          <a:p>
            <a:endParaRPr lang="en-US" dirty="0"/>
          </a:p>
          <a:p>
            <a:r>
              <a:rPr lang="en-US" dirty="0"/>
              <a:t>The predictor estimates chemical properties from the latent continuous vector representation of the molecule.</a:t>
            </a:r>
          </a:p>
          <a:p>
            <a:endParaRPr lang="en-US" dirty="0"/>
          </a:p>
          <a:p>
            <a:r>
              <a:rPr lang="en-US" dirty="0"/>
              <a:t>The regression error is added to the loss function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C29DB-871D-46A7-9401-062F5C23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052735"/>
            <a:ext cx="4392488" cy="430129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8307ED6-6E34-47B2-9CC0-626644CD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991" y="5274794"/>
            <a:ext cx="3171775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16. </a:t>
            </a:r>
            <a:r>
              <a:rPr lang="en-US" sz="1800" kern="0" dirty="0"/>
              <a:t>The VAE and prediction model</a:t>
            </a:r>
            <a:r>
              <a:rPr lang="de-DE" sz="1800" kern="0" baseline="30000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BF3F6-A8B0-47DF-9A17-3CBDAC83480A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2694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124744"/>
            <a:ext cx="8356600" cy="4894262"/>
          </a:xfrm>
        </p:spPr>
        <p:txBody>
          <a:bodyPr/>
          <a:lstStyle/>
          <a:p>
            <a:r>
              <a:rPr lang="en-US" dirty="0"/>
              <a:t>Why are some hand sanitizer gels so sticky?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Undiscovered molecules</a:t>
            </a:r>
          </a:p>
          <a:p>
            <a:pPr lvl="1"/>
            <a:r>
              <a:rPr lang="en-US" dirty="0"/>
              <a:t>How can we discover new molecules?</a:t>
            </a:r>
          </a:p>
          <a:p>
            <a:pPr lvl="1"/>
            <a:r>
              <a:rPr lang="en-US" dirty="0"/>
              <a:t>Can AI help solve this problem?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Generative models and inverse design</a:t>
            </a:r>
          </a:p>
          <a:p>
            <a:pPr lvl="1"/>
            <a:r>
              <a:rPr lang="en-US" dirty="0"/>
              <a:t>SMILES representations</a:t>
            </a:r>
          </a:p>
          <a:p>
            <a:pPr lvl="1"/>
            <a:r>
              <a:rPr lang="en-US" dirty="0"/>
              <a:t>System architecture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Experiments &amp; results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optimization in latent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6122-96F1-41F2-8C17-6CEFE4E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58598"/>
            <a:ext cx="3171775" cy="4894262"/>
          </a:xfrm>
        </p:spPr>
        <p:txBody>
          <a:bodyPr/>
          <a:lstStyle/>
          <a:p>
            <a:r>
              <a:rPr lang="en-US" dirty="0"/>
              <a:t>To find a new molecule:</a:t>
            </a:r>
          </a:p>
          <a:p>
            <a:pPr lvl="1"/>
            <a:r>
              <a:rPr lang="en-US" dirty="0"/>
              <a:t>1. Start from the latent vector of an encoded molecule </a:t>
            </a:r>
          </a:p>
          <a:p>
            <a:pPr lvl="1"/>
            <a:r>
              <a:rPr lang="en-US" dirty="0"/>
              <a:t>2. move in the direction most likely to improve the desired attribute</a:t>
            </a:r>
          </a:p>
          <a:p>
            <a:pPr lvl="1"/>
            <a:endParaRPr lang="en-US" dirty="0"/>
          </a:p>
          <a:p>
            <a:r>
              <a:rPr lang="en-US" dirty="0"/>
              <a:t>These new latent representations can then be decoded into SMILES strings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8307ED6-6E34-47B2-9CC0-626644CD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5156006"/>
            <a:ext cx="4755951" cy="81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17. </a:t>
            </a:r>
            <a:r>
              <a:rPr lang="en-US" sz="1800" kern="0" dirty="0"/>
              <a:t>Gradient-based optimization in continuous latent space</a:t>
            </a:r>
            <a:r>
              <a:rPr lang="de-DE" sz="1800" kern="0" baseline="30000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C419E-8B19-476F-A3B1-290C5EF53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083" y="1164333"/>
            <a:ext cx="3476238" cy="3799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6C8FBB-0D6A-457C-B301-EC12EC059A57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42143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71963C-D469-4CF9-9B41-38D078A7C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58598"/>
            <a:ext cx="8753475" cy="4894262"/>
          </a:xfrm>
        </p:spPr>
        <p:txBody>
          <a:bodyPr/>
          <a:lstStyle/>
          <a:p>
            <a:r>
              <a:rPr lang="en-US" dirty="0"/>
              <a:t>Two autoencoder VAE </a:t>
            </a:r>
            <a:r>
              <a:rPr lang="en-US" dirty="0" err="1"/>
              <a:t>VAE</a:t>
            </a:r>
            <a:r>
              <a:rPr lang="en-US" dirty="0"/>
              <a:t> </a:t>
            </a:r>
            <a:r>
              <a:rPr lang="en-US" dirty="0" err="1"/>
              <a:t>VAE</a:t>
            </a:r>
            <a:r>
              <a:rPr lang="en-US" dirty="0"/>
              <a:t> systems were trained:</a:t>
            </a:r>
          </a:p>
          <a:p>
            <a:pPr lvl="1"/>
            <a:r>
              <a:rPr lang="en-US" dirty="0"/>
              <a:t>QM9 data set </a:t>
            </a:r>
          </a:p>
          <a:p>
            <a:pPr lvl="2"/>
            <a:r>
              <a:rPr lang="en-US" b="1" dirty="0"/>
              <a:t>108 000 </a:t>
            </a:r>
            <a:r>
              <a:rPr lang="en-US" dirty="0"/>
              <a:t>molecules</a:t>
            </a:r>
          </a:p>
          <a:p>
            <a:pPr lvl="1"/>
            <a:r>
              <a:rPr lang="en-US" dirty="0"/>
              <a:t>ZINC database</a:t>
            </a:r>
          </a:p>
          <a:p>
            <a:pPr lvl="2"/>
            <a:r>
              <a:rPr lang="en-US" b="1" dirty="0"/>
              <a:t>250 000</a:t>
            </a:r>
            <a:r>
              <a:rPr lang="en-US" dirty="0"/>
              <a:t> molecules</a:t>
            </a:r>
          </a:p>
          <a:p>
            <a:endParaRPr lang="en-US" dirty="0"/>
          </a:p>
          <a:p>
            <a:r>
              <a:rPr lang="en-US" dirty="0"/>
              <a:t>The latent space representations</a:t>
            </a:r>
          </a:p>
          <a:p>
            <a:pPr lvl="1"/>
            <a:r>
              <a:rPr lang="en-US" b="1" dirty="0"/>
              <a:t>156</a:t>
            </a:r>
            <a:r>
              <a:rPr lang="en-US" dirty="0"/>
              <a:t> dimensions for the QM9</a:t>
            </a:r>
          </a:p>
          <a:p>
            <a:pPr lvl="1"/>
            <a:r>
              <a:rPr lang="en-US" b="1" dirty="0"/>
              <a:t>196</a:t>
            </a:r>
            <a:r>
              <a:rPr lang="en-US" dirty="0"/>
              <a:t> dimensions for the ZINC</a:t>
            </a:r>
          </a:p>
          <a:p>
            <a:pPr marL="476250" lvl="1" indent="0">
              <a:buNone/>
            </a:pPr>
            <a:endParaRPr lang="en-US" dirty="0"/>
          </a:p>
          <a:p>
            <a:r>
              <a:rPr lang="en-US" dirty="0"/>
              <a:t>RNN encoder Vs. convolutional encoder</a:t>
            </a:r>
          </a:p>
          <a:p>
            <a:pPr lvl="1"/>
            <a:r>
              <a:rPr lang="en-US" dirty="0"/>
              <a:t>Good performance using convolutional encoder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2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Molecules in Latent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102DE89-BB18-466B-B6B6-0CB49175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" y="5716181"/>
            <a:ext cx="777207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19. </a:t>
            </a:r>
            <a:r>
              <a:rPr lang="en-US" sz="1800" kern="0" dirty="0"/>
              <a:t>molecules sampled near the location of ibuprofen in latent space</a:t>
            </a:r>
            <a:r>
              <a:rPr lang="de-DE" sz="1800" kern="0" baseline="30000" dirty="0"/>
              <a:t>6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C87F4A-4F4B-4334-B047-0BBB88C3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567506"/>
            <a:ext cx="734481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18. </a:t>
            </a:r>
            <a:r>
              <a:rPr lang="en-US" sz="1800" kern="0" dirty="0" err="1"/>
              <a:t>slerp</a:t>
            </a:r>
            <a:r>
              <a:rPr lang="en-US" sz="1800" kern="0" dirty="0"/>
              <a:t> interpolation between two molecules in latent space.</a:t>
            </a:r>
            <a:r>
              <a:rPr lang="de-DE" sz="1800" kern="0" baseline="30000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1BA4A-5256-444F-8B86-153D3A022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92" y="3115325"/>
            <a:ext cx="6484216" cy="2385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60EB6-B354-4579-A2C9-06E2816F1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515" y="1510066"/>
            <a:ext cx="5760640" cy="8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Latent space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39DA31-A7B9-4888-8381-EB5BA3D4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401" y="5903920"/>
            <a:ext cx="831469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21. </a:t>
            </a:r>
            <a:r>
              <a:rPr lang="en-US" sz="1800" kern="0" dirty="0">
                <a:solidFill>
                  <a:srgbClr val="000000"/>
                </a:solidFill>
                <a:latin typeface="AdvOT2e364b11"/>
              </a:rPr>
              <a:t>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2e364b11"/>
              </a:rPr>
              <a:t>olecules decoded along an optimization path </a:t>
            </a:r>
            <a:r>
              <a:rPr lang="de-DE" sz="1800" kern="0" baseline="30000" dirty="0"/>
              <a:t>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6B870-6184-4D5B-BEDF-3EC8B85C4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1039366"/>
            <a:ext cx="3275303" cy="2389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B0D82A-7AEB-421B-A6E8-E10B8F43DD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134" y="3637416"/>
            <a:ext cx="6265731" cy="202871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15015190-7D04-4C40-B782-A292A116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43" y="1375148"/>
            <a:ext cx="3130436" cy="160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20. </a:t>
            </a:r>
            <a:r>
              <a:rPr lang="en-US" sz="1800" kern="0" dirty="0"/>
              <a:t>starting and ending points of several optimization runs</a:t>
            </a:r>
            <a:r>
              <a:rPr lang="de-DE" sz="1800" kern="0" baseline="30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31164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 – CGAN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7D0F65-ACB0-43E9-93BC-663C6B70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198563"/>
            <a:ext cx="8356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Could</a:t>
            </a:r>
            <a:r>
              <a:rPr lang="de-DE" kern="0" dirty="0"/>
              <a:t> </a:t>
            </a:r>
            <a:r>
              <a:rPr lang="de-DE" kern="0" dirty="0" err="1"/>
              <a:t>Conditional</a:t>
            </a:r>
            <a:r>
              <a:rPr lang="de-DE" kern="0" dirty="0"/>
              <a:t> CGANs </a:t>
            </a:r>
            <a:r>
              <a:rPr lang="de-DE" kern="0" dirty="0" err="1"/>
              <a:t>replace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VAE?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D76FB-6607-4122-801B-0F68FF815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410" y="5556032"/>
            <a:ext cx="475595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22. </a:t>
            </a:r>
            <a:r>
              <a:rPr lang="en-US" sz="1800" kern="0" dirty="0"/>
              <a:t>GAN and CGAN architecture</a:t>
            </a:r>
            <a:r>
              <a:rPr lang="en-US" sz="1800" kern="0" baseline="30000" dirty="0"/>
              <a:t>11</a:t>
            </a:r>
            <a:endParaRPr lang="de-DE" sz="1800" kern="0" baseline="30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47922-944F-4F63-AA6A-14088C47F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7575" y="2211117"/>
            <a:ext cx="6007353" cy="31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7D0F65-ACB0-43E9-93BC-663C6B70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B1AB15-C094-4342-9572-D4559C8A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124744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Undiscovered molecules</a:t>
            </a:r>
          </a:p>
          <a:p>
            <a:pPr lvl="1"/>
            <a:r>
              <a:rPr lang="en-US" kern="0" dirty="0"/>
              <a:t>How can we discover new molecules?</a:t>
            </a:r>
          </a:p>
          <a:p>
            <a:r>
              <a:rPr lang="en-US" kern="0" dirty="0"/>
              <a:t>Structure-based drug design &amp; Ligand-based drug design</a:t>
            </a:r>
          </a:p>
          <a:p>
            <a:pPr lvl="1"/>
            <a:r>
              <a:rPr lang="en-US" kern="0" dirty="0" err="1"/>
              <a:t>ReLeaSE</a:t>
            </a:r>
            <a:endParaRPr lang="en-US" kern="0" dirty="0"/>
          </a:p>
          <a:p>
            <a:pPr lvl="1"/>
            <a:r>
              <a:rPr lang="en-US" kern="0" dirty="0"/>
              <a:t>ORGAN</a:t>
            </a:r>
          </a:p>
          <a:p>
            <a:r>
              <a:rPr lang="en-US" kern="0" dirty="0"/>
              <a:t>VAE as generative model</a:t>
            </a:r>
          </a:p>
          <a:p>
            <a:pPr lvl="1"/>
            <a:r>
              <a:rPr lang="en-US" kern="0" dirty="0"/>
              <a:t>SMILES</a:t>
            </a:r>
          </a:p>
          <a:p>
            <a:pPr lvl="1"/>
            <a:r>
              <a:rPr lang="en-US" kern="0" dirty="0"/>
              <a:t>Autoencoder Vs. VAE</a:t>
            </a:r>
          </a:p>
          <a:p>
            <a:pPr lvl="1"/>
            <a:r>
              <a:rPr lang="en-US" kern="0" dirty="0"/>
              <a:t>Predictor</a:t>
            </a:r>
          </a:p>
          <a:p>
            <a:r>
              <a:rPr lang="en-US" kern="0" dirty="0"/>
              <a:t>Experiments</a:t>
            </a:r>
          </a:p>
          <a:p>
            <a:pPr lvl="1"/>
            <a:r>
              <a:rPr lang="en-US" kern="0" dirty="0"/>
              <a:t>Molecules in latent space</a:t>
            </a:r>
          </a:p>
          <a:p>
            <a:r>
              <a:rPr lang="en-US" kern="0" dirty="0"/>
              <a:t>Why are some hand sanitizer gels so sticky? (viscosity)</a:t>
            </a:r>
          </a:p>
          <a:p>
            <a:pPr lvl="1"/>
            <a:r>
              <a:rPr lang="en-US" kern="0" dirty="0"/>
              <a:t>What data is need? What model could be used? Any ideas?</a:t>
            </a:r>
          </a:p>
          <a:p>
            <a:pPr marL="0" indent="0">
              <a:buNone/>
            </a:pP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4D487-EA68-41DB-A8CE-8C3885420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28" y="3149299"/>
            <a:ext cx="476352" cy="327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3C991-81CB-4A4C-BBB7-89FB0428DF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868" y="2123599"/>
            <a:ext cx="688424" cy="406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1EE1F-BB65-4E1C-85D6-5974C4262A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3728" y="2568597"/>
            <a:ext cx="867173" cy="250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B7E2E8-DB89-422B-94DA-467DDDEB2C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868" y="3816901"/>
            <a:ext cx="274726" cy="316533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F54918-F069-4BB0-B387-207C93A19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6155" y="3459549"/>
            <a:ext cx="1011095" cy="388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B8E566-EB1A-4293-8697-559E1AE3B6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0072" y="1340768"/>
            <a:ext cx="397297" cy="438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A29537-B3AA-462A-8850-5571B42824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3608" y="4480765"/>
            <a:ext cx="2292927" cy="3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4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220679"/>
            <a:ext cx="8356600" cy="4894262"/>
          </a:xfrm>
        </p:spPr>
        <p:txBody>
          <a:bodyPr/>
          <a:lstStyle/>
          <a:p>
            <a:r>
              <a:rPr lang="de-DE" sz="1800" dirty="0"/>
              <a:t>[1] Kim, S.; Thiessen, P. A.; Bolton, E. E.; Chen, J.; Fu, G.; </a:t>
            </a:r>
            <a:r>
              <a:rPr lang="de-DE" sz="1800" dirty="0" err="1"/>
              <a:t>Gindulyte</a:t>
            </a:r>
            <a:r>
              <a:rPr lang="de-DE" sz="1800" dirty="0"/>
              <a:t>, A.; Han, L.; He, J.; He, S.; Shoemaker, B. A.; Wang, J.; </a:t>
            </a:r>
            <a:r>
              <a:rPr lang="de-DE" sz="1800" dirty="0" err="1"/>
              <a:t>Yu</a:t>
            </a:r>
            <a:r>
              <a:rPr lang="de-DE" sz="1800" dirty="0"/>
              <a:t>, B.; Zhang, J.; Bryant, S. H. </a:t>
            </a:r>
            <a:r>
              <a:rPr lang="de-DE" sz="1800" dirty="0" err="1"/>
              <a:t>PubChem</a:t>
            </a:r>
            <a:r>
              <a:rPr lang="de-DE" sz="1800" dirty="0"/>
              <a:t> </a:t>
            </a:r>
            <a:r>
              <a:rPr lang="de-DE" sz="1800" dirty="0" err="1"/>
              <a:t>Substance</a:t>
            </a:r>
            <a:r>
              <a:rPr lang="de-DE" sz="1800" dirty="0"/>
              <a:t> and Compound </a:t>
            </a:r>
            <a:r>
              <a:rPr lang="de-DE" sz="1800" dirty="0" err="1"/>
              <a:t>databases</a:t>
            </a:r>
            <a:r>
              <a:rPr lang="de-DE" sz="1800" dirty="0"/>
              <a:t>. </a:t>
            </a:r>
            <a:r>
              <a:rPr lang="de-DE" sz="1800" dirty="0" err="1"/>
              <a:t>Nucleic</a:t>
            </a:r>
            <a:r>
              <a:rPr lang="de-DE" sz="1800" dirty="0"/>
              <a:t> </a:t>
            </a:r>
            <a:r>
              <a:rPr lang="de-DE" sz="1800" dirty="0" err="1"/>
              <a:t>Acids</a:t>
            </a:r>
            <a:r>
              <a:rPr lang="de-DE" sz="1800" dirty="0"/>
              <a:t> Res. 2016, 44, D1202−D1213.</a:t>
            </a:r>
          </a:p>
          <a:p>
            <a:r>
              <a:rPr lang="de-DE" sz="1800" dirty="0"/>
              <a:t>[2] </a:t>
            </a:r>
            <a:r>
              <a:rPr lang="de-DE" sz="1800" dirty="0" err="1"/>
              <a:t>Polishchuk</a:t>
            </a:r>
            <a:r>
              <a:rPr lang="de-DE" sz="1800" dirty="0"/>
              <a:t>, P. G.; </a:t>
            </a:r>
            <a:r>
              <a:rPr lang="de-DE" sz="1800" dirty="0" err="1"/>
              <a:t>Madzhidov</a:t>
            </a:r>
            <a:r>
              <a:rPr lang="de-DE" sz="1800" dirty="0"/>
              <a:t>, T. I.; </a:t>
            </a:r>
            <a:r>
              <a:rPr lang="de-DE" sz="1800" dirty="0" err="1"/>
              <a:t>Varnek</a:t>
            </a:r>
            <a:r>
              <a:rPr lang="de-DE" sz="1800" dirty="0"/>
              <a:t>, A. </a:t>
            </a:r>
            <a:r>
              <a:rPr lang="de-DE" sz="1800" dirty="0" err="1"/>
              <a:t>Estimation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size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drug</a:t>
            </a:r>
            <a:r>
              <a:rPr lang="de-DE" sz="1800" dirty="0"/>
              <a:t>-like </a:t>
            </a:r>
            <a:r>
              <a:rPr lang="de-DE" sz="1800" dirty="0" err="1"/>
              <a:t>chemical</a:t>
            </a:r>
            <a:r>
              <a:rPr lang="de-DE" sz="1800" dirty="0"/>
              <a:t> </a:t>
            </a:r>
            <a:r>
              <a:rPr lang="de-DE" sz="1800" dirty="0" err="1"/>
              <a:t>space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on GDB-17 </a:t>
            </a:r>
            <a:r>
              <a:rPr lang="de-DE" sz="1800" dirty="0" err="1"/>
              <a:t>data</a:t>
            </a:r>
            <a:r>
              <a:rPr lang="de-DE" sz="1800" dirty="0"/>
              <a:t>. J. </a:t>
            </a:r>
            <a:r>
              <a:rPr lang="de-DE" sz="1800" dirty="0" err="1"/>
              <a:t>Comput</a:t>
            </a:r>
            <a:r>
              <a:rPr lang="de-DE" sz="1800" dirty="0"/>
              <a:t>. </a:t>
            </a:r>
            <a:r>
              <a:rPr lang="de-DE" sz="1800" dirty="0" err="1"/>
              <a:t>Aided</a:t>
            </a:r>
            <a:r>
              <a:rPr lang="de-DE" sz="1800" dirty="0"/>
              <a:t> Mol. Des. 2013, 27, 675−679.</a:t>
            </a:r>
          </a:p>
          <a:p>
            <a:r>
              <a:rPr lang="de-DE" sz="1800" dirty="0"/>
              <a:t>[3] </a:t>
            </a:r>
            <a:r>
              <a:rPr lang="de-DE" sz="1800" dirty="0" err="1"/>
              <a:t>Pyzer</a:t>
            </a:r>
            <a:r>
              <a:rPr lang="de-DE" sz="1800" dirty="0"/>
              <a:t>-Knapp, Edward O., </a:t>
            </a:r>
            <a:r>
              <a:rPr lang="de-DE" sz="1800" dirty="0" err="1"/>
              <a:t>Changwon</a:t>
            </a:r>
            <a:r>
              <a:rPr lang="de-DE" sz="1800" dirty="0"/>
              <a:t> </a:t>
            </a:r>
            <a:r>
              <a:rPr lang="de-DE" sz="1800" dirty="0" err="1"/>
              <a:t>Suh</a:t>
            </a:r>
            <a:r>
              <a:rPr lang="de-DE" sz="1800" dirty="0"/>
              <a:t>, Rafael Gómez-</a:t>
            </a:r>
            <a:r>
              <a:rPr lang="de-DE" sz="1800" dirty="0" err="1"/>
              <a:t>Bombarelli</a:t>
            </a:r>
            <a:r>
              <a:rPr lang="de-DE" sz="1800" dirty="0"/>
              <a:t>, Jorge Aguilera-</a:t>
            </a:r>
            <a:r>
              <a:rPr lang="de-DE" sz="1800" dirty="0" err="1"/>
              <a:t>Iparraguirre</a:t>
            </a:r>
            <a:r>
              <a:rPr lang="de-DE" sz="1800" dirty="0"/>
              <a:t> and </a:t>
            </a:r>
            <a:r>
              <a:rPr lang="de-DE" sz="1800" dirty="0" err="1"/>
              <a:t>Alán</a:t>
            </a:r>
            <a:r>
              <a:rPr lang="de-DE" sz="1800" dirty="0"/>
              <a:t> </a:t>
            </a:r>
            <a:r>
              <a:rPr lang="de-DE" sz="1800" dirty="0" err="1"/>
              <a:t>Aspuru-Guzik</a:t>
            </a:r>
            <a:r>
              <a:rPr lang="de-DE" sz="1800" dirty="0"/>
              <a:t>. “</a:t>
            </a:r>
            <a:r>
              <a:rPr lang="de-DE" sz="1800" dirty="0" err="1"/>
              <a:t>What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High-</a:t>
            </a:r>
            <a:r>
              <a:rPr lang="de-DE" sz="1800" dirty="0" err="1"/>
              <a:t>Throughput</a:t>
            </a:r>
            <a:r>
              <a:rPr lang="de-DE" sz="1800" dirty="0"/>
              <a:t> Virtual Screening? A </a:t>
            </a:r>
            <a:r>
              <a:rPr lang="de-DE" sz="1800" dirty="0" err="1"/>
              <a:t>Perspective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Organic</a:t>
            </a:r>
            <a:r>
              <a:rPr lang="de-DE" sz="1800" dirty="0"/>
              <a:t> Materials Discovery.” Annual Review </a:t>
            </a:r>
            <a:r>
              <a:rPr lang="de-DE" sz="1800" dirty="0" err="1"/>
              <a:t>of</a:t>
            </a:r>
            <a:r>
              <a:rPr lang="de-DE" sz="1800" dirty="0"/>
              <a:t> Materials Research 45 (2015): 195-216.</a:t>
            </a:r>
          </a:p>
          <a:p>
            <a:r>
              <a:rPr lang="de-DE" sz="1800" dirty="0"/>
              <a:t>[4] Joseph Rocca </a:t>
            </a:r>
            <a:r>
              <a:rPr lang="en-US" sz="1800" dirty="0"/>
              <a:t>” Understanding Variational Autoencoders (VAEs)” 2019 </a:t>
            </a:r>
            <a:r>
              <a:rPr lang="de-DE" sz="1800" dirty="0"/>
              <a:t>https://towardsdatascience.com/understanding-variational-autoencoders-vaes-f70510919f73#:~:text=variational%20autoencoders%20(VAEs)%20are%20autoencoders,order%20to%20ensure%20a%20better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51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220679"/>
            <a:ext cx="8356600" cy="4894262"/>
          </a:xfrm>
        </p:spPr>
        <p:txBody>
          <a:bodyPr/>
          <a:lstStyle/>
          <a:p>
            <a:r>
              <a:rPr lang="de-DE" sz="1800" dirty="0"/>
              <a:t>[5] Kevin Frans “ </a:t>
            </a:r>
            <a:r>
              <a:rPr lang="de-DE" sz="1800" dirty="0" err="1"/>
              <a:t>Variational</a:t>
            </a:r>
            <a:r>
              <a:rPr lang="de-DE" sz="1800" dirty="0"/>
              <a:t> Autoencoders </a:t>
            </a:r>
            <a:r>
              <a:rPr lang="de-DE" sz="1800" dirty="0" err="1"/>
              <a:t>Explained</a:t>
            </a:r>
            <a:r>
              <a:rPr lang="de-DE" sz="1800" dirty="0"/>
              <a:t>“ 2016 </a:t>
            </a:r>
            <a:r>
              <a:rPr lang="de-DE" sz="1800" dirty="0">
                <a:hlinkClick r:id="rId3"/>
              </a:rPr>
              <a:t>https://kvfrans.com/variational-autoencoders-explained/</a:t>
            </a:r>
            <a:endParaRPr lang="de-DE" sz="1800" dirty="0"/>
          </a:p>
          <a:p>
            <a:r>
              <a:rPr lang="de-DE" sz="1800" dirty="0"/>
              <a:t>[6] Gómez-</a:t>
            </a:r>
            <a:r>
              <a:rPr lang="de-DE" sz="1800" dirty="0" err="1"/>
              <a:t>Bombarelli</a:t>
            </a:r>
            <a:r>
              <a:rPr lang="de-DE" sz="1800" dirty="0"/>
              <a:t>, R., Wei, J. N., </a:t>
            </a:r>
            <a:r>
              <a:rPr lang="de-DE" sz="1800" dirty="0" err="1"/>
              <a:t>Duvenaud</a:t>
            </a:r>
            <a:r>
              <a:rPr lang="de-DE" sz="1800" dirty="0"/>
              <a:t>, D., Hernández-Lobato, J. M., Sánchez-</a:t>
            </a:r>
            <a:r>
              <a:rPr lang="de-DE" sz="1800" dirty="0" err="1"/>
              <a:t>Lengeling</a:t>
            </a:r>
            <a:r>
              <a:rPr lang="de-DE" sz="1800" dirty="0"/>
              <a:t>, B., </a:t>
            </a:r>
            <a:r>
              <a:rPr lang="de-DE" sz="1800" dirty="0" err="1"/>
              <a:t>Sheberla</a:t>
            </a:r>
            <a:r>
              <a:rPr lang="de-DE" sz="1800" dirty="0"/>
              <a:t>, D., Aguilera-</a:t>
            </a:r>
            <a:r>
              <a:rPr lang="de-DE" sz="1800" dirty="0" err="1"/>
              <a:t>Iparraguirre</a:t>
            </a:r>
            <a:r>
              <a:rPr lang="de-DE" sz="1800" dirty="0"/>
              <a:t>, J., Hirzel, T. D., Adams, R. P., &amp; </a:t>
            </a:r>
            <a:r>
              <a:rPr lang="de-DE" sz="1800" dirty="0" err="1"/>
              <a:t>Aspuru-Guzik</a:t>
            </a:r>
            <a:r>
              <a:rPr lang="de-DE" sz="1800" dirty="0"/>
              <a:t>, A. (2016). </a:t>
            </a:r>
            <a:r>
              <a:rPr lang="de-DE" sz="1800" dirty="0" err="1"/>
              <a:t>Automatic</a:t>
            </a:r>
            <a:r>
              <a:rPr lang="de-DE" sz="1800" dirty="0"/>
              <a:t> </a:t>
            </a:r>
            <a:r>
              <a:rPr lang="de-DE" sz="1800" dirty="0" err="1"/>
              <a:t>chemical</a:t>
            </a:r>
            <a:r>
              <a:rPr lang="de-DE" sz="1800" dirty="0"/>
              <a:t> design </a:t>
            </a:r>
            <a:r>
              <a:rPr lang="de-DE" sz="1800" dirty="0" err="1"/>
              <a:t>using</a:t>
            </a:r>
            <a:r>
              <a:rPr lang="de-DE" sz="1800" dirty="0"/>
              <a:t> a </a:t>
            </a:r>
            <a:r>
              <a:rPr lang="de-DE" sz="1800" dirty="0" err="1"/>
              <a:t>data-driven</a:t>
            </a:r>
            <a:r>
              <a:rPr lang="de-DE" sz="1800" dirty="0"/>
              <a:t> </a:t>
            </a:r>
            <a:r>
              <a:rPr lang="de-DE" sz="1800" dirty="0" err="1"/>
              <a:t>continuous</a:t>
            </a:r>
            <a:r>
              <a:rPr lang="de-DE" sz="1800" dirty="0"/>
              <a:t> </a:t>
            </a:r>
            <a:r>
              <a:rPr lang="de-DE" sz="1800" dirty="0" err="1"/>
              <a:t>representation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molecules</a:t>
            </a:r>
            <a:r>
              <a:rPr lang="de-DE" sz="1800" dirty="0"/>
              <a:t>. </a:t>
            </a:r>
            <a:r>
              <a:rPr lang="de-DE" sz="1800" dirty="0" err="1"/>
              <a:t>ArXiv</a:t>
            </a:r>
            <a:r>
              <a:rPr lang="de-DE" sz="1800" dirty="0"/>
              <a:t> E-Prints, earXiv:1610.02415.</a:t>
            </a:r>
          </a:p>
          <a:p>
            <a:r>
              <a:rPr lang="de-DE" sz="1800" dirty="0"/>
              <a:t>[7]</a:t>
            </a:r>
            <a:r>
              <a:rPr lang="de-DE" sz="1800" dirty="0" err="1"/>
              <a:t>Aditya</a:t>
            </a:r>
            <a:r>
              <a:rPr lang="de-DE" sz="1800" dirty="0"/>
              <a:t> Sharma “</a:t>
            </a:r>
            <a:r>
              <a:rPr lang="en-US" sz="1800" dirty="0"/>
              <a:t>Conditional GAN (</a:t>
            </a:r>
            <a:r>
              <a:rPr lang="en-US" sz="1800" dirty="0" err="1"/>
              <a:t>cGAN</a:t>
            </a:r>
            <a:r>
              <a:rPr lang="en-US" sz="1800" dirty="0"/>
              <a:t>) in </a:t>
            </a:r>
            <a:r>
              <a:rPr lang="en-US" sz="1800" dirty="0" err="1"/>
              <a:t>PyTorch</a:t>
            </a:r>
            <a:r>
              <a:rPr lang="en-US" sz="1800" dirty="0"/>
              <a:t> and TensorFlow</a:t>
            </a:r>
            <a:r>
              <a:rPr lang="de-DE" sz="1800" dirty="0"/>
              <a:t>“ 2021 </a:t>
            </a:r>
            <a:r>
              <a:rPr lang="de-DE" sz="1800" dirty="0">
                <a:hlinkClick r:id="rId4"/>
              </a:rPr>
              <a:t>https://learnopencv.com/conditional-gan-cgan-in-pytorch-and-tensorflow/</a:t>
            </a:r>
            <a:endParaRPr lang="de-DE" sz="1800" dirty="0"/>
          </a:p>
          <a:p>
            <a:r>
              <a:rPr lang="de-DE" sz="1800" dirty="0"/>
              <a:t>[8] Victor E. </a:t>
            </a:r>
            <a:r>
              <a:rPr lang="de-DE" sz="1800" dirty="0" err="1"/>
              <a:t>Irekponor</a:t>
            </a:r>
            <a:r>
              <a:rPr lang="de-DE" sz="1800" dirty="0"/>
              <a:t> “</a:t>
            </a:r>
            <a:r>
              <a:rPr lang="de-DE" sz="1800" dirty="0" err="1"/>
              <a:t>Mathematical</a:t>
            </a:r>
            <a:r>
              <a:rPr lang="de-DE" sz="1800" dirty="0"/>
              <a:t> </a:t>
            </a:r>
            <a:r>
              <a:rPr lang="de-DE" sz="1800" dirty="0" err="1"/>
              <a:t>Prerequisites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Understanding Autoencoders and </a:t>
            </a:r>
            <a:r>
              <a:rPr lang="de-DE" sz="1800" dirty="0" err="1"/>
              <a:t>Variational</a:t>
            </a:r>
            <a:r>
              <a:rPr lang="de-DE" sz="1800" dirty="0"/>
              <a:t> Autoencoders (VAEs): Beginner Friendly, Intermediate </a:t>
            </a:r>
            <a:r>
              <a:rPr lang="de-DE" sz="1800" dirty="0" err="1"/>
              <a:t>Exciting</a:t>
            </a:r>
            <a:r>
              <a:rPr lang="de-DE" sz="1800" dirty="0"/>
              <a:t>, and Expert Refreshing.“ https://medium.com/analytics-vidhya/mathematical-prerequisites-for-understanding-autoencoders-and-variational-autoencoders-vaes-8f854025390e</a:t>
            </a:r>
          </a:p>
          <a:p>
            <a:r>
              <a:rPr lang="de-DE" sz="1800" dirty="0"/>
              <a:t>[9] Popova, M., </a:t>
            </a:r>
            <a:r>
              <a:rPr lang="de-DE" sz="1800" dirty="0" err="1"/>
              <a:t>Isayev</a:t>
            </a:r>
            <a:r>
              <a:rPr lang="de-DE" sz="1800" dirty="0"/>
              <a:t>, O., &amp; </a:t>
            </a:r>
            <a:r>
              <a:rPr lang="de-DE" sz="1800" dirty="0" err="1"/>
              <a:t>Tropsha</a:t>
            </a:r>
            <a:r>
              <a:rPr lang="de-DE" sz="1800" dirty="0"/>
              <a:t>, A. (2018). Deep </a:t>
            </a:r>
            <a:r>
              <a:rPr lang="de-DE" sz="1800" dirty="0" err="1"/>
              <a:t>reinforcement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de </a:t>
            </a:r>
            <a:r>
              <a:rPr lang="de-DE" sz="1800" dirty="0" err="1"/>
              <a:t>novo</a:t>
            </a:r>
            <a:r>
              <a:rPr lang="de-DE" sz="1800" dirty="0"/>
              <a:t> </a:t>
            </a:r>
            <a:r>
              <a:rPr lang="de-DE" sz="1800" dirty="0" err="1"/>
              <a:t>drug</a:t>
            </a:r>
            <a:r>
              <a:rPr lang="de-DE" sz="1800" dirty="0"/>
              <a:t> design. Science </a:t>
            </a:r>
            <a:r>
              <a:rPr lang="de-DE" sz="1800" dirty="0" err="1"/>
              <a:t>Advances</a:t>
            </a:r>
            <a:r>
              <a:rPr lang="de-DE" sz="1800" dirty="0"/>
              <a:t>, 4(7), eaap7885.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2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220679"/>
            <a:ext cx="8356600" cy="4894262"/>
          </a:xfrm>
        </p:spPr>
        <p:txBody>
          <a:bodyPr/>
          <a:lstStyle/>
          <a:p>
            <a:r>
              <a:rPr lang="de-DE" sz="1800" dirty="0"/>
              <a:t>[10] Lima </a:t>
            </a:r>
            <a:r>
              <a:rPr lang="de-DE" sz="1800" dirty="0" err="1"/>
              <a:t>Guimaraes</a:t>
            </a:r>
            <a:r>
              <a:rPr lang="de-DE" sz="1800" dirty="0"/>
              <a:t>, G., Sanchez-</a:t>
            </a:r>
            <a:r>
              <a:rPr lang="de-DE" sz="1800" dirty="0" err="1"/>
              <a:t>Lengeling</a:t>
            </a:r>
            <a:r>
              <a:rPr lang="de-DE" sz="1800" dirty="0"/>
              <a:t>, B., </a:t>
            </a:r>
            <a:r>
              <a:rPr lang="de-DE" sz="1800" dirty="0" err="1"/>
              <a:t>Outeiral</a:t>
            </a:r>
            <a:r>
              <a:rPr lang="de-DE" sz="1800" dirty="0"/>
              <a:t>, C., Cunha Farias, P., &amp; </a:t>
            </a:r>
            <a:r>
              <a:rPr lang="de-DE" sz="1800" dirty="0" err="1"/>
              <a:t>Aspuru-Guzik</a:t>
            </a:r>
            <a:r>
              <a:rPr lang="de-DE" sz="1800" dirty="0"/>
              <a:t>, A. (2017). </a:t>
            </a:r>
            <a:r>
              <a:rPr lang="de-DE" sz="1800" dirty="0" err="1"/>
              <a:t>Objective-Reinforced</a:t>
            </a:r>
            <a:r>
              <a:rPr lang="de-DE" sz="1800" dirty="0"/>
              <a:t> Generative </a:t>
            </a:r>
            <a:r>
              <a:rPr lang="de-DE" sz="1800" dirty="0" err="1"/>
              <a:t>Adversarial</a:t>
            </a:r>
            <a:r>
              <a:rPr lang="de-DE" sz="1800" dirty="0"/>
              <a:t> Networks (ORGAN)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Sequence</a:t>
            </a:r>
            <a:r>
              <a:rPr lang="de-DE" sz="1800" dirty="0"/>
              <a:t> Generation Models. </a:t>
            </a:r>
            <a:r>
              <a:rPr lang="de-DE" sz="1800" dirty="0" err="1"/>
              <a:t>arXiv</a:t>
            </a:r>
            <a:r>
              <a:rPr lang="de-DE" sz="1800" dirty="0"/>
              <a:t> e-prints, arXiv:1705.10843.</a:t>
            </a:r>
          </a:p>
          <a:p>
            <a:r>
              <a:rPr lang="de-DE" sz="1800" dirty="0"/>
              <a:t>[11] Gerasimos </a:t>
            </a:r>
            <a:r>
              <a:rPr lang="de-DE" sz="1800" dirty="0" err="1"/>
              <a:t>Spanakis</a:t>
            </a:r>
            <a:r>
              <a:rPr lang="de-DE" sz="1800" dirty="0"/>
              <a:t>, (2018) </a:t>
            </a:r>
            <a:r>
              <a:rPr lang="en-US" sz="1800" dirty="0" err="1"/>
              <a:t>LoGAN</a:t>
            </a:r>
            <a:r>
              <a:rPr lang="en-US" sz="1800" dirty="0"/>
              <a:t>: Generating Logos with a Generative Adversarial Neural Network Conditioned on color</a:t>
            </a:r>
            <a:endParaRPr lang="de-DE" sz="1800" dirty="0"/>
          </a:p>
          <a:p>
            <a:endParaRPr lang="de-DE" sz="1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74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2F7E-4D75-4F48-982D-289B6826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some hand sanitizer gels so sticky?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4BB4-6BF0-4043-BFC2-9D59E0953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7" y="6443637"/>
            <a:ext cx="4248150" cy="360363"/>
          </a:xfrm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45970-031F-4C75-B5D8-0694B28215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01660-D629-4C91-A61E-7A5FB033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96752"/>
            <a:ext cx="7056784" cy="49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742F-2487-4FEB-BF23-1D0FBC04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Undiscovered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436B-EA0F-4702-A657-905E3313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541845"/>
            <a:ext cx="3677419" cy="4695467"/>
          </a:xfrm>
        </p:spPr>
        <p:txBody>
          <a:bodyPr/>
          <a:lstStyle/>
          <a:p>
            <a:r>
              <a:rPr lang="en-US" dirty="0"/>
              <a:t>Goal of drug and material design is to identify </a:t>
            </a:r>
            <a:r>
              <a:rPr lang="en-US" b="1" dirty="0"/>
              <a:t>new</a:t>
            </a:r>
            <a:r>
              <a:rPr lang="en-US" dirty="0"/>
              <a:t> molecules with </a:t>
            </a:r>
            <a:r>
              <a:rPr lang="en-US" b="1" dirty="0"/>
              <a:t>desirable properties.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About </a:t>
            </a:r>
            <a:r>
              <a:rPr lang="en-US" b="1" dirty="0"/>
              <a:t>10</a:t>
            </a:r>
            <a:r>
              <a:rPr lang="en-US" b="1" baseline="30000" dirty="0"/>
              <a:t>8</a:t>
            </a:r>
            <a:r>
              <a:rPr lang="en-US" dirty="0"/>
              <a:t> substances have been synthesized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https://www.surveymonkey.de/r/WQP98CH</a:t>
            </a:r>
            <a:r>
              <a:rPr lang="en-US" dirty="0"/>
              <a:t> 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/>
              <a:t>Types of Drug design:</a:t>
            </a:r>
          </a:p>
          <a:p>
            <a:pPr lvl="1"/>
            <a:r>
              <a:rPr lang="en-US" dirty="0"/>
              <a:t>Structure-based (SBDD)</a:t>
            </a:r>
          </a:p>
          <a:p>
            <a:pPr lvl="1"/>
            <a:r>
              <a:rPr lang="en-US" dirty="0"/>
              <a:t>Ligand-based (LBDD)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F16D8-DD98-4A13-9D20-F7A6F77BC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CAEE-AD9B-400E-BFA9-A27E337D1C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32D3F-99C4-421D-B82E-40068D2AF063}"/>
              </a:ext>
            </a:extLst>
          </p:cNvPr>
          <p:cNvSpPr txBox="1"/>
          <p:nvPr/>
        </p:nvSpPr>
        <p:spPr>
          <a:xfrm>
            <a:off x="5796136" y="52014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Molecules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2B1BC6-8CC6-4A2F-AAA3-F18269748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103358"/>
            <a:ext cx="3467769" cy="3985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E23F9E-FEE5-46EE-8E2D-A0353E52A018}"/>
              </a:ext>
            </a:extLst>
          </p:cNvPr>
          <p:cNvSpPr txBox="1"/>
          <p:nvPr/>
        </p:nvSpPr>
        <p:spPr>
          <a:xfrm>
            <a:off x="6156177" y="6053133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Molecules, The college of Letters &amp; Science</a:t>
            </a:r>
          </a:p>
        </p:txBody>
      </p:sp>
    </p:spTree>
    <p:extLst>
      <p:ext uri="{BB962C8B-B14F-4D97-AF65-F5344CB8AC3E}">
        <p14:creationId xmlns:p14="http://schemas.microsoft.com/office/powerpoint/2010/main" val="9013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Structure-based drug design  </a:t>
            </a:r>
            <a:br>
              <a:rPr lang="en-US" dirty="0"/>
            </a:br>
            <a:r>
              <a:rPr lang="en-US" dirty="0"/>
              <a:t>&amp; Ligand-based drug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64A-1EED-4FCA-AE42-752063E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188423"/>
            <a:ext cx="4541515" cy="4894262"/>
          </a:xfrm>
        </p:spPr>
        <p:txBody>
          <a:bodyPr/>
          <a:lstStyle/>
          <a:p>
            <a:r>
              <a:rPr lang="en-US" dirty="0"/>
              <a:t>Virtual Screening (VS) search libraries of molecules to identify substances with desired properties.</a:t>
            </a:r>
            <a:endParaRPr lang="en-US" b="1" dirty="0"/>
          </a:p>
          <a:p>
            <a:endParaRPr lang="en-US" b="1" dirty="0"/>
          </a:p>
          <a:p>
            <a:r>
              <a:rPr lang="en-US" u="sng" dirty="0"/>
              <a:t>Structure-based</a:t>
            </a:r>
            <a:r>
              <a:rPr lang="en-US" i="1" dirty="0"/>
              <a:t> </a:t>
            </a:r>
            <a:r>
              <a:rPr lang="en-US" dirty="0"/>
              <a:t>design </a:t>
            </a:r>
            <a:br>
              <a:rPr lang="en-US" dirty="0"/>
            </a:br>
            <a:r>
              <a:rPr lang="en-US" dirty="0"/>
              <a:t>relies on knowledge of the </a:t>
            </a:r>
            <a:br>
              <a:rPr lang="en-US" dirty="0"/>
            </a:br>
            <a:r>
              <a:rPr lang="en-US" b="1" dirty="0"/>
              <a:t>3D structure of the target </a:t>
            </a:r>
          </a:p>
          <a:p>
            <a:pPr marL="476250" lvl="1" indent="0">
              <a:buNone/>
            </a:pPr>
            <a:endParaRPr lang="en-US" dirty="0"/>
          </a:p>
          <a:p>
            <a:r>
              <a:rPr lang="en-US" u="sng" dirty="0"/>
              <a:t>Ligand-based</a:t>
            </a:r>
            <a:r>
              <a:rPr lang="en-US" b="1" dirty="0"/>
              <a:t> </a:t>
            </a:r>
            <a:r>
              <a:rPr lang="en-US" dirty="0"/>
              <a:t>design</a:t>
            </a:r>
            <a:br>
              <a:rPr lang="en-US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relies on knowledge of </a:t>
            </a:r>
            <a:b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other molecules close to the target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RL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GAN</a:t>
            </a:r>
            <a:endParaRPr lang="en-US" sz="1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VAE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b="0" i="0" dirty="0">
              <a:solidFill>
                <a:srgbClr val="202122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kern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B84C2-D285-4BE1-ADE3-5D84C1C6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56" y="1478502"/>
            <a:ext cx="3415255" cy="376798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23B546A-8767-4DCD-B80E-C12B3CDB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764" y="5411537"/>
            <a:ext cx="3486547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2. Virtual </a:t>
            </a:r>
            <a:r>
              <a:rPr lang="de-DE" sz="1800" kern="0" dirty="0" err="1"/>
              <a:t>screening</a:t>
            </a:r>
            <a:r>
              <a:rPr lang="de-DE" sz="1800" kern="0" dirty="0"/>
              <a:t> </a:t>
            </a:r>
            <a:r>
              <a:rPr lang="de-DE" sz="1800" kern="0" dirty="0" err="1"/>
              <a:t>filtering</a:t>
            </a:r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21993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ReLeaSE</a:t>
            </a:r>
            <a:r>
              <a:rPr lang="en-US" dirty="0"/>
              <a:t> – Reinforcement learning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9452A3-4D74-4B58-BADD-2729512CA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242" y="5392761"/>
            <a:ext cx="269210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3.  RL Scheme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F7BF4-5E49-4F9B-ACA4-EAA2833A5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721" y="2221554"/>
            <a:ext cx="7033097" cy="29829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55C90B-614A-458E-8F1B-4E0EC29B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222325"/>
          </a:xfrm>
        </p:spPr>
        <p:txBody>
          <a:bodyPr/>
          <a:lstStyle/>
          <a:p>
            <a:r>
              <a:rPr lang="en-US" b="1" dirty="0"/>
              <a:t>Agent: </a:t>
            </a:r>
            <a:r>
              <a:rPr lang="en-US" dirty="0"/>
              <a:t>learn how to take actions to maximize the reward</a:t>
            </a:r>
          </a:p>
          <a:p>
            <a:endParaRPr lang="en-US" dirty="0"/>
          </a:p>
          <a:p>
            <a:r>
              <a:rPr lang="en-US" b="1" dirty="0"/>
              <a:t>Environment: </a:t>
            </a:r>
            <a:r>
              <a:rPr lang="en-US" dirty="0"/>
              <a:t>the agent’s world in which it lives and interacts</a:t>
            </a:r>
          </a:p>
        </p:txBody>
      </p:sp>
    </p:spTree>
    <p:extLst>
      <p:ext uri="{BB962C8B-B14F-4D97-AF65-F5344CB8AC3E}">
        <p14:creationId xmlns:p14="http://schemas.microsoft.com/office/powerpoint/2010/main" val="154800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ReLeaSE</a:t>
            </a:r>
            <a:r>
              <a:rPr lang="en-US" dirty="0"/>
              <a:t> – System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64A-1EED-4FCA-AE42-752063E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3891855" cy="48942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48B08D-A949-4192-82B0-839B88E9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2" y="1370707"/>
            <a:ext cx="7062435" cy="416604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1659BBDB-0552-4A98-A196-3D8BC982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978" y="5577777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4. </a:t>
            </a:r>
            <a:r>
              <a:rPr lang="de-DE" sz="1800" b="1" kern="0" dirty="0" err="1"/>
              <a:t>ReLeaSE</a:t>
            </a:r>
            <a:r>
              <a:rPr lang="de-DE" sz="1800" kern="0" dirty="0"/>
              <a:t> </a:t>
            </a:r>
            <a:r>
              <a:rPr lang="de-DE" sz="1800" kern="0" dirty="0" err="1"/>
              <a:t>system</a:t>
            </a:r>
            <a:r>
              <a:rPr lang="de-DE" sz="1800" kern="0" dirty="0"/>
              <a:t> </a:t>
            </a:r>
            <a:r>
              <a:rPr lang="de-DE" sz="1800" kern="0" dirty="0" err="1"/>
              <a:t>pipeline</a:t>
            </a:r>
            <a:r>
              <a:rPr lang="en-US" sz="1600" kern="0" baseline="30000" dirty="0"/>
              <a:t>9</a:t>
            </a:r>
            <a:r>
              <a:rPr lang="de-DE" sz="1800" kern="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41388-D503-4564-B42C-01756CA8C67A}"/>
              </a:ext>
            </a:extLst>
          </p:cNvPr>
          <p:cNvSpPr txBox="1"/>
          <p:nvPr/>
        </p:nvSpPr>
        <p:spPr>
          <a:xfrm>
            <a:off x="6491833" y="6053133"/>
            <a:ext cx="2472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ReLeaSE</a:t>
            </a:r>
            <a:r>
              <a:rPr lang="en-US" sz="1050" dirty="0"/>
              <a:t>, 10.1126/sciadv.aap7885</a:t>
            </a:r>
          </a:p>
        </p:txBody>
      </p:sp>
    </p:spTree>
    <p:extLst>
      <p:ext uri="{BB962C8B-B14F-4D97-AF65-F5344CB8AC3E}">
        <p14:creationId xmlns:p14="http://schemas.microsoft.com/office/powerpoint/2010/main" val="77270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 – GAN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64A-1EED-4FCA-AE42-752063E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3891855" cy="48942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693DB75-BB38-4A19-8C1D-5C0E90CC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013" y="5732301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5. </a:t>
            </a:r>
            <a:r>
              <a:rPr lang="de-DE" sz="1800" b="1" kern="0" dirty="0"/>
              <a:t>GANs</a:t>
            </a:r>
            <a:r>
              <a:rPr lang="de-DE" sz="1800" kern="0" dirty="0"/>
              <a:t> System Architecture</a:t>
            </a:r>
          </a:p>
        </p:txBody>
      </p:sp>
      <p:pic>
        <p:nvPicPr>
          <p:cNvPr id="12" name="Grafik 1">
            <a:extLst>
              <a:ext uri="{FF2B5EF4-FFF2-40B4-BE49-F238E27FC236}">
                <a16:creationId xmlns:a16="http://schemas.microsoft.com/office/drawing/2014/main" id="{C948FE38-E90F-47E2-A968-64EB4C65F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688" y="1255354"/>
            <a:ext cx="3650424" cy="436326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C71E657-93BC-4C7F-BC81-1EA1ED8E6BBD}"/>
              </a:ext>
            </a:extLst>
          </p:cNvPr>
          <p:cNvSpPr txBox="1">
            <a:spLocks/>
          </p:cNvSpPr>
          <p:nvPr/>
        </p:nvSpPr>
        <p:spPr bwMode="auto">
          <a:xfrm>
            <a:off x="4071278" y="1255354"/>
            <a:ext cx="4403660" cy="80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                         </a:t>
            </a:r>
            <a:r>
              <a:rPr lang="en-US" b="1" kern="0" dirty="0"/>
              <a:t>GAN</a:t>
            </a:r>
            <a:br>
              <a:rPr lang="en-US" kern="0" dirty="0"/>
            </a:br>
            <a:r>
              <a:rPr lang="en-US" kern="0" dirty="0"/>
              <a:t>Generator and discriminator compete</a:t>
            </a:r>
          </a:p>
        </p:txBody>
      </p:sp>
    </p:spTree>
    <p:extLst>
      <p:ext uri="{BB962C8B-B14F-4D97-AF65-F5344CB8AC3E}">
        <p14:creationId xmlns:p14="http://schemas.microsoft.com/office/powerpoint/2010/main" val="214995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 – System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161C63B-109D-4B06-96B8-0818F66D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979" y="5601858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6. ORGAN Architecture</a:t>
            </a:r>
            <a:r>
              <a:rPr lang="en-US" sz="1600" kern="0" baseline="30000" dirty="0"/>
              <a:t>10</a:t>
            </a:r>
            <a:r>
              <a:rPr lang="de-DE" sz="1800" kern="0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68E82D-BF1B-4BCB-BE07-EA42FEE7050D}"/>
              </a:ext>
            </a:extLst>
          </p:cNvPr>
          <p:cNvSpPr txBox="1">
            <a:spLocks/>
          </p:cNvSpPr>
          <p:nvPr/>
        </p:nvSpPr>
        <p:spPr bwMode="auto">
          <a:xfrm>
            <a:off x="395287" y="1371814"/>
            <a:ext cx="8356600" cy="205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ORGAN</a:t>
            </a:r>
            <a:r>
              <a:rPr lang="en-US" sz="2000" kern="0" baseline="30000" dirty="0"/>
              <a:t>10</a:t>
            </a:r>
            <a:r>
              <a:rPr lang="en-US" kern="0" dirty="0"/>
              <a:t> combines GANs and RL</a:t>
            </a:r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kern="0" dirty="0"/>
              <a:t>                     </a:t>
            </a:r>
            <a:r>
              <a:rPr lang="en-US" sz="2400" b="1" kern="0" dirty="0"/>
              <a:t>GAN</a:t>
            </a:r>
            <a:r>
              <a:rPr lang="en-US" kern="0" dirty="0"/>
              <a:t>                                                   </a:t>
            </a:r>
            <a:r>
              <a:rPr lang="en-US" sz="2400" b="1" kern="0" dirty="0"/>
              <a:t>RL</a:t>
            </a:r>
            <a:endParaRPr lang="en-US" b="1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08674-7D73-4105-8C7A-33F186601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45" y="3087162"/>
            <a:ext cx="7665139" cy="2211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EBE9FC-B22F-4A9B-9138-C2178C85429E}"/>
              </a:ext>
            </a:extLst>
          </p:cNvPr>
          <p:cNvSpPr txBox="1"/>
          <p:nvPr/>
        </p:nvSpPr>
        <p:spPr>
          <a:xfrm>
            <a:off x="6311305" y="6032970"/>
            <a:ext cx="28326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ORGAN, https://arxiv.org/abs/1705.10843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39873987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</Template>
  <TotalTime>0</TotalTime>
  <Words>2083</Words>
  <Application>Microsoft Office PowerPoint</Application>
  <PresentationFormat>On-screen Show (4:3)</PresentationFormat>
  <Paragraphs>279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AdvOT2e364b11</vt:lpstr>
      <vt:lpstr>Aparajita</vt:lpstr>
      <vt:lpstr>Arial</vt:lpstr>
      <vt:lpstr>Calibri</vt:lpstr>
      <vt:lpstr>charter</vt:lpstr>
      <vt:lpstr>PT Serif</vt:lpstr>
      <vt:lpstr>KIT_master_ppt2007_en</vt:lpstr>
      <vt:lpstr>PowerPoint Presentation</vt:lpstr>
      <vt:lpstr>Outline</vt:lpstr>
      <vt:lpstr>Why are some hand sanitizer gels so sticky?</vt:lpstr>
      <vt:lpstr>Undiscovered molecules</vt:lpstr>
      <vt:lpstr>Structure-based drug design   &amp; Ligand-based drug design</vt:lpstr>
      <vt:lpstr>ReLeaSE – Reinforcement learning based</vt:lpstr>
      <vt:lpstr>ReLeaSE – System pipeline</vt:lpstr>
      <vt:lpstr>ORGAN – GAN based</vt:lpstr>
      <vt:lpstr>ORGAN – System pipeline</vt:lpstr>
      <vt:lpstr>Variational autoencoder as generative model</vt:lpstr>
      <vt:lpstr>SMILES representation</vt:lpstr>
      <vt:lpstr>What is an autoencoder?</vt:lpstr>
      <vt:lpstr>Autoencoder loss function</vt:lpstr>
      <vt:lpstr>Variational autoencoder (VAE)</vt:lpstr>
      <vt:lpstr>Variational autoencoder (VAE) architecture</vt:lpstr>
      <vt:lpstr>Autoencoder in latent space </vt:lpstr>
      <vt:lpstr>Autoencoder Vs. VAE </vt:lpstr>
      <vt:lpstr>VAEs with recurrent neural network</vt:lpstr>
      <vt:lpstr>The predictor</vt:lpstr>
      <vt:lpstr>Gradient-based optimization in latent space</vt:lpstr>
      <vt:lpstr>Experiments - Dataset</vt:lpstr>
      <vt:lpstr>Experiments - Molecules in Latent Space</vt:lpstr>
      <vt:lpstr>Experiments – Latent space path</vt:lpstr>
      <vt:lpstr>Outlook – CGAN</vt:lpstr>
      <vt:lpstr>Summary</vt:lpstr>
      <vt:lpstr>References (1)</vt:lpstr>
      <vt:lpstr>References (2)</vt:lpstr>
      <vt:lpstr>References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Ding</dc:creator>
  <cp:lastModifiedBy>Taher Chettaoui</cp:lastModifiedBy>
  <cp:revision>641</cp:revision>
  <dcterms:created xsi:type="dcterms:W3CDTF">2011-06-15T05:52:38Z</dcterms:created>
  <dcterms:modified xsi:type="dcterms:W3CDTF">2022-05-30T16:05:18Z</dcterms:modified>
</cp:coreProperties>
</file>