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8" r:id="rId4"/>
    <p:sldId id="262" r:id="rId5"/>
    <p:sldId id="269" r:id="rId6"/>
    <p:sldId id="263" r:id="rId7"/>
    <p:sldId id="270" r:id="rId8"/>
    <p:sldId id="264" r:id="rId9"/>
    <p:sldId id="265" r:id="rId10"/>
    <p:sldId id="266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74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15288D-1DBA-488E-89E0-E7BB72111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875EDB5-6482-4E70-A240-4B5C4EE8F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8451DA6-B6E3-46A5-A680-CFFE35FEC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3014F-B722-43F0-A8CC-58E65FCEC99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6E00F94-776C-4E8C-AE74-91CE053F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BD436B-FFF4-4DA9-A98E-50F07481D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2B2A-0046-456A-9927-3E1898F4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50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414414-F1D1-49FE-8775-CFA88723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12C7A5E-3428-4A0C-A2F2-A3BC699EC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0A6411-8AC2-4FD3-B11B-B94EC349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3014F-B722-43F0-A8CC-58E65FCEC99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54F954A-E4D4-41AA-97B0-638E1C21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7BB9169-6DCD-4C40-8BEF-766683EE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2B2A-0046-456A-9927-3E1898F4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5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70C0C6F-CBED-4D7B-915A-C6B5EFDCE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3B72DBA-650A-486D-B222-B62C7E77D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3B256A-A05D-4A2F-A52C-BFC552AFD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3014F-B722-43F0-A8CC-58E65FCEC99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1CE6E25-B5B0-4516-9D34-CA5ED9F39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98F2A8B-3683-4D14-8F21-B0F05998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2B2A-0046-456A-9927-3E1898F4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9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CE054-5791-4E09-AFA7-CA9978418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38F6B3-FA6B-48AE-AC72-FD214D011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24CE906-8075-4324-B4DC-1F62573A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3014F-B722-43F0-A8CC-58E65FCEC99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7E52F47-86D9-44CF-BDB0-7EE4AC71E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38F08A7-746A-4A66-AE6C-91ECFDAE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2B2A-0046-456A-9927-3E1898F4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45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6DA9C6-C75D-45B7-ABB9-579E90BCC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ABF0D78-92DA-4EAF-8731-ED246C326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306BD82-C9BA-468A-B88C-242371C5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3014F-B722-43F0-A8CC-58E65FCEC99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BDFC52-7FD3-4FB9-9599-C166A156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682E905-F365-4D1C-873B-9A8E5B4C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2B2A-0046-456A-9927-3E1898F4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1224BF-0CB0-4FD8-BBB7-2B4DD552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E5AE7D-FD31-4242-B083-F72565BE9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9F69D6C-0D26-443B-8221-8F5633A4C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99483E8-90CE-4FD0-9C82-E6B79B66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3014F-B722-43F0-A8CC-58E65FCEC99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950FB35-0B11-420C-A219-70D9D90C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E8D74D7-402F-4311-9B79-AB311A46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2B2A-0046-456A-9927-3E1898F4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0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34D66F-E08F-424B-8DDD-547608CD8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C590E90-1C96-4701-8E50-8C140E8E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8E08593-89FF-4C07-B36F-DF095CC35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ACCBFA0-5664-4609-947B-DC019A21E3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3752021-5F25-4BE9-8B21-40BFC5722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B7B73ED-7F5C-4481-9338-57F1D7F9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3014F-B722-43F0-A8CC-58E65FCEC99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7B724ED-DB9E-437C-B836-930019F1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FFA6862-D5BD-47E6-A704-946DBD00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2B2A-0046-456A-9927-3E1898F4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2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45DD93-AECF-4DFF-B831-9C3199C3A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C2CA1E9-C955-40E5-938C-0784511C9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3014F-B722-43F0-A8CC-58E65FCEC99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07A7F1D-3A99-4CBA-B186-F712542E2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6D2A26F-2676-45D3-9AE3-C87AD191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2B2A-0046-456A-9927-3E1898F4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4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4C15570-D69A-4BC5-B4FB-A908FE77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3014F-B722-43F0-A8CC-58E65FCEC99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512B7F-4167-492E-BDBA-DD0E92C9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D407679-E8B4-451F-B4D2-84D60BC1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2B2A-0046-456A-9927-3E1898F4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0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C4EDE1-4ACE-4ABD-8E60-7C8C85F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B48293-41E9-4838-BC76-8DAA45128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7198AFF-3153-49D8-8928-9EFA29750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F2F79A1-4F18-4D23-830B-4102B4EC1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3014F-B722-43F0-A8CC-58E65FCEC99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A7CF83F-E868-4FF8-BBF0-433FD20D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21A86F7-4138-45A4-BE5C-8C8DFBFF2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2B2A-0046-456A-9927-3E1898F4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0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74CDE4-0A2B-47A5-842C-9CB80DB44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1FB99F1-F579-4A2E-A30B-98181B2B0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4BB6441-A306-43E1-8881-C2EB73D35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39F36B4-BED9-41C8-80A2-98EE6174F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3014F-B722-43F0-A8CC-58E65FCEC99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B6EDD96-7963-45F2-9622-A9CDDA4A2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538C113-660D-485A-AD70-D20CB4A6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2B2A-0046-456A-9927-3E1898F4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2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47EF1AE-02BB-41DB-BB8E-486FC8AF1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18813D2-9E2E-4BB6-97C5-8AF28AC34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D70F56A-364A-41F8-8976-D3BFC14D7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3014F-B722-43F0-A8CC-58E65FCEC99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45F0676-BF59-40D5-A2DC-52453030A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3807C3C-ACF4-4C49-8C0F-506220BF8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02B2A-0046-456A-9927-3E1898F4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" TargetMode="External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nodejs.org/api/modules.html" TargetMode="External"/><Relationship Id="rId5" Type="http://schemas.openxmlformats.org/officeDocument/2006/relationships/hyperlink" Target="https://docs.npmjs.com/" TargetMode="External"/><Relationship Id="rId4" Type="http://schemas.openxmlformats.org/officeDocument/2006/relationships/hyperlink" Target="https://nodejs.org/api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A352BA-46EC-442C-8451-B41571A90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fr-BE" sz="4800" b="1" dirty="0" smtClean="0"/>
              <a:t>ODEV</a:t>
            </a:r>
            <a:endParaRPr lang="en-US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C2C9DC7-8D31-4C3C-A70D-3D3E8C389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fr-FR" dirty="0" err="1" smtClean="0"/>
              <a:t>Node</a:t>
            </a:r>
            <a:r>
              <a:rPr lang="fr-FR" dirty="0" smtClean="0"/>
              <a:t> </a:t>
            </a:r>
            <a:r>
              <a:rPr lang="fr-FR" dirty="0" err="1" smtClean="0"/>
              <a:t>js</a:t>
            </a:r>
            <a:r>
              <a:rPr lang="fr-FR" dirty="0" smtClean="0"/>
              <a:t> et express</a:t>
            </a:r>
            <a:endParaRPr lang="en-US" sz="2000" dirty="0"/>
          </a:p>
        </p:txBody>
      </p:sp>
      <p:sp>
        <p:nvSpPr>
          <p:cNvPr id="8" name="Freeform 14">
            <a:extLst>
              <a:ext uri="{FF2B5EF4-FFF2-40B4-BE49-F238E27FC236}">
                <a16:creationId xmlns="" xmlns:a16="http://schemas.microsoft.com/office/drawing/2014/main" id="{C66F2F30-5DC0-44A0-BFA6-E12F46ED16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="" xmlns:a16="http://schemas.microsoft.com/office/drawing/2014/main" id="{85872F57-7F42-4F97-8391-DDC8D0054C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="" xmlns:a16="http://schemas.microsoft.com/office/drawing/2014/main" id="{04DC2037-48A0-4F22-B9D4-8EAEBC780A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="" xmlns:a16="http://schemas.microsoft.com/office/drawing/2014/main" id="{0006CBFD-ADA0-43D1-9332-9C34CA1C76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="" xmlns:a16="http://schemas.microsoft.com/office/drawing/2014/main" id="{2B931666-F28F-45F3-A074-66D2272D58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ADF8FD11-5C57-4D76-9E8B-AB4A46616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51076"/>
            <a:ext cx="17335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C0EA7CF5-055D-4073-93F0-D4CDA30EF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462" y="151076"/>
            <a:ext cx="25050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1403224-E013-4B53-9EBC-DF16D01D94EE}"/>
              </a:ext>
            </a:extLst>
          </p:cNvPr>
          <p:cNvSpPr txBox="1"/>
          <p:nvPr/>
        </p:nvSpPr>
        <p:spPr>
          <a:xfrm>
            <a:off x="276225" y="4772025"/>
            <a:ext cx="3590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fr-FR" dirty="0"/>
              <a:t>é</a:t>
            </a:r>
            <a:r>
              <a:rPr lang="en-US" dirty="0" err="1"/>
              <a:t>alis</a:t>
            </a:r>
            <a:r>
              <a:rPr lang="fr-FR" dirty="0"/>
              <a:t>é</a:t>
            </a:r>
            <a:r>
              <a:rPr lang="en-US" dirty="0"/>
              <a:t> par:</a:t>
            </a:r>
          </a:p>
          <a:p>
            <a:r>
              <a:rPr lang="en-US" dirty="0"/>
              <a:t>Taha NACER</a:t>
            </a:r>
          </a:p>
          <a:p>
            <a:r>
              <a:rPr lang="en-US" dirty="0" err="1" smtClean="0"/>
              <a:t>Hajar</a:t>
            </a:r>
            <a:r>
              <a:rPr lang="en-US" dirty="0" smtClean="0"/>
              <a:t> ATBIB</a:t>
            </a:r>
            <a:endParaRPr lang="en-US" dirty="0"/>
          </a:p>
          <a:p>
            <a:r>
              <a:rPr lang="en-US" dirty="0" err="1" smtClean="0"/>
              <a:t>Khaoula</a:t>
            </a:r>
            <a:r>
              <a:rPr lang="en-US" dirty="0" smtClean="0"/>
              <a:t> </a:t>
            </a:r>
            <a:r>
              <a:rPr lang="en-US" dirty="0" err="1" smtClean="0"/>
              <a:t>Daoui</a:t>
            </a:r>
            <a:endParaRPr lang="en-US" dirty="0"/>
          </a:p>
          <a:p>
            <a:r>
              <a:rPr lang="en-US" dirty="0" err="1" smtClean="0"/>
              <a:t>Redouane</a:t>
            </a:r>
            <a:r>
              <a:rPr lang="en-US" dirty="0" smtClean="0"/>
              <a:t> </a:t>
            </a:r>
            <a:r>
              <a:rPr lang="en-US" dirty="0" err="1" smtClean="0"/>
              <a:t>Bairouf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509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4">
            <a:extLst>
              <a:ext uri="{FF2B5EF4-FFF2-40B4-BE49-F238E27FC236}">
                <a16:creationId xmlns="" xmlns:a16="http://schemas.microsoft.com/office/drawing/2014/main" id="{C66F2F30-5DC0-44A0-BFA6-E12F46ED16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="" xmlns:a16="http://schemas.microsoft.com/office/drawing/2014/main" id="{85872F57-7F42-4F97-8391-DDC8D0054C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="" xmlns:a16="http://schemas.microsoft.com/office/drawing/2014/main" id="{04DC2037-48A0-4F22-B9D4-8EAEBC780A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="" xmlns:a16="http://schemas.microsoft.com/office/drawing/2014/main" id="{0006CBFD-ADA0-43D1-9332-9C34CA1C76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="" xmlns:a16="http://schemas.microsoft.com/office/drawing/2014/main" id="{2B931666-F28F-45F3-A074-66D2272D58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775D33D-DE3D-4493-9A12-DC629C8199A3}"/>
              </a:ext>
            </a:extLst>
          </p:cNvPr>
          <p:cNvSpPr txBox="1"/>
          <p:nvPr/>
        </p:nvSpPr>
        <p:spPr>
          <a:xfrm>
            <a:off x="1750835" y="773088"/>
            <a:ext cx="8797771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BE" sz="3200" b="1" dirty="0" smtClean="0">
                <a:solidFill>
                  <a:schemeClr val="bg1"/>
                </a:solidFill>
              </a:rPr>
              <a:t>HTTP Module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7258"/>
            <a:ext cx="6581775" cy="5570741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75" y="1287257"/>
            <a:ext cx="6011256" cy="557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05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4">
            <a:extLst>
              <a:ext uri="{FF2B5EF4-FFF2-40B4-BE49-F238E27FC236}">
                <a16:creationId xmlns="" xmlns:a16="http://schemas.microsoft.com/office/drawing/2014/main" id="{C66F2F30-5DC0-44A0-BFA6-E12F46ED16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="" xmlns:a16="http://schemas.microsoft.com/office/drawing/2014/main" id="{85872F57-7F42-4F97-8391-DDC8D0054C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="" xmlns:a16="http://schemas.microsoft.com/office/drawing/2014/main" id="{04DC2037-48A0-4F22-B9D4-8EAEBC780A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="" xmlns:a16="http://schemas.microsoft.com/office/drawing/2014/main" id="{0006CBFD-ADA0-43D1-9332-9C34CA1C76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="" xmlns:a16="http://schemas.microsoft.com/office/drawing/2014/main" id="{2B931666-F28F-45F3-A074-66D2272D58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775D33D-DE3D-4493-9A12-DC629C8199A3}"/>
              </a:ext>
            </a:extLst>
          </p:cNvPr>
          <p:cNvSpPr txBox="1"/>
          <p:nvPr/>
        </p:nvSpPr>
        <p:spPr>
          <a:xfrm>
            <a:off x="1750835" y="1065476"/>
            <a:ext cx="8797771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BE" sz="3200" b="1" dirty="0" smtClean="0">
                <a:solidFill>
                  <a:schemeClr val="bg1"/>
                </a:solidFill>
              </a:rPr>
              <a:t>express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0250"/>
            <a:ext cx="6266810" cy="3839111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709" y="1650251"/>
            <a:ext cx="6982419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24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4">
            <a:extLst>
              <a:ext uri="{FF2B5EF4-FFF2-40B4-BE49-F238E27FC236}">
                <a16:creationId xmlns="" xmlns:a16="http://schemas.microsoft.com/office/drawing/2014/main" id="{C66F2F30-5DC0-44A0-BFA6-E12F46ED16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="" xmlns:a16="http://schemas.microsoft.com/office/drawing/2014/main" id="{85872F57-7F42-4F97-8391-DDC8D0054C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="" xmlns:a16="http://schemas.microsoft.com/office/drawing/2014/main" id="{04DC2037-48A0-4F22-B9D4-8EAEBC780A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="" xmlns:a16="http://schemas.microsoft.com/office/drawing/2014/main" id="{0006CBFD-ADA0-43D1-9332-9C34CA1C76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="" xmlns:a16="http://schemas.microsoft.com/office/drawing/2014/main" id="{2B931666-F28F-45F3-A074-66D2272D58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775D33D-DE3D-4493-9A12-DC629C8199A3}"/>
              </a:ext>
            </a:extLst>
          </p:cNvPr>
          <p:cNvSpPr txBox="1"/>
          <p:nvPr/>
        </p:nvSpPr>
        <p:spPr>
          <a:xfrm>
            <a:off x="1867924" y="2980001"/>
            <a:ext cx="8797771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BE" sz="3200" b="1" dirty="0" smtClean="0">
                <a:solidFill>
                  <a:schemeClr val="bg1"/>
                </a:solidFill>
              </a:rPr>
              <a:t>TUTO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12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4">
            <a:extLst>
              <a:ext uri="{FF2B5EF4-FFF2-40B4-BE49-F238E27FC236}">
                <a16:creationId xmlns="" xmlns:a16="http://schemas.microsoft.com/office/drawing/2014/main" id="{C66F2F30-5DC0-44A0-BFA6-E12F46ED16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="" xmlns:a16="http://schemas.microsoft.com/office/drawing/2014/main" id="{85872F57-7F42-4F97-8391-DDC8D0054C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="" xmlns:a16="http://schemas.microsoft.com/office/drawing/2014/main" id="{04DC2037-48A0-4F22-B9D4-8EAEBC780A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="" xmlns:a16="http://schemas.microsoft.com/office/drawing/2014/main" id="{0006CBFD-ADA0-43D1-9332-9C34CA1C76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="" xmlns:a16="http://schemas.microsoft.com/office/drawing/2014/main" id="{2B931666-F28F-45F3-A074-66D2272D58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D0C6908-7A23-4B46-90A0-C2797865BCBF}"/>
              </a:ext>
            </a:extLst>
          </p:cNvPr>
          <p:cNvSpPr txBox="1"/>
          <p:nvPr/>
        </p:nvSpPr>
        <p:spPr>
          <a:xfrm>
            <a:off x="1874746" y="2925738"/>
            <a:ext cx="8797771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BE" sz="3200" b="1" dirty="0">
                <a:solidFill>
                  <a:schemeClr val="bg1"/>
                </a:solidFill>
              </a:rPr>
              <a:t>qu'est-ce que le </a:t>
            </a:r>
            <a:r>
              <a:rPr lang="fr-BE" sz="3200" b="1" dirty="0" err="1" smtClean="0">
                <a:solidFill>
                  <a:schemeClr val="bg1"/>
                </a:solidFill>
              </a:rPr>
              <a:t>node</a:t>
            </a:r>
            <a:r>
              <a:rPr lang="fr-BE" sz="3200" b="1" dirty="0" smtClean="0">
                <a:solidFill>
                  <a:schemeClr val="bg1"/>
                </a:solidFill>
              </a:rPr>
              <a:t> </a:t>
            </a:r>
            <a:r>
              <a:rPr lang="fr-BE" sz="3200" b="1" dirty="0" err="1" smtClean="0">
                <a:solidFill>
                  <a:schemeClr val="bg1"/>
                </a:solidFill>
              </a:rPr>
              <a:t>js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51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4">
            <a:extLst>
              <a:ext uri="{FF2B5EF4-FFF2-40B4-BE49-F238E27FC236}">
                <a16:creationId xmlns="" xmlns:a16="http://schemas.microsoft.com/office/drawing/2014/main" id="{C66F2F30-5DC0-44A0-BFA6-E12F46ED16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="" xmlns:a16="http://schemas.microsoft.com/office/drawing/2014/main" id="{85872F57-7F42-4F97-8391-DDC8D0054C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="" xmlns:a16="http://schemas.microsoft.com/office/drawing/2014/main" id="{04DC2037-48A0-4F22-B9D4-8EAEBC780A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="" xmlns:a16="http://schemas.microsoft.com/office/drawing/2014/main" id="{0006CBFD-ADA0-43D1-9332-9C34CA1C76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="" xmlns:a16="http://schemas.microsoft.com/office/drawing/2014/main" id="{2B931666-F28F-45F3-A074-66D2272D58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D0C6908-7A23-4B46-90A0-C2797865BCBF}"/>
              </a:ext>
            </a:extLst>
          </p:cNvPr>
          <p:cNvSpPr txBox="1"/>
          <p:nvPr/>
        </p:nvSpPr>
        <p:spPr>
          <a:xfrm>
            <a:off x="1697114" y="773088"/>
            <a:ext cx="8797771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BE" sz="3200" b="1" dirty="0">
                <a:solidFill>
                  <a:schemeClr val="bg1"/>
                </a:solidFill>
              </a:rPr>
              <a:t>qu'est-ce que le </a:t>
            </a:r>
            <a:r>
              <a:rPr lang="fr-BE" sz="3200" b="1" dirty="0" err="1" smtClean="0">
                <a:solidFill>
                  <a:schemeClr val="bg1"/>
                </a:solidFill>
              </a:rPr>
              <a:t>npm</a:t>
            </a:r>
            <a:r>
              <a:rPr lang="fr-BE" sz="3200" b="1" dirty="0" smtClean="0">
                <a:solidFill>
                  <a:schemeClr val="bg1"/>
                </a:solidFill>
              </a:rPr>
              <a:t> et </a:t>
            </a:r>
            <a:r>
              <a:rPr lang="fr-BE" sz="3200" b="1" dirty="0" err="1" smtClean="0">
                <a:solidFill>
                  <a:schemeClr val="bg1"/>
                </a:solidFill>
              </a:rPr>
              <a:t>node</a:t>
            </a:r>
            <a:r>
              <a:rPr lang="fr-BE" sz="3200" b="1" dirty="0" smtClean="0">
                <a:solidFill>
                  <a:schemeClr val="bg1"/>
                </a:solidFill>
              </a:rPr>
              <a:t> modules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1697113" y="2690336"/>
            <a:ext cx="842796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 err="1"/>
              <a:t>Node</a:t>
            </a:r>
            <a:r>
              <a:rPr lang="fr-BE" dirty="0"/>
              <a:t> </a:t>
            </a:r>
            <a:r>
              <a:rPr lang="fr-BE" dirty="0" smtClean="0"/>
              <a:t>et NPM</a:t>
            </a:r>
            <a:endParaRPr lang="fr-BE" dirty="0"/>
          </a:p>
          <a:p>
            <a:r>
              <a:rPr lang="fr-BE" u="sng" dirty="0" smtClean="0">
                <a:hlinkClick r:id="rId2"/>
              </a:rPr>
              <a:t>Nodejs.org</a:t>
            </a:r>
            <a:r>
              <a:rPr lang="fr-BE" u="sng" dirty="0"/>
              <a:t> </a:t>
            </a:r>
            <a:r>
              <a:rPr lang="fr-BE" u="sng" dirty="0" smtClean="0"/>
              <a:t>: https</a:t>
            </a:r>
            <a:r>
              <a:rPr lang="fr-BE" u="sng" dirty="0"/>
              <a:t>://nodejs.org/en/</a:t>
            </a:r>
            <a:endParaRPr lang="fr-BE" dirty="0"/>
          </a:p>
          <a:p>
            <a:r>
              <a:rPr lang="fr-BE" u="sng" dirty="0" smtClean="0">
                <a:hlinkClick r:id="rId3"/>
              </a:rPr>
              <a:t>Npmjs.com</a:t>
            </a:r>
            <a:r>
              <a:rPr lang="fr-BE" u="sng" dirty="0"/>
              <a:t>: https://www.npmjs.com/</a:t>
            </a:r>
            <a:endParaRPr lang="fr-BE" dirty="0"/>
          </a:p>
          <a:p>
            <a:r>
              <a:rPr lang="fr-BE" u="sng" dirty="0" err="1">
                <a:hlinkClick r:id="rId4"/>
              </a:rPr>
              <a:t>Node</a:t>
            </a:r>
            <a:r>
              <a:rPr lang="fr-BE" u="sng" dirty="0">
                <a:hlinkClick r:id="rId4"/>
              </a:rPr>
              <a:t> API </a:t>
            </a:r>
            <a:r>
              <a:rPr lang="fr-BE" u="sng" dirty="0" smtClean="0">
                <a:hlinkClick r:id="rId4"/>
              </a:rPr>
              <a:t>Documentation</a:t>
            </a:r>
            <a:r>
              <a:rPr lang="fr-BE" u="sng" dirty="0"/>
              <a:t> : https://nodejs.org/api/</a:t>
            </a:r>
            <a:endParaRPr lang="fr-BE" dirty="0"/>
          </a:p>
          <a:p>
            <a:r>
              <a:rPr lang="fr-BE" u="sng" dirty="0">
                <a:hlinkClick r:id="rId5"/>
              </a:rPr>
              <a:t>NPM </a:t>
            </a:r>
            <a:r>
              <a:rPr lang="fr-BE" u="sng" dirty="0" smtClean="0">
                <a:hlinkClick r:id="rId5"/>
              </a:rPr>
              <a:t>Documentation</a:t>
            </a:r>
            <a:r>
              <a:rPr lang="fr-BE" u="sng" dirty="0"/>
              <a:t> : https://docs.npmjs.com/about-npm</a:t>
            </a:r>
          </a:p>
          <a:p>
            <a:r>
              <a:rPr lang="fr-BE" u="sng" dirty="0" err="1" smtClean="0">
                <a:hlinkClick r:id="rId6"/>
              </a:rPr>
              <a:t>Node</a:t>
            </a:r>
            <a:r>
              <a:rPr lang="fr-BE" u="sng" dirty="0" smtClean="0">
                <a:hlinkClick r:id="rId6"/>
              </a:rPr>
              <a:t> Modules</a:t>
            </a:r>
            <a:r>
              <a:rPr lang="fr-BE" u="sng" dirty="0"/>
              <a:t> : https://</a:t>
            </a:r>
            <a:r>
              <a:rPr lang="fr-BE" u="sng" dirty="0" smtClean="0"/>
              <a:t>nodejs.org/api/modules.html</a:t>
            </a:r>
          </a:p>
          <a:p>
            <a:r>
              <a:rPr lang="en-US" dirty="0">
                <a:solidFill>
                  <a:srgbClr val="FF0000"/>
                </a:solidFill>
              </a:rPr>
              <a:t>File-based modules: – require(‘./</a:t>
            </a:r>
            <a:r>
              <a:rPr lang="en-US" dirty="0" err="1">
                <a:solidFill>
                  <a:srgbClr val="FF0000"/>
                </a:solidFill>
              </a:rPr>
              <a:t>module_name</a:t>
            </a:r>
            <a:r>
              <a:rPr lang="en-US" dirty="0">
                <a:solidFill>
                  <a:srgbClr val="FF0000"/>
                </a:solidFill>
              </a:rPr>
              <a:t>’) – Specify the relative path to the file • Core and External modules: – require(‘</a:t>
            </a:r>
            <a:r>
              <a:rPr lang="en-US" dirty="0" err="1">
                <a:solidFill>
                  <a:srgbClr val="FF0000"/>
                </a:solidFill>
              </a:rPr>
              <a:t>module_name</a:t>
            </a:r>
            <a:r>
              <a:rPr lang="en-US" dirty="0">
                <a:solidFill>
                  <a:srgbClr val="FF0000"/>
                </a:solidFill>
              </a:rPr>
              <a:t>’)</a:t>
            </a:r>
            <a:endParaRPr lang="fr-BE" dirty="0">
              <a:solidFill>
                <a:srgbClr val="FF0000"/>
              </a:solidFill>
            </a:endParaRP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96565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4">
            <a:extLst>
              <a:ext uri="{FF2B5EF4-FFF2-40B4-BE49-F238E27FC236}">
                <a16:creationId xmlns="" xmlns:a16="http://schemas.microsoft.com/office/drawing/2014/main" id="{C66F2F30-5DC0-44A0-BFA6-E12F46ED16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="" xmlns:a16="http://schemas.microsoft.com/office/drawing/2014/main" id="{85872F57-7F42-4F97-8391-DDC8D0054C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="" xmlns:a16="http://schemas.microsoft.com/office/drawing/2014/main" id="{04DC2037-48A0-4F22-B9D4-8EAEBC780A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="" xmlns:a16="http://schemas.microsoft.com/office/drawing/2014/main" id="{0006CBFD-ADA0-43D1-9332-9C34CA1C76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="" xmlns:a16="http://schemas.microsoft.com/office/drawing/2014/main" id="{2B931666-F28F-45F3-A074-66D2272D58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8F689F6-9BF0-4562-AB18-1CE89EC004C3}"/>
              </a:ext>
            </a:extLst>
          </p:cNvPr>
          <p:cNvSpPr txBox="1"/>
          <p:nvPr/>
        </p:nvSpPr>
        <p:spPr>
          <a:xfrm>
            <a:off x="1521732" y="370241"/>
            <a:ext cx="8797771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opération de base requise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123826" y="2136339"/>
            <a:ext cx="62674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Download Node.js from here - </a:t>
            </a:r>
            <a:r>
              <a:rPr lang="en-US" dirty="0">
                <a:hlinkClick r:id="rId2"/>
              </a:rPr>
              <a:t>https://nodejs.org/en/download/</a:t>
            </a:r>
            <a:endParaRPr lang="fr-BE" dirty="0"/>
          </a:p>
          <a:p>
            <a:r>
              <a:rPr lang="en-US" dirty="0"/>
              <a:t>Verifying the Node Installation </a:t>
            </a:r>
            <a:r>
              <a:rPr lang="en-US" dirty="0" smtClean="0"/>
              <a:t>-node</a:t>
            </a:r>
            <a:r>
              <a:rPr lang="en-US" dirty="0"/>
              <a:t> -v / </a:t>
            </a:r>
            <a:r>
              <a:rPr lang="en-US" dirty="0" err="1"/>
              <a:t>npm</a:t>
            </a:r>
            <a:r>
              <a:rPr lang="en-US" dirty="0"/>
              <a:t> -v</a:t>
            </a:r>
            <a:endParaRPr lang="fr-BE" dirty="0"/>
          </a:p>
          <a:p>
            <a:r>
              <a:rPr lang="en-US" dirty="0"/>
              <a:t>To create folder  - </a:t>
            </a:r>
            <a:r>
              <a:rPr lang="en-US" dirty="0" err="1"/>
              <a:t>mkdir</a:t>
            </a:r>
            <a:r>
              <a:rPr lang="en-US" dirty="0"/>
              <a:t> &lt;</a:t>
            </a:r>
            <a:r>
              <a:rPr lang="en-US" dirty="0" err="1"/>
              <a:t>project_name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Move in folder  - cd &lt;</a:t>
            </a:r>
            <a:r>
              <a:rPr lang="en-US" dirty="0" err="1"/>
              <a:t>project_name</a:t>
            </a:r>
            <a:r>
              <a:rPr lang="en-US" dirty="0"/>
              <a:t>&gt;</a:t>
            </a:r>
            <a:endParaRPr lang="fr-BE" dirty="0"/>
          </a:p>
          <a:p>
            <a:r>
              <a:rPr lang="en-US" dirty="0" smtClean="0"/>
              <a:t>initialize </a:t>
            </a:r>
            <a:r>
              <a:rPr lang="en-US" dirty="0" err="1"/>
              <a:t>npm</a:t>
            </a:r>
            <a:r>
              <a:rPr lang="en-US" dirty="0"/>
              <a:t>, which creates "</a:t>
            </a:r>
            <a:r>
              <a:rPr lang="en-US" dirty="0" err="1"/>
              <a:t>package.json</a:t>
            </a:r>
            <a:r>
              <a:rPr lang="en-US" dirty="0"/>
              <a:t>" </a:t>
            </a:r>
            <a:r>
              <a:rPr lang="en-US" dirty="0" smtClean="0"/>
              <a:t>-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/>
              <a:t>init</a:t>
            </a:r>
            <a:r>
              <a:rPr lang="en-US" dirty="0"/>
              <a:t> </a:t>
            </a:r>
            <a:endParaRPr lang="fr-BE" dirty="0"/>
          </a:p>
          <a:p>
            <a:r>
              <a:rPr lang="en-US" dirty="0"/>
              <a:t>To run a file  - node &lt;</a:t>
            </a:r>
            <a:r>
              <a:rPr lang="en-US" dirty="0" err="1"/>
              <a:t>file_name</a:t>
            </a:r>
            <a:r>
              <a:rPr lang="en-US" dirty="0"/>
              <a:t>&gt;</a:t>
            </a:r>
            <a:endParaRPr lang="fr-BE" dirty="0"/>
          </a:p>
          <a:p>
            <a:r>
              <a:rPr lang="en-US" dirty="0"/>
              <a:t>Install "express" package, under "</a:t>
            </a:r>
            <a:r>
              <a:rPr lang="en-US" dirty="0" err="1"/>
              <a:t>node_modules</a:t>
            </a:r>
            <a:r>
              <a:rPr lang="en-US" dirty="0"/>
              <a:t>" sub-directory -</a:t>
            </a:r>
            <a:r>
              <a:rPr lang="en-US" dirty="0" err="1"/>
              <a:t>npm</a:t>
            </a:r>
            <a:r>
              <a:rPr lang="en-US" dirty="0"/>
              <a:t> install express</a:t>
            </a:r>
            <a:endParaRPr lang="fr-BE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276" y="1399891"/>
            <a:ext cx="5638799" cy="405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15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4">
            <a:extLst>
              <a:ext uri="{FF2B5EF4-FFF2-40B4-BE49-F238E27FC236}">
                <a16:creationId xmlns="" xmlns:a16="http://schemas.microsoft.com/office/drawing/2014/main" id="{C66F2F30-5DC0-44A0-BFA6-E12F46ED16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="" xmlns:a16="http://schemas.microsoft.com/office/drawing/2014/main" id="{85872F57-7F42-4F97-8391-DDC8D0054C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="" xmlns:a16="http://schemas.microsoft.com/office/drawing/2014/main" id="{04DC2037-48A0-4F22-B9D4-8EAEBC780A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="" xmlns:a16="http://schemas.microsoft.com/office/drawing/2014/main" id="{0006CBFD-ADA0-43D1-9332-9C34CA1C76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="" xmlns:a16="http://schemas.microsoft.com/office/drawing/2014/main" id="{2B931666-F28F-45F3-A074-66D2272D58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8F689F6-9BF0-4562-AB18-1CE89EC004C3}"/>
              </a:ext>
            </a:extLst>
          </p:cNvPr>
          <p:cNvSpPr txBox="1"/>
          <p:nvPr/>
        </p:nvSpPr>
        <p:spPr>
          <a:xfrm>
            <a:off x="1521732" y="370241"/>
            <a:ext cx="8797771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 smtClean="0">
                <a:solidFill>
                  <a:schemeClr val="bg1"/>
                </a:solidFill>
              </a:rPr>
              <a:t>Path</a:t>
            </a:r>
            <a:r>
              <a:rPr lang="fr-FR" sz="3200" b="1" dirty="0" smtClean="0">
                <a:solidFill>
                  <a:schemeClr val="bg1"/>
                </a:solidFill>
              </a:rPr>
              <a:t> module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17" y="1190624"/>
            <a:ext cx="10058400" cy="519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9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4">
            <a:extLst>
              <a:ext uri="{FF2B5EF4-FFF2-40B4-BE49-F238E27FC236}">
                <a16:creationId xmlns="" xmlns:a16="http://schemas.microsoft.com/office/drawing/2014/main" id="{C66F2F30-5DC0-44A0-BFA6-E12F46ED16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="" xmlns:a16="http://schemas.microsoft.com/office/drawing/2014/main" id="{85872F57-7F42-4F97-8391-DDC8D0054C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="" xmlns:a16="http://schemas.microsoft.com/office/drawing/2014/main" id="{04DC2037-48A0-4F22-B9D4-8EAEBC780A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="" xmlns:a16="http://schemas.microsoft.com/office/drawing/2014/main" id="{0006CBFD-ADA0-43D1-9332-9C34CA1C76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="" xmlns:a16="http://schemas.microsoft.com/office/drawing/2014/main" id="{2B931666-F28F-45F3-A074-66D2272D58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027E25E-F137-4C4A-8AEA-1D8871E89FD3}"/>
              </a:ext>
            </a:extLst>
          </p:cNvPr>
          <p:cNvSpPr txBox="1"/>
          <p:nvPr/>
        </p:nvSpPr>
        <p:spPr>
          <a:xfrm>
            <a:off x="1521732" y="370241"/>
            <a:ext cx="8797771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BE" sz="3200" b="1" dirty="0" smtClean="0">
                <a:solidFill>
                  <a:schemeClr val="bg1"/>
                </a:solidFill>
              </a:rPr>
              <a:t>FS Module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5464"/>
            <a:ext cx="6523256" cy="5525232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256" y="955015"/>
            <a:ext cx="5863189" cy="542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96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136400"/>
          </a:xfrm>
        </p:spPr>
      </p:pic>
    </p:spTree>
    <p:extLst>
      <p:ext uri="{BB962C8B-B14F-4D97-AF65-F5344CB8AC3E}">
        <p14:creationId xmlns:p14="http://schemas.microsoft.com/office/powerpoint/2010/main" val="2505205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4">
            <a:extLst>
              <a:ext uri="{FF2B5EF4-FFF2-40B4-BE49-F238E27FC236}">
                <a16:creationId xmlns="" xmlns:a16="http://schemas.microsoft.com/office/drawing/2014/main" id="{C66F2F30-5DC0-44A0-BFA6-E12F46ED16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="" xmlns:a16="http://schemas.microsoft.com/office/drawing/2014/main" id="{85872F57-7F42-4F97-8391-DDC8D0054C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="" xmlns:a16="http://schemas.microsoft.com/office/drawing/2014/main" id="{04DC2037-48A0-4F22-B9D4-8EAEBC780A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="" xmlns:a16="http://schemas.microsoft.com/office/drawing/2014/main" id="{0006CBFD-ADA0-43D1-9332-9C34CA1C76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="" xmlns:a16="http://schemas.microsoft.com/office/drawing/2014/main" id="{2B931666-F28F-45F3-A074-66D2272D58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D1A0A08-9575-4EE7-9616-D05D9EF1EAFE}"/>
              </a:ext>
            </a:extLst>
          </p:cNvPr>
          <p:cNvSpPr txBox="1"/>
          <p:nvPr/>
        </p:nvSpPr>
        <p:spPr>
          <a:xfrm>
            <a:off x="1521733" y="480701"/>
            <a:ext cx="8797771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BE" sz="3200" b="1" dirty="0" smtClean="0">
                <a:solidFill>
                  <a:schemeClr val="bg1"/>
                </a:solidFill>
              </a:rPr>
              <a:t>Os Module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062" y="1065476"/>
            <a:ext cx="6903661" cy="5295116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631" y="1065476"/>
            <a:ext cx="7095368" cy="584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2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4">
            <a:extLst>
              <a:ext uri="{FF2B5EF4-FFF2-40B4-BE49-F238E27FC236}">
                <a16:creationId xmlns="" xmlns:a16="http://schemas.microsoft.com/office/drawing/2014/main" id="{C66F2F30-5DC0-44A0-BFA6-E12F46ED16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="" xmlns:a16="http://schemas.microsoft.com/office/drawing/2014/main" id="{85872F57-7F42-4F97-8391-DDC8D0054C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="" xmlns:a16="http://schemas.microsoft.com/office/drawing/2014/main" id="{04DC2037-48A0-4F22-B9D4-8EAEBC780A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="" xmlns:a16="http://schemas.microsoft.com/office/drawing/2014/main" id="{0006CBFD-ADA0-43D1-9332-9C34CA1C76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="" xmlns:a16="http://schemas.microsoft.com/office/drawing/2014/main" id="{2B931666-F28F-45F3-A074-66D2272D58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775D33D-DE3D-4493-9A12-DC629C8199A3}"/>
              </a:ext>
            </a:extLst>
          </p:cNvPr>
          <p:cNvSpPr txBox="1"/>
          <p:nvPr/>
        </p:nvSpPr>
        <p:spPr>
          <a:xfrm>
            <a:off x="1521733" y="480701"/>
            <a:ext cx="8797771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URL Module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0" y="1065476"/>
            <a:ext cx="6244971" cy="5546220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449" y="1065476"/>
            <a:ext cx="8228787" cy="554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0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114</Words>
  <Application>Microsoft Office PowerPoint</Application>
  <PresentationFormat>Niestandardowy</PresentationFormat>
  <Paragraphs>30</Paragraphs>
  <Slides>12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3" baseType="lpstr">
      <vt:lpstr>Office Theme</vt:lpstr>
      <vt:lpstr>ODEV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Projet BPM</dc:title>
  <dc:creator>Saad</dc:creator>
  <cp:lastModifiedBy>Se7en</cp:lastModifiedBy>
  <cp:revision>53</cp:revision>
  <dcterms:created xsi:type="dcterms:W3CDTF">2021-02-22T11:20:12Z</dcterms:created>
  <dcterms:modified xsi:type="dcterms:W3CDTF">2021-02-27T18:44:16Z</dcterms:modified>
</cp:coreProperties>
</file>