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7"/>
          <p:cNvSpPr txBox="1"/>
          <p:nvPr/>
        </p:nvSpPr>
        <p:spPr>
          <a:xfrm>
            <a:off x="1213100" y="2860437"/>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sng" cap="none" strike="noStrike">
              <a:solidFill>
                <a:srgbClr val="000000"/>
              </a:solidFill>
              <a:latin typeface="Calibri"/>
              <a:ea typeface="Calibri"/>
              <a:cs typeface="Calibri"/>
              <a:sym typeface="Calibri"/>
            </a:endParaRPr>
          </a:p>
        </p:txBody>
      </p:sp>
      <p:sp>
        <p:nvSpPr>
          <p:cNvPr id="67" name="Google Shape;67;p7"/>
          <p:cNvSpPr txBox="1"/>
          <p:nvPr/>
        </p:nvSpPr>
        <p:spPr>
          <a:xfrm>
            <a:off x="1213098" y="2860422"/>
            <a:ext cx="97536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Tahaziya Tabassum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Chevalier T.Thomas Elizabeth college for women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B.com general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312209040</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5" name="Google Shape;195;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6" name="Google Shape;196;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16"/>
          <p:cNvSpPr/>
          <p:nvPr/>
        </p:nvSpPr>
        <p:spPr>
          <a:xfrm>
            <a:off x="1295400" y="1334974"/>
            <a:ext cx="6934200" cy="47815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a:p>
            <a:pPr indent="-342900" lvl="0" marL="342900" marR="0" rtl="0" algn="ctr">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DATA COLLECTION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GAGGLE TO DOWNLOAD THE DATA</a:t>
            </a:r>
            <a:endParaRPr b="0" i="0" sz="1400" u="none" cap="none" strike="noStrike">
              <a:solidFill>
                <a:srgbClr val="000000"/>
              </a:solidFill>
              <a:latin typeface="Arial"/>
              <a:ea typeface="Arial"/>
              <a:cs typeface="Arial"/>
              <a:sym typeface="Arial"/>
            </a:endParaRPr>
          </a:p>
          <a:p>
            <a:pPr indent="-342900" lvl="0" marL="342900" marR="0" rtl="0" algn="ctr">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FETURE COLLECTION</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Employee Status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Employee Type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Gender Code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Performance Score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Current Employee Rating </a:t>
            </a:r>
            <a:endParaRPr b="0" i="0" sz="1800" u="none" cap="none" strike="noStrike">
              <a:solidFill>
                <a:schemeClr val="dk1"/>
              </a:solidFill>
              <a:latin typeface="Calibri"/>
              <a:ea typeface="Calibri"/>
              <a:cs typeface="Calibri"/>
              <a:sym typeface="Calibri"/>
            </a:endParaRPr>
          </a:p>
          <a:p>
            <a:pPr indent="-342900" lvl="0" marL="342900" marR="0" rtl="0" algn="ctr">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DATA CLEANING</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MIISSING VALUE IDENTIFY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MISSING VALUE FILTER</a:t>
            </a:r>
            <a:endParaRPr b="0" i="0" sz="1400" u="none" cap="none" strike="noStrike">
              <a:solidFill>
                <a:srgbClr val="000000"/>
              </a:solidFill>
              <a:latin typeface="Arial"/>
              <a:ea typeface="Arial"/>
              <a:cs typeface="Arial"/>
              <a:sym typeface="Arial"/>
            </a:endParaRPr>
          </a:p>
          <a:p>
            <a:pPr indent="-342900" lvl="0" marL="342900" marR="0" rtl="0" algn="ctr">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PERFORMANCE LEVEL</a:t>
            </a:r>
            <a:endParaRPr b="0" i="0" sz="1400" u="none" cap="none" strike="noStrike">
              <a:solidFill>
                <a:srgbClr val="000000"/>
              </a:solidFill>
              <a:latin typeface="Arial"/>
              <a:ea typeface="Arial"/>
              <a:cs typeface="Arial"/>
              <a:sym typeface="Arial"/>
            </a:endParaRPr>
          </a:p>
          <a:p>
            <a:pPr indent="-342900" lvl="0" marL="342900" marR="0" rtl="0" algn="ctr">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SUMMARY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CREATE A PIVOT 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CREATING GRAPH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5" name="Google Shape;205;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6" name="Google Shape;206;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7" name="Google Shape;207;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08" name="Google Shape;208;p17"/>
          <p:cNvPicPr preferRelativeResize="0"/>
          <p:nvPr/>
        </p:nvPicPr>
        <p:blipFill rotWithShape="1">
          <a:blip r:embed="rId4">
            <a:alphaModFix/>
          </a:blip>
          <a:srcRect b="0" l="0" r="0" t="0"/>
          <a:stretch/>
        </p:blipFill>
        <p:spPr>
          <a:xfrm>
            <a:off x="1066800" y="1295400"/>
            <a:ext cx="7238999" cy="502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ph type="title"/>
          </p:nvPr>
        </p:nvSpPr>
        <p:spPr>
          <a:xfrm>
            <a:off x="755333" y="385444"/>
            <a:ext cx="3816668"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RESULTS</a:t>
            </a:r>
            <a:endParaRPr/>
          </a:p>
        </p:txBody>
      </p:sp>
      <p:pic>
        <p:nvPicPr>
          <p:cNvPr id="214" name="Google Shape;214;p18"/>
          <p:cNvPicPr preferRelativeResize="0"/>
          <p:nvPr/>
        </p:nvPicPr>
        <p:blipFill rotWithShape="1">
          <a:blip r:embed="rId3">
            <a:alphaModFix/>
          </a:blip>
          <a:srcRect b="0" l="0" r="0" t="0"/>
          <a:stretch/>
        </p:blipFill>
        <p:spPr>
          <a:xfrm>
            <a:off x="1447800" y="2057400"/>
            <a:ext cx="6857999" cy="381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755333" y="385444"/>
            <a:ext cx="3207068"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RESULTS</a:t>
            </a:r>
            <a:endParaRPr/>
          </a:p>
        </p:txBody>
      </p:sp>
      <p:pic>
        <p:nvPicPr>
          <p:cNvPr id="220" name="Google Shape;220;p19"/>
          <p:cNvPicPr preferRelativeResize="0"/>
          <p:nvPr/>
        </p:nvPicPr>
        <p:blipFill rotWithShape="1">
          <a:blip r:embed="rId3">
            <a:alphaModFix/>
          </a:blip>
          <a:srcRect b="0" l="0" r="0" t="0"/>
          <a:stretch/>
        </p:blipFill>
        <p:spPr>
          <a:xfrm>
            <a:off x="755333" y="1905000"/>
            <a:ext cx="7772400" cy="358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6" name="Google Shape;226;p20"/>
          <p:cNvSpPr/>
          <p:nvPr/>
        </p:nvSpPr>
        <p:spPr>
          <a:xfrm>
            <a:off x="1524000" y="990600"/>
            <a:ext cx="6858000" cy="5376909"/>
          </a:xfrm>
          <a:prstGeom prst="cloud">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By comparing the performance of the employees the number of employees are higher in number average performance by employee by giving them different levels of task based on their performance and the work……. we need to motivate them for the better outcome….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3" name="Google Shape;73;p8"/>
          <p:cNvGrpSpPr/>
          <p:nvPr/>
        </p:nvGrpSpPr>
        <p:grpSpPr>
          <a:xfrm>
            <a:off x="7448612" y="0"/>
            <a:ext cx="4743796" cy="6858466"/>
            <a:chOff x="7448612" y="0"/>
            <a:chExt cx="4743796" cy="6858466"/>
          </a:xfrm>
        </p:grpSpPr>
        <p:sp>
          <p:nvSpPr>
            <p:cNvPr id="74" name="Google Shape;74;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3" name="Google Shape;83;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8" name="Google Shape;88;p8"/>
          <p:cNvGrpSpPr/>
          <p:nvPr/>
        </p:nvGrpSpPr>
        <p:grpSpPr>
          <a:xfrm>
            <a:off x="466725" y="6410325"/>
            <a:ext cx="3705225" cy="295275"/>
            <a:chOff x="466725" y="6410325"/>
            <a:chExt cx="3705225" cy="295275"/>
          </a:xfrm>
        </p:grpSpPr>
        <p:pic>
          <p:nvPicPr>
            <p:cNvPr id="89" name="Google Shape;89;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0" name="Google Shape;90;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1" name="Google Shape;91;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2" name="Google Shape;92;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8" name="Google Shape;98;p9"/>
          <p:cNvGrpSpPr/>
          <p:nvPr/>
        </p:nvGrpSpPr>
        <p:grpSpPr>
          <a:xfrm>
            <a:off x="7448612" y="0"/>
            <a:ext cx="4743796" cy="6858466"/>
            <a:chOff x="7448612" y="0"/>
            <a:chExt cx="4743796" cy="6858466"/>
          </a:xfrm>
        </p:grpSpPr>
        <p:sp>
          <p:nvSpPr>
            <p:cNvPr id="99" name="Google Shape;99;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8" name="Google Shape;108;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10" name="Google Shape;110;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2" name="Google Shape;112;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9"/>
          <p:cNvGrpSpPr/>
          <p:nvPr/>
        </p:nvGrpSpPr>
        <p:grpSpPr>
          <a:xfrm>
            <a:off x="47625" y="3819523"/>
            <a:ext cx="4124325" cy="3009898"/>
            <a:chOff x="47625" y="3819523"/>
            <a:chExt cx="4124325" cy="3009898"/>
          </a:xfrm>
        </p:grpSpPr>
        <p:pic>
          <p:nvPicPr>
            <p:cNvPr id="114" name="Google Shape;114;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7" name="Google Shape;117;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8" name="Google Shape;118;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10"/>
          <p:cNvGrpSpPr/>
          <p:nvPr/>
        </p:nvGrpSpPr>
        <p:grpSpPr>
          <a:xfrm>
            <a:off x="7991475" y="2933700"/>
            <a:ext cx="2762250" cy="3257550"/>
            <a:chOff x="7991475" y="2933700"/>
            <a:chExt cx="2762250" cy="3257550"/>
          </a:xfrm>
        </p:grpSpPr>
        <p:sp>
          <p:nvSpPr>
            <p:cNvPr id="124" name="Google Shape;124;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6" name="Google Shape;126;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7" name="Google Shape;127;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9" name="Google Shape;129;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10"/>
          <p:cNvSpPr/>
          <p:nvPr/>
        </p:nvSpPr>
        <p:spPr>
          <a:xfrm>
            <a:off x="533400" y="1695450"/>
            <a:ext cx="7458075" cy="4772025"/>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IS ACHIEVEMENT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IS INCREMENT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Effectively considers multiple perspectives and approaches before making decisions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Displayed a consistently strong ability to tackle challenging problems efficiently</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2" name="Google Shape;142;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4" name="Google Shape;144;p11"/>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5" name="Google Shape;145;p11"/>
          <p:cNvSpPr/>
          <p:nvPr/>
        </p:nvSpPr>
        <p:spPr>
          <a:xfrm>
            <a:off x="838200" y="2019300"/>
            <a:ext cx="7543800" cy="443865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analyzing the performance of the employee by considering various factors like gender performance score ratings performance analysis in order to identify the Trends and patterns of different categories of employees like high medium low</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Compare strengths and weaknesses.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Recommend actionable goals.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descr="Free finance logo templates to customize | Canva" id="155" name="Google Shape;155;p12"/>
          <p:cNvSpPr/>
          <p:nvPr/>
        </p:nvSpPr>
        <p:spPr>
          <a:xfrm>
            <a:off x="4800600" y="153080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6" name="Google Shape;156;p12"/>
          <p:cNvPicPr preferRelativeResize="0"/>
          <p:nvPr/>
        </p:nvPicPr>
        <p:blipFill rotWithShape="1">
          <a:blip r:embed="rId4">
            <a:alphaModFix/>
          </a:blip>
          <a:srcRect b="0" l="0" r="0" t="0"/>
          <a:stretch/>
        </p:blipFill>
        <p:spPr>
          <a:xfrm>
            <a:off x="7798928" y="517324"/>
            <a:ext cx="1943100" cy="1828800"/>
          </a:xfrm>
          <a:prstGeom prst="rect">
            <a:avLst/>
          </a:prstGeom>
          <a:noFill/>
          <a:ln>
            <a:noFill/>
          </a:ln>
        </p:spPr>
      </p:pic>
      <p:pic>
        <p:nvPicPr>
          <p:cNvPr id="157" name="Google Shape;157;p12"/>
          <p:cNvPicPr preferRelativeResize="0"/>
          <p:nvPr/>
        </p:nvPicPr>
        <p:blipFill rotWithShape="1">
          <a:blip r:embed="rId5">
            <a:alphaModFix/>
          </a:blip>
          <a:srcRect b="0" l="0" r="0" t="0"/>
          <a:stretch/>
        </p:blipFill>
        <p:spPr>
          <a:xfrm>
            <a:off x="2107072" y="1886945"/>
            <a:ext cx="5691856" cy="38300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3" name="Google Shape;163;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7" name="Google Shape;167;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8" name="Google Shape;168;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9" name="Google Shape;169;p13"/>
          <p:cNvSpPr/>
          <p:nvPr/>
        </p:nvSpPr>
        <p:spPr>
          <a:xfrm>
            <a:off x="3124200" y="2514600"/>
            <a:ext cx="5257800" cy="37338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CONDITIONAL FORMATTING-MISSING</a:t>
            </a:r>
            <a:endParaRPr b="0" i="0" sz="1400" u="none" cap="none" strike="noStrike">
              <a:solidFill>
                <a:srgbClr val="000000"/>
              </a:solidFill>
              <a:latin typeface="Arial"/>
              <a:ea typeface="Arial"/>
              <a:cs typeface="Arial"/>
              <a:sym typeface="Arial"/>
            </a:endParaRPr>
          </a:p>
          <a:p>
            <a:pPr indent="-342900" lvl="0" marL="342900" marR="0" rtl="0" algn="ctr">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FILTER-REMOVE</a:t>
            </a:r>
            <a:endParaRPr b="0" i="0" sz="1400" u="none" cap="none" strike="noStrike">
              <a:solidFill>
                <a:srgbClr val="000000"/>
              </a:solidFill>
              <a:latin typeface="Arial"/>
              <a:ea typeface="Arial"/>
              <a:cs typeface="Arial"/>
              <a:sym typeface="Arial"/>
            </a:endParaRPr>
          </a:p>
          <a:p>
            <a:pPr indent="-342900" lvl="0" marL="342900" marR="0" rtl="0" algn="ctr">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FORMULA-PERFORMANCE</a:t>
            </a:r>
            <a:endParaRPr b="0" i="0" sz="1400" u="none" cap="none" strike="noStrike">
              <a:solidFill>
                <a:srgbClr val="000000"/>
              </a:solidFill>
              <a:latin typeface="Arial"/>
              <a:ea typeface="Arial"/>
              <a:cs typeface="Arial"/>
              <a:sym typeface="Arial"/>
            </a:endParaRPr>
          </a:p>
          <a:p>
            <a:pPr indent="-342900" lvl="0" marL="342900" marR="0" rtl="0" algn="ctr">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PIVOT-SUMMARY</a:t>
            </a:r>
            <a:endParaRPr b="0" i="0" sz="1400" u="none" cap="none" strike="noStrike">
              <a:solidFill>
                <a:srgbClr val="000000"/>
              </a:solidFill>
              <a:latin typeface="Arial"/>
              <a:ea typeface="Arial"/>
              <a:cs typeface="Arial"/>
              <a:sym typeface="Arial"/>
            </a:endParaRPr>
          </a:p>
          <a:p>
            <a:pPr indent="-342900" lvl="0" marL="342900" marR="0" rtl="0" algn="ctr">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GRAPH-DATA VISUALIZTION</a:t>
            </a:r>
            <a:endParaRPr b="0" i="0" sz="1400" u="none" cap="none" strike="noStrike">
              <a:solidFill>
                <a:srgbClr val="000000"/>
              </a:solidFill>
              <a:latin typeface="Arial"/>
              <a:ea typeface="Arial"/>
              <a:cs typeface="Arial"/>
              <a:sym typeface="Arial"/>
            </a:endParaRPr>
          </a:p>
          <a:p>
            <a:pPr indent="-190500" lvl="0" marL="342900" marR="0" rtl="0" algn="ctr">
              <a:lnSpc>
                <a:spcPct val="100000"/>
              </a:lnSpc>
              <a:spcBef>
                <a:spcPts val="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5" name="Google Shape;175;p14"/>
          <p:cNvSpPr/>
          <p:nvPr/>
        </p:nvSpPr>
        <p:spPr>
          <a:xfrm>
            <a:off x="1676400" y="1752600"/>
            <a:ext cx="7467600" cy="35814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EMPLOYEE=-KAGGLE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26-FEATURES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9 FEATURES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EMP TYPE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PERFORMANCE LEVEL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GENDER-MALE FEMALE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EMPLOYEE RATING-NUM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1" name="Google Shape;181;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4" name="Google Shape;184;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5" name="Google Shape;185;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6" name="Google Shape;186;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7" name="Google Shape;187;p15"/>
          <p:cNvSpPr txBox="1"/>
          <p:nvPr/>
        </p:nvSpPr>
        <p:spPr>
          <a:xfrm>
            <a:off x="2209800" y="2945140"/>
            <a:ext cx="853401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800"/>
              <a:buFont typeface="Arial"/>
              <a:buChar char="•"/>
            </a:pPr>
            <a:r>
              <a:rPr b="0" i="0" lang="en-US" sz="2800" u="none" cap="none" strike="noStrike">
                <a:solidFill>
                  <a:srgbClr val="0D0D0D"/>
                </a:solidFill>
                <a:latin typeface="Times New Roman"/>
                <a:ea typeface="Times New Roman"/>
                <a:cs typeface="Times New Roman"/>
                <a:sym typeface="Times New Roman"/>
              </a:rPr>
              <a:t>PERFORMANCE LEVEL =IFS(Z8&gt;=5"VERY HIGH",Z8&gt;=4"HIGH",Z8&gt;=3,"MED",TRUE,"LOW")</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