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43"/>
  </p:notesMasterIdLst>
  <p:sldIdLst>
    <p:sldId id="256" r:id="rId2"/>
    <p:sldId id="257" r:id="rId3"/>
    <p:sldId id="258" r:id="rId4"/>
    <p:sldId id="294" r:id="rId5"/>
    <p:sldId id="299" r:id="rId6"/>
    <p:sldId id="293" r:id="rId7"/>
    <p:sldId id="259" r:id="rId8"/>
    <p:sldId id="270" r:id="rId9"/>
    <p:sldId id="295" r:id="rId10"/>
    <p:sldId id="282" r:id="rId11"/>
    <p:sldId id="283" r:id="rId12"/>
    <p:sldId id="296" r:id="rId13"/>
    <p:sldId id="284" r:id="rId14"/>
    <p:sldId id="271" r:id="rId15"/>
    <p:sldId id="262" r:id="rId16"/>
    <p:sldId id="261" r:id="rId17"/>
    <p:sldId id="263" r:id="rId18"/>
    <p:sldId id="264" r:id="rId19"/>
    <p:sldId id="266" r:id="rId20"/>
    <p:sldId id="267" r:id="rId21"/>
    <p:sldId id="268" r:id="rId22"/>
    <p:sldId id="269" r:id="rId23"/>
    <p:sldId id="274" r:id="rId24"/>
    <p:sldId id="297" r:id="rId25"/>
    <p:sldId id="279" r:id="rId26"/>
    <p:sldId id="275" r:id="rId27"/>
    <p:sldId id="276" r:id="rId28"/>
    <p:sldId id="277" r:id="rId29"/>
    <p:sldId id="278" r:id="rId30"/>
    <p:sldId id="280" r:id="rId31"/>
    <p:sldId id="285" r:id="rId32"/>
    <p:sldId id="286" r:id="rId33"/>
    <p:sldId id="288" r:id="rId34"/>
    <p:sldId id="292" r:id="rId35"/>
    <p:sldId id="289" r:id="rId36"/>
    <p:sldId id="290" r:id="rId37"/>
    <p:sldId id="291" r:id="rId38"/>
    <p:sldId id="287" r:id="rId39"/>
    <p:sldId id="281" r:id="rId40"/>
    <p:sldId id="298" r:id="rId41"/>
    <p:sldId id="272" r:id="rId42"/>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96"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8372F67C-7A52-4DC0-97BB-E87A294D511D}" type="datetimeFigureOut">
              <a:rPr lang="en-US" smtClean="0"/>
              <a:t>6/23/2021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F128E09D-30A7-4D3F-88FB-60463953B406}" type="slidenum">
              <a:rPr lang="en-US" smtClean="0"/>
              <a:t>‹#›</a:t>
            </a:fld>
            <a:endParaRPr lang="en-US"/>
          </a:p>
        </p:txBody>
      </p:sp>
    </p:spTree>
    <p:extLst>
      <p:ext uri="{BB962C8B-B14F-4D97-AF65-F5344CB8AC3E}">
        <p14:creationId xmlns:p14="http://schemas.microsoft.com/office/powerpoint/2010/main" val="68132362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01F13B-C2D2-42EA-80BF-73BFAB90924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B3BEA3E5-45A4-4A43-B7F5-C80524BF5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FDCD9213-3796-44B8-88B7-C0D920BB3D37}"/>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5" name="מציין מיקום של כותרת תחתונה 4">
            <a:extLst>
              <a:ext uri="{FF2B5EF4-FFF2-40B4-BE49-F238E27FC236}">
                <a16:creationId xmlns:a16="http://schemas.microsoft.com/office/drawing/2014/main" id="{9275FF24-9163-4C3F-9D04-57EC0854AE53}"/>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1BE54E69-5925-4B9C-AECF-787E864B4C87}"/>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26521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37DD6A-C85F-49D9-9370-C566F62FB4A7}"/>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496DC174-03F7-48DD-BA47-0A533A0931C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F5646958-CAC0-4EF9-9809-FA4DE52D906E}"/>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5" name="מציין מיקום של כותרת תחתונה 4">
            <a:extLst>
              <a:ext uri="{FF2B5EF4-FFF2-40B4-BE49-F238E27FC236}">
                <a16:creationId xmlns:a16="http://schemas.microsoft.com/office/drawing/2014/main" id="{6B75D730-3353-4187-A833-DC93951CE957}"/>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587EE37-C4B9-4F05-8DEB-3F7FA8E17FA1}"/>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411999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AC78892-831F-48BB-8767-E4408485135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78C28E3A-5BAC-4F1A-B9CE-3D254D16B1D4}"/>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B558AFB6-82D7-4E2E-8AFD-6F79426BC68F}"/>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5" name="מציין מיקום של כותרת תחתונה 4">
            <a:extLst>
              <a:ext uri="{FF2B5EF4-FFF2-40B4-BE49-F238E27FC236}">
                <a16:creationId xmlns:a16="http://schemas.microsoft.com/office/drawing/2014/main" id="{E4F859BC-B16B-4E5B-AE4D-2C23A8FBA9E9}"/>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5853F65-1316-4D54-84B3-9FCC275DD5B2}"/>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322828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BC7C0F-6548-4329-B2E4-5512409878AB}"/>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87D605E1-7A75-4BD0-818C-F1D2A7617F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BC5569CB-BE50-432C-9B83-8F9C608DAC3C}"/>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5" name="מציין מיקום של כותרת תחתונה 4">
            <a:extLst>
              <a:ext uri="{FF2B5EF4-FFF2-40B4-BE49-F238E27FC236}">
                <a16:creationId xmlns:a16="http://schemas.microsoft.com/office/drawing/2014/main" id="{DFF879B2-F818-454E-80F5-60E3DDFA9BA1}"/>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124B5E8A-F349-4ECA-B731-3B38ADBD1527}"/>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422606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4630D8-723D-45DB-9442-97E2AF6403D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A669A2CC-5A9C-4414-8AD1-5750759A8C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BCEC8B0-21CE-4D58-8892-6BC8EDFB7733}"/>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5" name="מציין מיקום של כותרת תחתונה 4">
            <a:extLst>
              <a:ext uri="{FF2B5EF4-FFF2-40B4-BE49-F238E27FC236}">
                <a16:creationId xmlns:a16="http://schemas.microsoft.com/office/drawing/2014/main" id="{11F79BEC-EE39-4F11-85AD-3BE767A6DE0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F6DF05E6-E949-4FBD-BBCA-271E7201E815}"/>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231820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A65122-BC92-474D-8E57-37E316723F7E}"/>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E5D0679A-49BB-47CA-A66B-E9AD7EFD86A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B402964F-19E2-4DC7-B643-4E5B79EB2FE8}"/>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3A20A8DE-3649-455D-AF16-0526ABC7495A}"/>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6" name="מציין מיקום של כותרת תחתונה 5">
            <a:extLst>
              <a:ext uri="{FF2B5EF4-FFF2-40B4-BE49-F238E27FC236}">
                <a16:creationId xmlns:a16="http://schemas.microsoft.com/office/drawing/2014/main" id="{9EBE5CDA-3CF1-412F-B1B4-BB0587F4CD1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01AE8192-0622-4DEC-8DEB-4F1928EFA732}"/>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384704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74D9FC-7E82-4D5E-9163-EBC886B6F39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369673EF-2949-406C-893C-D1B347BE4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EB587957-ED02-45F4-8C64-D2FD71D71681}"/>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773ADEFA-AB02-46AD-9CC4-9385F4E48F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A804BB1-2BA1-4CCE-A79E-CDE97DE044A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9F21344D-6829-42EF-A76C-0731CC0D9CEC}"/>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8" name="מציין מיקום של כותרת תחתונה 7">
            <a:extLst>
              <a:ext uri="{FF2B5EF4-FFF2-40B4-BE49-F238E27FC236}">
                <a16:creationId xmlns:a16="http://schemas.microsoft.com/office/drawing/2014/main" id="{D91CC5FC-B1A2-440C-8359-37DCA3695E8E}"/>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C750C51F-7FF0-4EA8-9990-49F2B079E503}"/>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144304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0AE3C2-871A-4FA4-9879-76753E31194A}"/>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B32B8FE5-81AE-487C-A0BB-0A0E37BE52F2}"/>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4" name="מציין מיקום של כותרת תחתונה 3">
            <a:extLst>
              <a:ext uri="{FF2B5EF4-FFF2-40B4-BE49-F238E27FC236}">
                <a16:creationId xmlns:a16="http://schemas.microsoft.com/office/drawing/2014/main" id="{DF85F400-09B9-480C-96CF-70240F223A08}"/>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2C6B8872-7B50-4554-B51B-989D6A0322F7}"/>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151412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504FC2C-D043-4CE1-A535-52E2C29E6917}"/>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3" name="מציין מיקום של כותרת תחתונה 2">
            <a:extLst>
              <a:ext uri="{FF2B5EF4-FFF2-40B4-BE49-F238E27FC236}">
                <a16:creationId xmlns:a16="http://schemas.microsoft.com/office/drawing/2014/main" id="{889212B7-6BAA-426A-B839-8B7D523D91F3}"/>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1D694643-8721-4120-8BA9-8BD3F0030D92}"/>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281135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783800-C6D9-41AF-89A4-BBE149E989D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AEBECA6A-2238-4FAF-A82C-60DE20E017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3D32ABF5-19D4-443F-908D-9092EBABB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1A1C484-CD78-4458-BB26-FD50D6DDA9F8}"/>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6" name="מציין מיקום של כותרת תחתונה 5">
            <a:extLst>
              <a:ext uri="{FF2B5EF4-FFF2-40B4-BE49-F238E27FC236}">
                <a16:creationId xmlns:a16="http://schemas.microsoft.com/office/drawing/2014/main" id="{09E61E13-EF2D-4CFB-A9D4-3C768C63ED8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FC538C13-5200-49AE-AABA-284CA82FC441}"/>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89960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EF62CB-0978-4C37-9DF7-E7D8DE1B01B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6D7C61D7-724D-4FAD-A7D5-08842992A9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04CA1CAE-57D9-4D1F-BB7B-753C746AF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B4DDC62-BD55-4E15-898B-685DCCF0AAE6}"/>
              </a:ext>
            </a:extLst>
          </p:cNvPr>
          <p:cNvSpPr>
            <a:spLocks noGrp="1"/>
          </p:cNvSpPr>
          <p:nvPr>
            <p:ph type="dt" sz="half" idx="10"/>
          </p:nvPr>
        </p:nvSpPr>
        <p:spPr/>
        <p:txBody>
          <a:bodyPr/>
          <a:lstStyle/>
          <a:p>
            <a:fld id="{3D2C78CD-968C-4025-B19C-EFC31D47E92B}" type="datetimeFigureOut">
              <a:rPr lang="en-US" smtClean="0"/>
              <a:t>6/23/2021</a:t>
            </a:fld>
            <a:endParaRPr lang="en-US"/>
          </a:p>
        </p:txBody>
      </p:sp>
      <p:sp>
        <p:nvSpPr>
          <p:cNvPr id="6" name="מציין מיקום של כותרת תחתונה 5">
            <a:extLst>
              <a:ext uri="{FF2B5EF4-FFF2-40B4-BE49-F238E27FC236}">
                <a16:creationId xmlns:a16="http://schemas.microsoft.com/office/drawing/2014/main" id="{ABB2F8DF-76B0-4EB4-B627-D48B4F97DF60}"/>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E7D12200-AC08-4A09-9E1A-988FA34DD040}"/>
              </a:ext>
            </a:extLst>
          </p:cNvPr>
          <p:cNvSpPr>
            <a:spLocks noGrp="1"/>
          </p:cNvSpPr>
          <p:nvPr>
            <p:ph type="sldNum" sz="quarter" idx="12"/>
          </p:nvPr>
        </p:nvSpPr>
        <p:spPr/>
        <p:txBody>
          <a:bodyPr/>
          <a:lstStyle/>
          <a:p>
            <a:fld id="{8F065DA4-8D09-4232-B2C5-A9A2728D1543}" type="slidenum">
              <a:rPr lang="en-US" smtClean="0"/>
              <a:t>‹#›</a:t>
            </a:fld>
            <a:endParaRPr lang="en-US"/>
          </a:p>
        </p:txBody>
      </p:sp>
    </p:spTree>
    <p:extLst>
      <p:ext uri="{BB962C8B-B14F-4D97-AF65-F5344CB8AC3E}">
        <p14:creationId xmlns:p14="http://schemas.microsoft.com/office/powerpoint/2010/main" val="412245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FC89B00-5883-45B9-AD30-C5C1852669E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882AC134-FF07-4DB6-889D-F280AB37A42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38CA41B-2A48-4FA0-B1CE-F0BB10735D75}"/>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D2C78CD-968C-4025-B19C-EFC31D47E92B}" type="datetimeFigureOut">
              <a:rPr lang="en-US" smtClean="0"/>
              <a:t>6/23/2021</a:t>
            </a:fld>
            <a:endParaRPr lang="en-US"/>
          </a:p>
        </p:txBody>
      </p:sp>
      <p:sp>
        <p:nvSpPr>
          <p:cNvPr id="5" name="מציין מיקום של כותרת תחתונה 4">
            <a:extLst>
              <a:ext uri="{FF2B5EF4-FFF2-40B4-BE49-F238E27FC236}">
                <a16:creationId xmlns:a16="http://schemas.microsoft.com/office/drawing/2014/main" id="{6CFC3111-3A8C-4BA8-933B-B810C16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CF5684C4-0FD3-4D3D-8DF9-42FE361CD0E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F065DA4-8D09-4232-B2C5-A9A2728D1543}" type="slidenum">
              <a:rPr lang="en-US" smtClean="0"/>
              <a:t>‹#›</a:t>
            </a:fld>
            <a:endParaRPr lang="en-US"/>
          </a:p>
        </p:txBody>
      </p:sp>
    </p:spTree>
    <p:extLst>
      <p:ext uri="{BB962C8B-B14F-4D97-AF65-F5344CB8AC3E}">
        <p14:creationId xmlns:p14="http://schemas.microsoft.com/office/powerpoint/2010/main" val="351464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he.wikipedia.org/w/index.php?title=%D7%9E%D7%99%D7%A8%D7%A0%D7%93%D7%94_(%D7%A9%D7%A4%D7%AA_%D7%AA%D7%9B%D7%A0%D7%95%D7%AA)&amp;action=edit&amp;redlink=1"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haskell.org/documentatio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ackage.haskell.org/package/base-4.15.0.0/docs/Data-Char.html#t:Char"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026" name="Picture 2" descr="Haskell (@HaskellOrg) | Twitter">
            <a:extLst>
              <a:ext uri="{FF2B5EF4-FFF2-40B4-BE49-F238E27FC236}">
                <a16:creationId xmlns:a16="http://schemas.microsoft.com/office/drawing/2014/main" id="{8FD15CC9-575F-4822-B253-924EADB654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41" r="3545" b="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
        <p:nvSpPr>
          <p:cNvPr id="6" name="מלבן 5">
            <a:extLst>
              <a:ext uri="{FF2B5EF4-FFF2-40B4-BE49-F238E27FC236}">
                <a16:creationId xmlns:a16="http://schemas.microsoft.com/office/drawing/2014/main" id="{63EE238A-BAC7-412D-BC2C-8038A2BB5DFA}"/>
              </a:ext>
            </a:extLst>
          </p:cNvPr>
          <p:cNvSpPr/>
          <p:nvPr/>
        </p:nvSpPr>
        <p:spPr>
          <a:xfrm>
            <a:off x="1185495" y="5685664"/>
            <a:ext cx="3820277" cy="461665"/>
          </a:xfrm>
          <a:prstGeom prst="rect">
            <a:avLst/>
          </a:prstGeom>
          <a:noFill/>
        </p:spPr>
        <p:txBody>
          <a:bodyPr wrap="none" lIns="91440" tIns="45720" rIns="91440" bIns="45720">
            <a:spAutoFit/>
          </a:bodyPr>
          <a:lstStyle/>
          <a:p>
            <a:pPr algn="ctr"/>
            <a:r>
              <a:rPr lang="he-IL" sz="2400" dirty="0">
                <a:ln w="0"/>
                <a:effectLst>
                  <a:outerShdw blurRad="38100" dist="19050" dir="2700000" algn="tl" rotWithShape="0">
                    <a:schemeClr val="dk1">
                      <a:alpha val="40000"/>
                    </a:schemeClr>
                  </a:outerShdw>
                </a:effectLst>
              </a:rPr>
              <a:t>מגישות: צביה </a:t>
            </a:r>
            <a:r>
              <a:rPr lang="he-IL" sz="2400" dirty="0" err="1">
                <a:ln w="0"/>
                <a:effectLst>
                  <a:outerShdw blurRad="38100" dist="19050" dir="2700000" algn="tl" rotWithShape="0">
                    <a:schemeClr val="dk1">
                      <a:alpha val="40000"/>
                    </a:schemeClr>
                  </a:outerShdw>
                </a:effectLst>
              </a:rPr>
              <a:t>לניאדו</a:t>
            </a:r>
            <a:r>
              <a:rPr lang="he-IL" sz="2400" dirty="0">
                <a:ln w="0"/>
                <a:effectLst>
                  <a:outerShdw blurRad="38100" dist="19050" dir="2700000" algn="tl" rotWithShape="0">
                    <a:schemeClr val="dk1">
                      <a:alpha val="40000"/>
                    </a:schemeClr>
                  </a:outerShdw>
                </a:effectLst>
              </a:rPr>
              <a:t> ותהל נדב</a:t>
            </a:r>
            <a:endParaRPr lang="he-IL" sz="2400" b="0" cap="none" spc="0" dirty="0">
              <a:ln w="0"/>
              <a:solidFill>
                <a:schemeClr val="tx1"/>
              </a:solidFill>
              <a:effectLst>
                <a:outerShdw blurRad="38100" dist="19050" dir="2700000" algn="tl" rotWithShape="0">
                  <a:schemeClr val="dk1">
                    <a:alpha val="40000"/>
                  </a:schemeClr>
                </a:outerShdw>
              </a:effectLst>
            </a:endParaRPr>
          </a:p>
        </p:txBody>
      </p:sp>
      <p:sp>
        <p:nvSpPr>
          <p:cNvPr id="7" name="מלבן 6">
            <a:extLst>
              <a:ext uri="{FF2B5EF4-FFF2-40B4-BE49-F238E27FC236}">
                <a16:creationId xmlns:a16="http://schemas.microsoft.com/office/drawing/2014/main" id="{E34C915E-744E-4D4F-923A-F913221FCC85}"/>
              </a:ext>
            </a:extLst>
          </p:cNvPr>
          <p:cNvSpPr/>
          <p:nvPr/>
        </p:nvSpPr>
        <p:spPr>
          <a:xfrm>
            <a:off x="4382774" y="171978"/>
            <a:ext cx="3426452" cy="1446550"/>
          </a:xfrm>
          <a:prstGeom prst="rect">
            <a:avLst/>
          </a:prstGeom>
          <a:noFill/>
        </p:spPr>
        <p:txBody>
          <a:bodyPr wrap="none" lIns="91440" tIns="45720" rIns="91440" bIns="45720">
            <a:spAutoFit/>
          </a:bodyPr>
          <a:lstStyle/>
          <a:p>
            <a:pPr algn="ctr"/>
            <a:r>
              <a:rPr lang="en-US" sz="8800" b="0" cap="none" spc="0" dirty="0">
                <a:ln w="0"/>
                <a:solidFill>
                  <a:schemeClr val="accent1"/>
                </a:solidFill>
                <a:effectLst>
                  <a:outerShdw blurRad="38100" dist="25400" dir="5400000" algn="ctr" rotWithShape="0">
                    <a:srgbClr val="6E747A">
                      <a:alpha val="43000"/>
                    </a:srgbClr>
                  </a:outerShdw>
                </a:effectLst>
              </a:rPr>
              <a:t>Haskell</a:t>
            </a:r>
            <a:endParaRPr lang="he-IL" sz="8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579298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85F76-8F91-4A6C-A627-16DD5959D25B}"/>
              </a:ext>
            </a:extLst>
          </p:cNvPr>
          <p:cNvSpPr>
            <a:spLocks noChangeArrowheads="1"/>
          </p:cNvSpPr>
          <p:nvPr/>
        </p:nvSpPr>
        <p:spPr bwMode="auto">
          <a:xfrm>
            <a:off x="251792" y="1737558"/>
            <a:ext cx="11794434" cy="1580572"/>
          </a:xfrm>
          <a:prstGeom prst="rect">
            <a:avLst/>
          </a:prstGeom>
          <a:solidFill>
            <a:schemeClr val="bg1"/>
          </a:solidFill>
          <a:ln>
            <a:noFill/>
          </a:ln>
          <a:effectLst/>
        </p:spPr>
        <p:txBody>
          <a:bodyPr vert="horz" wrap="square" lIns="0" tIns="-17457" rIns="0" bIns="-17457"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 אז מה הופך את האסקל לכל כך מהירה ?</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 טוֹהַר.</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טיפוסים סטטיים. </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עַצלוּת.</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 אבל מעל לכל היעילות של הקומפיילר היא שהוא יכול לשנות באופן קיצוני את היישום מבלי לשנות את צפיות הקוד.</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מלבן 3">
            <a:extLst>
              <a:ext uri="{FF2B5EF4-FFF2-40B4-BE49-F238E27FC236}">
                <a16:creationId xmlns:a16="http://schemas.microsoft.com/office/drawing/2014/main" id="{07C6D02C-E7EB-416B-B72E-E42143F349AD}"/>
              </a:ext>
            </a:extLst>
          </p:cNvPr>
          <p:cNvSpPr/>
          <p:nvPr/>
        </p:nvSpPr>
        <p:spPr>
          <a:xfrm>
            <a:off x="4657436" y="368252"/>
            <a:ext cx="3539752" cy="923330"/>
          </a:xfrm>
          <a:prstGeom prst="rect">
            <a:avLst/>
          </a:prstGeom>
          <a:noFill/>
        </p:spPr>
        <p:txBody>
          <a:bodyPr wrap="none" lIns="91440" tIns="45720" rIns="91440" bIns="45720">
            <a:spAutoFit/>
          </a:bodyPr>
          <a:lstStyle/>
          <a:p>
            <a:pPr algn="ctr"/>
            <a:r>
              <a:rPr lang="he-I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שפה מהירה</a:t>
            </a:r>
          </a:p>
        </p:txBody>
      </p:sp>
    </p:spTree>
    <p:extLst>
      <p:ext uri="{BB962C8B-B14F-4D97-AF65-F5344CB8AC3E}">
        <p14:creationId xmlns:p14="http://schemas.microsoft.com/office/powerpoint/2010/main" val="106582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BB040A1E-986E-4CC0-9C12-A02F12C70707}"/>
              </a:ext>
            </a:extLst>
          </p:cNvPr>
          <p:cNvSpPr txBox="1"/>
          <p:nvPr/>
        </p:nvSpPr>
        <p:spPr>
          <a:xfrm>
            <a:off x="3478696" y="2509413"/>
            <a:ext cx="7566991" cy="1200329"/>
          </a:xfrm>
          <a:prstGeom prst="rect">
            <a:avLst/>
          </a:prstGeom>
          <a:noFill/>
        </p:spPr>
        <p:txBody>
          <a:bodyPr wrap="square" rtlCol="0">
            <a:spAutoFit/>
          </a:bodyPr>
          <a:lstStyle/>
          <a:p>
            <a:r>
              <a:rPr lang="en-US" dirty="0"/>
              <a:t> </a:t>
            </a:r>
            <a:r>
              <a:rPr lang="en-US" u="sng" dirty="0"/>
              <a:t>pass by name</a:t>
            </a:r>
            <a:r>
              <a:rPr lang="he-IL" dirty="0"/>
              <a:t>- שיטה לא מצויה! אבל בכל זאת: הרעיון הוא שמחליפים כל אזכור של פרמטר פורמאלי בתוכנית עם הפרמטר הריאלי שלו. הקישור נעשה בעת הגישה לנתון. צורת עבודה כזו מאפשרת שפה שהיא  </a:t>
            </a:r>
            <a:r>
              <a:rPr lang="en-US" dirty="0"/>
              <a:t>evaluation lazy  </a:t>
            </a:r>
            <a:endParaRPr lang="he-IL" dirty="0"/>
          </a:p>
          <a:p>
            <a:r>
              <a:rPr lang="he-IL" dirty="0"/>
              <a:t>פרמטר יוחלף רק כאשר יהיה בו צורך, וזה כמובן חסכוני בזמן.</a:t>
            </a:r>
            <a:endParaRPr lang="en-US" dirty="0"/>
          </a:p>
        </p:txBody>
      </p:sp>
      <p:sp>
        <p:nvSpPr>
          <p:cNvPr id="5" name="תיבת טקסט 4">
            <a:extLst>
              <a:ext uri="{FF2B5EF4-FFF2-40B4-BE49-F238E27FC236}">
                <a16:creationId xmlns:a16="http://schemas.microsoft.com/office/drawing/2014/main" id="{29DA9E5E-5B88-4ECB-A9FD-03B86791724A}"/>
              </a:ext>
            </a:extLst>
          </p:cNvPr>
          <p:cNvSpPr txBox="1"/>
          <p:nvPr/>
        </p:nvSpPr>
        <p:spPr>
          <a:xfrm>
            <a:off x="2372140" y="1962725"/>
            <a:ext cx="8673547" cy="369332"/>
          </a:xfrm>
          <a:prstGeom prst="rect">
            <a:avLst/>
          </a:prstGeom>
          <a:noFill/>
        </p:spPr>
        <p:txBody>
          <a:bodyPr wrap="square">
            <a:spAutoFit/>
          </a:bodyPr>
          <a:lstStyle/>
          <a:p>
            <a:r>
              <a:rPr lang="en-US" u="sng" dirty="0"/>
              <a:t>By position</a:t>
            </a:r>
            <a:r>
              <a:rPr lang="he-IL" dirty="0"/>
              <a:t> - הקישור בין המשתנים הפורמאליים </a:t>
            </a:r>
            <a:r>
              <a:rPr lang="he-IL" dirty="0" err="1"/>
              <a:t>לממשים</a:t>
            </a:r>
            <a:r>
              <a:rPr lang="he-IL" dirty="0"/>
              <a:t> יבוצע ע"פ מיקום</a:t>
            </a:r>
            <a:r>
              <a:rPr lang="en-US" dirty="0"/>
              <a:t>.</a:t>
            </a:r>
          </a:p>
        </p:txBody>
      </p:sp>
      <p:sp>
        <p:nvSpPr>
          <p:cNvPr id="6" name="מלבן 5">
            <a:extLst>
              <a:ext uri="{FF2B5EF4-FFF2-40B4-BE49-F238E27FC236}">
                <a16:creationId xmlns:a16="http://schemas.microsoft.com/office/drawing/2014/main" id="{0728CDB5-9B56-429A-A202-A2AD4AE72E4E}"/>
              </a:ext>
            </a:extLst>
          </p:cNvPr>
          <p:cNvSpPr/>
          <p:nvPr/>
        </p:nvSpPr>
        <p:spPr>
          <a:xfrm>
            <a:off x="2090745" y="567035"/>
            <a:ext cx="8010527" cy="923330"/>
          </a:xfrm>
          <a:prstGeom prst="rect">
            <a:avLst/>
          </a:prstGeom>
          <a:noFill/>
        </p:spPr>
        <p:txBody>
          <a:bodyPr wrap="none" lIns="91440" tIns="45720" rIns="91440" bIns="45720">
            <a:spAutoFit/>
          </a:bodyPr>
          <a:lstStyle/>
          <a:p>
            <a:pPr algn="ctr"/>
            <a:r>
              <a:rPr lang="he-I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העברת פרמטרים לפונקציות</a:t>
            </a:r>
          </a:p>
        </p:txBody>
      </p:sp>
      <p:sp>
        <p:nvSpPr>
          <p:cNvPr id="9" name="תיבת טקסט 8">
            <a:extLst>
              <a:ext uri="{FF2B5EF4-FFF2-40B4-BE49-F238E27FC236}">
                <a16:creationId xmlns:a16="http://schemas.microsoft.com/office/drawing/2014/main" id="{3AE75CF0-4688-4DB5-9AE5-77034D9722AB}"/>
              </a:ext>
            </a:extLst>
          </p:cNvPr>
          <p:cNvSpPr txBox="1"/>
          <p:nvPr/>
        </p:nvSpPr>
        <p:spPr>
          <a:xfrm>
            <a:off x="4949687" y="3887098"/>
            <a:ext cx="6096000" cy="646331"/>
          </a:xfrm>
          <a:prstGeom prst="rect">
            <a:avLst/>
          </a:prstGeom>
          <a:noFill/>
        </p:spPr>
        <p:txBody>
          <a:bodyPr wrap="square">
            <a:spAutoFit/>
          </a:bodyPr>
          <a:lstStyle/>
          <a:p>
            <a:r>
              <a:rPr lang="en-US" dirty="0"/>
              <a:t> </a:t>
            </a:r>
            <a:r>
              <a:rPr lang="en-US" u="sng" dirty="0"/>
              <a:t>by value</a:t>
            </a:r>
            <a:r>
              <a:rPr lang="he-IL" dirty="0"/>
              <a:t>- העברת הפרמטרים לפונקציה נעשית ע"י העתקת הערך ולא שליחת המשתנה עצמו.</a:t>
            </a:r>
            <a:endParaRPr lang="en-US" dirty="0"/>
          </a:p>
        </p:txBody>
      </p:sp>
    </p:spTree>
    <p:extLst>
      <p:ext uri="{BB962C8B-B14F-4D97-AF65-F5344CB8AC3E}">
        <p14:creationId xmlns:p14="http://schemas.microsoft.com/office/powerpoint/2010/main" val="67673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AED47EF-2719-4850-AB10-0DFF9E6F6803}"/>
              </a:ext>
            </a:extLst>
          </p:cNvPr>
          <p:cNvSpPr/>
          <p:nvPr/>
        </p:nvSpPr>
        <p:spPr>
          <a:xfrm>
            <a:off x="4300488" y="567035"/>
            <a:ext cx="3591048" cy="923330"/>
          </a:xfrm>
          <a:prstGeom prst="rect">
            <a:avLst/>
          </a:prstGeom>
          <a:noFill/>
        </p:spPr>
        <p:txBody>
          <a:bodyPr wrap="none" lIns="91440" tIns="45720" rIns="91440" bIns="45720">
            <a:spAutoFit/>
          </a:bodyPr>
          <a:lstStyle/>
          <a:p>
            <a:pPr algn="ctr"/>
            <a:r>
              <a:rPr lang="he-IL"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טווח ההכרה</a:t>
            </a:r>
            <a:endParaRPr lang="he-I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תיבת טקסט 3">
            <a:extLst>
              <a:ext uri="{FF2B5EF4-FFF2-40B4-BE49-F238E27FC236}">
                <a16:creationId xmlns:a16="http://schemas.microsoft.com/office/drawing/2014/main" id="{93E1C06B-31D1-42F2-8DC2-5488ADE4F8D5}"/>
              </a:ext>
            </a:extLst>
          </p:cNvPr>
          <p:cNvSpPr txBox="1"/>
          <p:nvPr/>
        </p:nvSpPr>
        <p:spPr>
          <a:xfrm>
            <a:off x="4300488" y="2288402"/>
            <a:ext cx="6586330" cy="523220"/>
          </a:xfrm>
          <a:prstGeom prst="rect">
            <a:avLst/>
          </a:prstGeom>
          <a:noFill/>
        </p:spPr>
        <p:txBody>
          <a:bodyPr wrap="square">
            <a:spAutoFit/>
          </a:bodyPr>
          <a:lstStyle/>
          <a:p>
            <a:r>
              <a:rPr lang="he-IL" sz="2800" dirty="0"/>
              <a:t>הסקופ בשפה הינו מוגדר כסקופ סטטי.</a:t>
            </a:r>
            <a:endParaRPr lang="en-US" sz="2800" dirty="0"/>
          </a:p>
        </p:txBody>
      </p:sp>
      <p:sp>
        <p:nvSpPr>
          <p:cNvPr id="6" name="תיבת טקסט 5">
            <a:extLst>
              <a:ext uri="{FF2B5EF4-FFF2-40B4-BE49-F238E27FC236}">
                <a16:creationId xmlns:a16="http://schemas.microsoft.com/office/drawing/2014/main" id="{049F89F8-9AB5-4D05-9C3A-56C801A12BC7}"/>
              </a:ext>
            </a:extLst>
          </p:cNvPr>
          <p:cNvSpPr txBox="1"/>
          <p:nvPr/>
        </p:nvSpPr>
        <p:spPr>
          <a:xfrm>
            <a:off x="4717774" y="2811622"/>
            <a:ext cx="6096000" cy="1815882"/>
          </a:xfrm>
          <a:prstGeom prst="rect">
            <a:avLst/>
          </a:prstGeom>
          <a:noFill/>
        </p:spPr>
        <p:txBody>
          <a:bodyPr wrap="square">
            <a:spAutoFit/>
          </a:bodyPr>
          <a:lstStyle/>
          <a:p>
            <a:r>
              <a:rPr lang="he-IL" sz="2800" b="0" i="1" dirty="0">
                <a:solidFill>
                  <a:srgbClr val="000000"/>
                </a:solidFill>
                <a:effectLst/>
                <a:latin typeface="Times New Roman" panose="02020603050405020304" pitchFamily="18" charset="0"/>
              </a:rPr>
              <a:t>בלוק</a:t>
            </a:r>
            <a:r>
              <a:rPr lang="he-IL" sz="2800" b="0" i="0" dirty="0">
                <a:solidFill>
                  <a:srgbClr val="000000"/>
                </a:solidFill>
                <a:effectLst/>
                <a:latin typeface="Times New Roman" panose="02020603050405020304" pitchFamily="18" charset="0"/>
              </a:rPr>
              <a:t> מגדיר היקף חדש.</a:t>
            </a:r>
          </a:p>
          <a:p>
            <a:r>
              <a:rPr lang="he-IL" sz="2800" b="0" i="0" dirty="0">
                <a:solidFill>
                  <a:srgbClr val="000000"/>
                </a:solidFill>
                <a:effectLst/>
                <a:latin typeface="Times New Roman" panose="02020603050405020304" pitchFamily="18" charset="0"/>
              </a:rPr>
              <a:t>ניתן להכריז על משתנים בהיקף זה, ואינם נראים מבחוץ. עם זאת, משתנים מחוץ לתחום - גלויים.</a:t>
            </a:r>
            <a:endParaRPr lang="en-US" sz="2800" dirty="0"/>
          </a:p>
        </p:txBody>
      </p:sp>
    </p:spTree>
    <p:extLst>
      <p:ext uri="{BB962C8B-B14F-4D97-AF65-F5344CB8AC3E}">
        <p14:creationId xmlns:p14="http://schemas.microsoft.com/office/powerpoint/2010/main" val="340954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325A1AD6-26E8-4F5D-AC4E-CAF279EF07AE}"/>
              </a:ext>
            </a:extLst>
          </p:cNvPr>
          <p:cNvSpPr txBox="1"/>
          <p:nvPr/>
        </p:nvSpPr>
        <p:spPr>
          <a:xfrm>
            <a:off x="2797988" y="2031472"/>
            <a:ext cx="7765774" cy="1477328"/>
          </a:xfrm>
          <a:prstGeom prst="rect">
            <a:avLst/>
          </a:prstGeom>
          <a:noFill/>
        </p:spPr>
        <p:txBody>
          <a:bodyPr wrap="square" rtlCol="0">
            <a:spAutoFit/>
          </a:bodyPr>
          <a:lstStyle/>
          <a:p>
            <a:r>
              <a:rPr lang="he-IL" dirty="0"/>
              <a:t>כל פונקציה לפני ביצועה בודקים האם יש מספיק מקום כדי להריצה.</a:t>
            </a:r>
          </a:p>
          <a:p>
            <a:r>
              <a:rPr lang="he-IL" dirty="0"/>
              <a:t>אם יש מקום, מתחילים</a:t>
            </a:r>
          </a:p>
          <a:p>
            <a:r>
              <a:rPr lang="he-IL" dirty="0"/>
              <a:t>אם אין זיכרון, פינוי </a:t>
            </a:r>
            <a:r>
              <a:rPr lang="he-IL" dirty="0" err="1"/>
              <a:t>הזכרון</a:t>
            </a:r>
            <a:r>
              <a:rPr lang="he-IL" dirty="0"/>
              <a:t> מתחלק ל2 חלקים:</a:t>
            </a:r>
          </a:p>
          <a:p>
            <a:r>
              <a:rPr lang="he-IL" dirty="0"/>
              <a:t>כשנגמר המקום </a:t>
            </a:r>
            <a:r>
              <a:rPr lang="he-IL" dirty="0" err="1"/>
              <a:t>בערימה</a:t>
            </a:r>
            <a:r>
              <a:rPr lang="he-IL" dirty="0"/>
              <a:t> הראשונה, עוברים על כל המשתנים החיים ומעבירים אותם </a:t>
            </a:r>
            <a:r>
              <a:rPr lang="he-IL" dirty="0" err="1"/>
              <a:t>לערימה</a:t>
            </a:r>
            <a:r>
              <a:rPr lang="he-IL" dirty="0"/>
              <a:t> של דור 1 וכן להפך.</a:t>
            </a:r>
          </a:p>
        </p:txBody>
      </p:sp>
      <p:sp>
        <p:nvSpPr>
          <p:cNvPr id="3" name="תיבת טקסט 2">
            <a:extLst>
              <a:ext uri="{FF2B5EF4-FFF2-40B4-BE49-F238E27FC236}">
                <a16:creationId xmlns:a16="http://schemas.microsoft.com/office/drawing/2014/main" id="{9D505A84-BC4D-4E99-81AD-A230A3DF1DFB}"/>
              </a:ext>
            </a:extLst>
          </p:cNvPr>
          <p:cNvSpPr txBox="1"/>
          <p:nvPr/>
        </p:nvSpPr>
        <p:spPr>
          <a:xfrm>
            <a:off x="3411150" y="1385141"/>
            <a:ext cx="7152613" cy="646331"/>
          </a:xfrm>
          <a:prstGeom prst="rect">
            <a:avLst/>
          </a:prstGeom>
          <a:noFill/>
        </p:spPr>
        <p:txBody>
          <a:bodyPr wrap="square" rtlCol="0">
            <a:spAutoFit/>
          </a:bodyPr>
          <a:lstStyle/>
          <a:p>
            <a:r>
              <a:rPr lang="en-US" dirty="0"/>
              <a:t>                                                </a:t>
            </a:r>
            <a:r>
              <a:rPr lang="he-IL" dirty="0"/>
              <a:t>       </a:t>
            </a:r>
            <a:r>
              <a:rPr lang="en-US" dirty="0"/>
              <a:t>   </a:t>
            </a:r>
            <a:r>
              <a:rPr lang="he-IL" dirty="0"/>
              <a:t> </a:t>
            </a:r>
          </a:p>
          <a:p>
            <a:endParaRPr lang="he-IL" dirty="0"/>
          </a:p>
        </p:txBody>
      </p:sp>
      <p:sp>
        <p:nvSpPr>
          <p:cNvPr id="4" name="מלבן 3">
            <a:extLst>
              <a:ext uri="{FF2B5EF4-FFF2-40B4-BE49-F238E27FC236}">
                <a16:creationId xmlns:a16="http://schemas.microsoft.com/office/drawing/2014/main" id="{ECBF50F9-4BC6-4775-9210-3DB22C96BDF2}"/>
              </a:ext>
            </a:extLst>
          </p:cNvPr>
          <p:cNvSpPr/>
          <p:nvPr/>
        </p:nvSpPr>
        <p:spPr>
          <a:xfrm>
            <a:off x="4103407" y="461811"/>
            <a:ext cx="515493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Garbage collector</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תיבת טקסט 5">
            <a:extLst>
              <a:ext uri="{FF2B5EF4-FFF2-40B4-BE49-F238E27FC236}">
                <a16:creationId xmlns:a16="http://schemas.microsoft.com/office/drawing/2014/main" id="{B4EFA9B7-4715-4486-A481-22975071B83F}"/>
              </a:ext>
            </a:extLst>
          </p:cNvPr>
          <p:cNvSpPr txBox="1"/>
          <p:nvPr/>
        </p:nvSpPr>
        <p:spPr>
          <a:xfrm>
            <a:off x="4467763" y="1385141"/>
            <a:ext cx="6096000" cy="400110"/>
          </a:xfrm>
          <a:prstGeom prst="rect">
            <a:avLst/>
          </a:prstGeom>
          <a:noFill/>
        </p:spPr>
        <p:txBody>
          <a:bodyPr wrap="square">
            <a:spAutoFit/>
          </a:bodyPr>
          <a:lstStyle/>
          <a:p>
            <a:r>
              <a:rPr lang="he-IL" sz="2000" b="1" u="sng" dirty="0"/>
              <a:t>מנגנון זה פועל בשיטת אלגוריתם ההעתקה:</a:t>
            </a:r>
          </a:p>
        </p:txBody>
      </p:sp>
    </p:spTree>
    <p:extLst>
      <p:ext uri="{BB962C8B-B14F-4D97-AF65-F5344CB8AC3E}">
        <p14:creationId xmlns:p14="http://schemas.microsoft.com/office/powerpoint/2010/main" val="109405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4DFCCB2-9746-4C8F-AFEC-EA05A29E03AF}"/>
              </a:ext>
            </a:extLst>
          </p:cNvPr>
          <p:cNvSpPr txBox="1"/>
          <p:nvPr/>
        </p:nvSpPr>
        <p:spPr>
          <a:xfrm>
            <a:off x="2100263" y="2028825"/>
            <a:ext cx="8515350" cy="3046988"/>
          </a:xfrm>
          <a:prstGeom prst="rect">
            <a:avLst/>
          </a:prstGeom>
          <a:noFill/>
        </p:spPr>
        <p:txBody>
          <a:bodyPr wrap="square" rtlCol="0">
            <a:spAutoFit/>
          </a:bodyPr>
          <a:lstStyle/>
          <a:p>
            <a:r>
              <a:rPr lang="en-US" sz="3200" dirty="0"/>
              <a:t>Haskell </a:t>
            </a:r>
            <a:r>
              <a:rPr lang="he-IL" sz="3200" dirty="0"/>
              <a:t> עובד עם מנגנון טיפוסים סטטי.</a:t>
            </a:r>
          </a:p>
          <a:p>
            <a:r>
              <a:rPr lang="he-IL" sz="3200" dirty="0"/>
              <a:t>כשאתה כותב את התוכנית שלך, המהדר יודע איזו פיסת קוד היא מספר, מחרוזת וכן הלאה. כלומר, הרבה שגיאות אפשריות נתפסות בזמן הקומפילציה. אם תנסה להוסיף מספר ומחרוזת, המהדר יסמן על שגיאה.</a:t>
            </a:r>
            <a:endParaRPr lang="en-US" sz="3200" dirty="0"/>
          </a:p>
        </p:txBody>
      </p:sp>
      <p:sp>
        <p:nvSpPr>
          <p:cNvPr id="3" name="מלבן 2">
            <a:extLst>
              <a:ext uri="{FF2B5EF4-FFF2-40B4-BE49-F238E27FC236}">
                <a16:creationId xmlns:a16="http://schemas.microsoft.com/office/drawing/2014/main" id="{3025B4E3-918D-47E7-9C64-FAFB8A064E28}"/>
              </a:ext>
            </a:extLst>
          </p:cNvPr>
          <p:cNvSpPr/>
          <p:nvPr/>
        </p:nvSpPr>
        <p:spPr>
          <a:xfrm>
            <a:off x="3445153" y="495597"/>
            <a:ext cx="582557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H</a:t>
            </a:r>
            <a:r>
              <a:rPr lang="en-US" sz="5400" dirty="0">
                <a:ln w="0"/>
                <a:solidFill>
                  <a:schemeClr val="accent1"/>
                </a:solidFill>
                <a:effectLst>
                  <a:outerShdw blurRad="38100" dist="25400" dir="5400000" algn="ctr" rotWithShape="0">
                    <a:srgbClr val="6E747A">
                      <a:alpha val="43000"/>
                    </a:srgbClr>
                  </a:outerShdw>
                </a:effectLst>
              </a:rPr>
              <a:t>askell is static type</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9218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EFD16A83-931B-4AD8-B88C-825B99C8A2AE}"/>
              </a:ext>
            </a:extLst>
          </p:cNvPr>
          <p:cNvSpPr txBox="1"/>
          <p:nvPr/>
        </p:nvSpPr>
        <p:spPr>
          <a:xfrm>
            <a:off x="1457326" y="2044005"/>
            <a:ext cx="8972550" cy="2354491"/>
          </a:xfrm>
          <a:prstGeom prst="rect">
            <a:avLst/>
          </a:prstGeom>
          <a:noFill/>
        </p:spPr>
        <p:txBody>
          <a:bodyPr wrap="square" rtlCol="0">
            <a:spAutoFit/>
          </a:bodyPr>
          <a:lstStyle/>
          <a:p>
            <a:endParaRPr lang="en-US" sz="2100" dirty="0">
              <a:solidFill>
                <a:srgbClr val="373A3C"/>
              </a:solidFill>
              <a:latin typeface="-apple-system"/>
            </a:endParaRPr>
          </a:p>
          <a:p>
            <a:r>
              <a:rPr lang="he-IL" sz="2100" dirty="0">
                <a:solidFill>
                  <a:srgbClr val="373A3C"/>
                </a:solidFill>
                <a:latin typeface="-apple-system"/>
              </a:rPr>
              <a:t>הסקל לא יבצע פונקציות ויחשב דברים עד שהוא באמת נאלץ להראות לך תוצאה. זה משתלב עם שקיפות </a:t>
            </a:r>
            <a:endParaRPr lang="en-US" sz="2100" dirty="0">
              <a:solidFill>
                <a:srgbClr val="373A3C"/>
              </a:solidFill>
              <a:latin typeface="-apple-system"/>
            </a:endParaRPr>
          </a:p>
          <a:p>
            <a:endParaRPr lang="he-IL" sz="2100" dirty="0">
              <a:solidFill>
                <a:srgbClr val="373A3C"/>
              </a:solidFill>
              <a:latin typeface="-apple-system"/>
            </a:endParaRPr>
          </a:p>
          <a:p>
            <a:endParaRPr lang="he-IL" sz="2100" dirty="0">
              <a:solidFill>
                <a:srgbClr val="373A3C"/>
              </a:solidFill>
              <a:latin typeface="-apple-system"/>
            </a:endParaRPr>
          </a:p>
          <a:p>
            <a:endParaRPr lang="en-US" sz="2100" dirty="0">
              <a:solidFill>
                <a:srgbClr val="373A3C"/>
              </a:solidFill>
              <a:latin typeface="-apple-system"/>
            </a:endParaRPr>
          </a:p>
          <a:p>
            <a:r>
              <a:rPr lang="he-IL" sz="2100" dirty="0">
                <a:solidFill>
                  <a:srgbClr val="373A3C"/>
                </a:solidFill>
                <a:latin typeface="-apple-system"/>
              </a:rPr>
              <a:t>(</a:t>
            </a:r>
            <a:r>
              <a:rPr lang="en-US" sz="2100" dirty="0">
                <a:solidFill>
                  <a:srgbClr val="373A3C"/>
                </a:solidFill>
                <a:latin typeface="-apple-system"/>
              </a:rPr>
              <a:t>Call by name</a:t>
            </a:r>
            <a:endParaRPr lang="en-US" sz="2100" dirty="0"/>
          </a:p>
        </p:txBody>
      </p:sp>
      <p:sp>
        <p:nvSpPr>
          <p:cNvPr id="3" name="מלבן 2">
            <a:extLst>
              <a:ext uri="{FF2B5EF4-FFF2-40B4-BE49-F238E27FC236}">
                <a16:creationId xmlns:a16="http://schemas.microsoft.com/office/drawing/2014/main" id="{F24BD161-C9D6-4EC2-B8F5-7DCCA2A71B5E}"/>
              </a:ext>
            </a:extLst>
          </p:cNvPr>
          <p:cNvSpPr/>
          <p:nvPr/>
        </p:nvSpPr>
        <p:spPr>
          <a:xfrm>
            <a:off x="4363417" y="495597"/>
            <a:ext cx="398904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H</a:t>
            </a:r>
            <a:r>
              <a:rPr lang="en-US" sz="5400" dirty="0">
                <a:ln w="0"/>
                <a:solidFill>
                  <a:schemeClr val="accent1"/>
                </a:solidFill>
                <a:effectLst>
                  <a:outerShdw blurRad="38100" dist="25400" dir="5400000" algn="ctr" rotWithShape="0">
                    <a:srgbClr val="6E747A">
                      <a:alpha val="43000"/>
                    </a:srgbClr>
                  </a:outerShdw>
                </a:effectLst>
              </a:rPr>
              <a:t>askell is lazy</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1">
            <a:extLst>
              <a:ext uri="{FF2B5EF4-FFF2-40B4-BE49-F238E27FC236}">
                <a16:creationId xmlns:a16="http://schemas.microsoft.com/office/drawing/2014/main" id="{D9E4F778-6672-45A7-A497-2BF6718FF7A3}"/>
              </a:ext>
            </a:extLst>
          </p:cNvPr>
          <p:cNvSpPr>
            <a:spLocks noChangeArrowheads="1"/>
          </p:cNvSpPr>
          <p:nvPr/>
        </p:nvSpPr>
        <p:spPr bwMode="auto">
          <a:xfrm>
            <a:off x="3276649" y="3031435"/>
            <a:ext cx="7046794" cy="1257407"/>
          </a:xfrm>
          <a:prstGeom prst="rect">
            <a:avLst/>
          </a:prstGeom>
          <a:solidFill>
            <a:schemeClr val="bg1"/>
          </a:solidFill>
          <a:ln>
            <a:noFill/>
          </a:ln>
          <a:effectLst/>
        </p:spPr>
        <p:txBody>
          <a:bodyPr vert="horz" wrap="square" lIns="0" tIns="-17457" rIns="0" bIns="-17457"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מכיוון שהערכה עצלה פירושה שניתן לדחות משימות.</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אבל כדי לדחות משהו, אתה בטוח יותר שתקבל מאוחר יותר את אותה התוצאה כמו שהיית מקבל עכשיו,</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וזו שקיפות.</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8948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51BD13E1-7DDC-4601-8613-A8E5C27E1416}"/>
              </a:ext>
            </a:extLst>
          </p:cNvPr>
          <p:cNvSpPr txBox="1"/>
          <p:nvPr/>
        </p:nvSpPr>
        <p:spPr>
          <a:xfrm>
            <a:off x="914400" y="2384239"/>
            <a:ext cx="10015538" cy="1569660"/>
          </a:xfrm>
          <a:prstGeom prst="rect">
            <a:avLst/>
          </a:prstGeom>
          <a:noFill/>
        </p:spPr>
        <p:txBody>
          <a:bodyPr wrap="square" rtlCol="0">
            <a:spAutoFit/>
          </a:bodyPr>
          <a:lstStyle/>
          <a:p>
            <a:r>
              <a:rPr lang="he-IL" sz="3200" b="0" i="0" dirty="0">
                <a:solidFill>
                  <a:srgbClr val="373A3C"/>
                </a:solidFill>
                <a:effectLst/>
                <a:latin typeface="-apple-system"/>
              </a:rPr>
              <a:t>היא לא נותנת להמיר סוגי משתנים </a:t>
            </a:r>
            <a:endParaRPr lang="en-US" sz="3200" b="0" i="0" dirty="0">
              <a:solidFill>
                <a:srgbClr val="373A3C"/>
              </a:solidFill>
              <a:effectLst/>
              <a:latin typeface="-apple-system"/>
            </a:endParaRPr>
          </a:p>
          <a:p>
            <a:r>
              <a:rPr lang="he-IL" sz="3200" b="0" i="0" dirty="0">
                <a:solidFill>
                  <a:srgbClr val="373A3C"/>
                </a:solidFill>
                <a:effectLst/>
                <a:latin typeface="-apple-system"/>
              </a:rPr>
              <a:t>לדוגמא: </a:t>
            </a:r>
            <a:r>
              <a:rPr lang="en-US" sz="3200" b="0" i="0" dirty="0">
                <a:solidFill>
                  <a:srgbClr val="373A3C"/>
                </a:solidFill>
                <a:effectLst/>
                <a:latin typeface="-apple-system"/>
              </a:rPr>
              <a:t> </a:t>
            </a:r>
            <a:r>
              <a:rPr lang="he-IL" sz="3200" b="0" i="0" dirty="0">
                <a:solidFill>
                  <a:srgbClr val="373A3C"/>
                </a:solidFill>
                <a:effectLst/>
                <a:latin typeface="-apple-system"/>
              </a:rPr>
              <a:t>להמיר </a:t>
            </a:r>
            <a:r>
              <a:rPr lang="en-US" sz="3200" b="0" i="0" dirty="0">
                <a:solidFill>
                  <a:srgbClr val="373A3C"/>
                </a:solidFill>
                <a:effectLst/>
                <a:latin typeface="-apple-system"/>
              </a:rPr>
              <a:t>int </a:t>
            </a:r>
            <a:r>
              <a:rPr lang="he-IL" sz="3200" b="0" i="0" dirty="0">
                <a:solidFill>
                  <a:srgbClr val="373A3C"/>
                </a:solidFill>
                <a:effectLst/>
                <a:latin typeface="-apple-system"/>
              </a:rPr>
              <a:t> ל</a:t>
            </a:r>
            <a:r>
              <a:rPr lang="en-US" sz="3200" b="0" i="0" dirty="0">
                <a:solidFill>
                  <a:srgbClr val="373A3C"/>
                </a:solidFill>
                <a:effectLst/>
                <a:latin typeface="-apple-system"/>
              </a:rPr>
              <a:t>double</a:t>
            </a:r>
            <a:r>
              <a:rPr lang="he-IL" sz="3200" b="0" i="0" dirty="0">
                <a:solidFill>
                  <a:srgbClr val="373A3C"/>
                </a:solidFill>
                <a:effectLst/>
                <a:latin typeface="-apple-system"/>
              </a:rPr>
              <a:t>  </a:t>
            </a:r>
            <a:r>
              <a:rPr lang="he-IL" sz="3200" dirty="0">
                <a:solidFill>
                  <a:srgbClr val="373A3C"/>
                </a:solidFill>
                <a:latin typeface="-apple-system"/>
              </a:rPr>
              <a:t>ו</a:t>
            </a:r>
            <a:r>
              <a:rPr lang="he-IL" sz="3200" b="0" i="0" dirty="0">
                <a:solidFill>
                  <a:srgbClr val="373A3C"/>
                </a:solidFill>
                <a:effectLst/>
                <a:latin typeface="-apple-system"/>
              </a:rPr>
              <a:t>זה מונע שגיאות מיותרות.</a:t>
            </a:r>
            <a:endParaRPr lang="he-IL" sz="3200" dirty="0">
              <a:solidFill>
                <a:srgbClr val="373A3C"/>
              </a:solidFill>
              <a:latin typeface="-apple-system"/>
            </a:endParaRPr>
          </a:p>
          <a:p>
            <a:endParaRPr lang="en-US" sz="3200" dirty="0"/>
          </a:p>
        </p:txBody>
      </p:sp>
      <p:sp>
        <p:nvSpPr>
          <p:cNvPr id="3" name="מלבן 2">
            <a:extLst>
              <a:ext uri="{FF2B5EF4-FFF2-40B4-BE49-F238E27FC236}">
                <a16:creationId xmlns:a16="http://schemas.microsoft.com/office/drawing/2014/main" id="{46D00487-5DAB-49B6-AEAB-33CC558FAC48}"/>
              </a:ext>
            </a:extLst>
          </p:cNvPr>
          <p:cNvSpPr/>
          <p:nvPr/>
        </p:nvSpPr>
        <p:spPr>
          <a:xfrm>
            <a:off x="3303035" y="495597"/>
            <a:ext cx="610981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H</a:t>
            </a:r>
            <a:r>
              <a:rPr lang="en-US" sz="5400" dirty="0">
                <a:ln w="0"/>
                <a:solidFill>
                  <a:schemeClr val="accent1"/>
                </a:solidFill>
                <a:effectLst>
                  <a:outerShdw blurRad="38100" dist="25400" dir="5400000" algn="ctr" rotWithShape="0">
                    <a:srgbClr val="6E747A">
                      <a:alpha val="43000"/>
                    </a:srgbClr>
                  </a:outerShdw>
                </a:effectLst>
              </a:rPr>
              <a:t>askell is strong type</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9622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73B48E17-3190-47E8-AD19-E342288429E6}"/>
              </a:ext>
            </a:extLst>
          </p:cNvPr>
          <p:cNvSpPr txBox="1"/>
          <p:nvPr/>
        </p:nvSpPr>
        <p:spPr>
          <a:xfrm>
            <a:off x="1814514" y="1800225"/>
            <a:ext cx="9615487" cy="4401205"/>
          </a:xfrm>
          <a:prstGeom prst="rect">
            <a:avLst/>
          </a:prstGeom>
          <a:noFill/>
        </p:spPr>
        <p:txBody>
          <a:bodyPr wrap="square" rtlCol="0">
            <a:spAutoFit/>
          </a:bodyPr>
          <a:lstStyle/>
          <a:p>
            <a:r>
              <a:rPr lang="he-IL" sz="2000" dirty="0"/>
              <a:t> בגדול הקוד הפונקציונלי הטהור קשה לקריאה והבנה.</a:t>
            </a:r>
          </a:p>
          <a:p>
            <a:r>
              <a:rPr lang="he-IL" sz="2000" dirty="0"/>
              <a:t>   • זרימת השפה אינה סדרתית.</a:t>
            </a:r>
          </a:p>
          <a:p>
            <a:r>
              <a:rPr lang="he-IL" sz="2000" dirty="0"/>
              <a:t>   • אין שימוש בטיפוסים</a:t>
            </a:r>
          </a:p>
          <a:p>
            <a:endParaRPr lang="he-IL" sz="2000" dirty="0"/>
          </a:p>
          <a:p>
            <a:r>
              <a:rPr lang="en-US" sz="2000" dirty="0"/>
              <a:t> HASKELL </a:t>
            </a:r>
            <a:r>
              <a:rPr lang="he-IL" sz="2000" dirty="0"/>
              <a:t>מאפשרת שימוש במבנים סינטקטיים שאפשר לשלוט</a:t>
            </a:r>
            <a:r>
              <a:rPr lang="en-US" sz="2000" dirty="0"/>
              <a:t>  </a:t>
            </a:r>
            <a:r>
              <a:rPr lang="he-IL" sz="2000" dirty="0"/>
              <a:t> באמצעותם על זרימת הנתונים כגון  </a:t>
            </a:r>
            <a:r>
              <a:rPr lang="en-US" sz="2000" dirty="0"/>
              <a:t>do, if/else: </a:t>
            </a:r>
            <a:r>
              <a:rPr lang="he-IL" sz="2000" dirty="0"/>
              <a:t> אך לא </a:t>
            </a:r>
            <a:r>
              <a:rPr lang="en-US" sz="2000" dirty="0"/>
              <a:t>while, for</a:t>
            </a:r>
            <a:r>
              <a:rPr lang="he-IL" sz="2000" dirty="0"/>
              <a:t> </a:t>
            </a:r>
            <a:r>
              <a:rPr lang="he-IL" sz="2000" dirty="0" err="1"/>
              <a:t>וכו</a:t>
            </a:r>
            <a:r>
              <a:rPr lang="en-US" sz="2000" dirty="0"/>
              <a:t>'</a:t>
            </a:r>
            <a:endParaRPr lang="he-IL" sz="2000" dirty="0"/>
          </a:p>
          <a:p>
            <a:r>
              <a:rPr lang="he-IL" sz="2000" dirty="0"/>
              <a:t> </a:t>
            </a:r>
          </a:p>
          <a:p>
            <a:r>
              <a:rPr lang="he-IL" sz="2000" dirty="0"/>
              <a:t>בשפה זו יש לפרק תוכניות שנכתבו </a:t>
            </a:r>
            <a:r>
              <a:rPr lang="he-IL" sz="2000" dirty="0" err="1"/>
              <a:t>בהאסקל</a:t>
            </a:r>
            <a:r>
              <a:rPr lang="he-IL" sz="2000" dirty="0"/>
              <a:t> לחלקים קטנים רבים והן צריכות להשתמש ברקורסיה. זה הופך את הקוד שנכתב </a:t>
            </a:r>
            <a:r>
              <a:rPr lang="he-IL" sz="2000" dirty="0" err="1"/>
              <a:t>בהאסקל</a:t>
            </a:r>
            <a:r>
              <a:rPr lang="he-IL" sz="2000" dirty="0"/>
              <a:t> ללא קריא.</a:t>
            </a:r>
          </a:p>
          <a:p>
            <a:endParaRPr lang="he-IL" sz="2000" dirty="0"/>
          </a:p>
          <a:p>
            <a:r>
              <a:rPr lang="en-US" sz="2000" dirty="0">
                <a:latin typeface="Arial" panose="020B0604020202020204" pitchFamily="34" charset="0"/>
              </a:rPr>
              <a:t>-</a:t>
            </a:r>
            <a:r>
              <a:rPr lang="he-IL" sz="2000" dirty="0">
                <a:latin typeface="Arial" panose="020B0604020202020204" pitchFamily="34" charset="0"/>
              </a:rPr>
              <a:t> </a:t>
            </a:r>
            <a:r>
              <a:rPr lang="he-IL" sz="2000" dirty="0"/>
              <a:t>יש מספיק דרכים לבטא </a:t>
            </a:r>
            <a:r>
              <a:rPr lang="he-IL" sz="2000" dirty="0" err="1"/>
              <a:t>הכל</a:t>
            </a:r>
            <a:r>
              <a:rPr lang="he-IL" sz="2000" dirty="0"/>
              <a:t> אבל לא יותר מדי לכל דבר.</a:t>
            </a:r>
            <a:endParaRPr lang="he-IL" sz="2000" dirty="0">
              <a:latin typeface="Arial" panose="020B0604020202020204" pitchFamily="34" charset="0"/>
            </a:endParaRPr>
          </a:p>
          <a:p>
            <a:endParaRPr lang="en-US" sz="2000" dirty="0"/>
          </a:p>
          <a:p>
            <a:r>
              <a:rPr lang="he-IL" sz="2000" dirty="0"/>
              <a:t>ולכן שפת האסקל אינה שפה קריאה.</a:t>
            </a:r>
            <a:endParaRPr lang="en-US" sz="2000" dirty="0"/>
          </a:p>
          <a:p>
            <a:endParaRPr lang="en-US" sz="2000" dirty="0"/>
          </a:p>
        </p:txBody>
      </p:sp>
      <p:sp>
        <p:nvSpPr>
          <p:cNvPr id="3" name="מלבן 2">
            <a:extLst>
              <a:ext uri="{FF2B5EF4-FFF2-40B4-BE49-F238E27FC236}">
                <a16:creationId xmlns:a16="http://schemas.microsoft.com/office/drawing/2014/main" id="{83606F96-8180-4514-8A52-C4F598BB5E8E}"/>
              </a:ext>
            </a:extLst>
          </p:cNvPr>
          <p:cNvSpPr/>
          <p:nvPr/>
        </p:nvSpPr>
        <p:spPr>
          <a:xfrm>
            <a:off x="4703966" y="495597"/>
            <a:ext cx="330795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Readability</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08178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73D3EC32-98F9-481D-AF47-FA229F9E31AB}"/>
              </a:ext>
            </a:extLst>
          </p:cNvPr>
          <p:cNvSpPr txBox="1"/>
          <p:nvPr/>
        </p:nvSpPr>
        <p:spPr>
          <a:xfrm>
            <a:off x="706102" y="2016984"/>
            <a:ext cx="11329987" cy="646331"/>
          </a:xfrm>
          <a:prstGeom prst="rect">
            <a:avLst/>
          </a:prstGeom>
          <a:noFill/>
        </p:spPr>
        <p:txBody>
          <a:bodyPr wrap="square" rtlCol="0">
            <a:spAutoFit/>
          </a:bodyPr>
          <a:lstStyle/>
          <a:p>
            <a:endParaRPr lang="he-IL" dirty="0">
              <a:latin typeface="Arial" panose="020B0604020202020204" pitchFamily="34" charset="0"/>
            </a:endParaRPr>
          </a:p>
          <a:p>
            <a:r>
              <a:rPr lang="he-IL" dirty="0"/>
              <a:t>-השפה תומכת בהפשטת פונקציות זה תורם </a:t>
            </a:r>
            <a:r>
              <a:rPr lang="he-IL" dirty="0" err="1"/>
              <a:t>לכתיבות</a:t>
            </a:r>
            <a:r>
              <a:rPr lang="he-IL" dirty="0"/>
              <a:t> כי לא צריך לכתוב קטע קוד שחוזר על עצמו הרבה פעמים כלומר יש </a:t>
            </a:r>
            <a:r>
              <a:rPr lang="en-US" dirty="0"/>
              <a:t>Reuse</a:t>
            </a:r>
            <a:endParaRPr lang="he-IL" dirty="0">
              <a:latin typeface="Arial" panose="020B0604020202020204" pitchFamily="34" charset="0"/>
            </a:endParaRPr>
          </a:p>
        </p:txBody>
      </p:sp>
      <p:sp>
        <p:nvSpPr>
          <p:cNvPr id="5" name="תיבת טקסט 4">
            <a:extLst>
              <a:ext uri="{FF2B5EF4-FFF2-40B4-BE49-F238E27FC236}">
                <a16:creationId xmlns:a16="http://schemas.microsoft.com/office/drawing/2014/main" id="{00FA8CD4-E907-46A9-A8DE-7C3216BE7DB0}"/>
              </a:ext>
            </a:extLst>
          </p:cNvPr>
          <p:cNvSpPr txBox="1"/>
          <p:nvPr/>
        </p:nvSpPr>
        <p:spPr>
          <a:xfrm>
            <a:off x="891839" y="2682459"/>
            <a:ext cx="11144250" cy="646331"/>
          </a:xfrm>
          <a:prstGeom prst="rect">
            <a:avLst/>
          </a:prstGeom>
          <a:noFill/>
        </p:spPr>
        <p:txBody>
          <a:bodyPr wrap="square" rtlCol="0">
            <a:spAutoFit/>
          </a:bodyPr>
          <a:lstStyle/>
          <a:p>
            <a:r>
              <a:rPr lang="he-IL" dirty="0"/>
              <a:t>-המתכנת אינו צריך לנהל אחסון. הקצאת משתנים בזיכרון </a:t>
            </a:r>
            <a:r>
              <a:rPr lang="he-IL" dirty="0" err="1"/>
              <a:t>ואיתחולם</a:t>
            </a:r>
            <a:r>
              <a:rPr lang="he-IL" dirty="0"/>
              <a:t> הם מרומזים, ומחיקתם מתבצעת באופן אוטומטי על ידי איסוף אשפה.</a:t>
            </a:r>
            <a:endParaRPr lang="en-US" dirty="0"/>
          </a:p>
        </p:txBody>
      </p:sp>
      <p:sp>
        <p:nvSpPr>
          <p:cNvPr id="6" name="מלבן 5">
            <a:extLst>
              <a:ext uri="{FF2B5EF4-FFF2-40B4-BE49-F238E27FC236}">
                <a16:creationId xmlns:a16="http://schemas.microsoft.com/office/drawing/2014/main" id="{A4394F66-4246-4129-9797-0E9BC5941A65}"/>
              </a:ext>
            </a:extLst>
          </p:cNvPr>
          <p:cNvSpPr/>
          <p:nvPr/>
        </p:nvSpPr>
        <p:spPr>
          <a:xfrm>
            <a:off x="3257739" y="495597"/>
            <a:ext cx="620041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H</a:t>
            </a:r>
            <a:r>
              <a:rPr lang="en-US" sz="5400" dirty="0">
                <a:ln w="0"/>
                <a:solidFill>
                  <a:schemeClr val="accent1"/>
                </a:solidFill>
                <a:effectLst>
                  <a:outerShdw blurRad="38100" dist="25400" dir="5400000" algn="ctr" rotWithShape="0">
                    <a:srgbClr val="6E747A">
                      <a:alpha val="43000"/>
                    </a:srgbClr>
                  </a:outerShdw>
                </a:effectLst>
              </a:rPr>
              <a:t>askell is </a:t>
            </a:r>
            <a:r>
              <a:rPr lang="en-US" sz="5400" dirty="0" err="1">
                <a:ln w="0"/>
                <a:solidFill>
                  <a:schemeClr val="accent1"/>
                </a:solidFill>
                <a:effectLst>
                  <a:outerShdw blurRad="38100" dist="25400" dir="5400000" algn="ctr" rotWithShape="0">
                    <a:srgbClr val="6E747A">
                      <a:alpha val="43000"/>
                    </a:srgbClr>
                  </a:outerShdw>
                </a:effectLst>
              </a:rPr>
              <a:t>Writeability</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תיבת טקסט 2">
            <a:extLst>
              <a:ext uri="{FF2B5EF4-FFF2-40B4-BE49-F238E27FC236}">
                <a16:creationId xmlns:a16="http://schemas.microsoft.com/office/drawing/2014/main" id="{5011C141-9F1E-417E-B4A9-30F8CABC2E93}"/>
              </a:ext>
            </a:extLst>
          </p:cNvPr>
          <p:cNvSpPr txBox="1"/>
          <p:nvPr/>
        </p:nvSpPr>
        <p:spPr>
          <a:xfrm>
            <a:off x="798970" y="3328790"/>
            <a:ext cx="11144250" cy="369332"/>
          </a:xfrm>
          <a:prstGeom prst="rect">
            <a:avLst/>
          </a:prstGeom>
          <a:noFill/>
        </p:spPr>
        <p:txBody>
          <a:bodyPr wrap="square" rtlCol="0">
            <a:spAutoFit/>
          </a:bodyPr>
          <a:lstStyle/>
          <a:p>
            <a:r>
              <a:rPr lang="he-IL" dirty="0"/>
              <a:t>מי שמנוסה בשפה יכול להסתפק בכתיבת שורות קוד בודדות. </a:t>
            </a:r>
            <a:endParaRPr lang="en-US" dirty="0"/>
          </a:p>
        </p:txBody>
      </p:sp>
      <p:sp>
        <p:nvSpPr>
          <p:cNvPr id="8" name="תיבת טקסט 7">
            <a:extLst>
              <a:ext uri="{FF2B5EF4-FFF2-40B4-BE49-F238E27FC236}">
                <a16:creationId xmlns:a16="http://schemas.microsoft.com/office/drawing/2014/main" id="{00D2F418-EB0B-47D4-98F9-663815227A21}"/>
              </a:ext>
            </a:extLst>
          </p:cNvPr>
          <p:cNvSpPr txBox="1"/>
          <p:nvPr/>
        </p:nvSpPr>
        <p:spPr>
          <a:xfrm>
            <a:off x="1818664" y="3698122"/>
            <a:ext cx="10217425" cy="923330"/>
          </a:xfrm>
          <a:prstGeom prst="rect">
            <a:avLst/>
          </a:prstGeom>
          <a:noFill/>
        </p:spPr>
        <p:txBody>
          <a:bodyPr wrap="square">
            <a:spAutoFit/>
          </a:bodyPr>
          <a:lstStyle/>
          <a:p>
            <a:pPr marL="285750" indent="-285750">
              <a:buFontTx/>
              <a:buChar char="-"/>
            </a:pPr>
            <a:r>
              <a:rPr lang="he-IL" sz="1800" dirty="0"/>
              <a:t>שפה זו אינה שפה אימפרטיבית (פרוצדוראלית),אינה כוללת לולאות או שינוי ערכי המשתנים.</a:t>
            </a:r>
          </a:p>
          <a:p>
            <a:pPr marL="285750" indent="-285750">
              <a:buFontTx/>
              <a:buChar char="-"/>
            </a:pPr>
            <a:endParaRPr lang="en-US" sz="1800" dirty="0"/>
          </a:p>
          <a:p>
            <a:pPr marL="285750" indent="-285750">
              <a:buFontTx/>
              <a:buChar char="-"/>
            </a:pPr>
            <a:r>
              <a:rPr lang="he-IL" sz="1800" dirty="0"/>
              <a:t>לכן כתיבה בשפה זו היא סבירה</a:t>
            </a:r>
            <a:r>
              <a:rPr lang="en-US" sz="1800" dirty="0"/>
              <a:t> </a:t>
            </a:r>
            <a:r>
              <a:rPr lang="he-IL" sz="1800" dirty="0"/>
              <a:t>עד קשה.</a:t>
            </a:r>
          </a:p>
        </p:txBody>
      </p:sp>
    </p:spTree>
    <p:extLst>
      <p:ext uri="{BB962C8B-B14F-4D97-AF65-F5344CB8AC3E}">
        <p14:creationId xmlns:p14="http://schemas.microsoft.com/office/powerpoint/2010/main" val="297085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382413E-0B50-4CF4-8FEA-3155161B0BBC}"/>
              </a:ext>
            </a:extLst>
          </p:cNvPr>
          <p:cNvSpPr txBox="1"/>
          <p:nvPr/>
        </p:nvSpPr>
        <p:spPr>
          <a:xfrm>
            <a:off x="1622770" y="2447925"/>
            <a:ext cx="9729787" cy="3416320"/>
          </a:xfrm>
          <a:prstGeom prst="rect">
            <a:avLst/>
          </a:prstGeom>
          <a:noFill/>
        </p:spPr>
        <p:txBody>
          <a:bodyPr wrap="square" rtlCol="0">
            <a:spAutoFit/>
          </a:bodyPr>
          <a:lstStyle/>
          <a:p>
            <a:r>
              <a:rPr lang="he-IL" dirty="0"/>
              <a:t>- קיים טיפול בחריגות השפה</a:t>
            </a:r>
          </a:p>
          <a:p>
            <a:r>
              <a:rPr lang="he-IL" dirty="0"/>
              <a:t> -אין שימוש במצביעים</a:t>
            </a:r>
            <a:endParaRPr lang="en-US" dirty="0"/>
          </a:p>
          <a:p>
            <a:r>
              <a:rPr lang="en-US" dirty="0"/>
              <a:t> strong typing -</a:t>
            </a:r>
            <a:r>
              <a:rPr lang="he-IL" dirty="0"/>
              <a:t>אמינה מאוד וקלה לאימות וכללי ההקלדה מאוד קפדניים בדיקת סוג מתרחשת גם בזמן הקומפילציה מה שהופך תוכניות לאמינה מאוד.</a:t>
            </a:r>
          </a:p>
          <a:p>
            <a:r>
              <a:rPr lang="en-US" dirty="0"/>
              <a:t>-</a:t>
            </a:r>
            <a:r>
              <a:rPr lang="he-IL" dirty="0"/>
              <a:t> היכולת לאלץ פונקציות ותוכניות שלא להשפיע על מצבה של תוכנית או פונקציה אחרת מהווה נכס עצום למהימנותה. </a:t>
            </a:r>
          </a:p>
          <a:p>
            <a:r>
              <a:rPr lang="he-IL" dirty="0"/>
              <a:t>יש חסרון אחד למהימנות מכיוון </a:t>
            </a:r>
            <a:r>
              <a:rPr lang="he-IL" dirty="0" err="1"/>
              <a:t>שהאסקל</a:t>
            </a:r>
            <a:r>
              <a:rPr lang="he-IL" dirty="0"/>
              <a:t> פונקציונלי לחלוטין אין מבני בקרה, ולכן כל דבר שימושי צריך להיעשות עם פונקציות רקורסיביות אם הפונקציה הרקורסיבית מתקשרת לעצמה די בתדירות גבוהה, ייגמר הזיכרון למחסנית. זה מגביל ברצינות את הגודל של כל מבני הנתונים שמטופלים באמצעות רקורסיה; וזה באמת מגביל את התועלת של </a:t>
            </a:r>
            <a:r>
              <a:rPr lang="en-US" dirty="0"/>
              <a:t>Haskell </a:t>
            </a:r>
            <a:r>
              <a:rPr lang="he-IL" dirty="0"/>
              <a:t>בכל יישומים גדולים או "בעולם האמיתי".</a:t>
            </a:r>
          </a:p>
          <a:p>
            <a:endParaRPr lang="he-IL" dirty="0"/>
          </a:p>
          <a:p>
            <a:r>
              <a:rPr lang="he-IL" dirty="0"/>
              <a:t>השפה אמינה.</a:t>
            </a:r>
            <a:endParaRPr lang="en-US" dirty="0"/>
          </a:p>
        </p:txBody>
      </p:sp>
      <p:sp>
        <p:nvSpPr>
          <p:cNvPr id="4" name="מלבן 3">
            <a:extLst>
              <a:ext uri="{FF2B5EF4-FFF2-40B4-BE49-F238E27FC236}">
                <a16:creationId xmlns:a16="http://schemas.microsoft.com/office/drawing/2014/main" id="{D9B569B8-C1AA-4331-B6EF-5DE2E9067D85}"/>
              </a:ext>
            </a:extLst>
          </p:cNvPr>
          <p:cNvSpPr/>
          <p:nvPr/>
        </p:nvSpPr>
        <p:spPr>
          <a:xfrm>
            <a:off x="3636242" y="1026614"/>
            <a:ext cx="570284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H</a:t>
            </a:r>
            <a:r>
              <a:rPr lang="en-US" sz="5400" dirty="0">
                <a:ln w="0"/>
                <a:solidFill>
                  <a:schemeClr val="accent1"/>
                </a:solidFill>
                <a:effectLst>
                  <a:outerShdw blurRad="38100" dist="25400" dir="5400000" algn="ctr" rotWithShape="0">
                    <a:srgbClr val="6E747A">
                      <a:alpha val="43000"/>
                    </a:srgbClr>
                  </a:outerShdw>
                </a:effectLst>
              </a:rPr>
              <a:t>askell is </a:t>
            </a:r>
            <a:r>
              <a:rPr lang="en-US" sz="5400" dirty="0" err="1">
                <a:ln w="0"/>
                <a:solidFill>
                  <a:schemeClr val="accent1"/>
                </a:solidFill>
                <a:effectLst>
                  <a:outerShdw blurRad="38100" dist="25400" dir="5400000" algn="ctr" rotWithShape="0">
                    <a:srgbClr val="6E747A">
                      <a:alpha val="43000"/>
                    </a:srgbClr>
                  </a:outerShdw>
                </a:effectLst>
              </a:rPr>
              <a:t>realability</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תיבת טקסט 4">
            <a:extLst>
              <a:ext uri="{FF2B5EF4-FFF2-40B4-BE49-F238E27FC236}">
                <a16:creationId xmlns:a16="http://schemas.microsoft.com/office/drawing/2014/main" id="{8440D812-1A28-4722-A0B7-5975949BF0EB}"/>
              </a:ext>
            </a:extLst>
          </p:cNvPr>
          <p:cNvSpPr txBox="1"/>
          <p:nvPr/>
        </p:nvSpPr>
        <p:spPr>
          <a:xfrm>
            <a:off x="5256557" y="1949944"/>
            <a:ext cx="6096000" cy="646331"/>
          </a:xfrm>
          <a:prstGeom prst="rect">
            <a:avLst/>
          </a:prstGeom>
          <a:noFill/>
        </p:spPr>
        <p:txBody>
          <a:bodyPr wrap="square">
            <a:spAutoFit/>
          </a:bodyPr>
          <a:lstStyle/>
          <a:p>
            <a:r>
              <a:rPr lang="he-IL" sz="1800" dirty="0"/>
              <a:t>- אין </a:t>
            </a:r>
            <a:r>
              <a:rPr lang="en-US" sz="1800" dirty="0"/>
              <a:t>aliasing</a:t>
            </a:r>
            <a:r>
              <a:rPr lang="he-IL" sz="1800" dirty="0"/>
              <a:t> כיוון שאין למשתמש התעסקות עם מצביעים.</a:t>
            </a:r>
            <a:endParaRPr lang="en-US" sz="1800" dirty="0"/>
          </a:p>
          <a:p>
            <a:r>
              <a:rPr lang="he-IL" sz="1800" dirty="0"/>
              <a:t>- קיים מנגנון ה</a:t>
            </a:r>
            <a:r>
              <a:rPr lang="en-US" sz="1800" dirty="0"/>
              <a:t>type checking</a:t>
            </a:r>
          </a:p>
        </p:txBody>
      </p:sp>
    </p:spTree>
    <p:extLst>
      <p:ext uri="{BB962C8B-B14F-4D97-AF65-F5344CB8AC3E}">
        <p14:creationId xmlns:p14="http://schemas.microsoft.com/office/powerpoint/2010/main" val="116215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C42631A9-003F-4A6B-9111-CB84F0832677}"/>
              </a:ext>
            </a:extLst>
          </p:cNvPr>
          <p:cNvSpPr txBox="1"/>
          <p:nvPr/>
        </p:nvSpPr>
        <p:spPr>
          <a:xfrm>
            <a:off x="1171575" y="1771649"/>
            <a:ext cx="9272587" cy="3046988"/>
          </a:xfrm>
          <a:prstGeom prst="rect">
            <a:avLst/>
          </a:prstGeom>
          <a:noFill/>
        </p:spPr>
        <p:txBody>
          <a:bodyPr wrap="square" rtlCol="0">
            <a:spAutoFit/>
          </a:bodyPr>
          <a:lstStyle/>
          <a:p>
            <a:r>
              <a:rPr lang="he-IL" sz="3200" b="0" i="0" dirty="0">
                <a:effectLst/>
                <a:latin typeface="Arial" panose="020B0604020202020204" pitchFamily="34" charset="0"/>
              </a:rPr>
              <a:t>בעקבות הפרסום של שפת התכנות </a:t>
            </a:r>
            <a:r>
              <a:rPr lang="he-IL" sz="3200" b="0" i="0" u="sng" strike="noStrike" dirty="0">
                <a:effectLst/>
                <a:latin typeface="Arial" panose="020B0604020202020204" pitchFamily="34" charset="0"/>
                <a:hlinkClick r:id="rId2" tooltip="מירנדה (שפת תכנות) (הדף אינו קיים)">
                  <a:extLst>
                    <a:ext uri="{A12FA001-AC4F-418D-AE19-62706E023703}">
                      <ahyp:hlinkClr xmlns:ahyp="http://schemas.microsoft.com/office/drawing/2018/hyperlinkcolor" val="tx"/>
                    </a:ext>
                  </a:extLst>
                </a:hlinkClick>
              </a:rPr>
              <a:t>מירנדה</a:t>
            </a:r>
            <a:r>
              <a:rPr lang="he-IL" sz="3200" b="0" i="0" dirty="0">
                <a:effectLst/>
                <a:latin typeface="Arial" panose="020B0604020202020204" pitchFamily="34" charset="0"/>
              </a:rPr>
              <a:t> ב-1985, התרבו שפות התכנות הפונקציונליות. ב-1987, כבר היו למעלה מתריסר שפות תכנות פונקציונליות טהורות ובניהן </a:t>
            </a:r>
            <a:r>
              <a:rPr lang="en-US" sz="3200" b="0" i="0" dirty="0">
                <a:effectLst/>
                <a:latin typeface="Arial" panose="020B0604020202020204" pitchFamily="34" charset="0"/>
              </a:rPr>
              <a:t>Haskell</a:t>
            </a:r>
            <a:r>
              <a:rPr lang="he-IL" sz="3200" b="0" i="0" dirty="0">
                <a:effectLst/>
                <a:latin typeface="Arial" panose="020B0604020202020204" pitchFamily="34" charset="0"/>
              </a:rPr>
              <a:t>.</a:t>
            </a:r>
          </a:p>
          <a:p>
            <a:r>
              <a:rPr lang="he-IL" sz="3200" b="0" dirty="0">
                <a:effectLst/>
                <a:latin typeface="Helvetica" panose="020B0604020202020204" pitchFamily="34" charset="0"/>
              </a:rPr>
              <a:t>הוחלט שיש צורך לפתח שפה שתהיה זמינה, תמציתית, בעלת סינטקס פורמאלי</a:t>
            </a:r>
            <a:r>
              <a:rPr lang="en-US" sz="3200" dirty="0">
                <a:latin typeface="Helvetica" panose="020B0604020202020204" pitchFamily="34" charset="0"/>
              </a:rPr>
              <a:t>,</a:t>
            </a:r>
            <a:r>
              <a:rPr lang="he-IL" sz="3200" dirty="0">
                <a:latin typeface="Helvetica" panose="020B0604020202020204" pitchFamily="34" charset="0"/>
              </a:rPr>
              <a:t>עצלה</a:t>
            </a:r>
            <a:r>
              <a:rPr lang="he-IL" sz="3200" b="0" dirty="0">
                <a:effectLst/>
                <a:latin typeface="Helvetica" panose="020B0604020202020204" pitchFamily="34" charset="0"/>
              </a:rPr>
              <a:t> ושתתאים למחקרים.</a:t>
            </a:r>
            <a:endParaRPr lang="he-IL" sz="3200" b="0" dirty="0">
              <a:effectLst/>
              <a:latin typeface="Arial" panose="020B0604020202020204" pitchFamily="34" charset="0"/>
            </a:endParaRPr>
          </a:p>
        </p:txBody>
      </p:sp>
      <p:sp>
        <p:nvSpPr>
          <p:cNvPr id="3" name="מלבן 2">
            <a:extLst>
              <a:ext uri="{FF2B5EF4-FFF2-40B4-BE49-F238E27FC236}">
                <a16:creationId xmlns:a16="http://schemas.microsoft.com/office/drawing/2014/main" id="{6E12F9D8-BC07-4F15-9115-CE104C533EE0}"/>
              </a:ext>
            </a:extLst>
          </p:cNvPr>
          <p:cNvSpPr/>
          <p:nvPr/>
        </p:nvSpPr>
        <p:spPr>
          <a:xfrm>
            <a:off x="4685197" y="567035"/>
            <a:ext cx="2821606" cy="923330"/>
          </a:xfrm>
          <a:prstGeom prst="rect">
            <a:avLst/>
          </a:prstGeom>
          <a:noFill/>
        </p:spPr>
        <p:txBody>
          <a:bodyPr wrap="none" lIns="91440" tIns="45720" rIns="91440" bIns="45720">
            <a:spAutoFit/>
          </a:bodyPr>
          <a:lstStyle/>
          <a:p>
            <a:pPr algn="ctr"/>
            <a:r>
              <a:rPr lang="he-IL"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היסטוריה</a:t>
            </a:r>
            <a:endParaRPr lang="he-I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083357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a:extLst>
              <a:ext uri="{FF2B5EF4-FFF2-40B4-BE49-F238E27FC236}">
                <a16:creationId xmlns:a16="http://schemas.microsoft.com/office/drawing/2014/main" id="{FDE6F832-6FCF-424C-B4AF-C6A0B0A89CB1}"/>
              </a:ext>
            </a:extLst>
          </p:cNvPr>
          <p:cNvSpPr>
            <a:spLocks noChangeArrowheads="1"/>
          </p:cNvSpPr>
          <p:nvPr/>
        </p:nvSpPr>
        <p:spPr bwMode="auto">
          <a:xfrm>
            <a:off x="2871527" y="1479354"/>
            <a:ext cx="8569654" cy="4165895"/>
          </a:xfrm>
          <a:prstGeom prst="rect">
            <a:avLst/>
          </a:prstGeom>
          <a:solidFill>
            <a:schemeClr val="bg1"/>
          </a:solidFill>
          <a:ln>
            <a:noFill/>
          </a:ln>
          <a:effectLst/>
        </p:spPr>
        <p:txBody>
          <a:bodyPr vert="horz" wrap="square" lIns="0" tIns="-17457" rIns="0" bIns="-17457"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שפה זו חופשית לחלוטין לשימוש. המתורגמן והמהדרים זמינים בתוכנה חופשית וזמינים לפלטפורמות</a:t>
            </a:r>
            <a:r>
              <a:rPr kumimoji="0" lang="en-US" altLang="en-US" sz="2100" b="0" i="0" u="none" strike="noStrike" cap="none" normalizeH="0" baseline="0" dirty="0">
                <a:ln>
                  <a:noFill/>
                </a:ln>
                <a:solidFill>
                  <a:srgbClr val="202124"/>
                </a:solidFill>
                <a:effectLst/>
                <a:latin typeface="inherit"/>
              </a:rPr>
              <a:t> DOS, Windows 3.x, 95, 98, NT </a:t>
            </a:r>
            <a:r>
              <a:rPr kumimoji="0" lang="he-IL" altLang="en-US" sz="2100" b="0" i="0" u="none" strike="noStrike" cap="none" normalizeH="0" baseline="0" dirty="0">
                <a:ln>
                  <a:noFill/>
                </a:ln>
                <a:solidFill>
                  <a:srgbClr val="202124"/>
                </a:solidFill>
                <a:effectLst/>
                <a:latin typeface="inherit"/>
                <a:cs typeface="Arial" panose="020B0604020202020204" pitchFamily="34" charset="0"/>
              </a:rPr>
              <a:t>ו</a:t>
            </a:r>
            <a:r>
              <a:rPr kumimoji="0" lang="en-US" altLang="en-US" sz="2100" b="0" i="0" u="none" strike="noStrike" cap="none" normalizeH="0" baseline="0" dirty="0">
                <a:ln>
                  <a:noFill/>
                </a:ln>
                <a:solidFill>
                  <a:srgbClr val="202124"/>
                </a:solidFill>
                <a:effectLst/>
                <a:latin typeface="inherit"/>
              </a:rPr>
              <a:t>- Unix. </a:t>
            </a:r>
            <a:r>
              <a:rPr kumimoji="0" lang="he-IL" altLang="en-US" sz="2100" b="0" i="0" u="none" strike="noStrike" cap="none" normalizeH="0" baseline="0" dirty="0">
                <a:ln>
                  <a:noFill/>
                </a:ln>
                <a:solidFill>
                  <a:srgbClr val="202124"/>
                </a:solidFill>
                <a:effectLst/>
                <a:latin typeface="inherit"/>
                <a:cs typeface="Arial" panose="020B0604020202020204" pitchFamily="34" charset="0"/>
              </a:rPr>
              <a:t>אין הגבלות על שחרור תוכניות, מה שאומר שאתה יכול למכור כל דבר שאתה מתכנת. יש לא מעט ספריות הזמינות באופן חופשי דרך האינטרנט, והאסקל הוא קוד פתוח לחלוטין. </a:t>
            </a:r>
          </a:p>
          <a:p>
            <a:pPr marL="0" marR="0" lvl="0" indent="0" algn="r" defTabSz="914400" rtl="0" eaLnBrk="0" fontAlgn="base" latinLnBrk="0" hangingPunct="0">
              <a:lnSpc>
                <a:spcPct val="100000"/>
              </a:lnSpc>
              <a:spcBef>
                <a:spcPct val="0"/>
              </a:spcBef>
              <a:spcAft>
                <a:spcPct val="0"/>
              </a:spcAft>
              <a:buClrTx/>
              <a:buSzTx/>
              <a:buFontTx/>
              <a:buNone/>
              <a:tabLst/>
            </a:pPr>
            <a:endParaRPr kumimoji="0" lang="he-IL" altLang="en-US" sz="2100" b="0" i="0" u="none" strike="noStrike" cap="none" normalizeH="0" baseline="0" dirty="0">
              <a:ln>
                <a:noFill/>
              </a:ln>
              <a:solidFill>
                <a:srgbClr val="202124"/>
              </a:solidFill>
              <a:effectLst/>
              <a:latin typeface="inherit"/>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הכשרת אנשים לשימוש </a:t>
            </a:r>
            <a:r>
              <a:rPr kumimoji="0" lang="he-IL" altLang="en-US" sz="2100" b="0" i="0" u="none" strike="noStrike" cap="none" normalizeH="0" baseline="0" dirty="0" err="1">
                <a:ln>
                  <a:noFill/>
                </a:ln>
                <a:solidFill>
                  <a:srgbClr val="202124"/>
                </a:solidFill>
                <a:effectLst/>
                <a:latin typeface="inherit"/>
                <a:cs typeface="Arial" panose="020B0604020202020204" pitchFamily="34" charset="0"/>
              </a:rPr>
              <a:t>בהסקל</a:t>
            </a:r>
            <a:r>
              <a:rPr kumimoji="0" lang="he-IL" altLang="en-US" sz="2100" b="0" i="0" u="none" strike="noStrike" cap="none" normalizeH="0" baseline="0" dirty="0">
                <a:ln>
                  <a:noFill/>
                </a:ln>
                <a:solidFill>
                  <a:srgbClr val="202124"/>
                </a:solidFill>
                <a:effectLst/>
                <a:latin typeface="inherit"/>
                <a:cs typeface="Arial" panose="020B0604020202020204" pitchFamily="34" charset="0"/>
              </a:rPr>
              <a:t> יכולה להיות יקרה, במיוחד אם האנשים רגילים לתכנת עם שפה </a:t>
            </a:r>
            <a:r>
              <a:rPr kumimoji="0" lang="he-IL" altLang="en-US" sz="2100" b="0" i="0" u="none" strike="noStrike" cap="none" normalizeH="0" baseline="0" dirty="0" err="1">
                <a:ln>
                  <a:noFill/>
                </a:ln>
                <a:solidFill>
                  <a:srgbClr val="202124"/>
                </a:solidFill>
                <a:effectLst/>
                <a:latin typeface="inherit"/>
                <a:cs typeface="Arial" panose="020B0604020202020204" pitchFamily="34" charset="0"/>
              </a:rPr>
              <a:t>אימפרטבית</a:t>
            </a:r>
            <a:r>
              <a:rPr kumimoji="0" lang="he-IL" altLang="en-US" sz="2100" b="0" i="0" u="none" strike="noStrike" cap="none" normalizeH="0" baseline="0" dirty="0">
                <a:ln>
                  <a:noFill/>
                </a:ln>
                <a:solidFill>
                  <a:srgbClr val="202124"/>
                </a:solidFill>
                <a:effectLst/>
                <a:latin typeface="inherit"/>
                <a:cs typeface="Arial" panose="020B0604020202020204" pitchFamily="34" charset="0"/>
              </a:rPr>
              <a:t>. קשה ללמוד שפה פונקציונאלית, כולל הסקל לאחר לימוד ציווי, תהליך החשיבה הכרוך בכך יכול להיות שונה לחלוטין.</a:t>
            </a:r>
          </a:p>
          <a:p>
            <a:pPr marL="0" marR="0" lvl="0" indent="0" algn="r" defTabSz="914400" rtl="0" eaLnBrk="0" fontAlgn="base" latinLnBrk="0" hangingPunct="0">
              <a:lnSpc>
                <a:spcPct val="100000"/>
              </a:lnSpc>
              <a:spcBef>
                <a:spcPct val="0"/>
              </a:spcBef>
              <a:spcAft>
                <a:spcPct val="0"/>
              </a:spcAft>
              <a:buClrTx/>
              <a:buSzTx/>
              <a:buFontTx/>
              <a:buNone/>
              <a:tabLst/>
            </a:pPr>
            <a:endParaRPr lang="he-IL" altLang="en-US" sz="2100" dirty="0">
              <a:solidFill>
                <a:srgbClr val="202124"/>
              </a:solidFill>
              <a:latin typeface="inherit"/>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inherit"/>
                <a:cs typeface="Arial" panose="020B0604020202020204" pitchFamily="34" charset="0"/>
              </a:rPr>
              <a:t>השפה הינה אמינה- כלומר אין עליה בעלות עקב אי אמינות.</a:t>
            </a:r>
          </a:p>
          <a:p>
            <a:pPr marL="0" marR="0" lvl="0" indent="0" algn="r" defTabSz="914400" rtl="0" eaLnBrk="0" fontAlgn="base" latinLnBrk="0" hangingPunct="0">
              <a:lnSpc>
                <a:spcPct val="100000"/>
              </a:lnSpc>
              <a:spcBef>
                <a:spcPct val="0"/>
              </a:spcBef>
              <a:spcAft>
                <a:spcPct val="0"/>
              </a:spcAft>
              <a:buClrTx/>
              <a:buSzTx/>
              <a:buFontTx/>
              <a:buNone/>
              <a:tabLst/>
            </a:pPr>
            <a:endParaRPr lang="he-IL" altLang="en-US" sz="2100" dirty="0">
              <a:solidFill>
                <a:srgbClr val="202124"/>
              </a:solidFill>
              <a:latin typeface="inherit"/>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he-IL" altLang="en-US" sz="2100" dirty="0">
              <a:solidFill>
                <a:srgbClr val="202124"/>
              </a:solidFill>
              <a:latin typeface="inherit"/>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מלבן 12">
            <a:extLst>
              <a:ext uri="{FF2B5EF4-FFF2-40B4-BE49-F238E27FC236}">
                <a16:creationId xmlns:a16="http://schemas.microsoft.com/office/drawing/2014/main" id="{832DE2BD-1D79-40E5-9F51-7C1206676295}"/>
              </a:ext>
            </a:extLst>
          </p:cNvPr>
          <p:cNvSpPr/>
          <p:nvPr/>
        </p:nvSpPr>
        <p:spPr>
          <a:xfrm>
            <a:off x="5872180" y="544878"/>
            <a:ext cx="141442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Cost</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84659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7488E49-AB23-4E4D-8ADF-1562F278A3A7}"/>
              </a:ext>
            </a:extLst>
          </p:cNvPr>
          <p:cNvSpPr txBox="1"/>
          <p:nvPr/>
        </p:nvSpPr>
        <p:spPr>
          <a:xfrm>
            <a:off x="1106143" y="2011846"/>
            <a:ext cx="10229850" cy="1200329"/>
          </a:xfrm>
          <a:prstGeom prst="rect">
            <a:avLst/>
          </a:prstGeom>
          <a:noFill/>
        </p:spPr>
        <p:txBody>
          <a:bodyPr wrap="square" rtlCol="0">
            <a:spAutoFit/>
          </a:bodyPr>
          <a:lstStyle/>
          <a:p>
            <a:endParaRPr lang="en-US" dirty="0"/>
          </a:p>
          <a:p>
            <a:r>
              <a:rPr lang="he-IL" dirty="0"/>
              <a:t>במידה ולמחשב השני יש </a:t>
            </a:r>
            <a:r>
              <a:rPr lang="en-US" dirty="0" err="1"/>
              <a:t>Ghci</a:t>
            </a:r>
            <a:r>
              <a:rPr lang="en-US" dirty="0"/>
              <a:t> </a:t>
            </a:r>
            <a:r>
              <a:rPr lang="he-IL" dirty="0"/>
              <a:t> שזה </a:t>
            </a:r>
            <a:r>
              <a:rPr lang="he-IL" dirty="0" err="1"/>
              <a:t>האינטרפטר</a:t>
            </a:r>
            <a:r>
              <a:rPr lang="he-IL" dirty="0"/>
              <a:t> של האסקל נצליח להריץ את הקוד עליו ללא קובץ </a:t>
            </a:r>
            <a:r>
              <a:rPr lang="en-US" dirty="0"/>
              <a:t> exe</a:t>
            </a:r>
            <a:r>
              <a:rPr lang="he-IL" dirty="0"/>
              <a:t>.</a:t>
            </a:r>
          </a:p>
          <a:p>
            <a:endParaRPr lang="he-IL" b="1" u="sng" dirty="0"/>
          </a:p>
          <a:p>
            <a:r>
              <a:rPr lang="he-IL" b="1" u="sng" dirty="0"/>
              <a:t>יש ניידות</a:t>
            </a:r>
          </a:p>
        </p:txBody>
      </p:sp>
      <p:sp>
        <p:nvSpPr>
          <p:cNvPr id="5" name="מלבן 4">
            <a:extLst>
              <a:ext uri="{FF2B5EF4-FFF2-40B4-BE49-F238E27FC236}">
                <a16:creationId xmlns:a16="http://schemas.microsoft.com/office/drawing/2014/main" id="{5A5DE6DD-47A2-4E3A-919B-3E5A65D60F06}"/>
              </a:ext>
            </a:extLst>
          </p:cNvPr>
          <p:cNvSpPr/>
          <p:nvPr/>
        </p:nvSpPr>
        <p:spPr>
          <a:xfrm>
            <a:off x="5040288" y="544878"/>
            <a:ext cx="307821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Portability</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84139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7CF58CEE-8E04-4B6D-840A-8C77DE3C1ED4}"/>
              </a:ext>
            </a:extLst>
          </p:cNvPr>
          <p:cNvSpPr txBox="1"/>
          <p:nvPr/>
        </p:nvSpPr>
        <p:spPr>
          <a:xfrm>
            <a:off x="802481" y="2195513"/>
            <a:ext cx="10587038" cy="923330"/>
          </a:xfrm>
          <a:prstGeom prst="rect">
            <a:avLst/>
          </a:prstGeom>
          <a:noFill/>
        </p:spPr>
        <p:txBody>
          <a:bodyPr wrap="square" rtlCol="0">
            <a:spAutoFit/>
          </a:bodyPr>
          <a:lstStyle/>
          <a:p>
            <a:r>
              <a:rPr lang="he-IL" dirty="0"/>
              <a:t>לשפה יש ספר הוראות אינטרנטי מתועד היטב .</a:t>
            </a:r>
          </a:p>
          <a:p>
            <a:endParaRPr lang="he-IL" dirty="0"/>
          </a:p>
          <a:p>
            <a:r>
              <a:rPr lang="en-US" dirty="0">
                <a:hlinkClick r:id="rId2"/>
              </a:rPr>
              <a:t>https://www.haskell.org/documentation/</a:t>
            </a:r>
            <a:r>
              <a:rPr lang="he-IL" dirty="0"/>
              <a:t> </a:t>
            </a:r>
            <a:endParaRPr lang="en-US" dirty="0"/>
          </a:p>
        </p:txBody>
      </p:sp>
      <p:sp>
        <p:nvSpPr>
          <p:cNvPr id="5" name="מלבן 4">
            <a:extLst>
              <a:ext uri="{FF2B5EF4-FFF2-40B4-BE49-F238E27FC236}">
                <a16:creationId xmlns:a16="http://schemas.microsoft.com/office/drawing/2014/main" id="{BFC29C1C-27EB-4F38-921C-364A6464A578}"/>
              </a:ext>
            </a:extLst>
          </p:cNvPr>
          <p:cNvSpPr/>
          <p:nvPr/>
        </p:nvSpPr>
        <p:spPr>
          <a:xfrm>
            <a:off x="3843092" y="502016"/>
            <a:ext cx="50439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Well-</a:t>
            </a:r>
            <a:r>
              <a:rPr lang="en-US" sz="5400" b="0" cap="none" spc="0" dirty="0" err="1">
                <a:ln w="0"/>
                <a:solidFill>
                  <a:schemeClr val="accent1"/>
                </a:solidFill>
                <a:effectLst>
                  <a:outerShdw blurRad="38100" dist="25400" dir="5400000" algn="ctr" rotWithShape="0">
                    <a:srgbClr val="6E747A">
                      <a:alpha val="43000"/>
                    </a:srgbClr>
                  </a:outerShdw>
                </a:effectLst>
              </a:rPr>
              <a:t>definedness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8332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5A7874D2-1236-479D-AF45-0355C0B4E559}"/>
              </a:ext>
            </a:extLst>
          </p:cNvPr>
          <p:cNvSpPr txBox="1"/>
          <p:nvPr/>
        </p:nvSpPr>
        <p:spPr>
          <a:xfrm>
            <a:off x="1932385" y="1200152"/>
            <a:ext cx="8111728" cy="3924151"/>
          </a:xfrm>
          <a:prstGeom prst="rect">
            <a:avLst/>
          </a:prstGeom>
          <a:noFill/>
        </p:spPr>
        <p:txBody>
          <a:bodyPr wrap="square">
            <a:spAutoFit/>
          </a:bodyPr>
          <a:lstStyle/>
          <a:p>
            <a:pPr marL="0" indent="0">
              <a:spcBef>
                <a:spcPts val="1800"/>
              </a:spcBef>
              <a:buNone/>
            </a:pPr>
            <a:r>
              <a:rPr lang="he-IL" dirty="0"/>
              <a:t>טיפוסי משתנים סטטי-טעויות מתגלות בזמן קומפילציה</a:t>
            </a:r>
            <a:endParaRPr lang="en-US" dirty="0"/>
          </a:p>
          <a:p>
            <a:pPr marL="0" indent="0">
              <a:spcBef>
                <a:spcPts val="1800"/>
              </a:spcBef>
              <a:buNone/>
            </a:pPr>
            <a:endParaRPr lang="he-IL" dirty="0"/>
          </a:p>
          <a:p>
            <a:pPr marL="0" indent="0">
              <a:spcBef>
                <a:spcPts val="1800"/>
              </a:spcBef>
              <a:buNone/>
            </a:pPr>
            <a:r>
              <a:rPr lang="he-IL" dirty="0"/>
              <a:t>סוגי משתים </a:t>
            </a:r>
            <a:r>
              <a:rPr lang="he-IL" dirty="0" err="1"/>
              <a:t>בהאסקל</a:t>
            </a:r>
            <a:r>
              <a:rPr lang="he-IL" dirty="0"/>
              <a:t>:</a:t>
            </a:r>
          </a:p>
          <a:p>
            <a:pPr>
              <a:spcBef>
                <a:spcPts val="1800"/>
              </a:spcBef>
            </a:pPr>
            <a:r>
              <a:rPr lang="he-IL" dirty="0"/>
              <a:t> ערכים לוגיים </a:t>
            </a:r>
            <a:r>
              <a:rPr lang="en-US" dirty="0"/>
              <a:t>			</a:t>
            </a:r>
            <a:r>
              <a:rPr lang="he-IL" dirty="0"/>
              <a:t>		</a:t>
            </a:r>
            <a:r>
              <a:rPr lang="en-US" dirty="0"/>
              <a:t>Bool</a:t>
            </a:r>
          </a:p>
          <a:p>
            <a:pPr>
              <a:spcBef>
                <a:spcPts val="1800"/>
              </a:spcBef>
            </a:pPr>
            <a:r>
              <a:rPr lang="he-IL" dirty="0"/>
              <a:t>תו בודד</a:t>
            </a:r>
            <a:r>
              <a:rPr lang="en-US" dirty="0"/>
              <a:t>						Char</a:t>
            </a:r>
          </a:p>
          <a:p>
            <a:pPr>
              <a:spcBef>
                <a:spcPts val="1800"/>
              </a:spcBef>
            </a:pPr>
            <a:r>
              <a:rPr lang="he-IL" dirty="0"/>
              <a:t>מחרוזת תווים 					</a:t>
            </a:r>
            <a:r>
              <a:rPr lang="en-US" dirty="0"/>
              <a:t>String</a:t>
            </a:r>
          </a:p>
          <a:p>
            <a:pPr>
              <a:spcBef>
                <a:spcPts val="1800"/>
              </a:spcBef>
            </a:pPr>
            <a:r>
              <a:rPr lang="he-IL" dirty="0"/>
              <a:t>מספר שלם בתחום מוגבל 				</a:t>
            </a:r>
            <a:r>
              <a:rPr lang="en-US" dirty="0"/>
              <a:t>Int</a:t>
            </a:r>
            <a:endParaRPr lang="he-IL" dirty="0"/>
          </a:p>
          <a:p>
            <a:pPr>
              <a:spcBef>
                <a:spcPts val="1800"/>
              </a:spcBef>
            </a:pPr>
            <a:r>
              <a:rPr lang="he-IL" dirty="0"/>
              <a:t>מספר שלם ללא תחום 			          	</a:t>
            </a:r>
            <a:r>
              <a:rPr lang="en-US" dirty="0"/>
              <a:t>Integer</a:t>
            </a:r>
          </a:p>
        </p:txBody>
      </p:sp>
      <p:sp>
        <p:nvSpPr>
          <p:cNvPr id="5" name="מלבן 4">
            <a:extLst>
              <a:ext uri="{FF2B5EF4-FFF2-40B4-BE49-F238E27FC236}">
                <a16:creationId xmlns:a16="http://schemas.microsoft.com/office/drawing/2014/main" id="{D7D5E6F3-B922-4806-A549-80BCFD49A09D}"/>
              </a:ext>
            </a:extLst>
          </p:cNvPr>
          <p:cNvSpPr/>
          <p:nvPr/>
        </p:nvSpPr>
        <p:spPr>
          <a:xfrm>
            <a:off x="4147360" y="276822"/>
            <a:ext cx="4249881" cy="923330"/>
          </a:xfrm>
          <a:prstGeom prst="rect">
            <a:avLst/>
          </a:prstGeom>
          <a:noFill/>
        </p:spPr>
        <p:txBody>
          <a:bodyPr wrap="none" lIns="91440" tIns="45720" rIns="91440" bIns="45720">
            <a:spAutoFit/>
          </a:bodyPr>
          <a:lstStyle/>
          <a:p>
            <a:pPr algn="ctr"/>
            <a:r>
              <a:rPr lang="he-IL" sz="5400" dirty="0">
                <a:ln w="0"/>
                <a:solidFill>
                  <a:schemeClr val="accent1"/>
                </a:solidFill>
                <a:effectLst>
                  <a:outerShdw blurRad="38100" dist="25400" dir="5400000" algn="ctr" rotWithShape="0">
                    <a:srgbClr val="6E747A">
                      <a:alpha val="43000"/>
                    </a:srgbClr>
                  </a:outerShdw>
                </a:effectLst>
              </a:rPr>
              <a:t>טיפוסי משתנים</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6000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4A9EECBB-087E-44D0-ACA5-DCB45665927C}"/>
              </a:ext>
            </a:extLst>
          </p:cNvPr>
          <p:cNvSpPr txBox="1"/>
          <p:nvPr/>
        </p:nvSpPr>
        <p:spPr>
          <a:xfrm>
            <a:off x="3620742" y="1330015"/>
            <a:ext cx="7553740" cy="2246769"/>
          </a:xfrm>
          <a:prstGeom prst="rect">
            <a:avLst/>
          </a:prstGeom>
          <a:noFill/>
        </p:spPr>
        <p:txBody>
          <a:bodyPr wrap="square">
            <a:spAutoFit/>
          </a:bodyPr>
          <a:lstStyle/>
          <a:p>
            <a:pPr algn="r"/>
            <a:r>
              <a:rPr lang="he-IL" sz="2800" b="0" i="0" dirty="0" err="1">
                <a:solidFill>
                  <a:srgbClr val="373A3C"/>
                </a:solidFill>
                <a:effectLst/>
                <a:latin typeface="-apple-system"/>
              </a:rPr>
              <a:t>בהסקל</a:t>
            </a:r>
            <a:r>
              <a:rPr lang="he-IL" sz="2800" b="0" i="0" dirty="0">
                <a:solidFill>
                  <a:srgbClr val="373A3C"/>
                </a:solidFill>
                <a:effectLst/>
                <a:latin typeface="-apple-system"/>
              </a:rPr>
              <a:t> אין מחלקות וממשקים.</a:t>
            </a:r>
            <a:endParaRPr lang="en-US" sz="2800" b="0" i="0" dirty="0">
              <a:solidFill>
                <a:srgbClr val="373A3C"/>
              </a:solidFill>
              <a:effectLst/>
              <a:latin typeface="-apple-system"/>
            </a:endParaRPr>
          </a:p>
          <a:p>
            <a:pPr algn="r"/>
            <a:r>
              <a:rPr lang="he-IL" sz="2800" b="0" i="0" dirty="0">
                <a:solidFill>
                  <a:srgbClr val="373A3C"/>
                </a:solidFill>
                <a:effectLst/>
                <a:latin typeface="-apple-system"/>
              </a:rPr>
              <a:t> יש  </a:t>
            </a:r>
            <a:r>
              <a:rPr lang="en-US" sz="2800" b="0" i="0" dirty="0">
                <a:solidFill>
                  <a:srgbClr val="373A3C"/>
                </a:solidFill>
                <a:effectLst/>
                <a:latin typeface="-apple-system"/>
              </a:rPr>
              <a:t> </a:t>
            </a:r>
            <a:r>
              <a:rPr lang="en-US" sz="2800" b="0" i="0" dirty="0" err="1">
                <a:solidFill>
                  <a:srgbClr val="373A3C"/>
                </a:solidFill>
                <a:effectLst/>
                <a:latin typeface="-apple-system"/>
              </a:rPr>
              <a:t>typeclass</a:t>
            </a:r>
            <a:r>
              <a:rPr lang="en-US" sz="2800" b="0" i="0" dirty="0">
                <a:solidFill>
                  <a:srgbClr val="373A3C"/>
                </a:solidFill>
                <a:effectLst/>
                <a:latin typeface="-apple-system"/>
              </a:rPr>
              <a:t> </a:t>
            </a:r>
            <a:r>
              <a:rPr lang="he-IL" sz="2800" b="0" i="0" dirty="0">
                <a:solidFill>
                  <a:srgbClr val="373A3C"/>
                </a:solidFill>
                <a:effectLst/>
                <a:latin typeface="-apple-system"/>
              </a:rPr>
              <a:t>שזה דומה </a:t>
            </a:r>
            <a:r>
              <a:rPr lang="he-IL" sz="2800" b="0" i="0" dirty="0" err="1">
                <a:solidFill>
                  <a:srgbClr val="373A3C"/>
                </a:solidFill>
                <a:effectLst/>
                <a:latin typeface="-apple-system"/>
              </a:rPr>
              <a:t>לאינטרפייס</a:t>
            </a:r>
            <a:r>
              <a:rPr lang="he-IL" sz="2800" b="0" i="0" dirty="0">
                <a:solidFill>
                  <a:srgbClr val="373A3C"/>
                </a:solidFill>
                <a:effectLst/>
                <a:latin typeface="-apple-system"/>
              </a:rPr>
              <a:t> שמגדיר התנהגות של טיפוס.</a:t>
            </a:r>
          </a:p>
          <a:p>
            <a:pPr algn="r"/>
            <a:r>
              <a:rPr lang="he-IL" sz="2800" b="0" i="0" dirty="0">
                <a:solidFill>
                  <a:srgbClr val="373A3C"/>
                </a:solidFill>
                <a:effectLst/>
                <a:latin typeface="-apple-system"/>
              </a:rPr>
              <a:t> אם טיפוס הוא חלק מ </a:t>
            </a:r>
            <a:r>
              <a:rPr lang="en-US" sz="2800" b="0" i="0" dirty="0" err="1">
                <a:solidFill>
                  <a:srgbClr val="373A3C"/>
                </a:solidFill>
                <a:effectLst/>
                <a:latin typeface="-apple-system"/>
              </a:rPr>
              <a:t>typeclass</a:t>
            </a:r>
            <a:r>
              <a:rPr lang="en-US" sz="2800" b="0" i="0" dirty="0">
                <a:solidFill>
                  <a:srgbClr val="373A3C"/>
                </a:solidFill>
                <a:effectLst/>
                <a:latin typeface="-apple-system"/>
              </a:rPr>
              <a:t> -  </a:t>
            </a:r>
            <a:r>
              <a:rPr lang="he-IL" sz="2800" b="0" i="0" dirty="0">
                <a:solidFill>
                  <a:srgbClr val="373A3C"/>
                </a:solidFill>
                <a:effectLst/>
                <a:latin typeface="-apple-system"/>
              </a:rPr>
              <a:t> מסוים, זה אומר שהוא תומך בהתנהגות שה </a:t>
            </a:r>
            <a:r>
              <a:rPr lang="en-US" sz="2800" b="0" i="0" dirty="0" err="1">
                <a:solidFill>
                  <a:srgbClr val="373A3C"/>
                </a:solidFill>
                <a:effectLst/>
                <a:latin typeface="-apple-system"/>
              </a:rPr>
              <a:t>typeclass</a:t>
            </a:r>
            <a:r>
              <a:rPr lang="en-US" sz="2800" b="0" i="0" dirty="0">
                <a:solidFill>
                  <a:srgbClr val="373A3C"/>
                </a:solidFill>
                <a:effectLst/>
                <a:latin typeface="-apple-system"/>
              </a:rPr>
              <a:t> </a:t>
            </a:r>
            <a:r>
              <a:rPr lang="he-IL" sz="2800" b="0" i="0" dirty="0">
                <a:solidFill>
                  <a:srgbClr val="373A3C"/>
                </a:solidFill>
                <a:effectLst/>
                <a:latin typeface="-apple-system"/>
              </a:rPr>
              <a:t> מגדיר.</a:t>
            </a:r>
          </a:p>
        </p:txBody>
      </p:sp>
      <p:sp>
        <p:nvSpPr>
          <p:cNvPr id="4" name="מלבן 3">
            <a:extLst>
              <a:ext uri="{FF2B5EF4-FFF2-40B4-BE49-F238E27FC236}">
                <a16:creationId xmlns:a16="http://schemas.microsoft.com/office/drawing/2014/main" id="{4B0103D9-B520-469E-98B7-07A642B226E9}"/>
              </a:ext>
            </a:extLst>
          </p:cNvPr>
          <p:cNvSpPr/>
          <p:nvPr/>
        </p:nvSpPr>
        <p:spPr>
          <a:xfrm>
            <a:off x="4466039" y="276822"/>
            <a:ext cx="361252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Type classes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תמונה 5">
            <a:extLst>
              <a:ext uri="{FF2B5EF4-FFF2-40B4-BE49-F238E27FC236}">
                <a16:creationId xmlns:a16="http://schemas.microsoft.com/office/drawing/2014/main" id="{4846C56E-FBBF-4F73-BD95-680FC377C70E}"/>
              </a:ext>
            </a:extLst>
          </p:cNvPr>
          <p:cNvPicPr>
            <a:picLocks noChangeAspect="1"/>
          </p:cNvPicPr>
          <p:nvPr/>
        </p:nvPicPr>
        <p:blipFill>
          <a:blip r:embed="rId2"/>
          <a:stretch>
            <a:fillRect/>
          </a:stretch>
        </p:blipFill>
        <p:spPr>
          <a:xfrm>
            <a:off x="523097" y="5611565"/>
            <a:ext cx="5572903" cy="314369"/>
          </a:xfrm>
          <a:prstGeom prst="rect">
            <a:avLst/>
          </a:prstGeom>
        </p:spPr>
      </p:pic>
      <p:pic>
        <p:nvPicPr>
          <p:cNvPr id="8" name="תמונה 7">
            <a:extLst>
              <a:ext uri="{FF2B5EF4-FFF2-40B4-BE49-F238E27FC236}">
                <a16:creationId xmlns:a16="http://schemas.microsoft.com/office/drawing/2014/main" id="{CD421039-1144-467E-85FE-7FABE6B45ECE}"/>
              </a:ext>
            </a:extLst>
          </p:cNvPr>
          <p:cNvPicPr>
            <a:picLocks noChangeAspect="1"/>
          </p:cNvPicPr>
          <p:nvPr/>
        </p:nvPicPr>
        <p:blipFill>
          <a:blip r:embed="rId3"/>
          <a:stretch>
            <a:fillRect/>
          </a:stretch>
        </p:blipFill>
        <p:spPr>
          <a:xfrm>
            <a:off x="545930" y="4684045"/>
            <a:ext cx="4134427" cy="819264"/>
          </a:xfrm>
          <a:prstGeom prst="rect">
            <a:avLst/>
          </a:prstGeom>
        </p:spPr>
      </p:pic>
      <p:sp>
        <p:nvSpPr>
          <p:cNvPr id="10" name="תיבת טקסט 9">
            <a:extLst>
              <a:ext uri="{FF2B5EF4-FFF2-40B4-BE49-F238E27FC236}">
                <a16:creationId xmlns:a16="http://schemas.microsoft.com/office/drawing/2014/main" id="{0615C266-DA8A-4466-979E-9CB7D87CB5DB}"/>
              </a:ext>
            </a:extLst>
          </p:cNvPr>
          <p:cNvSpPr txBox="1"/>
          <p:nvPr/>
        </p:nvSpPr>
        <p:spPr>
          <a:xfrm>
            <a:off x="-238539" y="3521981"/>
            <a:ext cx="11990683" cy="369332"/>
          </a:xfrm>
          <a:prstGeom prst="rect">
            <a:avLst/>
          </a:prstGeom>
          <a:noFill/>
        </p:spPr>
        <p:txBody>
          <a:bodyPr wrap="square">
            <a:spAutoFit/>
          </a:bodyPr>
          <a:lstStyle/>
          <a:p>
            <a:r>
              <a:rPr lang="en-US" dirty="0">
                <a:solidFill>
                  <a:srgbClr val="373A3C"/>
                </a:solidFill>
                <a:latin typeface="-apple-system"/>
              </a:rPr>
              <a:t>-</a:t>
            </a:r>
            <a:r>
              <a:rPr lang="en-US" b="0" i="0" dirty="0">
                <a:solidFill>
                  <a:srgbClr val="373A3C"/>
                </a:solidFill>
                <a:effectLst/>
                <a:latin typeface="-apple-system"/>
              </a:rPr>
              <a:t>Ord• </a:t>
            </a:r>
            <a:r>
              <a:rPr lang="he-IL" b="0" i="0" dirty="0">
                <a:solidFill>
                  <a:srgbClr val="373A3C"/>
                </a:solidFill>
                <a:effectLst/>
                <a:latin typeface="-apple-system"/>
              </a:rPr>
              <a:t>טיפוסים שיש להם סדר. כל טיפוס ששייך ל</a:t>
            </a:r>
            <a:r>
              <a:rPr lang="en-US" b="0" i="0" dirty="0">
                <a:solidFill>
                  <a:srgbClr val="373A3C"/>
                </a:solidFill>
                <a:effectLst/>
                <a:latin typeface="-apple-system"/>
              </a:rPr>
              <a:t>Ord   </a:t>
            </a:r>
            <a:r>
              <a:rPr lang="he-IL" b="0" i="0" dirty="0">
                <a:solidFill>
                  <a:srgbClr val="373A3C"/>
                </a:solidFill>
                <a:effectLst/>
                <a:latin typeface="-apple-system"/>
              </a:rPr>
              <a:t>הוא בעל השוואה. ממילא ניתן לבצע על טיפוסים אלו &lt;=, &gt;=, &lt;, &gt;, ==, /=.</a:t>
            </a:r>
            <a:endParaRPr lang="en-US" dirty="0"/>
          </a:p>
        </p:txBody>
      </p:sp>
    </p:spTree>
    <p:extLst>
      <p:ext uri="{BB962C8B-B14F-4D97-AF65-F5344CB8AC3E}">
        <p14:creationId xmlns:p14="http://schemas.microsoft.com/office/powerpoint/2010/main" val="2532057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B5440332-E111-468F-8624-26678C2F3034}"/>
              </a:ext>
            </a:extLst>
          </p:cNvPr>
          <p:cNvSpPr txBox="1"/>
          <p:nvPr/>
        </p:nvSpPr>
        <p:spPr>
          <a:xfrm>
            <a:off x="5029250" y="904083"/>
            <a:ext cx="6093618" cy="646331"/>
          </a:xfrm>
          <a:prstGeom prst="rect">
            <a:avLst/>
          </a:prstGeom>
          <a:noFill/>
        </p:spPr>
        <p:txBody>
          <a:bodyPr wrap="square">
            <a:spAutoFit/>
          </a:bodyPr>
          <a:lstStyle/>
          <a:p>
            <a:r>
              <a:rPr lang="he-IL" sz="1800" dirty="0"/>
              <a:t>שמות פונקציות וארגומנטים מתחילים באות קטנה</a:t>
            </a:r>
            <a:endParaRPr lang="en-US" sz="1800" dirty="0"/>
          </a:p>
          <a:p>
            <a:r>
              <a:rPr lang="he-IL" sz="1800" dirty="0"/>
              <a:t>יש הקפדה על הזחות בשפה. </a:t>
            </a:r>
            <a:endParaRPr lang="en-US" dirty="0"/>
          </a:p>
        </p:txBody>
      </p:sp>
      <p:pic>
        <p:nvPicPr>
          <p:cNvPr id="6" name="תמונה 5">
            <a:extLst>
              <a:ext uri="{FF2B5EF4-FFF2-40B4-BE49-F238E27FC236}">
                <a16:creationId xmlns:a16="http://schemas.microsoft.com/office/drawing/2014/main" id="{13E97618-B199-48CE-B7F4-1215F7AAB242}"/>
              </a:ext>
            </a:extLst>
          </p:cNvPr>
          <p:cNvPicPr>
            <a:picLocks noChangeAspect="1"/>
          </p:cNvPicPr>
          <p:nvPr/>
        </p:nvPicPr>
        <p:blipFill>
          <a:blip r:embed="rId2"/>
          <a:stretch>
            <a:fillRect/>
          </a:stretch>
        </p:blipFill>
        <p:spPr>
          <a:xfrm>
            <a:off x="1745455" y="2219156"/>
            <a:ext cx="2562583" cy="2419688"/>
          </a:xfrm>
          <a:prstGeom prst="rect">
            <a:avLst/>
          </a:prstGeom>
        </p:spPr>
      </p:pic>
      <p:pic>
        <p:nvPicPr>
          <p:cNvPr id="8" name="תמונה 7">
            <a:extLst>
              <a:ext uri="{FF2B5EF4-FFF2-40B4-BE49-F238E27FC236}">
                <a16:creationId xmlns:a16="http://schemas.microsoft.com/office/drawing/2014/main" id="{7DD7E815-2DF1-49F9-B204-392E87ACD6CD}"/>
              </a:ext>
            </a:extLst>
          </p:cNvPr>
          <p:cNvPicPr>
            <a:picLocks noChangeAspect="1"/>
          </p:cNvPicPr>
          <p:nvPr/>
        </p:nvPicPr>
        <p:blipFill>
          <a:blip r:embed="rId3"/>
          <a:stretch>
            <a:fillRect/>
          </a:stretch>
        </p:blipFill>
        <p:spPr>
          <a:xfrm>
            <a:off x="5029250" y="2219156"/>
            <a:ext cx="2854714" cy="2419688"/>
          </a:xfrm>
          <a:prstGeom prst="rect">
            <a:avLst/>
          </a:prstGeom>
        </p:spPr>
      </p:pic>
      <p:pic>
        <p:nvPicPr>
          <p:cNvPr id="10" name="תמונה 9">
            <a:extLst>
              <a:ext uri="{FF2B5EF4-FFF2-40B4-BE49-F238E27FC236}">
                <a16:creationId xmlns:a16="http://schemas.microsoft.com/office/drawing/2014/main" id="{48455C77-0A95-4B7D-8EFA-8322FC4036E7}"/>
              </a:ext>
            </a:extLst>
          </p:cNvPr>
          <p:cNvPicPr>
            <a:picLocks noChangeAspect="1"/>
          </p:cNvPicPr>
          <p:nvPr/>
        </p:nvPicPr>
        <p:blipFill>
          <a:blip r:embed="rId4"/>
          <a:stretch>
            <a:fillRect/>
          </a:stretch>
        </p:blipFill>
        <p:spPr>
          <a:xfrm>
            <a:off x="8382878" y="2219156"/>
            <a:ext cx="3017143" cy="2419688"/>
          </a:xfrm>
          <a:prstGeom prst="rect">
            <a:avLst/>
          </a:prstGeom>
        </p:spPr>
      </p:pic>
      <p:sp>
        <p:nvSpPr>
          <p:cNvPr id="12" name="סימן כפל 11">
            <a:extLst>
              <a:ext uri="{FF2B5EF4-FFF2-40B4-BE49-F238E27FC236}">
                <a16:creationId xmlns:a16="http://schemas.microsoft.com/office/drawing/2014/main" id="{FF9BCD37-DFB4-4FFE-BC0C-EAE551CE8064}"/>
              </a:ext>
            </a:extLst>
          </p:cNvPr>
          <p:cNvSpPr/>
          <p:nvPr/>
        </p:nvSpPr>
        <p:spPr>
          <a:xfrm>
            <a:off x="9260732" y="5038928"/>
            <a:ext cx="1361872" cy="101167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סימן כפל 17">
            <a:extLst>
              <a:ext uri="{FF2B5EF4-FFF2-40B4-BE49-F238E27FC236}">
                <a16:creationId xmlns:a16="http://schemas.microsoft.com/office/drawing/2014/main" id="{E4A22C94-0FE9-4347-A3C2-8AD28C93DAD1}"/>
              </a:ext>
            </a:extLst>
          </p:cNvPr>
          <p:cNvSpPr/>
          <p:nvPr/>
        </p:nvSpPr>
        <p:spPr>
          <a:xfrm>
            <a:off x="5775671" y="5088015"/>
            <a:ext cx="1361872" cy="101167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מלבן 19">
            <a:extLst>
              <a:ext uri="{FF2B5EF4-FFF2-40B4-BE49-F238E27FC236}">
                <a16:creationId xmlns:a16="http://schemas.microsoft.com/office/drawing/2014/main" id="{3097B9C3-A457-4370-A563-01F9176C4740}"/>
              </a:ext>
            </a:extLst>
          </p:cNvPr>
          <p:cNvSpPr/>
          <p:nvPr/>
        </p:nvSpPr>
        <p:spPr>
          <a:xfrm rot="3695375">
            <a:off x="2611681" y="5744226"/>
            <a:ext cx="626270" cy="172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מלבן 21">
            <a:extLst>
              <a:ext uri="{FF2B5EF4-FFF2-40B4-BE49-F238E27FC236}">
                <a16:creationId xmlns:a16="http://schemas.microsoft.com/office/drawing/2014/main" id="{ABBFFB3A-15E4-4CA3-B96F-8F55426A8535}"/>
              </a:ext>
            </a:extLst>
          </p:cNvPr>
          <p:cNvSpPr/>
          <p:nvPr/>
        </p:nvSpPr>
        <p:spPr>
          <a:xfrm rot="18976601">
            <a:off x="2824163" y="5538788"/>
            <a:ext cx="1243012" cy="20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729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0E35C5E8-C058-418E-AC97-4C0B66332AB7}"/>
              </a:ext>
            </a:extLst>
          </p:cNvPr>
          <p:cNvSpPr txBox="1"/>
          <p:nvPr/>
        </p:nvSpPr>
        <p:spPr>
          <a:xfrm>
            <a:off x="2316853" y="2210628"/>
            <a:ext cx="8629650" cy="369332"/>
          </a:xfrm>
          <a:prstGeom prst="rect">
            <a:avLst/>
          </a:prstGeom>
          <a:noFill/>
        </p:spPr>
        <p:txBody>
          <a:bodyPr wrap="square" rtlCol="0">
            <a:spAutoFit/>
          </a:bodyPr>
          <a:lstStyle/>
          <a:p>
            <a:r>
              <a:rPr lang="he-IL" dirty="0"/>
              <a:t>שפת </a:t>
            </a:r>
            <a:r>
              <a:rPr lang="en-US" dirty="0"/>
              <a:t>Haskell  </a:t>
            </a:r>
            <a:r>
              <a:rPr lang="he-IL" dirty="0"/>
              <a:t> תומכת במקביליות ע"י שימוש ב</a:t>
            </a:r>
            <a:r>
              <a:rPr lang="en-US" dirty="0"/>
              <a:t>thread</a:t>
            </a:r>
          </a:p>
        </p:txBody>
      </p:sp>
      <p:sp>
        <p:nvSpPr>
          <p:cNvPr id="3" name="מלבן 2">
            <a:extLst>
              <a:ext uri="{FF2B5EF4-FFF2-40B4-BE49-F238E27FC236}">
                <a16:creationId xmlns:a16="http://schemas.microsoft.com/office/drawing/2014/main" id="{C3A31226-EC8F-4518-B1B4-1FF16EEFD882}"/>
              </a:ext>
            </a:extLst>
          </p:cNvPr>
          <p:cNvSpPr/>
          <p:nvPr/>
        </p:nvSpPr>
        <p:spPr>
          <a:xfrm>
            <a:off x="5192263" y="276822"/>
            <a:ext cx="2160079"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Thread</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pic>
        <p:nvPicPr>
          <p:cNvPr id="5" name="תמונה 4">
            <a:extLst>
              <a:ext uri="{FF2B5EF4-FFF2-40B4-BE49-F238E27FC236}">
                <a16:creationId xmlns:a16="http://schemas.microsoft.com/office/drawing/2014/main" id="{DF1A39A3-9E8C-4E7A-923A-4B81FA761C99}"/>
              </a:ext>
            </a:extLst>
          </p:cNvPr>
          <p:cNvPicPr>
            <a:picLocks noChangeAspect="1"/>
          </p:cNvPicPr>
          <p:nvPr/>
        </p:nvPicPr>
        <p:blipFill>
          <a:blip r:embed="rId2"/>
          <a:stretch>
            <a:fillRect/>
          </a:stretch>
        </p:blipFill>
        <p:spPr>
          <a:xfrm>
            <a:off x="1811355" y="2768210"/>
            <a:ext cx="4820323" cy="3600953"/>
          </a:xfrm>
          <a:prstGeom prst="rect">
            <a:avLst/>
          </a:prstGeom>
        </p:spPr>
      </p:pic>
    </p:spTree>
    <p:extLst>
      <p:ext uri="{BB962C8B-B14F-4D97-AF65-F5344CB8AC3E}">
        <p14:creationId xmlns:p14="http://schemas.microsoft.com/office/powerpoint/2010/main" val="975102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78E2A94C-35B6-47E4-B79F-8FA351C53AA1}"/>
              </a:ext>
            </a:extLst>
          </p:cNvPr>
          <p:cNvPicPr>
            <a:picLocks noChangeAspect="1"/>
          </p:cNvPicPr>
          <p:nvPr/>
        </p:nvPicPr>
        <p:blipFill>
          <a:blip r:embed="rId2"/>
          <a:stretch>
            <a:fillRect/>
          </a:stretch>
        </p:blipFill>
        <p:spPr>
          <a:xfrm>
            <a:off x="2847236" y="2431946"/>
            <a:ext cx="6912950" cy="2994231"/>
          </a:xfrm>
          <a:prstGeom prst="rect">
            <a:avLst/>
          </a:prstGeom>
        </p:spPr>
      </p:pic>
      <p:sp>
        <p:nvSpPr>
          <p:cNvPr id="6" name="מלבן 5">
            <a:extLst>
              <a:ext uri="{FF2B5EF4-FFF2-40B4-BE49-F238E27FC236}">
                <a16:creationId xmlns:a16="http://schemas.microsoft.com/office/drawing/2014/main" id="{D2105346-E6E0-4DD0-B6BA-1C37A4B83D7C}"/>
              </a:ext>
            </a:extLst>
          </p:cNvPr>
          <p:cNvSpPr/>
          <p:nvPr/>
        </p:nvSpPr>
        <p:spPr>
          <a:xfrm>
            <a:off x="5530653" y="609898"/>
            <a:ext cx="113069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a:t>
            </a:r>
            <a:r>
              <a:rPr lang="en-US" sz="5400" dirty="0">
                <a:ln w="0"/>
                <a:solidFill>
                  <a:schemeClr val="accent1"/>
                </a:solidFill>
                <a:effectLst>
                  <a:outerShdw blurRad="38100" dist="25400" dir="5400000" algn="ctr" rotWithShape="0">
                    <a:srgbClr val="6E747A">
                      <a:alpha val="43000"/>
                    </a:srgbClr>
                  </a:outerShdw>
                </a:effectLst>
              </a:rPr>
              <a:t>ist</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תיבת טקסט 6">
            <a:extLst>
              <a:ext uri="{FF2B5EF4-FFF2-40B4-BE49-F238E27FC236}">
                <a16:creationId xmlns:a16="http://schemas.microsoft.com/office/drawing/2014/main" id="{A46AC314-3EB4-47A6-8E21-65DD7BFB84F5}"/>
              </a:ext>
            </a:extLst>
          </p:cNvPr>
          <p:cNvSpPr txBox="1"/>
          <p:nvPr/>
        </p:nvSpPr>
        <p:spPr>
          <a:xfrm>
            <a:off x="1285875" y="1643063"/>
            <a:ext cx="10772775" cy="369332"/>
          </a:xfrm>
          <a:prstGeom prst="rect">
            <a:avLst/>
          </a:prstGeom>
          <a:noFill/>
        </p:spPr>
        <p:txBody>
          <a:bodyPr wrap="square" rtlCol="0">
            <a:spAutoFit/>
          </a:bodyPr>
          <a:lstStyle/>
          <a:p>
            <a:r>
              <a:rPr lang="he-IL" dirty="0"/>
              <a:t>רשימה הינה אוסף של ערכים מאותו סוג</a:t>
            </a:r>
            <a:endParaRPr lang="en-US" dirty="0"/>
          </a:p>
        </p:txBody>
      </p:sp>
    </p:spTree>
    <p:extLst>
      <p:ext uri="{BB962C8B-B14F-4D97-AF65-F5344CB8AC3E}">
        <p14:creationId xmlns:p14="http://schemas.microsoft.com/office/powerpoint/2010/main" val="643661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F58FF146-D572-4BE6-B319-DD91AAF47D45}"/>
              </a:ext>
            </a:extLst>
          </p:cNvPr>
          <p:cNvSpPr/>
          <p:nvPr/>
        </p:nvSpPr>
        <p:spPr>
          <a:xfrm>
            <a:off x="3794027" y="595610"/>
            <a:ext cx="4603946" cy="923330"/>
          </a:xfrm>
          <a:prstGeom prst="rect">
            <a:avLst/>
          </a:prstGeom>
          <a:noFill/>
        </p:spPr>
        <p:txBody>
          <a:bodyPr wrap="square" lIns="91440" tIns="45720" rIns="91440" bIns="45720">
            <a:spAutoFit/>
          </a:bodyPr>
          <a:lstStyle/>
          <a:p>
            <a:pPr algn="ctr"/>
            <a:r>
              <a:rPr lang="en-US" sz="5400" dirty="0" err="1">
                <a:ln w="0"/>
                <a:solidFill>
                  <a:schemeClr val="accent1"/>
                </a:solidFill>
                <a:effectLst>
                  <a:outerShdw blurRad="38100" dist="25400" dir="5400000" algn="ctr" rotWithShape="0">
                    <a:srgbClr val="6E747A">
                      <a:alpha val="43000"/>
                    </a:srgbClr>
                  </a:outerShdw>
                </a:effectLst>
              </a:rPr>
              <a:t>Tuply</a:t>
            </a:r>
            <a:r>
              <a:rPr lang="en-US" sz="5400" dirty="0">
                <a:ln w="0"/>
                <a:solidFill>
                  <a:schemeClr val="accent1"/>
                </a:solidFill>
                <a:effectLst>
                  <a:outerShdw blurRad="38100" dist="25400" dir="5400000" algn="ctr" rotWithShape="0">
                    <a:srgbClr val="6E747A">
                      <a:alpha val="43000"/>
                    </a:srgbClr>
                  </a:outerShdw>
                </a:effectLst>
              </a:rPr>
              <a:t> types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תיבת טקסט 2">
            <a:extLst>
              <a:ext uri="{FF2B5EF4-FFF2-40B4-BE49-F238E27FC236}">
                <a16:creationId xmlns:a16="http://schemas.microsoft.com/office/drawing/2014/main" id="{537687FD-2A3A-4861-B3C0-C5DB8A13BE43}"/>
              </a:ext>
            </a:extLst>
          </p:cNvPr>
          <p:cNvSpPr txBox="1"/>
          <p:nvPr/>
        </p:nvSpPr>
        <p:spPr>
          <a:xfrm>
            <a:off x="2100263" y="1943100"/>
            <a:ext cx="8358187" cy="369332"/>
          </a:xfrm>
          <a:prstGeom prst="rect">
            <a:avLst/>
          </a:prstGeom>
          <a:noFill/>
        </p:spPr>
        <p:txBody>
          <a:bodyPr wrap="square" rtlCol="0">
            <a:spAutoFit/>
          </a:bodyPr>
          <a:lstStyle/>
          <a:p>
            <a:r>
              <a:rPr lang="he-IL" dirty="0"/>
              <a:t>זוהי רשימה עם איברים אשר לא כולם באותו סוג</a:t>
            </a:r>
            <a:endParaRPr lang="en-US" dirty="0"/>
          </a:p>
        </p:txBody>
      </p:sp>
      <p:pic>
        <p:nvPicPr>
          <p:cNvPr id="5" name="תמונה 4">
            <a:extLst>
              <a:ext uri="{FF2B5EF4-FFF2-40B4-BE49-F238E27FC236}">
                <a16:creationId xmlns:a16="http://schemas.microsoft.com/office/drawing/2014/main" id="{1E002BBD-EFC7-4C86-A72B-E1C45278C665}"/>
              </a:ext>
            </a:extLst>
          </p:cNvPr>
          <p:cNvPicPr>
            <a:picLocks noChangeAspect="1"/>
          </p:cNvPicPr>
          <p:nvPr/>
        </p:nvPicPr>
        <p:blipFill>
          <a:blip r:embed="rId2"/>
          <a:stretch>
            <a:fillRect/>
          </a:stretch>
        </p:blipFill>
        <p:spPr>
          <a:xfrm>
            <a:off x="4300243" y="4339849"/>
            <a:ext cx="6158207" cy="1376423"/>
          </a:xfrm>
          <a:prstGeom prst="rect">
            <a:avLst/>
          </a:prstGeom>
        </p:spPr>
      </p:pic>
      <p:pic>
        <p:nvPicPr>
          <p:cNvPr id="7" name="תמונה 6">
            <a:extLst>
              <a:ext uri="{FF2B5EF4-FFF2-40B4-BE49-F238E27FC236}">
                <a16:creationId xmlns:a16="http://schemas.microsoft.com/office/drawing/2014/main" id="{260EAB7F-670F-4482-A985-84CA1F428337}"/>
              </a:ext>
            </a:extLst>
          </p:cNvPr>
          <p:cNvPicPr>
            <a:picLocks noChangeAspect="1"/>
          </p:cNvPicPr>
          <p:nvPr/>
        </p:nvPicPr>
        <p:blipFill>
          <a:blip r:embed="rId3"/>
          <a:stretch>
            <a:fillRect/>
          </a:stretch>
        </p:blipFill>
        <p:spPr>
          <a:xfrm>
            <a:off x="6519758" y="2736592"/>
            <a:ext cx="3938692" cy="1179097"/>
          </a:xfrm>
          <a:prstGeom prst="rect">
            <a:avLst/>
          </a:prstGeom>
        </p:spPr>
      </p:pic>
    </p:spTree>
    <p:extLst>
      <p:ext uri="{BB962C8B-B14F-4D97-AF65-F5344CB8AC3E}">
        <p14:creationId xmlns:p14="http://schemas.microsoft.com/office/powerpoint/2010/main" val="1440332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3E32E04-0AEB-4991-A7D2-841B5ED3FBC5}"/>
              </a:ext>
            </a:extLst>
          </p:cNvPr>
          <p:cNvSpPr/>
          <p:nvPr/>
        </p:nvSpPr>
        <p:spPr>
          <a:xfrm>
            <a:off x="4194077" y="424160"/>
            <a:ext cx="4603946"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“do” keyword</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תיבת טקסט 2">
            <a:extLst>
              <a:ext uri="{FF2B5EF4-FFF2-40B4-BE49-F238E27FC236}">
                <a16:creationId xmlns:a16="http://schemas.microsoft.com/office/drawing/2014/main" id="{B6864138-4A64-46B8-9301-D503736FC2FB}"/>
              </a:ext>
            </a:extLst>
          </p:cNvPr>
          <p:cNvSpPr txBox="1"/>
          <p:nvPr/>
        </p:nvSpPr>
        <p:spPr>
          <a:xfrm>
            <a:off x="2443163" y="1643063"/>
            <a:ext cx="7872412" cy="1569660"/>
          </a:xfrm>
          <a:prstGeom prst="rect">
            <a:avLst/>
          </a:prstGeom>
          <a:noFill/>
        </p:spPr>
        <p:txBody>
          <a:bodyPr wrap="square" rtlCol="0">
            <a:spAutoFit/>
          </a:bodyPr>
          <a:lstStyle/>
          <a:p>
            <a:r>
              <a:rPr lang="he-IL" sz="3200" dirty="0"/>
              <a:t>על ידי שימוש במילה </a:t>
            </a:r>
            <a:r>
              <a:rPr lang="en-US" sz="3200" dirty="0"/>
              <a:t>do </a:t>
            </a:r>
            <a:r>
              <a:rPr lang="he-IL" sz="3200" dirty="0"/>
              <a:t>  האסקל מאפשרת לנו לעשות רצף פעולות כאשר בלעדיה נוכל לבצע פעולה אחת בלבד.</a:t>
            </a:r>
            <a:endParaRPr lang="en-US" sz="3200" dirty="0"/>
          </a:p>
        </p:txBody>
      </p:sp>
      <p:pic>
        <p:nvPicPr>
          <p:cNvPr id="5" name="תמונה 4">
            <a:extLst>
              <a:ext uri="{FF2B5EF4-FFF2-40B4-BE49-F238E27FC236}">
                <a16:creationId xmlns:a16="http://schemas.microsoft.com/office/drawing/2014/main" id="{B2731A20-DA07-4585-8FD6-3C8F5F28765D}"/>
              </a:ext>
            </a:extLst>
          </p:cNvPr>
          <p:cNvPicPr>
            <a:picLocks noChangeAspect="1"/>
          </p:cNvPicPr>
          <p:nvPr/>
        </p:nvPicPr>
        <p:blipFill>
          <a:blip r:embed="rId2"/>
          <a:stretch>
            <a:fillRect/>
          </a:stretch>
        </p:blipFill>
        <p:spPr>
          <a:xfrm>
            <a:off x="3114171" y="3246772"/>
            <a:ext cx="4729667" cy="2458429"/>
          </a:xfrm>
          <a:prstGeom prst="rect">
            <a:avLst/>
          </a:prstGeom>
        </p:spPr>
      </p:pic>
    </p:spTree>
    <p:extLst>
      <p:ext uri="{BB962C8B-B14F-4D97-AF65-F5344CB8AC3E}">
        <p14:creationId xmlns:p14="http://schemas.microsoft.com/office/powerpoint/2010/main" val="302992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D907338E-4993-4009-A0FE-4DB3CE82524D}"/>
              </a:ext>
            </a:extLst>
          </p:cNvPr>
          <p:cNvSpPr txBox="1"/>
          <p:nvPr/>
        </p:nvSpPr>
        <p:spPr>
          <a:xfrm>
            <a:off x="1357313" y="728663"/>
            <a:ext cx="9758362" cy="3724096"/>
          </a:xfrm>
          <a:prstGeom prst="rect">
            <a:avLst/>
          </a:prstGeom>
          <a:noFill/>
        </p:spPr>
        <p:txBody>
          <a:bodyPr wrap="square" rtlCol="0">
            <a:spAutoFit/>
          </a:bodyPr>
          <a:lstStyle/>
          <a:p>
            <a:endParaRPr lang="en-CA" sz="3200" spc="-20" dirty="0">
              <a:solidFill>
                <a:srgbClr val="000000"/>
              </a:solidFill>
              <a:latin typeface="Arial"/>
              <a:cs typeface="Arial"/>
            </a:endParaRPr>
          </a:p>
          <a:p>
            <a:r>
              <a:rPr lang="en-US" sz="4400" dirty="0"/>
              <a:t>-</a:t>
            </a:r>
            <a:r>
              <a:rPr lang="en-US" sz="3200" b="0" i="0" u="sng" dirty="0">
                <a:effectLst/>
                <a:latin typeface="Arial" panose="020B0604020202020204" pitchFamily="34" charset="0"/>
              </a:rPr>
              <a:t>Haskel</a:t>
            </a:r>
            <a:r>
              <a:rPr lang="en-US" sz="3200" u="sng" dirty="0">
                <a:latin typeface="Arial" panose="020B0604020202020204" pitchFamily="34" charset="0"/>
              </a:rPr>
              <a:t>l</a:t>
            </a:r>
            <a:endParaRPr lang="en-CA" sz="3200" spc="-20" dirty="0">
              <a:solidFill>
                <a:srgbClr val="000000"/>
              </a:solidFill>
              <a:latin typeface="Arial"/>
              <a:cs typeface="Arial"/>
            </a:endParaRPr>
          </a:p>
          <a:p>
            <a:r>
              <a:rPr lang="he-IL" sz="3200" dirty="0"/>
              <a:t>הינה רצה על מגוון רחב של מערכות הפעלה :  </a:t>
            </a:r>
            <a:r>
              <a:rPr lang="en-CA" sz="3200" dirty="0"/>
              <a:t>Linux, Windows, Mac, Solaris</a:t>
            </a:r>
            <a:r>
              <a:rPr lang="he-IL" sz="3200" dirty="0"/>
              <a:t> ועובדת גם עם קומפיילר וגם עם אינטרפרטר</a:t>
            </a:r>
            <a:r>
              <a:rPr lang="en-CA" sz="3200" dirty="0"/>
              <a:t>.</a:t>
            </a:r>
          </a:p>
          <a:p>
            <a:endParaRPr lang="en-CA" sz="3200" dirty="0"/>
          </a:p>
          <a:p>
            <a:endParaRPr lang="en-CA" sz="3200" dirty="0"/>
          </a:p>
        </p:txBody>
      </p:sp>
      <p:sp>
        <p:nvSpPr>
          <p:cNvPr id="4" name="תיבת טקסט 3">
            <a:extLst>
              <a:ext uri="{FF2B5EF4-FFF2-40B4-BE49-F238E27FC236}">
                <a16:creationId xmlns:a16="http://schemas.microsoft.com/office/drawing/2014/main" id="{D0A6DCEC-79FB-4F83-9B51-3BD664DD99F7}"/>
              </a:ext>
            </a:extLst>
          </p:cNvPr>
          <p:cNvSpPr txBox="1"/>
          <p:nvPr/>
        </p:nvSpPr>
        <p:spPr>
          <a:xfrm>
            <a:off x="5019675" y="3557096"/>
            <a:ext cx="6096000" cy="3554819"/>
          </a:xfrm>
          <a:prstGeom prst="rect">
            <a:avLst/>
          </a:prstGeom>
          <a:noFill/>
        </p:spPr>
        <p:txBody>
          <a:bodyPr wrap="square">
            <a:spAutoFit/>
          </a:bodyPr>
          <a:lstStyle/>
          <a:p>
            <a:pPr algn="r" rtl="1">
              <a:lnSpc>
                <a:spcPts val="1500"/>
              </a:lnSpc>
              <a:spcBef>
                <a:spcPts val="750"/>
              </a:spcBef>
              <a:spcAft>
                <a:spcPts val="750"/>
              </a:spcAft>
            </a:pPr>
            <a:r>
              <a:rPr lang="he-IL" sz="2000" b="0" i="1" dirty="0">
                <a:solidFill>
                  <a:srgbClr val="333333"/>
                </a:solidFill>
                <a:effectLst/>
                <a:latin typeface="-apple-system"/>
                <a:cs typeface="Helvetica" panose="020B0604020202020204" pitchFamily="34" charset="0"/>
              </a:rPr>
              <a:t>כיום ל- </a:t>
            </a:r>
            <a:r>
              <a:rPr lang="he-IL" sz="2000" b="0" i="1" dirty="0">
                <a:solidFill>
                  <a:srgbClr val="333333"/>
                </a:solidFill>
                <a:effectLst/>
                <a:latin typeface="Helvetica" panose="020B0604020202020204" pitchFamily="34" charset="0"/>
              </a:rPr>
              <a:t> </a:t>
            </a:r>
            <a:r>
              <a:rPr lang="en-US" sz="2000" b="0" i="1" dirty="0">
                <a:solidFill>
                  <a:srgbClr val="333333"/>
                </a:solidFill>
                <a:effectLst/>
                <a:latin typeface="Helvetica" panose="020B0604020202020204" pitchFamily="34" charset="0"/>
              </a:rPr>
              <a:t>Haskell </a:t>
            </a:r>
            <a:r>
              <a:rPr lang="he-IL" sz="2000" b="0" i="1" dirty="0">
                <a:solidFill>
                  <a:srgbClr val="333333"/>
                </a:solidFill>
                <a:effectLst/>
                <a:latin typeface="-apple-system"/>
                <a:cs typeface="Helvetica" panose="020B0604020202020204" pitchFamily="34" charset="0"/>
              </a:rPr>
              <a:t>יש שלושה מהדרים נפוצים</a:t>
            </a:r>
            <a:r>
              <a:rPr lang="he-IL" sz="2000" b="0" i="1" dirty="0">
                <a:solidFill>
                  <a:srgbClr val="333333"/>
                </a:solidFill>
                <a:effectLst/>
                <a:latin typeface="Helvetica" panose="020B0604020202020204" pitchFamily="34" charset="0"/>
              </a:rPr>
              <a:t>:</a:t>
            </a:r>
            <a:endParaRPr lang="he-IL" sz="2000" b="0" i="1" dirty="0">
              <a:solidFill>
                <a:srgbClr val="373A3C"/>
              </a:solidFill>
              <a:effectLst/>
              <a:latin typeface="-apple-system"/>
            </a:endParaRPr>
          </a:p>
          <a:p>
            <a:pPr algn="r" rtl="1">
              <a:lnSpc>
                <a:spcPts val="1500"/>
              </a:lnSpc>
              <a:spcBef>
                <a:spcPts val="750"/>
              </a:spcBef>
              <a:spcAft>
                <a:spcPts val="750"/>
              </a:spcAft>
            </a:pPr>
            <a:r>
              <a:rPr lang="en-US" sz="2000" b="0" i="1" dirty="0">
                <a:solidFill>
                  <a:srgbClr val="333333"/>
                </a:solidFill>
                <a:effectLst/>
                <a:latin typeface="Helvetica" panose="020B0604020202020204" pitchFamily="34" charset="0"/>
              </a:rPr>
              <a:t>GHC </a:t>
            </a:r>
            <a:r>
              <a:rPr lang="en-US" sz="2000" b="0" i="1" dirty="0">
                <a:solidFill>
                  <a:srgbClr val="333333"/>
                </a:solidFill>
                <a:effectLst/>
                <a:latin typeface="-apple-system"/>
                <a:cs typeface="Helvetica" panose="020B0604020202020204" pitchFamily="34" charset="0"/>
              </a:rPr>
              <a:t> - </a:t>
            </a:r>
            <a:r>
              <a:rPr lang="he-IL" sz="2000" b="0" i="1" dirty="0">
                <a:solidFill>
                  <a:srgbClr val="333333"/>
                </a:solidFill>
                <a:effectLst/>
                <a:latin typeface="-apple-system"/>
                <a:cs typeface="Helvetica" panose="020B0604020202020204" pitchFamily="34" charset="0"/>
              </a:rPr>
              <a:t>המהדר המומלץ לפיתוח תוכנה, יכול לעבוד הן במפרש אינטראקטיבי בשם </a:t>
            </a:r>
            <a:r>
              <a:rPr lang="he-IL" sz="2000" b="0" i="1" dirty="0">
                <a:solidFill>
                  <a:srgbClr val="333333"/>
                </a:solidFill>
                <a:effectLst/>
                <a:latin typeface="Helvetica" panose="020B0604020202020204" pitchFamily="34" charset="0"/>
              </a:rPr>
              <a:t> (</a:t>
            </a:r>
            <a:r>
              <a:rPr lang="en-US" sz="2000" b="0" i="1" dirty="0">
                <a:solidFill>
                  <a:srgbClr val="333333"/>
                </a:solidFill>
                <a:effectLst/>
                <a:latin typeface="Helvetica" panose="020B0604020202020204" pitchFamily="34" charset="0"/>
              </a:rPr>
              <a:t> (</a:t>
            </a:r>
            <a:r>
              <a:rPr lang="en-US" sz="2000" b="0" i="1" dirty="0" err="1">
                <a:solidFill>
                  <a:srgbClr val="333333"/>
                </a:solidFill>
                <a:effectLst/>
                <a:latin typeface="Helvetica" panose="020B0604020202020204" pitchFamily="34" charset="0"/>
              </a:rPr>
              <a:t>GHCi</a:t>
            </a:r>
            <a:r>
              <a:rPr lang="en-US" sz="2000" b="0" i="1" dirty="0">
                <a:solidFill>
                  <a:srgbClr val="333333"/>
                </a:solidFill>
                <a:effectLst/>
                <a:latin typeface="Helvetica" panose="020B0604020202020204" pitchFamily="34" charset="0"/>
              </a:rPr>
              <a:t> </a:t>
            </a:r>
            <a:r>
              <a:rPr lang="he-IL" sz="2000" b="0" i="1" dirty="0">
                <a:solidFill>
                  <a:srgbClr val="333333"/>
                </a:solidFill>
                <a:effectLst/>
                <a:latin typeface="-apple-system"/>
                <a:cs typeface="Helvetica" panose="020B0604020202020204" pitchFamily="34" charset="0"/>
              </a:rPr>
              <a:t>והן כמהדר שיוצר קובץ ריצה בינארי</a:t>
            </a:r>
            <a:r>
              <a:rPr lang="he-IL" sz="2000" b="0" i="1" dirty="0">
                <a:solidFill>
                  <a:srgbClr val="333333"/>
                </a:solidFill>
                <a:effectLst/>
                <a:latin typeface="Helvetica" panose="020B0604020202020204" pitchFamily="34" charset="0"/>
              </a:rPr>
              <a:t>.</a:t>
            </a:r>
            <a:endParaRPr lang="he-IL" sz="2000" b="0" i="1" dirty="0">
              <a:solidFill>
                <a:srgbClr val="373A3C"/>
              </a:solidFill>
              <a:effectLst/>
              <a:latin typeface="-apple-system"/>
            </a:endParaRPr>
          </a:p>
          <a:p>
            <a:pPr algn="r" rtl="1">
              <a:lnSpc>
                <a:spcPts val="1500"/>
              </a:lnSpc>
              <a:spcBef>
                <a:spcPts val="750"/>
              </a:spcBef>
              <a:spcAft>
                <a:spcPts val="750"/>
              </a:spcAft>
            </a:pPr>
            <a:r>
              <a:rPr lang="he-IL" sz="2000" b="0" i="1" dirty="0">
                <a:solidFill>
                  <a:srgbClr val="333333"/>
                </a:solidFill>
                <a:effectLst/>
                <a:latin typeface="Helvetica" panose="020B0604020202020204" pitchFamily="34" charset="0"/>
              </a:rPr>
              <a:t> </a:t>
            </a:r>
            <a:r>
              <a:rPr lang="en-US" sz="2000" b="0" i="1" dirty="0">
                <a:solidFill>
                  <a:srgbClr val="333333"/>
                </a:solidFill>
                <a:effectLst/>
                <a:latin typeface="Helvetica" panose="020B0604020202020204" pitchFamily="34" charset="0"/>
              </a:rPr>
              <a:t>Hugs </a:t>
            </a:r>
            <a:r>
              <a:rPr lang="en-US" sz="2000" b="0" i="1" dirty="0">
                <a:solidFill>
                  <a:srgbClr val="333333"/>
                </a:solidFill>
                <a:effectLst/>
                <a:latin typeface="-apple-system"/>
                <a:cs typeface="Helvetica" panose="020B0604020202020204" pitchFamily="34" charset="0"/>
              </a:rPr>
              <a:t>- </a:t>
            </a:r>
            <a:r>
              <a:rPr lang="he-IL" sz="2000" b="0" i="1" dirty="0">
                <a:solidFill>
                  <a:srgbClr val="333333"/>
                </a:solidFill>
                <a:effectLst/>
                <a:latin typeface="-apple-system"/>
                <a:cs typeface="Helvetica" panose="020B0604020202020204" pitchFamily="34" charset="0"/>
              </a:rPr>
              <a:t>סביבת עבודה עם מפרש אינטראקטיבי, מומלצת לניסוי מודולים וללימוד השפה. </a:t>
            </a:r>
            <a:endParaRPr lang="he-IL" sz="2000" b="0" i="1" dirty="0">
              <a:solidFill>
                <a:srgbClr val="373A3C"/>
              </a:solidFill>
              <a:effectLst/>
              <a:latin typeface="-apple-system"/>
            </a:endParaRPr>
          </a:p>
          <a:p>
            <a:pPr algn="r" rtl="1">
              <a:lnSpc>
                <a:spcPts val="1500"/>
              </a:lnSpc>
              <a:spcBef>
                <a:spcPts val="750"/>
              </a:spcBef>
              <a:spcAft>
                <a:spcPts val="750"/>
              </a:spcAft>
            </a:pPr>
            <a:r>
              <a:rPr lang="en-US" sz="2000" b="0" i="1" dirty="0">
                <a:solidFill>
                  <a:srgbClr val="333333"/>
                </a:solidFill>
                <a:effectLst/>
                <a:latin typeface="Helvetica" panose="020B0604020202020204" pitchFamily="34" charset="0"/>
              </a:rPr>
              <a:t>NHC </a:t>
            </a:r>
            <a:r>
              <a:rPr lang="en-US" sz="2000" b="0" i="1" dirty="0">
                <a:solidFill>
                  <a:srgbClr val="333333"/>
                </a:solidFill>
                <a:effectLst/>
                <a:latin typeface="-apple-system"/>
                <a:cs typeface="Helvetica" panose="020B0604020202020204" pitchFamily="34" charset="0"/>
              </a:rPr>
              <a:t> - </a:t>
            </a:r>
            <a:r>
              <a:rPr lang="he-IL" sz="2000" b="0" i="1" dirty="0">
                <a:solidFill>
                  <a:srgbClr val="333333"/>
                </a:solidFill>
                <a:effectLst/>
                <a:latin typeface="-apple-system"/>
                <a:cs typeface="Helvetica" panose="020B0604020202020204" pitchFamily="34" charset="0"/>
              </a:rPr>
              <a:t>מהדר ניסיוני יותר ששם דגש על הודעות שגיאה ברורות יותר מהמקובל ב</a:t>
            </a:r>
            <a:r>
              <a:rPr lang="en-US" sz="2000" b="0" i="1" dirty="0">
                <a:solidFill>
                  <a:srgbClr val="333333"/>
                </a:solidFill>
                <a:effectLst/>
                <a:latin typeface="Helvetica" panose="020B0604020202020204" pitchFamily="34" charset="0"/>
              </a:rPr>
              <a:t>Haskell-</a:t>
            </a:r>
            <a:r>
              <a:rPr lang="en-US" sz="2000" b="0" i="1" dirty="0">
                <a:solidFill>
                  <a:srgbClr val="333333"/>
                </a:solidFill>
                <a:effectLst/>
                <a:latin typeface="-apple-system"/>
                <a:cs typeface="Helvetica" panose="020B0604020202020204" pitchFamily="34" charset="0"/>
              </a:rPr>
              <a:t>.</a:t>
            </a:r>
            <a:endParaRPr lang="en-US" sz="2000" b="0" i="1" dirty="0">
              <a:solidFill>
                <a:srgbClr val="373A3C"/>
              </a:solidFill>
              <a:effectLst/>
              <a:latin typeface="-apple-system"/>
            </a:endParaRPr>
          </a:p>
          <a:p>
            <a:pPr algn="r" rtl="1">
              <a:lnSpc>
                <a:spcPts val="1500"/>
              </a:lnSpc>
              <a:spcBef>
                <a:spcPts val="750"/>
              </a:spcBef>
              <a:spcAft>
                <a:spcPts val="750"/>
              </a:spcAft>
            </a:pPr>
            <a:r>
              <a:rPr lang="he-IL" sz="2000" b="0" i="1" dirty="0">
                <a:solidFill>
                  <a:srgbClr val="333333"/>
                </a:solidFill>
                <a:effectLst/>
                <a:latin typeface="-apple-system"/>
                <a:cs typeface="Helvetica" panose="020B0604020202020204" pitchFamily="34" charset="0"/>
              </a:rPr>
              <a:t>ישנם גם מספר מהדרים אשר מבוססים על שלושת המהדרים האלה. כל המהדרים מופצים כתוכנה חופשית.</a:t>
            </a:r>
            <a:endParaRPr lang="he-IL" sz="2000" b="0" i="1" dirty="0">
              <a:solidFill>
                <a:srgbClr val="373A3C"/>
              </a:solidFill>
              <a:effectLst/>
              <a:latin typeface="-apple-system"/>
            </a:endParaRPr>
          </a:p>
          <a:p>
            <a:br>
              <a:rPr lang="he-IL" sz="2000" dirty="0"/>
            </a:br>
            <a:endParaRPr lang="en-US" sz="2000" dirty="0"/>
          </a:p>
        </p:txBody>
      </p:sp>
    </p:spTree>
    <p:extLst>
      <p:ext uri="{BB962C8B-B14F-4D97-AF65-F5344CB8AC3E}">
        <p14:creationId xmlns:p14="http://schemas.microsoft.com/office/powerpoint/2010/main" val="165062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5E1EEB36-C855-4B77-902C-798AB99ED791}"/>
              </a:ext>
            </a:extLst>
          </p:cNvPr>
          <p:cNvSpPr/>
          <p:nvPr/>
        </p:nvSpPr>
        <p:spPr>
          <a:xfrm>
            <a:off x="3794027" y="595610"/>
            <a:ext cx="4603946"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Input Output</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תיבת טקסט 3">
            <a:extLst>
              <a:ext uri="{FF2B5EF4-FFF2-40B4-BE49-F238E27FC236}">
                <a16:creationId xmlns:a16="http://schemas.microsoft.com/office/drawing/2014/main" id="{3E2FB377-6228-40ED-A9D9-A1B0D40E48C5}"/>
              </a:ext>
            </a:extLst>
          </p:cNvPr>
          <p:cNvSpPr txBox="1"/>
          <p:nvPr/>
        </p:nvSpPr>
        <p:spPr>
          <a:xfrm>
            <a:off x="3046809" y="1957389"/>
            <a:ext cx="8468915" cy="369332"/>
          </a:xfrm>
          <a:prstGeom prst="rect">
            <a:avLst/>
          </a:prstGeom>
          <a:noFill/>
        </p:spPr>
        <p:txBody>
          <a:bodyPr wrap="square">
            <a:spAutoFit/>
          </a:bodyPr>
          <a:lstStyle/>
          <a:p>
            <a:pPr marL="0" indent="0">
              <a:buNone/>
            </a:pPr>
            <a:r>
              <a:rPr lang="he-IL" dirty="0"/>
              <a:t>הספרייה סטנדרטית </a:t>
            </a:r>
            <a:r>
              <a:rPr lang="he-IL" dirty="0" err="1"/>
              <a:t>בהאסקל</a:t>
            </a:r>
            <a:r>
              <a:rPr lang="he-IL" dirty="0"/>
              <a:t> מספקת כמות של פונקציות בסיסיות הנפוצות ביותר הם:</a:t>
            </a:r>
          </a:p>
        </p:txBody>
      </p:sp>
      <p:pic>
        <p:nvPicPr>
          <p:cNvPr id="5" name="תמונה 4">
            <a:extLst>
              <a:ext uri="{FF2B5EF4-FFF2-40B4-BE49-F238E27FC236}">
                <a16:creationId xmlns:a16="http://schemas.microsoft.com/office/drawing/2014/main" id="{3DCA28EC-5EFC-47B9-988E-A9068A982530}"/>
              </a:ext>
            </a:extLst>
          </p:cNvPr>
          <p:cNvPicPr>
            <a:picLocks noChangeAspect="1"/>
          </p:cNvPicPr>
          <p:nvPr/>
        </p:nvPicPr>
        <p:blipFill>
          <a:blip r:embed="rId2"/>
          <a:stretch>
            <a:fillRect/>
          </a:stretch>
        </p:blipFill>
        <p:spPr>
          <a:xfrm>
            <a:off x="1043647" y="2841370"/>
            <a:ext cx="7354326" cy="1419423"/>
          </a:xfrm>
          <a:prstGeom prst="rect">
            <a:avLst/>
          </a:prstGeom>
        </p:spPr>
      </p:pic>
    </p:spTree>
    <p:extLst>
      <p:ext uri="{BB962C8B-B14F-4D97-AF65-F5344CB8AC3E}">
        <p14:creationId xmlns:p14="http://schemas.microsoft.com/office/powerpoint/2010/main" val="3034943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DB928B23-D5B7-4470-86BE-6163EBE38198}"/>
              </a:ext>
            </a:extLst>
          </p:cNvPr>
          <p:cNvPicPr>
            <a:picLocks noChangeAspect="1"/>
          </p:cNvPicPr>
          <p:nvPr/>
        </p:nvPicPr>
        <p:blipFill>
          <a:blip r:embed="rId2"/>
          <a:stretch>
            <a:fillRect/>
          </a:stretch>
        </p:blipFill>
        <p:spPr>
          <a:xfrm>
            <a:off x="1012938" y="5001073"/>
            <a:ext cx="4458322" cy="1171739"/>
          </a:xfrm>
          <a:prstGeom prst="rect">
            <a:avLst/>
          </a:prstGeom>
        </p:spPr>
      </p:pic>
      <p:sp>
        <p:nvSpPr>
          <p:cNvPr id="4" name="מלבן 3">
            <a:extLst>
              <a:ext uri="{FF2B5EF4-FFF2-40B4-BE49-F238E27FC236}">
                <a16:creationId xmlns:a16="http://schemas.microsoft.com/office/drawing/2014/main" id="{7714BC7D-61A8-4D8B-A797-6A34CE8C1BD1}"/>
              </a:ext>
            </a:extLst>
          </p:cNvPr>
          <p:cNvSpPr/>
          <p:nvPr/>
        </p:nvSpPr>
        <p:spPr>
          <a:xfrm>
            <a:off x="5471260" y="685188"/>
            <a:ext cx="1435009"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Files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תיבת טקסט 4">
            <a:extLst>
              <a:ext uri="{FF2B5EF4-FFF2-40B4-BE49-F238E27FC236}">
                <a16:creationId xmlns:a16="http://schemas.microsoft.com/office/drawing/2014/main" id="{0A5439A8-61CA-46DD-B07E-155963C2B296}"/>
              </a:ext>
            </a:extLst>
          </p:cNvPr>
          <p:cNvSpPr txBox="1"/>
          <p:nvPr/>
        </p:nvSpPr>
        <p:spPr>
          <a:xfrm>
            <a:off x="1510748" y="1855304"/>
            <a:ext cx="10243930" cy="923330"/>
          </a:xfrm>
          <a:prstGeom prst="rect">
            <a:avLst/>
          </a:prstGeom>
          <a:noFill/>
        </p:spPr>
        <p:txBody>
          <a:bodyPr wrap="square" rtlCol="0">
            <a:spAutoFit/>
          </a:bodyPr>
          <a:lstStyle/>
          <a:p>
            <a:r>
              <a:rPr lang="en-US"/>
              <a:t>ReadFile</a:t>
            </a:r>
            <a:r>
              <a:rPr lang="he-IL"/>
              <a:t> – על מנת לקרוא מקובץ נשתמש בפונקציה זו.</a:t>
            </a:r>
          </a:p>
          <a:p>
            <a:r>
              <a:rPr lang="en-US"/>
              <a:t>WriteFile</a:t>
            </a:r>
            <a:r>
              <a:rPr lang="he-IL"/>
              <a:t> – משמש עבור כתיבה לקובץ, במידה והקובץ לא קיים-יוצר אותו וכותב, אם קיים- דורס אותו </a:t>
            </a:r>
          </a:p>
          <a:p>
            <a:r>
              <a:rPr lang="en-US"/>
              <a:t>AppendFile</a:t>
            </a:r>
            <a:r>
              <a:rPr lang="he-IL"/>
              <a:t>- משמש עבור דחיפת מידע לקובץ קיים</a:t>
            </a:r>
            <a:endParaRPr lang="en-US" dirty="0"/>
          </a:p>
        </p:txBody>
      </p:sp>
      <p:pic>
        <p:nvPicPr>
          <p:cNvPr id="7" name="תמונה 6">
            <a:extLst>
              <a:ext uri="{FF2B5EF4-FFF2-40B4-BE49-F238E27FC236}">
                <a16:creationId xmlns:a16="http://schemas.microsoft.com/office/drawing/2014/main" id="{11D83935-F3BE-492D-BE25-720DCC5E47B1}"/>
              </a:ext>
            </a:extLst>
          </p:cNvPr>
          <p:cNvPicPr>
            <a:picLocks noChangeAspect="1"/>
          </p:cNvPicPr>
          <p:nvPr/>
        </p:nvPicPr>
        <p:blipFill>
          <a:blip r:embed="rId3"/>
          <a:stretch>
            <a:fillRect/>
          </a:stretch>
        </p:blipFill>
        <p:spPr>
          <a:xfrm>
            <a:off x="1012938" y="3720865"/>
            <a:ext cx="3629532" cy="990738"/>
          </a:xfrm>
          <a:prstGeom prst="rect">
            <a:avLst/>
          </a:prstGeom>
        </p:spPr>
      </p:pic>
    </p:spTree>
    <p:extLst>
      <p:ext uri="{BB962C8B-B14F-4D97-AF65-F5344CB8AC3E}">
        <p14:creationId xmlns:p14="http://schemas.microsoft.com/office/powerpoint/2010/main" val="322915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BB6F4F5B-02A9-4BB1-AE57-DD2ED2DA72D6}"/>
              </a:ext>
            </a:extLst>
          </p:cNvPr>
          <p:cNvSpPr/>
          <p:nvPr/>
        </p:nvSpPr>
        <p:spPr>
          <a:xfrm>
            <a:off x="5621054" y="913248"/>
            <a:ext cx="182453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String</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תיבת טקסט 4">
            <a:extLst>
              <a:ext uri="{FF2B5EF4-FFF2-40B4-BE49-F238E27FC236}">
                <a16:creationId xmlns:a16="http://schemas.microsoft.com/office/drawing/2014/main" id="{6638C0A1-6E29-45F8-9AF8-2DAB27E630E9}"/>
              </a:ext>
            </a:extLst>
          </p:cNvPr>
          <p:cNvSpPr txBox="1"/>
          <p:nvPr/>
        </p:nvSpPr>
        <p:spPr>
          <a:xfrm>
            <a:off x="-1429102" y="2357446"/>
            <a:ext cx="6096000" cy="369332"/>
          </a:xfrm>
          <a:prstGeom prst="rect">
            <a:avLst/>
          </a:prstGeom>
          <a:noFill/>
        </p:spPr>
        <p:txBody>
          <a:bodyPr wrap="square">
            <a:spAutoFit/>
          </a:bodyPr>
          <a:lstStyle/>
          <a:p>
            <a:r>
              <a:rPr lang="en-US" b="0" i="0" dirty="0">
                <a:solidFill>
                  <a:srgbClr val="111111"/>
                </a:solidFill>
                <a:effectLst/>
                <a:latin typeface="Courier New" panose="02070309020205020404" pitchFamily="49" charset="0"/>
              </a:rPr>
              <a:t>type </a:t>
            </a:r>
            <a:r>
              <a:rPr lang="en-US" b="1" i="0" u="none" strike="noStrike" dirty="0">
                <a:solidFill>
                  <a:srgbClr val="111111"/>
                </a:solidFill>
                <a:effectLst/>
                <a:latin typeface="Courier New" panose="02070309020205020404" pitchFamily="49" charset="0"/>
              </a:rPr>
              <a:t>String</a:t>
            </a:r>
            <a:r>
              <a:rPr lang="en-US" b="0" i="0" dirty="0">
                <a:solidFill>
                  <a:srgbClr val="111111"/>
                </a:solidFill>
                <a:effectLst/>
                <a:latin typeface="Courier New" panose="02070309020205020404" pitchFamily="49" charset="0"/>
              </a:rPr>
              <a:t> = [</a:t>
            </a:r>
            <a:r>
              <a:rPr lang="en-US" b="0" i="0" u="none" strike="noStrike" dirty="0">
                <a:solidFill>
                  <a:srgbClr val="9E358F"/>
                </a:solidFill>
                <a:effectLst/>
                <a:latin typeface="Courier New" panose="02070309020205020404" pitchFamily="49" charset="0"/>
                <a:hlinkClick r:id="rId2" tooltip="Data.Char"/>
              </a:rPr>
              <a:t>Char</a:t>
            </a:r>
            <a:r>
              <a:rPr lang="en-US" b="0" i="0" dirty="0">
                <a:solidFill>
                  <a:srgbClr val="111111"/>
                </a:solidFill>
                <a:effectLst/>
                <a:latin typeface="Courier New" panose="02070309020205020404" pitchFamily="49" charset="0"/>
              </a:rPr>
              <a:t>]</a:t>
            </a:r>
            <a:endParaRPr lang="en-US" dirty="0"/>
          </a:p>
        </p:txBody>
      </p:sp>
      <p:sp>
        <p:nvSpPr>
          <p:cNvPr id="6" name="תיבת טקסט 5">
            <a:extLst>
              <a:ext uri="{FF2B5EF4-FFF2-40B4-BE49-F238E27FC236}">
                <a16:creationId xmlns:a16="http://schemas.microsoft.com/office/drawing/2014/main" id="{76443504-118F-46AB-96D6-CB03F8A6AB3F}"/>
              </a:ext>
            </a:extLst>
          </p:cNvPr>
          <p:cNvSpPr txBox="1"/>
          <p:nvPr/>
        </p:nvSpPr>
        <p:spPr>
          <a:xfrm>
            <a:off x="4121426" y="1912346"/>
            <a:ext cx="6334538" cy="369332"/>
          </a:xfrm>
          <a:prstGeom prst="rect">
            <a:avLst/>
          </a:prstGeom>
          <a:noFill/>
        </p:spPr>
        <p:txBody>
          <a:bodyPr wrap="square">
            <a:spAutoFit/>
          </a:bodyPr>
          <a:lstStyle/>
          <a:p>
            <a:r>
              <a:rPr lang="en-US" b="0" i="0" dirty="0">
                <a:solidFill>
                  <a:srgbClr val="373A3C"/>
                </a:solidFill>
                <a:effectLst/>
                <a:latin typeface="-apple-system"/>
              </a:rPr>
              <a:t> String </a:t>
            </a:r>
            <a:r>
              <a:rPr lang="he-IL" b="0" i="0" dirty="0">
                <a:solidFill>
                  <a:srgbClr val="373A3C"/>
                </a:solidFill>
                <a:effectLst/>
                <a:latin typeface="-apple-system"/>
              </a:rPr>
              <a:t>רצף של תווים</a:t>
            </a:r>
            <a:r>
              <a:rPr lang="en-US" b="0" i="0" dirty="0">
                <a:solidFill>
                  <a:srgbClr val="373A3C"/>
                </a:solidFill>
                <a:effectLst/>
                <a:latin typeface="-apple-system"/>
              </a:rPr>
              <a:t>(char)</a:t>
            </a:r>
            <a:r>
              <a:rPr lang="he-IL" b="0" i="0" dirty="0">
                <a:solidFill>
                  <a:srgbClr val="373A3C"/>
                </a:solidFill>
                <a:effectLst/>
                <a:latin typeface="-apple-system"/>
              </a:rPr>
              <a:t> התחומים בגרשיים או רשימת תווים.</a:t>
            </a:r>
            <a:endParaRPr lang="en-US" dirty="0"/>
          </a:p>
        </p:txBody>
      </p:sp>
      <p:pic>
        <p:nvPicPr>
          <p:cNvPr id="7" name="תמונה 6">
            <a:extLst>
              <a:ext uri="{FF2B5EF4-FFF2-40B4-BE49-F238E27FC236}">
                <a16:creationId xmlns:a16="http://schemas.microsoft.com/office/drawing/2014/main" id="{1540771D-9948-43AA-8216-EBEEB252C1EC}"/>
              </a:ext>
            </a:extLst>
          </p:cNvPr>
          <p:cNvPicPr>
            <a:picLocks noChangeAspect="1"/>
          </p:cNvPicPr>
          <p:nvPr/>
        </p:nvPicPr>
        <p:blipFill>
          <a:blip r:embed="rId3"/>
          <a:stretch>
            <a:fillRect/>
          </a:stretch>
        </p:blipFill>
        <p:spPr>
          <a:xfrm>
            <a:off x="1807588" y="3429000"/>
            <a:ext cx="4627676" cy="603610"/>
          </a:xfrm>
          <a:prstGeom prst="rect">
            <a:avLst/>
          </a:prstGeom>
        </p:spPr>
      </p:pic>
    </p:spTree>
    <p:extLst>
      <p:ext uri="{BB962C8B-B14F-4D97-AF65-F5344CB8AC3E}">
        <p14:creationId xmlns:p14="http://schemas.microsoft.com/office/powerpoint/2010/main" val="3322634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E845728-8321-4258-9E5C-E0CA928CD663}"/>
              </a:ext>
            </a:extLst>
          </p:cNvPr>
          <p:cNvPicPr>
            <a:picLocks noChangeAspect="1"/>
          </p:cNvPicPr>
          <p:nvPr/>
        </p:nvPicPr>
        <p:blipFill>
          <a:blip r:embed="rId2"/>
          <a:stretch>
            <a:fillRect/>
          </a:stretch>
        </p:blipFill>
        <p:spPr>
          <a:xfrm>
            <a:off x="1399904" y="1237890"/>
            <a:ext cx="3877216" cy="5153744"/>
          </a:xfrm>
          <a:prstGeom prst="rect">
            <a:avLst/>
          </a:prstGeom>
        </p:spPr>
      </p:pic>
      <p:pic>
        <p:nvPicPr>
          <p:cNvPr id="5" name="תמונה 4">
            <a:extLst>
              <a:ext uri="{FF2B5EF4-FFF2-40B4-BE49-F238E27FC236}">
                <a16:creationId xmlns:a16="http://schemas.microsoft.com/office/drawing/2014/main" id="{34FF9270-4180-4F95-A14E-AD7168E83DAB}"/>
              </a:ext>
            </a:extLst>
          </p:cNvPr>
          <p:cNvPicPr>
            <a:picLocks noChangeAspect="1"/>
          </p:cNvPicPr>
          <p:nvPr/>
        </p:nvPicPr>
        <p:blipFill rotWithShape="1">
          <a:blip r:embed="rId3"/>
          <a:srcRect b="95466"/>
          <a:stretch/>
        </p:blipFill>
        <p:spPr>
          <a:xfrm>
            <a:off x="1480878" y="6391634"/>
            <a:ext cx="3715268" cy="219435"/>
          </a:xfrm>
          <a:prstGeom prst="rect">
            <a:avLst/>
          </a:prstGeom>
        </p:spPr>
      </p:pic>
      <p:sp>
        <p:nvSpPr>
          <p:cNvPr id="6" name="מלבן 5">
            <a:extLst>
              <a:ext uri="{FF2B5EF4-FFF2-40B4-BE49-F238E27FC236}">
                <a16:creationId xmlns:a16="http://schemas.microsoft.com/office/drawing/2014/main" id="{F9BB24B1-E8EC-40B5-9EE9-113924DA40BF}"/>
              </a:ext>
            </a:extLst>
          </p:cNvPr>
          <p:cNvSpPr/>
          <p:nvPr/>
        </p:nvSpPr>
        <p:spPr>
          <a:xfrm>
            <a:off x="4971391" y="95125"/>
            <a:ext cx="3203377"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operations</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מלבן 6">
            <a:extLst>
              <a:ext uri="{FF2B5EF4-FFF2-40B4-BE49-F238E27FC236}">
                <a16:creationId xmlns:a16="http://schemas.microsoft.com/office/drawing/2014/main" id="{698EBB46-6161-4086-B388-CDD9751A33C8}"/>
              </a:ext>
            </a:extLst>
          </p:cNvPr>
          <p:cNvSpPr/>
          <p:nvPr/>
        </p:nvSpPr>
        <p:spPr>
          <a:xfrm>
            <a:off x="4971391" y="4701"/>
            <a:ext cx="3203377"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operations</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99572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B1CA54DE-F6A9-4E85-9AB0-C5F731E85F48}"/>
              </a:ext>
            </a:extLst>
          </p:cNvPr>
          <p:cNvSpPr/>
          <p:nvPr/>
        </p:nvSpPr>
        <p:spPr>
          <a:xfrm>
            <a:off x="4638710" y="333314"/>
            <a:ext cx="2914580"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Functions</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תמונה 3">
            <a:extLst>
              <a:ext uri="{FF2B5EF4-FFF2-40B4-BE49-F238E27FC236}">
                <a16:creationId xmlns:a16="http://schemas.microsoft.com/office/drawing/2014/main" id="{4494FE73-48AF-4B09-BCC8-ED224554094F}"/>
              </a:ext>
            </a:extLst>
          </p:cNvPr>
          <p:cNvPicPr>
            <a:picLocks noChangeAspect="1"/>
          </p:cNvPicPr>
          <p:nvPr/>
        </p:nvPicPr>
        <p:blipFill>
          <a:blip r:embed="rId2"/>
          <a:stretch>
            <a:fillRect/>
          </a:stretch>
        </p:blipFill>
        <p:spPr>
          <a:xfrm>
            <a:off x="3578558" y="3372685"/>
            <a:ext cx="5381924" cy="2214687"/>
          </a:xfrm>
          <a:prstGeom prst="rect">
            <a:avLst/>
          </a:prstGeom>
        </p:spPr>
      </p:pic>
      <p:sp>
        <p:nvSpPr>
          <p:cNvPr id="5" name="תיבת טקסט 4">
            <a:extLst>
              <a:ext uri="{FF2B5EF4-FFF2-40B4-BE49-F238E27FC236}">
                <a16:creationId xmlns:a16="http://schemas.microsoft.com/office/drawing/2014/main" id="{2EC3D15E-2DA5-4C92-B76B-D7E902B58B80}"/>
              </a:ext>
            </a:extLst>
          </p:cNvPr>
          <p:cNvSpPr txBox="1"/>
          <p:nvPr/>
        </p:nvSpPr>
        <p:spPr>
          <a:xfrm>
            <a:off x="1271588" y="1714500"/>
            <a:ext cx="10658475" cy="1200329"/>
          </a:xfrm>
          <a:prstGeom prst="rect">
            <a:avLst/>
          </a:prstGeom>
          <a:noFill/>
        </p:spPr>
        <p:txBody>
          <a:bodyPr wrap="square" rtlCol="0">
            <a:spAutoFit/>
          </a:bodyPr>
          <a:lstStyle/>
          <a:p>
            <a:r>
              <a:rPr lang="he-IL" dirty="0"/>
              <a:t>בראש כל פונקציה הקומפיילר מוסיף את סוגי הפרמטרים שלה, לפי הסדר, מופרד ע"י חיצים כאשר האלמנט האחרון זהו סוג משתנה הפלט</a:t>
            </a:r>
            <a:r>
              <a:rPr lang="en-US" dirty="0"/>
              <a:t>.</a:t>
            </a:r>
            <a:endParaRPr lang="he-IL" dirty="0"/>
          </a:p>
          <a:p>
            <a:r>
              <a:rPr lang="he-IL" dirty="0"/>
              <a:t>העברת ערך הפרמטרים לפונקציה הינה </a:t>
            </a:r>
            <a:r>
              <a:rPr lang="en-US" dirty="0"/>
              <a:t>By value, By name</a:t>
            </a:r>
          </a:p>
          <a:p>
            <a:r>
              <a:rPr lang="en-US" dirty="0"/>
              <a:t>By position</a:t>
            </a:r>
          </a:p>
        </p:txBody>
      </p:sp>
    </p:spTree>
    <p:extLst>
      <p:ext uri="{BB962C8B-B14F-4D97-AF65-F5344CB8AC3E}">
        <p14:creationId xmlns:p14="http://schemas.microsoft.com/office/powerpoint/2010/main" val="2400880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9874704F-5040-412C-AEB5-489265588533}"/>
              </a:ext>
            </a:extLst>
          </p:cNvPr>
          <p:cNvSpPr/>
          <p:nvPr/>
        </p:nvSpPr>
        <p:spPr>
          <a:xfrm>
            <a:off x="5133743" y="4701"/>
            <a:ext cx="2878673" cy="923330"/>
          </a:xfrm>
          <a:prstGeom prst="rect">
            <a:avLst/>
          </a:prstGeom>
          <a:noFill/>
        </p:spPr>
        <p:txBody>
          <a:bodyPr wrap="none" lIns="91440" tIns="45720" rIns="91440" bIns="45720">
            <a:spAutoFit/>
          </a:bodyPr>
          <a:lstStyle/>
          <a:p>
            <a:pPr algn="ct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Rcurssion</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תמונה 3">
            <a:extLst>
              <a:ext uri="{FF2B5EF4-FFF2-40B4-BE49-F238E27FC236}">
                <a16:creationId xmlns:a16="http://schemas.microsoft.com/office/drawing/2014/main" id="{D71393F4-54A9-41A4-A637-E8647765E7C1}"/>
              </a:ext>
            </a:extLst>
          </p:cNvPr>
          <p:cNvPicPr>
            <a:picLocks noChangeAspect="1"/>
          </p:cNvPicPr>
          <p:nvPr/>
        </p:nvPicPr>
        <p:blipFill>
          <a:blip r:embed="rId2"/>
          <a:stretch>
            <a:fillRect/>
          </a:stretch>
        </p:blipFill>
        <p:spPr>
          <a:xfrm>
            <a:off x="1856783" y="2190577"/>
            <a:ext cx="4239217" cy="1238423"/>
          </a:xfrm>
          <a:prstGeom prst="rect">
            <a:avLst/>
          </a:prstGeom>
        </p:spPr>
      </p:pic>
      <p:pic>
        <p:nvPicPr>
          <p:cNvPr id="6" name="תמונה 5">
            <a:extLst>
              <a:ext uri="{FF2B5EF4-FFF2-40B4-BE49-F238E27FC236}">
                <a16:creationId xmlns:a16="http://schemas.microsoft.com/office/drawing/2014/main" id="{E466321A-B7DE-4DF9-A33C-5AF900FF8E58}"/>
              </a:ext>
            </a:extLst>
          </p:cNvPr>
          <p:cNvPicPr>
            <a:picLocks noChangeAspect="1"/>
          </p:cNvPicPr>
          <p:nvPr/>
        </p:nvPicPr>
        <p:blipFill>
          <a:blip r:embed="rId3"/>
          <a:stretch>
            <a:fillRect/>
          </a:stretch>
        </p:blipFill>
        <p:spPr>
          <a:xfrm>
            <a:off x="1976236" y="4334308"/>
            <a:ext cx="2896004" cy="714475"/>
          </a:xfrm>
          <a:prstGeom prst="rect">
            <a:avLst/>
          </a:prstGeom>
        </p:spPr>
      </p:pic>
      <p:sp>
        <p:nvSpPr>
          <p:cNvPr id="7" name="תיבת טקסט 6">
            <a:extLst>
              <a:ext uri="{FF2B5EF4-FFF2-40B4-BE49-F238E27FC236}">
                <a16:creationId xmlns:a16="http://schemas.microsoft.com/office/drawing/2014/main" id="{3EF6B295-6093-4A17-A285-CB0085C8C17D}"/>
              </a:ext>
            </a:extLst>
          </p:cNvPr>
          <p:cNvSpPr txBox="1"/>
          <p:nvPr/>
        </p:nvSpPr>
        <p:spPr>
          <a:xfrm>
            <a:off x="1856783" y="3696988"/>
            <a:ext cx="1000327"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819065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532E6C9-FCAD-4303-86A5-BFEF68FC4159}"/>
              </a:ext>
            </a:extLst>
          </p:cNvPr>
          <p:cNvPicPr>
            <a:picLocks noChangeAspect="1"/>
          </p:cNvPicPr>
          <p:nvPr/>
        </p:nvPicPr>
        <p:blipFill>
          <a:blip r:embed="rId2"/>
          <a:stretch>
            <a:fillRect/>
          </a:stretch>
        </p:blipFill>
        <p:spPr>
          <a:xfrm>
            <a:off x="1006338" y="2745648"/>
            <a:ext cx="5334248" cy="2096616"/>
          </a:xfrm>
          <a:prstGeom prst="rect">
            <a:avLst/>
          </a:prstGeom>
        </p:spPr>
      </p:pic>
      <p:sp>
        <p:nvSpPr>
          <p:cNvPr id="4" name="מלבן 3">
            <a:extLst>
              <a:ext uri="{FF2B5EF4-FFF2-40B4-BE49-F238E27FC236}">
                <a16:creationId xmlns:a16="http://schemas.microsoft.com/office/drawing/2014/main" id="{0605CCD4-FF22-4692-95D5-48B841A73BF1}"/>
              </a:ext>
            </a:extLst>
          </p:cNvPr>
          <p:cNvSpPr/>
          <p:nvPr/>
        </p:nvSpPr>
        <p:spPr>
          <a:xfrm>
            <a:off x="4866961" y="528935"/>
            <a:ext cx="1901483"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If-else</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תיבת טקסט 4">
            <a:extLst>
              <a:ext uri="{FF2B5EF4-FFF2-40B4-BE49-F238E27FC236}">
                <a16:creationId xmlns:a16="http://schemas.microsoft.com/office/drawing/2014/main" id="{87E94E41-D656-4721-A044-8843C49146DD}"/>
              </a:ext>
            </a:extLst>
          </p:cNvPr>
          <p:cNvSpPr txBox="1"/>
          <p:nvPr/>
        </p:nvSpPr>
        <p:spPr>
          <a:xfrm>
            <a:off x="2093843" y="1775791"/>
            <a:ext cx="9303027" cy="646331"/>
          </a:xfrm>
          <a:prstGeom prst="rect">
            <a:avLst/>
          </a:prstGeom>
          <a:noFill/>
        </p:spPr>
        <p:txBody>
          <a:bodyPr wrap="square" rtlCol="0">
            <a:spAutoFit/>
          </a:bodyPr>
          <a:lstStyle/>
          <a:p>
            <a:r>
              <a:rPr lang="he-IL" dirty="0"/>
              <a:t>מנגנון ה</a:t>
            </a:r>
            <a:r>
              <a:rPr lang="en-US" dirty="0"/>
              <a:t>if </a:t>
            </a:r>
            <a:r>
              <a:rPr lang="he-IL" dirty="0"/>
              <a:t> מחייב לשים אחרי </a:t>
            </a:r>
            <a:r>
              <a:rPr lang="en-US" dirty="0"/>
              <a:t>if</a:t>
            </a:r>
            <a:r>
              <a:rPr lang="he-IL" dirty="0"/>
              <a:t> מה עושים במידה והתנאי אינו מתקיים-</a:t>
            </a:r>
            <a:r>
              <a:rPr lang="en-US" dirty="0"/>
              <a:t>else </a:t>
            </a:r>
          </a:p>
          <a:p>
            <a:r>
              <a:rPr lang="he-IL" dirty="0"/>
              <a:t>דבר זה מעלה את אמינות הקוד.</a:t>
            </a:r>
            <a:endParaRPr lang="en-US" dirty="0"/>
          </a:p>
        </p:txBody>
      </p:sp>
      <p:pic>
        <p:nvPicPr>
          <p:cNvPr id="6" name="תמונה 5">
            <a:extLst>
              <a:ext uri="{FF2B5EF4-FFF2-40B4-BE49-F238E27FC236}">
                <a16:creationId xmlns:a16="http://schemas.microsoft.com/office/drawing/2014/main" id="{59DA5328-96D8-46A0-9589-F0BCD60FC907}"/>
              </a:ext>
            </a:extLst>
          </p:cNvPr>
          <p:cNvPicPr>
            <a:picLocks noChangeAspect="1"/>
          </p:cNvPicPr>
          <p:nvPr/>
        </p:nvPicPr>
        <p:blipFill>
          <a:blip r:embed="rId3"/>
          <a:stretch>
            <a:fillRect/>
          </a:stretch>
        </p:blipFill>
        <p:spPr>
          <a:xfrm>
            <a:off x="6340586" y="2745648"/>
            <a:ext cx="4334480" cy="1914792"/>
          </a:xfrm>
          <a:prstGeom prst="rect">
            <a:avLst/>
          </a:prstGeom>
        </p:spPr>
      </p:pic>
      <p:pic>
        <p:nvPicPr>
          <p:cNvPr id="8" name="תמונה 7">
            <a:extLst>
              <a:ext uri="{FF2B5EF4-FFF2-40B4-BE49-F238E27FC236}">
                <a16:creationId xmlns:a16="http://schemas.microsoft.com/office/drawing/2014/main" id="{68E62559-6779-4393-B6AC-36ECA7D9C0CF}"/>
              </a:ext>
            </a:extLst>
          </p:cNvPr>
          <p:cNvPicPr>
            <a:picLocks noChangeAspect="1"/>
          </p:cNvPicPr>
          <p:nvPr/>
        </p:nvPicPr>
        <p:blipFill>
          <a:blip r:embed="rId4"/>
          <a:stretch>
            <a:fillRect/>
          </a:stretch>
        </p:blipFill>
        <p:spPr>
          <a:xfrm>
            <a:off x="1006338" y="5122927"/>
            <a:ext cx="4305901" cy="1352739"/>
          </a:xfrm>
          <a:prstGeom prst="rect">
            <a:avLst/>
          </a:prstGeom>
        </p:spPr>
      </p:pic>
      <p:pic>
        <p:nvPicPr>
          <p:cNvPr id="10" name="תמונה 9">
            <a:extLst>
              <a:ext uri="{FF2B5EF4-FFF2-40B4-BE49-F238E27FC236}">
                <a16:creationId xmlns:a16="http://schemas.microsoft.com/office/drawing/2014/main" id="{C7E83A75-9353-4D14-A2BF-20380EA7D7BD}"/>
              </a:ext>
            </a:extLst>
          </p:cNvPr>
          <p:cNvPicPr>
            <a:picLocks noChangeAspect="1"/>
          </p:cNvPicPr>
          <p:nvPr/>
        </p:nvPicPr>
        <p:blipFill>
          <a:blip r:embed="rId5"/>
          <a:stretch>
            <a:fillRect/>
          </a:stretch>
        </p:blipFill>
        <p:spPr>
          <a:xfrm>
            <a:off x="6418535" y="5248226"/>
            <a:ext cx="3600953" cy="704948"/>
          </a:xfrm>
          <a:prstGeom prst="rect">
            <a:avLst/>
          </a:prstGeom>
        </p:spPr>
      </p:pic>
    </p:spTree>
    <p:extLst>
      <p:ext uri="{BB962C8B-B14F-4D97-AF65-F5344CB8AC3E}">
        <p14:creationId xmlns:p14="http://schemas.microsoft.com/office/powerpoint/2010/main" val="3011481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EFA64D84-1D22-4FAE-8518-970114629AC9}"/>
              </a:ext>
            </a:extLst>
          </p:cNvPr>
          <p:cNvPicPr>
            <a:picLocks noChangeAspect="1"/>
          </p:cNvPicPr>
          <p:nvPr/>
        </p:nvPicPr>
        <p:blipFill>
          <a:blip r:embed="rId2"/>
          <a:stretch>
            <a:fillRect/>
          </a:stretch>
        </p:blipFill>
        <p:spPr>
          <a:xfrm>
            <a:off x="1399519" y="2590683"/>
            <a:ext cx="9392961" cy="1676634"/>
          </a:xfrm>
          <a:prstGeom prst="rect">
            <a:avLst/>
          </a:prstGeom>
        </p:spPr>
      </p:pic>
      <p:sp>
        <p:nvSpPr>
          <p:cNvPr id="6" name="מלבן 5">
            <a:extLst>
              <a:ext uri="{FF2B5EF4-FFF2-40B4-BE49-F238E27FC236}">
                <a16:creationId xmlns:a16="http://schemas.microsoft.com/office/drawing/2014/main" id="{53CCF71D-94AD-455C-B30F-52A664221C1F}"/>
              </a:ext>
            </a:extLst>
          </p:cNvPr>
          <p:cNvSpPr/>
          <p:nvPr/>
        </p:nvSpPr>
        <p:spPr>
          <a:xfrm>
            <a:off x="3078655" y="528935"/>
            <a:ext cx="547810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Regular exp</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ression</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57894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0990C58E-C327-482B-A815-867B48F327DA}"/>
              </a:ext>
            </a:extLst>
          </p:cNvPr>
          <p:cNvPicPr>
            <a:picLocks noChangeAspect="1"/>
          </p:cNvPicPr>
          <p:nvPr/>
        </p:nvPicPr>
        <p:blipFill>
          <a:blip r:embed="rId2"/>
          <a:stretch>
            <a:fillRect/>
          </a:stretch>
        </p:blipFill>
        <p:spPr>
          <a:xfrm>
            <a:off x="1871073" y="2714525"/>
            <a:ext cx="8449854" cy="1428949"/>
          </a:xfrm>
          <a:prstGeom prst="rect">
            <a:avLst/>
          </a:prstGeom>
        </p:spPr>
      </p:pic>
      <p:sp>
        <p:nvSpPr>
          <p:cNvPr id="4" name="מלבן 3">
            <a:extLst>
              <a:ext uri="{FF2B5EF4-FFF2-40B4-BE49-F238E27FC236}">
                <a16:creationId xmlns:a16="http://schemas.microsoft.com/office/drawing/2014/main" id="{A6495364-B757-47EB-91D2-7277F2261B83}"/>
              </a:ext>
            </a:extLst>
          </p:cNvPr>
          <p:cNvSpPr/>
          <p:nvPr/>
        </p:nvSpPr>
        <p:spPr>
          <a:xfrm>
            <a:off x="4181294" y="939752"/>
            <a:ext cx="319331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exceptions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pic>
        <p:nvPicPr>
          <p:cNvPr id="5" name="תמונה 4">
            <a:extLst>
              <a:ext uri="{FF2B5EF4-FFF2-40B4-BE49-F238E27FC236}">
                <a16:creationId xmlns:a16="http://schemas.microsoft.com/office/drawing/2014/main" id="{1D5B3D1D-6131-4D8F-855A-01F4E3A1B58C}"/>
              </a:ext>
            </a:extLst>
          </p:cNvPr>
          <p:cNvPicPr>
            <a:picLocks noChangeAspect="1"/>
          </p:cNvPicPr>
          <p:nvPr/>
        </p:nvPicPr>
        <p:blipFill>
          <a:blip r:embed="rId3"/>
          <a:stretch>
            <a:fillRect/>
          </a:stretch>
        </p:blipFill>
        <p:spPr>
          <a:xfrm>
            <a:off x="1871073" y="4604337"/>
            <a:ext cx="3029373" cy="781159"/>
          </a:xfrm>
          <a:prstGeom prst="rect">
            <a:avLst/>
          </a:prstGeom>
        </p:spPr>
      </p:pic>
    </p:spTree>
    <p:extLst>
      <p:ext uri="{BB962C8B-B14F-4D97-AF65-F5344CB8AC3E}">
        <p14:creationId xmlns:p14="http://schemas.microsoft.com/office/powerpoint/2010/main" val="1962523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6C90BDE1-BE2E-4AC9-814D-211B16842BC3}"/>
              </a:ext>
            </a:extLst>
          </p:cNvPr>
          <p:cNvSpPr/>
          <p:nvPr/>
        </p:nvSpPr>
        <p:spPr>
          <a:xfrm>
            <a:off x="3794027" y="595610"/>
            <a:ext cx="5607148"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Data declaration</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תיבת טקסט 3">
            <a:extLst>
              <a:ext uri="{FF2B5EF4-FFF2-40B4-BE49-F238E27FC236}">
                <a16:creationId xmlns:a16="http://schemas.microsoft.com/office/drawing/2014/main" id="{0C7D5B59-0313-4075-A590-81B57232863E}"/>
              </a:ext>
            </a:extLst>
          </p:cNvPr>
          <p:cNvSpPr txBox="1"/>
          <p:nvPr/>
        </p:nvSpPr>
        <p:spPr>
          <a:xfrm>
            <a:off x="4359966" y="1972054"/>
            <a:ext cx="6096000" cy="1754326"/>
          </a:xfrm>
          <a:prstGeom prst="rect">
            <a:avLst/>
          </a:prstGeom>
          <a:noFill/>
        </p:spPr>
        <p:txBody>
          <a:bodyPr wrap="square">
            <a:spAutoFit/>
          </a:bodyPr>
          <a:lstStyle/>
          <a:p>
            <a:pPr algn="r"/>
            <a:r>
              <a:rPr lang="he-IL" b="0" i="0" dirty="0">
                <a:solidFill>
                  <a:srgbClr val="373A3C"/>
                </a:solidFill>
                <a:effectLst/>
                <a:latin typeface="-apple-system"/>
              </a:rPr>
              <a:t>הגדרת טיפוס חדש לגמרי. לדוגמא:</a:t>
            </a:r>
          </a:p>
          <a:p>
            <a:pPr algn="r"/>
            <a:r>
              <a:rPr lang="en-US" b="0" i="0" dirty="0">
                <a:solidFill>
                  <a:srgbClr val="373A3C"/>
                </a:solidFill>
                <a:effectLst/>
                <a:latin typeface="-apple-system"/>
              </a:rPr>
              <a:t>data Answer = Yes | No | Unknown</a:t>
            </a:r>
          </a:p>
          <a:p>
            <a:pPr algn="r"/>
            <a:br>
              <a:rPr lang="en-US" b="0" i="0" dirty="0">
                <a:solidFill>
                  <a:srgbClr val="373A3C"/>
                </a:solidFill>
                <a:effectLst/>
                <a:latin typeface="-apple-system"/>
              </a:rPr>
            </a:br>
            <a:endParaRPr lang="en-US" b="0" i="0" dirty="0">
              <a:solidFill>
                <a:srgbClr val="373A3C"/>
              </a:solidFill>
              <a:effectLst/>
              <a:latin typeface="-apple-system"/>
            </a:endParaRPr>
          </a:p>
          <a:p>
            <a:pPr algn="r"/>
            <a:r>
              <a:rPr lang="en-US" b="0" i="0" dirty="0">
                <a:solidFill>
                  <a:srgbClr val="373A3C"/>
                </a:solidFill>
                <a:effectLst/>
                <a:latin typeface="-apple-system"/>
              </a:rPr>
              <a:t>answers :: [Answer]</a:t>
            </a:r>
          </a:p>
          <a:p>
            <a:pPr algn="r"/>
            <a:r>
              <a:rPr lang="en-US" b="0" i="0" dirty="0">
                <a:solidFill>
                  <a:srgbClr val="373A3C"/>
                </a:solidFill>
                <a:effectLst/>
                <a:latin typeface="-apple-system"/>
              </a:rPr>
              <a:t>answers = [</a:t>
            </a:r>
            <a:r>
              <a:rPr lang="en-US" b="0" i="0" dirty="0" err="1">
                <a:solidFill>
                  <a:srgbClr val="373A3C"/>
                </a:solidFill>
                <a:effectLst/>
                <a:latin typeface="-apple-system"/>
              </a:rPr>
              <a:t>Yes,No,Unknown</a:t>
            </a:r>
            <a:r>
              <a:rPr lang="en-US" b="0" i="0" dirty="0">
                <a:solidFill>
                  <a:srgbClr val="373A3C"/>
                </a:solidFill>
                <a:effectLst/>
                <a:latin typeface="-apple-system"/>
              </a:rPr>
              <a:t>]</a:t>
            </a:r>
          </a:p>
        </p:txBody>
      </p:sp>
    </p:spTree>
    <p:extLst>
      <p:ext uri="{BB962C8B-B14F-4D97-AF65-F5344CB8AC3E}">
        <p14:creationId xmlns:p14="http://schemas.microsoft.com/office/powerpoint/2010/main" val="83186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5CD7E904-1F64-4C0C-86DD-65C9B6F7FDA7}"/>
              </a:ext>
            </a:extLst>
          </p:cNvPr>
          <p:cNvSpPr txBox="1"/>
          <p:nvPr/>
        </p:nvSpPr>
        <p:spPr>
          <a:xfrm>
            <a:off x="4770783" y="1874728"/>
            <a:ext cx="6096000" cy="2677656"/>
          </a:xfrm>
          <a:prstGeom prst="rect">
            <a:avLst/>
          </a:prstGeom>
          <a:noFill/>
        </p:spPr>
        <p:txBody>
          <a:bodyPr wrap="square">
            <a:spAutoFit/>
          </a:bodyPr>
          <a:lstStyle/>
          <a:p>
            <a:r>
              <a:rPr lang="he-IL" sz="2800" dirty="0"/>
              <a:t>• </a:t>
            </a:r>
            <a:r>
              <a:rPr lang="en-US" sz="2800" dirty="0"/>
              <a:t>Haskell</a:t>
            </a:r>
            <a:r>
              <a:rPr lang="he-IL" sz="2800" dirty="0"/>
              <a:t> </a:t>
            </a:r>
            <a:r>
              <a:rPr lang="en-US" sz="2800" dirty="0"/>
              <a:t> </a:t>
            </a:r>
            <a:r>
              <a:rPr lang="he-IL" sz="2800" dirty="0"/>
              <a:t>הינה שפה פונקציונאלית </a:t>
            </a:r>
            <a:r>
              <a:rPr lang="he-IL" sz="2800" u="sng" dirty="0"/>
              <a:t>טהורה</a:t>
            </a:r>
          </a:p>
          <a:p>
            <a:endParaRPr lang="he-IL" sz="2800" dirty="0"/>
          </a:p>
          <a:p>
            <a:r>
              <a:rPr lang="he-IL" sz="2800" dirty="0"/>
              <a:t>• כל פונקציה מחשבת תוצאה ע"י הפעלה של פונק' באופן רקורסיבי.</a:t>
            </a:r>
          </a:p>
          <a:p>
            <a:r>
              <a:rPr lang="he-IL" sz="2800" dirty="0"/>
              <a:t> </a:t>
            </a:r>
          </a:p>
          <a:p>
            <a:r>
              <a:rPr lang="he-IL" sz="2800" dirty="0"/>
              <a:t>• תוכנית היא הרכבה של פונקציות</a:t>
            </a:r>
            <a:endParaRPr lang="en-US" sz="2800" dirty="0"/>
          </a:p>
        </p:txBody>
      </p:sp>
      <p:sp>
        <p:nvSpPr>
          <p:cNvPr id="4" name="מלבן 3">
            <a:extLst>
              <a:ext uri="{FF2B5EF4-FFF2-40B4-BE49-F238E27FC236}">
                <a16:creationId xmlns:a16="http://schemas.microsoft.com/office/drawing/2014/main" id="{EC2EE969-B123-4BF0-AD0B-DE44D7E009B6}"/>
              </a:ext>
            </a:extLst>
          </p:cNvPr>
          <p:cNvSpPr/>
          <p:nvPr/>
        </p:nvSpPr>
        <p:spPr>
          <a:xfrm>
            <a:off x="3457300" y="567035"/>
            <a:ext cx="5277407" cy="923330"/>
          </a:xfrm>
          <a:prstGeom prst="rect">
            <a:avLst/>
          </a:prstGeom>
          <a:noFill/>
        </p:spPr>
        <p:txBody>
          <a:bodyPr wrap="none" lIns="91440" tIns="45720" rIns="91440" bIns="45720">
            <a:spAutoFit/>
          </a:bodyPr>
          <a:lstStyle/>
          <a:p>
            <a:pPr algn="ctr"/>
            <a:r>
              <a:rPr lang="he-I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פרדיגמה תכנותית</a:t>
            </a:r>
          </a:p>
        </p:txBody>
      </p:sp>
    </p:spTree>
    <p:extLst>
      <p:ext uri="{BB962C8B-B14F-4D97-AF65-F5344CB8AC3E}">
        <p14:creationId xmlns:p14="http://schemas.microsoft.com/office/powerpoint/2010/main" val="1107806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77B9ADC0-9366-4C79-BFF7-CA3A6AA8FD18}"/>
              </a:ext>
            </a:extLst>
          </p:cNvPr>
          <p:cNvSpPr/>
          <p:nvPr/>
        </p:nvSpPr>
        <p:spPr>
          <a:xfrm>
            <a:off x="3794027" y="595610"/>
            <a:ext cx="5607148"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Enum</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תיבת טקסט 3">
            <a:extLst>
              <a:ext uri="{FF2B5EF4-FFF2-40B4-BE49-F238E27FC236}">
                <a16:creationId xmlns:a16="http://schemas.microsoft.com/office/drawing/2014/main" id="{9CF621C1-936B-40BA-8988-A585C87D156D}"/>
              </a:ext>
            </a:extLst>
          </p:cNvPr>
          <p:cNvSpPr txBox="1"/>
          <p:nvPr/>
        </p:nvSpPr>
        <p:spPr>
          <a:xfrm>
            <a:off x="596349" y="1862653"/>
            <a:ext cx="11330608" cy="1200329"/>
          </a:xfrm>
          <a:prstGeom prst="rect">
            <a:avLst/>
          </a:prstGeom>
          <a:noFill/>
        </p:spPr>
        <p:txBody>
          <a:bodyPr wrap="square">
            <a:spAutoFit/>
          </a:bodyPr>
          <a:lstStyle/>
          <a:p>
            <a:pPr algn="r"/>
            <a:r>
              <a:rPr lang="he-IL" sz="2400" b="0" i="0" dirty="0">
                <a:solidFill>
                  <a:srgbClr val="373A3C"/>
                </a:solidFill>
                <a:effectLst/>
                <a:latin typeface="-apple-system"/>
              </a:rPr>
              <a:t>טיפוסים שניתן לסדר באופן רציף, ניתנים למנייה. בטיפוסים כאלה ניתן להגדיר טווח, ולקבל את האיבר העוקב והקודם על ידי   </a:t>
            </a:r>
            <a:r>
              <a:rPr lang="en-US" sz="2400" b="0" i="0" dirty="0" err="1">
                <a:solidFill>
                  <a:srgbClr val="373A3C"/>
                </a:solidFill>
                <a:effectLst/>
                <a:latin typeface="-apple-system"/>
              </a:rPr>
              <a:t>succ</a:t>
            </a:r>
            <a:r>
              <a:rPr lang="en-US" sz="2400" b="0" i="0" dirty="0">
                <a:solidFill>
                  <a:srgbClr val="373A3C"/>
                </a:solidFill>
                <a:effectLst/>
                <a:latin typeface="-apple-system"/>
              </a:rPr>
              <a:t> ,pred</a:t>
            </a:r>
          </a:p>
          <a:p>
            <a:pPr algn="r"/>
            <a:r>
              <a:rPr lang="en-US" sz="2400" b="0" i="0" dirty="0">
                <a:solidFill>
                  <a:srgbClr val="373A3C"/>
                </a:solidFill>
                <a:effectLst/>
                <a:latin typeface="-apple-system"/>
              </a:rPr>
              <a:t>    </a:t>
            </a:r>
          </a:p>
        </p:txBody>
      </p:sp>
    </p:spTree>
    <p:extLst>
      <p:ext uri="{BB962C8B-B14F-4D97-AF65-F5344CB8AC3E}">
        <p14:creationId xmlns:p14="http://schemas.microsoft.com/office/powerpoint/2010/main" val="1704015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F0281F2-24B2-4536-987C-100BA3D2347B}"/>
              </a:ext>
            </a:extLst>
          </p:cNvPr>
          <p:cNvSpPr txBox="1"/>
          <p:nvPr/>
        </p:nvSpPr>
        <p:spPr>
          <a:xfrm>
            <a:off x="3186113" y="1228725"/>
            <a:ext cx="5715000" cy="2031325"/>
          </a:xfrm>
          <a:prstGeom prst="rect">
            <a:avLst/>
          </a:prstGeom>
          <a:noFill/>
        </p:spPr>
        <p:txBody>
          <a:bodyPr wrap="square" rtlCol="0">
            <a:spAutoFit/>
          </a:bodyPr>
          <a:lstStyle/>
          <a:p>
            <a:endParaRPr lang="he-IL" dirty="0"/>
          </a:p>
          <a:p>
            <a:r>
              <a:rPr lang="he-IL" dirty="0"/>
              <a:t>ותוכניות קצרות יותר קלות יותר לתחזוקה מאשר תוכנות ארוכות יותר ויש להן פחות באגים.</a:t>
            </a:r>
            <a:r>
              <a:rPr lang="en-US" dirty="0"/>
              <a:t>                                                                           </a:t>
            </a:r>
            <a:endParaRPr lang="he-IL" dirty="0"/>
          </a:p>
          <a:p>
            <a:endParaRPr lang="he-IL" dirty="0"/>
          </a:p>
          <a:p>
            <a:r>
              <a:rPr lang="he-IL" dirty="0"/>
              <a:t>שפה אמינה</a:t>
            </a:r>
            <a:r>
              <a:rPr lang="en-US" dirty="0"/>
              <a:t>   </a:t>
            </a:r>
          </a:p>
          <a:p>
            <a:endParaRPr lang="en-US" dirty="0"/>
          </a:p>
        </p:txBody>
      </p:sp>
      <p:sp>
        <p:nvSpPr>
          <p:cNvPr id="3" name="תיבת טקסט 2">
            <a:extLst>
              <a:ext uri="{FF2B5EF4-FFF2-40B4-BE49-F238E27FC236}">
                <a16:creationId xmlns:a16="http://schemas.microsoft.com/office/drawing/2014/main" id="{FA6B68CC-11D0-4B01-A8A1-8F9B85A8F4FE}"/>
              </a:ext>
            </a:extLst>
          </p:cNvPr>
          <p:cNvSpPr txBox="1"/>
          <p:nvPr/>
        </p:nvSpPr>
        <p:spPr>
          <a:xfrm>
            <a:off x="2425148" y="5006135"/>
            <a:ext cx="8242852" cy="646331"/>
          </a:xfrm>
          <a:prstGeom prst="rect">
            <a:avLst/>
          </a:prstGeom>
          <a:noFill/>
        </p:spPr>
        <p:txBody>
          <a:bodyPr wrap="square" rtlCol="0">
            <a:spAutoFit/>
          </a:bodyPr>
          <a:lstStyle/>
          <a:p>
            <a:r>
              <a:rPr lang="he-IL" dirty="0"/>
              <a:t>את המחסנית מוחקים פשוט ע"י הזזת המצביע</a:t>
            </a:r>
          </a:p>
          <a:p>
            <a:r>
              <a:rPr lang="he-IL" dirty="0"/>
              <a:t>את הערימה עפי המנגנון של </a:t>
            </a:r>
            <a:r>
              <a:rPr lang="en-US" dirty="0"/>
              <a:t>garbage collector</a:t>
            </a:r>
          </a:p>
        </p:txBody>
      </p:sp>
    </p:spTree>
    <p:extLst>
      <p:ext uri="{BB962C8B-B14F-4D97-AF65-F5344CB8AC3E}">
        <p14:creationId xmlns:p14="http://schemas.microsoft.com/office/powerpoint/2010/main" val="77650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0B70CC70-2B29-4FCC-97BB-0DCEE7C50A1E}"/>
              </a:ext>
            </a:extLst>
          </p:cNvPr>
          <p:cNvSpPr/>
          <p:nvPr/>
        </p:nvSpPr>
        <p:spPr>
          <a:xfrm>
            <a:off x="3967057" y="567035"/>
            <a:ext cx="4257897" cy="923330"/>
          </a:xfrm>
          <a:prstGeom prst="rect">
            <a:avLst/>
          </a:prstGeom>
          <a:noFill/>
        </p:spPr>
        <p:txBody>
          <a:bodyPr wrap="none" lIns="91440" tIns="45720" rIns="91440" bIns="45720">
            <a:spAutoFit/>
          </a:bodyPr>
          <a:lstStyle/>
          <a:p>
            <a:pPr algn="ctr"/>
            <a:r>
              <a:rPr lang="he-IL"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יתרונות השפה</a:t>
            </a:r>
            <a:endParaRPr lang="he-I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תיבת טקסט 2">
            <a:extLst>
              <a:ext uri="{FF2B5EF4-FFF2-40B4-BE49-F238E27FC236}">
                <a16:creationId xmlns:a16="http://schemas.microsoft.com/office/drawing/2014/main" id="{17E967B2-BBE7-4A84-A21D-AA9D06BC2CC6}"/>
              </a:ext>
            </a:extLst>
          </p:cNvPr>
          <p:cNvSpPr txBox="1"/>
          <p:nvPr/>
        </p:nvSpPr>
        <p:spPr>
          <a:xfrm>
            <a:off x="1775792" y="2459504"/>
            <a:ext cx="9064487" cy="1938992"/>
          </a:xfrm>
          <a:prstGeom prst="rect">
            <a:avLst/>
          </a:prstGeom>
          <a:noFill/>
        </p:spPr>
        <p:txBody>
          <a:bodyPr wrap="square" rtlCol="0">
            <a:spAutoFit/>
          </a:bodyPr>
          <a:lstStyle/>
          <a:p>
            <a:r>
              <a:rPr lang="he-IL" sz="2400" dirty="0"/>
              <a:t>-תומכת במקביליות</a:t>
            </a:r>
          </a:p>
          <a:p>
            <a:r>
              <a:rPr lang="he-IL" sz="2400" dirty="0"/>
              <a:t>-השפה אמינה</a:t>
            </a:r>
          </a:p>
          <a:p>
            <a:r>
              <a:rPr lang="he-IL" sz="2400" dirty="0"/>
              <a:t>-מודולרית</a:t>
            </a:r>
          </a:p>
          <a:p>
            <a:r>
              <a:rPr lang="he-IL" sz="2400" dirty="0"/>
              <a:t>-מהירה</a:t>
            </a:r>
          </a:p>
          <a:p>
            <a:r>
              <a:rPr lang="he-IL" sz="2400" dirty="0"/>
              <a:t>-יש ניידות</a:t>
            </a:r>
            <a:endParaRPr lang="en-US" sz="2400" dirty="0"/>
          </a:p>
        </p:txBody>
      </p:sp>
    </p:spTree>
    <p:extLst>
      <p:ext uri="{BB962C8B-B14F-4D97-AF65-F5344CB8AC3E}">
        <p14:creationId xmlns:p14="http://schemas.microsoft.com/office/powerpoint/2010/main" val="187123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5BD1E016-2744-479B-87D7-1D3FAF8AF7D0}"/>
              </a:ext>
            </a:extLst>
          </p:cNvPr>
          <p:cNvSpPr txBox="1"/>
          <p:nvPr/>
        </p:nvSpPr>
        <p:spPr>
          <a:xfrm>
            <a:off x="1784902" y="2045184"/>
            <a:ext cx="8972550" cy="2677656"/>
          </a:xfrm>
          <a:prstGeom prst="rect">
            <a:avLst/>
          </a:prstGeom>
          <a:noFill/>
        </p:spPr>
        <p:txBody>
          <a:bodyPr wrap="square" rtlCol="0">
            <a:spAutoFit/>
          </a:bodyPr>
          <a:lstStyle/>
          <a:p>
            <a:pPr marL="285750" indent="-285750">
              <a:buFontTx/>
              <a:buChar char="-"/>
            </a:pPr>
            <a:r>
              <a:rPr lang="he-IL" sz="2400" dirty="0"/>
              <a:t>השפה  קשה לקריאה</a:t>
            </a:r>
            <a:r>
              <a:rPr lang="en-US" sz="2400" dirty="0"/>
              <a:t>/</a:t>
            </a:r>
            <a:r>
              <a:rPr lang="he-IL" sz="2400" dirty="0"/>
              <a:t> להבנה</a:t>
            </a:r>
          </a:p>
          <a:p>
            <a:pPr marL="285750" indent="-285750">
              <a:buFontTx/>
              <a:buChar char="-"/>
            </a:pPr>
            <a:r>
              <a:rPr lang="he-IL" sz="2400" dirty="0"/>
              <a:t>סביבת עבודה לא נוחה</a:t>
            </a:r>
          </a:p>
          <a:p>
            <a:pPr marL="285750" indent="-285750">
              <a:buFontTx/>
              <a:buChar char="-"/>
            </a:pPr>
            <a:r>
              <a:rPr lang="he-IL" sz="2400" dirty="0"/>
              <a:t>אינה תומכת </a:t>
            </a:r>
            <a:r>
              <a:rPr lang="he-IL" sz="2400" dirty="0" err="1"/>
              <a:t>במ"ה</a:t>
            </a:r>
            <a:r>
              <a:rPr lang="he-IL" sz="2400" dirty="0"/>
              <a:t> אנדרואיד ואפל</a:t>
            </a:r>
          </a:p>
          <a:p>
            <a:pPr marL="285750" indent="-285750">
              <a:buFontTx/>
              <a:buChar char="-"/>
            </a:pPr>
            <a:r>
              <a:rPr lang="he-IL" sz="2400" dirty="0"/>
              <a:t>לא מתאימה למערכות זמן אמת</a:t>
            </a:r>
          </a:p>
          <a:p>
            <a:pPr marL="285750" indent="-285750">
              <a:buFontTx/>
              <a:buChar char="-"/>
            </a:pPr>
            <a:r>
              <a:rPr lang="he-IL" sz="2400" dirty="0"/>
              <a:t>בגלל היותה פונקציונאלית טהורה קשה לבטא פעולות בצורה פשוטה.</a:t>
            </a:r>
          </a:p>
          <a:p>
            <a:pPr marL="285750" indent="-285750">
              <a:buFontTx/>
              <a:buChar char="-"/>
            </a:pPr>
            <a:r>
              <a:rPr lang="he-IL" sz="2400" dirty="0"/>
              <a:t>קושי בהבנת החישוב של כל פונקציה (רקורסיה). </a:t>
            </a:r>
          </a:p>
          <a:p>
            <a:pPr marL="285750" indent="-285750">
              <a:buFontTx/>
              <a:buChar char="-"/>
            </a:pPr>
            <a:r>
              <a:rPr lang="he-IL" sz="2400" dirty="0"/>
              <a:t>אין מספיק תמיכה בספריות.</a:t>
            </a:r>
          </a:p>
        </p:txBody>
      </p:sp>
      <p:sp>
        <p:nvSpPr>
          <p:cNvPr id="3" name="מלבן 2">
            <a:extLst>
              <a:ext uri="{FF2B5EF4-FFF2-40B4-BE49-F238E27FC236}">
                <a16:creationId xmlns:a16="http://schemas.microsoft.com/office/drawing/2014/main" id="{77BB38BC-C7B0-4F0B-8376-4ACC1E4698E1}"/>
              </a:ext>
            </a:extLst>
          </p:cNvPr>
          <p:cNvSpPr/>
          <p:nvPr/>
        </p:nvSpPr>
        <p:spPr>
          <a:xfrm>
            <a:off x="3820531" y="233958"/>
            <a:ext cx="5607148" cy="923330"/>
          </a:xfrm>
          <a:prstGeom prst="rect">
            <a:avLst/>
          </a:prstGeom>
          <a:noFill/>
        </p:spPr>
        <p:txBody>
          <a:bodyPr wrap="square" lIns="91440" tIns="45720" rIns="91440" bIns="45720">
            <a:spAutoFit/>
          </a:bodyPr>
          <a:lstStyle/>
          <a:p>
            <a:pPr algn="ctr"/>
            <a:r>
              <a:rPr lang="he-IL" sz="5400" b="0" cap="none" spc="0" dirty="0">
                <a:ln w="0"/>
                <a:solidFill>
                  <a:schemeClr val="accent1"/>
                </a:solidFill>
                <a:effectLst>
                  <a:outerShdw blurRad="38100" dist="25400" dir="5400000" algn="ctr" rotWithShape="0">
                    <a:srgbClr val="6E747A">
                      <a:alpha val="43000"/>
                    </a:srgbClr>
                  </a:outerShdw>
                </a:effectLst>
              </a:rPr>
              <a:t>חסרונות השפה:</a:t>
            </a:r>
          </a:p>
        </p:txBody>
      </p:sp>
    </p:spTree>
    <p:extLst>
      <p:ext uri="{BB962C8B-B14F-4D97-AF65-F5344CB8AC3E}">
        <p14:creationId xmlns:p14="http://schemas.microsoft.com/office/powerpoint/2010/main" val="118720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9193E7F8-4491-4182-8669-2C3BE80E8BF2}"/>
              </a:ext>
            </a:extLst>
          </p:cNvPr>
          <p:cNvSpPr/>
          <p:nvPr/>
        </p:nvSpPr>
        <p:spPr>
          <a:xfrm>
            <a:off x="3139742" y="567035"/>
            <a:ext cx="5912516" cy="923330"/>
          </a:xfrm>
          <a:prstGeom prst="rect">
            <a:avLst/>
          </a:prstGeom>
          <a:noFill/>
        </p:spPr>
        <p:txBody>
          <a:bodyPr wrap="none" lIns="91440" tIns="45720" rIns="91440" bIns="45720">
            <a:spAutoFit/>
          </a:bodyPr>
          <a:lstStyle/>
          <a:p>
            <a:pPr algn="ctr"/>
            <a:r>
              <a:rPr lang="he-I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תכונות שפת </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Haskell</a:t>
            </a:r>
            <a:endParaRPr lang="he-I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תיבת טקסט 2">
            <a:extLst>
              <a:ext uri="{FF2B5EF4-FFF2-40B4-BE49-F238E27FC236}">
                <a16:creationId xmlns:a16="http://schemas.microsoft.com/office/drawing/2014/main" id="{57EEDFC8-AE81-4851-B5B2-E4FC5E44D96A}"/>
              </a:ext>
            </a:extLst>
          </p:cNvPr>
          <p:cNvSpPr txBox="1"/>
          <p:nvPr/>
        </p:nvSpPr>
        <p:spPr>
          <a:xfrm>
            <a:off x="483912" y="1717718"/>
            <a:ext cx="10873201" cy="2246769"/>
          </a:xfrm>
          <a:prstGeom prst="rect">
            <a:avLst/>
          </a:prstGeom>
          <a:noFill/>
        </p:spPr>
        <p:txBody>
          <a:bodyPr wrap="square" rtlCol="0">
            <a:spAutoFit/>
          </a:bodyPr>
          <a:lstStyle/>
          <a:p>
            <a:r>
              <a:rPr lang="he-IL" sz="2000" b="0" i="0" u="sng" dirty="0">
                <a:effectLst/>
                <a:latin typeface="-apple-system"/>
              </a:rPr>
              <a:t>שפה זו הינה שפה פונקציונאלית טהורה</a:t>
            </a:r>
          </a:p>
          <a:p>
            <a:pPr marL="342900" indent="-342900">
              <a:buFont typeface="Arial" panose="020B0604020202020204" pitchFamily="34" charset="0"/>
              <a:buChar char="•"/>
            </a:pPr>
            <a:r>
              <a:rPr lang="he-IL" sz="2000" dirty="0">
                <a:latin typeface="-apple-system"/>
              </a:rPr>
              <a:t>פונקציה הינה אזרח מדרגה ראשונה- ניתן לשלחם ולקבלן כפרמטרים לפונקציות אחרות</a:t>
            </a:r>
            <a:endParaRPr lang="he-IL" sz="2000" b="0" i="0" dirty="0">
              <a:effectLst/>
              <a:latin typeface="-apple-system"/>
            </a:endParaRPr>
          </a:p>
          <a:p>
            <a:pPr marL="342900" indent="-342900">
              <a:buFont typeface="Arial" panose="020B0604020202020204" pitchFamily="34" charset="0"/>
              <a:buChar char="•"/>
            </a:pPr>
            <a:r>
              <a:rPr lang="he-IL" sz="2000" dirty="0">
                <a:latin typeface="-apple-system"/>
              </a:rPr>
              <a:t> </a:t>
            </a:r>
            <a:r>
              <a:rPr lang="he-IL" sz="2000" b="0" i="0" dirty="0">
                <a:effectLst/>
                <a:latin typeface="-apple-system"/>
              </a:rPr>
              <a:t>מסד הנתונים של התוכנית לא משתנה, אפשר לפנות למסד הנתונים באופן חופשי מכל חלק בתוכנית מבלי  לדאוג שהנתונים השתנו.</a:t>
            </a:r>
          </a:p>
          <a:p>
            <a:pPr marL="342900" indent="-342900">
              <a:buFont typeface="Arial" panose="020B0604020202020204" pitchFamily="34" charset="0"/>
              <a:buChar char="•"/>
            </a:pPr>
            <a:r>
              <a:rPr lang="he-IL" sz="2000" b="0" i="0" dirty="0">
                <a:effectLst/>
                <a:latin typeface="-apple-system"/>
              </a:rPr>
              <a:t> תמיד נקבל אותה תשובה לקריאה של הפונקציה עבור אותו קלט- שקיפות.</a:t>
            </a:r>
          </a:p>
          <a:p>
            <a:pPr marL="342900" indent="-342900">
              <a:buFont typeface="Arial" panose="020B0604020202020204" pitchFamily="34" charset="0"/>
              <a:buChar char="•"/>
            </a:pPr>
            <a:r>
              <a:rPr lang="he-IL" sz="2000" b="0" i="0" dirty="0">
                <a:effectLst/>
                <a:latin typeface="-apple-system"/>
              </a:rPr>
              <a:t> הסקל תומכת בביטויי למבדה</a:t>
            </a:r>
          </a:p>
          <a:p>
            <a:pPr marL="285750" indent="-285750">
              <a:buFontTx/>
              <a:buChar char="-"/>
            </a:pPr>
            <a:endParaRPr lang="en-US" sz="2000" dirty="0"/>
          </a:p>
        </p:txBody>
      </p:sp>
      <p:sp>
        <p:nvSpPr>
          <p:cNvPr id="4" name="תיבת טקסט 3">
            <a:extLst>
              <a:ext uri="{FF2B5EF4-FFF2-40B4-BE49-F238E27FC236}">
                <a16:creationId xmlns:a16="http://schemas.microsoft.com/office/drawing/2014/main" id="{20F237D0-8A4A-4D41-9F07-AD729071876C}"/>
              </a:ext>
            </a:extLst>
          </p:cNvPr>
          <p:cNvSpPr txBox="1"/>
          <p:nvPr/>
        </p:nvSpPr>
        <p:spPr>
          <a:xfrm>
            <a:off x="570051" y="3586389"/>
            <a:ext cx="10787062" cy="1938992"/>
          </a:xfrm>
          <a:prstGeom prst="rect">
            <a:avLst/>
          </a:prstGeom>
          <a:noFill/>
        </p:spPr>
        <p:txBody>
          <a:bodyPr wrap="square" rtlCol="0">
            <a:spAutoFit/>
          </a:bodyPr>
          <a:lstStyle/>
          <a:p>
            <a:pPr marL="285750" indent="-285750">
              <a:buFont typeface="Arial" panose="020B0604020202020204" pitchFamily="34" charset="0"/>
              <a:buChar char="•"/>
            </a:pPr>
            <a:r>
              <a:rPr lang="he-IL" sz="2000" dirty="0"/>
              <a:t>תכנות פונקציונלי מתאפיין בחשיבה יותר מופשטת</a:t>
            </a:r>
            <a:r>
              <a:rPr lang="en-US" sz="2000" dirty="0"/>
              <a:t> </a:t>
            </a:r>
            <a:r>
              <a:rPr lang="he-IL" sz="2000" dirty="0"/>
              <a:t>הוא משחרר את המתכנת מחשיבה על אספקטים טכניים כמו זיכרון. </a:t>
            </a:r>
          </a:p>
          <a:p>
            <a:pPr marL="285750" indent="-285750">
              <a:buFont typeface="Arial" panose="020B0604020202020204" pitchFamily="34" charset="0"/>
              <a:buChar char="•"/>
            </a:pPr>
            <a:r>
              <a:rPr lang="he-IL" sz="2000" dirty="0"/>
              <a:t>תכנות פונקציונלי נשען חזק על רקורסיה.</a:t>
            </a:r>
            <a:endParaRPr lang="en-US" sz="2000" dirty="0"/>
          </a:p>
          <a:p>
            <a:pPr marL="285750" indent="-285750">
              <a:buFont typeface="Arial" panose="020B0604020202020204" pitchFamily="34" charset="0"/>
              <a:buChar char="•"/>
            </a:pPr>
            <a:r>
              <a:rPr lang="he-IL" sz="2000" b="0" i="0" dirty="0">
                <a:solidFill>
                  <a:srgbClr val="373A3C"/>
                </a:solidFill>
                <a:effectLst/>
                <a:latin typeface="-apple-system"/>
              </a:rPr>
              <a:t>תכנות פונקציונלי בד"כ הרבה יותר קצר מאשר תכנות אימפרטיבי (מכיוון שהקוד יכול להיות הרבה יותר תמציתי).</a:t>
            </a:r>
            <a:endParaRPr lang="en-US" sz="2000" b="0" i="0" dirty="0">
              <a:solidFill>
                <a:srgbClr val="373A3C"/>
              </a:solidFill>
              <a:effectLst/>
              <a:latin typeface="-apple-system"/>
            </a:endParaRP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37263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473189E3-3B0A-4A78-BED0-B2189D0B04F5}"/>
              </a:ext>
            </a:extLst>
          </p:cNvPr>
          <p:cNvSpPr txBox="1"/>
          <p:nvPr/>
        </p:nvSpPr>
        <p:spPr>
          <a:xfrm>
            <a:off x="1593063" y="2073964"/>
            <a:ext cx="9529762" cy="2308324"/>
          </a:xfrm>
          <a:prstGeom prst="rect">
            <a:avLst/>
          </a:prstGeom>
          <a:noFill/>
        </p:spPr>
        <p:txBody>
          <a:bodyPr wrap="square" rtlCol="0">
            <a:spAutoFit/>
          </a:bodyPr>
          <a:lstStyle/>
          <a:p>
            <a:r>
              <a:rPr lang="he-IL" sz="2400" dirty="0" err="1"/>
              <a:t>בהאסקל</a:t>
            </a:r>
            <a:r>
              <a:rPr lang="he-IL" sz="2400" dirty="0"/>
              <a:t>, לפונקציה אין תופעות לוואי.</a:t>
            </a:r>
          </a:p>
          <a:p>
            <a:r>
              <a:rPr lang="he-IL" sz="2400" dirty="0"/>
              <a:t>הדבר היחיד שפונקציה יכולה לעשות הוא לחשב משהו ולהחזיר אותו כתוצאה מכך. </a:t>
            </a:r>
          </a:p>
          <a:p>
            <a:r>
              <a:rPr lang="he-IL" sz="2400" dirty="0"/>
              <a:t>בהתחלה זה נראה מגביל אבל למעשה יש לו השלכות יפות מאוד: </a:t>
            </a:r>
          </a:p>
          <a:p>
            <a:r>
              <a:rPr lang="he-IL" sz="2400" dirty="0"/>
              <a:t>אם פונקציה נקראת פעמיים עם אותם פרמטרים, היא מובטחת שתחזיר את אותה התוצאה, זה נקרא שקיפות. </a:t>
            </a:r>
          </a:p>
        </p:txBody>
      </p:sp>
      <p:sp>
        <p:nvSpPr>
          <p:cNvPr id="3" name="מלבן 2">
            <a:extLst>
              <a:ext uri="{FF2B5EF4-FFF2-40B4-BE49-F238E27FC236}">
                <a16:creationId xmlns:a16="http://schemas.microsoft.com/office/drawing/2014/main" id="{0F2950CD-3481-4389-9172-F174FE41447E}"/>
              </a:ext>
            </a:extLst>
          </p:cNvPr>
          <p:cNvSpPr/>
          <p:nvPr/>
        </p:nvSpPr>
        <p:spPr>
          <a:xfrm>
            <a:off x="4217582" y="495597"/>
            <a:ext cx="428072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a:t>
            </a:r>
            <a:r>
              <a:rPr lang="en-US" sz="5400" b="0" cap="none" spc="0" dirty="0">
                <a:ln w="0"/>
                <a:solidFill>
                  <a:schemeClr val="accent1"/>
                </a:solidFill>
                <a:effectLst>
                  <a:outerShdw blurRad="38100" dist="25400" dir="5400000" algn="ctr" rotWithShape="0">
                    <a:srgbClr val="6E747A">
                      <a:alpha val="43000"/>
                    </a:srgbClr>
                  </a:outerShdw>
                </a:effectLst>
              </a:rPr>
              <a:t>ide effects</a:t>
            </a:r>
            <a:r>
              <a:rPr lang="he-IL" sz="5400" b="0" cap="none" spc="0" dirty="0">
                <a:ln w="0"/>
                <a:solidFill>
                  <a:schemeClr val="accent1"/>
                </a:solidFill>
                <a:effectLst>
                  <a:outerShdw blurRad="38100" dist="25400" dir="5400000" algn="ctr" rotWithShape="0">
                    <a:srgbClr val="6E747A">
                      <a:alpha val="43000"/>
                    </a:srgbClr>
                  </a:outerShdw>
                </a:effectLst>
              </a:rPr>
              <a:t> </a:t>
            </a:r>
            <a:r>
              <a:rPr lang="en-US" sz="5400" dirty="0">
                <a:ln w="0"/>
                <a:solidFill>
                  <a:schemeClr val="accent1"/>
                </a:solidFill>
                <a:effectLst>
                  <a:outerShdw blurRad="38100" dist="25400" dir="5400000" algn="ctr" rotWithShape="0">
                    <a:srgbClr val="6E747A">
                      <a:alpha val="43000"/>
                    </a:srgbClr>
                  </a:outerShdw>
                </a:effectLst>
              </a:rPr>
              <a:t>no</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7932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C53B15D-4637-47F8-A978-BFAFEC5FB848}"/>
              </a:ext>
            </a:extLst>
          </p:cNvPr>
          <p:cNvSpPr/>
          <p:nvPr/>
        </p:nvSpPr>
        <p:spPr>
          <a:xfrm>
            <a:off x="4304489" y="567035"/>
            <a:ext cx="358303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Duck typing</a:t>
            </a:r>
            <a:endParaRPr lang="he-I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תיבת טקסט 3">
            <a:extLst>
              <a:ext uri="{FF2B5EF4-FFF2-40B4-BE49-F238E27FC236}">
                <a16:creationId xmlns:a16="http://schemas.microsoft.com/office/drawing/2014/main" id="{590325C6-D612-4759-92CC-B06053A612CC}"/>
              </a:ext>
            </a:extLst>
          </p:cNvPr>
          <p:cNvSpPr txBox="1"/>
          <p:nvPr/>
        </p:nvSpPr>
        <p:spPr>
          <a:xfrm>
            <a:off x="967410" y="2234505"/>
            <a:ext cx="10721008" cy="954107"/>
          </a:xfrm>
          <a:prstGeom prst="rect">
            <a:avLst/>
          </a:prstGeom>
          <a:noFill/>
        </p:spPr>
        <p:txBody>
          <a:bodyPr wrap="square">
            <a:spAutoFit/>
          </a:bodyPr>
          <a:lstStyle/>
          <a:p>
            <a:r>
              <a:rPr lang="he-IL" sz="2800" dirty="0"/>
              <a:t>אין </a:t>
            </a:r>
            <a:r>
              <a:rPr lang="en-US" sz="2800" dirty="0"/>
              <a:t>Duck typing</a:t>
            </a:r>
            <a:r>
              <a:rPr lang="he-IL" sz="2800" dirty="0"/>
              <a:t> מכיוון שהשפה בעלת טיפוסיות סטטית חזקה, הטיפוסים נקבעים בזמן קומפילציה.</a:t>
            </a:r>
          </a:p>
        </p:txBody>
      </p:sp>
    </p:spTree>
    <p:extLst>
      <p:ext uri="{BB962C8B-B14F-4D97-AF65-F5344CB8AC3E}">
        <p14:creationId xmlns:p14="http://schemas.microsoft.com/office/powerpoint/2010/main" val="139014685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1643</Words>
  <Application>Microsoft Office PowerPoint</Application>
  <PresentationFormat>מסך רחב</PresentationFormat>
  <Paragraphs>197</Paragraphs>
  <Slides>41</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41</vt:i4>
      </vt:variant>
    </vt:vector>
  </HeadingPairs>
  <TitlesOfParts>
    <vt:vector size="50" baseType="lpstr">
      <vt:lpstr>-apple-system</vt:lpstr>
      <vt:lpstr>Arial</vt:lpstr>
      <vt:lpstr>Calibri</vt:lpstr>
      <vt:lpstr>Calibri Light</vt:lpstr>
      <vt:lpstr>Courier New</vt:lpstr>
      <vt:lpstr>Helvetica</vt:lpstr>
      <vt:lpstr>inherit</vt:lpstr>
      <vt:lpstr>Times New Roman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tahel</dc:creator>
  <cp:lastModifiedBy>tahel</cp:lastModifiedBy>
  <cp:revision>85</cp:revision>
  <dcterms:created xsi:type="dcterms:W3CDTF">2021-06-16T13:56:16Z</dcterms:created>
  <dcterms:modified xsi:type="dcterms:W3CDTF">2021-06-23T08:09:45Z</dcterms:modified>
</cp:coreProperties>
</file>