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77" r:id="rId6"/>
    <p:sldId id="258" r:id="rId7"/>
    <p:sldId id="278" r:id="rId8"/>
    <p:sldId id="261" r:id="rId9"/>
    <p:sldId id="283" r:id="rId10"/>
    <p:sldId id="282" r:id="rId11"/>
    <p:sldId id="285" r:id="rId12"/>
    <p:sldId id="290" r:id="rId13"/>
    <p:sldId id="289" r:id="rId14"/>
    <p:sldId id="294" r:id="rId15"/>
    <p:sldId id="291" r:id="rId16"/>
    <p:sldId id="295" r:id="rId17"/>
    <p:sldId id="292" r:id="rId18"/>
    <p:sldId id="296" r:id="rId19"/>
    <p:sldId id="297" r:id="rId20"/>
    <p:sldId id="281" r:id="rId21"/>
    <p:sldId id="280" r:id="rId22"/>
    <p:sldId id="275" r:id="rId23"/>
    <p:sldId id="298" r:id="rId24"/>
    <p:sldId id="299" r:id="rId25"/>
    <p:sldId id="300"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08"/>
    <p:restoredTop sz="96405"/>
  </p:normalViewPr>
  <p:slideViewPr>
    <p:cSldViewPr snapToGrid="0">
      <p:cViewPr varScale="1">
        <p:scale>
          <a:sx n="118" d="100"/>
          <a:sy n="118" d="100"/>
        </p:scale>
        <p:origin x="848" y="20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1E846EF-76D6-7B4C-B205-3C7F9EC062DE}" type="datetime1">
              <a:rPr lang="en-US" smtClean="0"/>
              <a:t>7/21/23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6EF335-9FF2-6045-ABCA-D6FA15D0FB24}" type="datetime1">
              <a:rPr lang="en-US" smtClean="0"/>
              <a:t>7/21/23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1C5BA0F-B6F4-F242-9D85-484831C137C0}" type="datetime1">
              <a:rPr lang="en-US" smtClean="0"/>
              <a:t>7/21/23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7366B95D-3194-434C-9D1A-3BAB4EBF66CF}" type="datetime1">
              <a:rPr lang="en-US" smtClean="0"/>
              <a:t>7/21/23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776BB37F-45F4-5845-BB46-C533D1028BD7}" type="datetime1">
              <a:rPr lang="en-US" smtClean="0"/>
              <a:t>7/21/23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BDE86DC-D925-D94A-9117-858B5061BF1D}" type="datetime1">
              <a:rPr lang="en-US" smtClean="0"/>
              <a:t>7/21/23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BBFBABDF-04E3-4A44-A9C9-C99BA0DC22A7}" type="datetime1">
              <a:rPr lang="en-US" smtClean="0"/>
              <a:t>7/21/23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37CCC094-D016-3A4C-A429-EEC11A27785D}" type="datetime1">
              <a:rPr lang="en-US" smtClean="0"/>
              <a:t>7/21/23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2FABD588-E726-5143-B5A0-53120CA7E4BC}" type="datetime1">
              <a:rPr lang="en-US" smtClean="0"/>
              <a:t>7/21/23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9E8C321C-5884-024E-9661-AF4E612DEDBC}" type="datetime1">
              <a:rPr lang="en-US" smtClean="0"/>
              <a:t>7/21/23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8470317A-A490-F648-BB60-11D253F2121D}" type="datetime1">
              <a:rPr lang="en-US" smtClean="0"/>
              <a:t>7/21/23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78511" y="1663052"/>
            <a:ext cx="7884111" cy="2153574"/>
          </a:xfrm>
        </p:spPr>
        <p:txBody>
          <a:bodyPr/>
          <a:lstStyle/>
          <a:p>
            <a:pPr algn="ctr">
              <a:lnSpc>
                <a:spcPct val="100000"/>
              </a:lnSpc>
            </a:pPr>
            <a:r>
              <a:rPr lang="en-US" sz="3200" dirty="0">
                <a:effectLst/>
                <a:latin typeface="Calibri" panose="020F0502020204030204" pitchFamily="34" charset="0"/>
                <a:ea typeface="Calibri" panose="020F0502020204030204" pitchFamily="34" charset="0"/>
                <a:cs typeface="Arial" panose="020B0604020202020204" pitchFamily="34" charset="0"/>
              </a:rPr>
              <a:t>A Fast Local Search Algorithm for the Latin Square Completion Problem</a:t>
            </a:r>
            <a:r>
              <a:rPr lang="en-EG" sz="8800" dirty="0">
                <a:effectLst/>
              </a:rPr>
              <a:t> </a:t>
            </a:r>
            <a:endParaRPr lang="en-US" sz="88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82826" y="5194948"/>
            <a:ext cx="5129940" cy="1232355"/>
          </a:xfrm>
        </p:spPr>
        <p:txBody>
          <a:bodyPr/>
          <a:lstStyle/>
          <a:p>
            <a:pPr algn="just"/>
            <a:r>
              <a:rPr lang="en-US" sz="1800" dirty="0">
                <a:effectLst/>
                <a:latin typeface="Calibri" panose="020F0502020204030204" pitchFamily="34" charset="0"/>
                <a:ea typeface="Calibri" panose="020F0502020204030204" pitchFamily="34" charset="0"/>
                <a:cs typeface="Arial" panose="020B0604020202020204" pitchFamily="34" charset="0"/>
              </a:rPr>
              <a:t>Authors: </a:t>
            </a:r>
            <a:r>
              <a:rPr lang="en-US" sz="1800" dirty="0" err="1">
                <a:effectLst/>
                <a:latin typeface="Calibri" panose="020F0502020204030204" pitchFamily="34" charset="0"/>
                <a:ea typeface="Calibri" panose="020F0502020204030204" pitchFamily="34" charset="0"/>
                <a:cs typeface="Arial" panose="020B0604020202020204" pitchFamily="34" charset="0"/>
              </a:rPr>
              <a:t>Shiwei</a:t>
            </a:r>
            <a:r>
              <a:rPr lang="en-US" sz="1800" dirty="0">
                <a:effectLst/>
                <a:latin typeface="Calibri" panose="020F0502020204030204" pitchFamily="34" charset="0"/>
                <a:ea typeface="Calibri" panose="020F0502020204030204" pitchFamily="34" charset="0"/>
                <a:cs typeface="Arial" panose="020B0604020202020204" pitchFamily="34" charset="0"/>
              </a:rPr>
              <a:t> Pan, </a:t>
            </a:r>
            <a:r>
              <a:rPr lang="en-US" sz="1800" dirty="0" err="1">
                <a:effectLst/>
                <a:latin typeface="Calibri" panose="020F0502020204030204" pitchFamily="34" charset="0"/>
                <a:ea typeface="Calibri" panose="020F0502020204030204" pitchFamily="34" charset="0"/>
                <a:cs typeface="Arial" panose="020B0604020202020204" pitchFamily="34" charset="0"/>
              </a:rPr>
              <a:t>Yiyuan</a:t>
            </a:r>
            <a:r>
              <a:rPr lang="en-US" sz="1800" dirty="0">
                <a:effectLst/>
                <a:latin typeface="Calibri" panose="020F0502020204030204" pitchFamily="34" charset="0"/>
                <a:ea typeface="Calibri" panose="020F0502020204030204" pitchFamily="34" charset="0"/>
                <a:cs typeface="Arial" panose="020B0604020202020204" pitchFamily="34" charset="0"/>
              </a:rPr>
              <a:t> Wang, and </a:t>
            </a:r>
            <a:r>
              <a:rPr lang="en-US" sz="1800" dirty="0" err="1">
                <a:effectLst/>
                <a:latin typeface="Calibri" panose="020F0502020204030204" pitchFamily="34" charset="0"/>
                <a:ea typeface="Calibri" panose="020F0502020204030204" pitchFamily="34" charset="0"/>
                <a:cs typeface="Arial" panose="020B0604020202020204" pitchFamily="34" charset="0"/>
              </a:rPr>
              <a:t>Minghao</a:t>
            </a:r>
            <a:r>
              <a:rPr lang="en-US" sz="1800" dirty="0">
                <a:effectLst/>
                <a:latin typeface="Calibri" panose="020F0502020204030204" pitchFamily="34" charset="0"/>
                <a:ea typeface="Calibri" panose="020F0502020204030204" pitchFamily="34" charset="0"/>
                <a:cs typeface="Arial" panose="020B0604020202020204" pitchFamily="34" charset="0"/>
              </a:rPr>
              <a:t> Yin. </a:t>
            </a:r>
            <a:endParaRPr lang="en-EG"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effectLst/>
                <a:latin typeface="Calibri" panose="020F0502020204030204" pitchFamily="34" charset="0"/>
                <a:ea typeface="Calibri" panose="020F0502020204030204" pitchFamily="34" charset="0"/>
                <a:cs typeface="Arial" panose="020B0604020202020204" pitchFamily="34" charset="0"/>
              </a:rPr>
              <a:t>Published in: ﻿AAAI Conference. </a:t>
            </a:r>
            <a:endParaRPr lang="en-EG"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Publication date: 2022-06-28.</a:t>
            </a:r>
            <a:endParaRPr lang="en-EG" sz="1800" dirty="0">
              <a:effectLst/>
              <a:latin typeface="Calibri" panose="020F0502020204030204" pitchFamily="34" charset="0"/>
              <a:ea typeface="Calibri" panose="020F0502020204030204" pitchFamily="34" charset="0"/>
              <a:cs typeface="Arial" panose="020B0604020202020204" pitchFamily="34" charset="0"/>
            </a:endParaRPr>
          </a:p>
          <a:p>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Reduction and Construction</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8"/>
            <a:ext cx="11024508" cy="42048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first step is to convert the LSC to a pre-coloring extension problem (PEP) with color classes of size n.</a:t>
            </a:r>
          </a:p>
          <a:p>
            <a:pPr marL="342900" indent="-342900">
              <a:buFont typeface="Arial" panose="020B0604020202020204" pitchFamily="34" charset="0"/>
              <a:buChar char="•"/>
            </a:pPr>
            <a:r>
              <a:rPr lang="en-US" dirty="0"/>
              <a:t>Apply reduction rules:</a:t>
            </a:r>
          </a:p>
          <a:p>
            <a:pPr marL="914400" lvl="1" indent="-457200">
              <a:buFont typeface="+mj-lt"/>
              <a:buAutoNum type="arabicPeriod"/>
            </a:pPr>
            <a:r>
              <a:rPr lang="en-US" dirty="0"/>
              <a:t>If a vertex has only one optional color class -&gt; put the vertex in this color class. </a:t>
            </a:r>
          </a:p>
          <a:p>
            <a:endParaRPr lang="en-EG" dirty="0"/>
          </a:p>
          <a:p>
            <a:pPr marL="342900"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13A3AC7-2C84-2B1A-50FD-67026DBB6A71}"/>
              </a:ext>
            </a:extLst>
          </p:cNvPr>
          <p:cNvPicPr>
            <a:picLocks noChangeAspect="1"/>
          </p:cNvPicPr>
          <p:nvPr/>
        </p:nvPicPr>
        <p:blipFill>
          <a:blip r:embed="rId2"/>
          <a:stretch>
            <a:fillRect/>
          </a:stretch>
        </p:blipFill>
        <p:spPr>
          <a:xfrm>
            <a:off x="3566760" y="4566324"/>
            <a:ext cx="2450547" cy="2133417"/>
          </a:xfrm>
          <a:prstGeom prst="rect">
            <a:avLst/>
          </a:prstGeom>
        </p:spPr>
      </p:pic>
      <p:pic>
        <p:nvPicPr>
          <p:cNvPr id="4" name="Picture 3">
            <a:extLst>
              <a:ext uri="{FF2B5EF4-FFF2-40B4-BE49-F238E27FC236}">
                <a16:creationId xmlns:a16="http://schemas.microsoft.com/office/drawing/2014/main" id="{318E19FF-7DB0-98FE-E068-4D6A1CF6939A}"/>
              </a:ext>
            </a:extLst>
          </p:cNvPr>
          <p:cNvPicPr>
            <a:picLocks noChangeAspect="1"/>
          </p:cNvPicPr>
          <p:nvPr/>
        </p:nvPicPr>
        <p:blipFill>
          <a:blip r:embed="rId3"/>
          <a:stretch>
            <a:fillRect/>
          </a:stretch>
        </p:blipFill>
        <p:spPr>
          <a:xfrm>
            <a:off x="6572400" y="4590579"/>
            <a:ext cx="2423853" cy="2148908"/>
          </a:xfrm>
          <a:prstGeom prst="rect">
            <a:avLst/>
          </a:prstGeom>
        </p:spPr>
      </p:pic>
      <p:sp>
        <p:nvSpPr>
          <p:cNvPr id="6" name="Rectangle 5">
            <a:extLst>
              <a:ext uri="{FF2B5EF4-FFF2-40B4-BE49-F238E27FC236}">
                <a16:creationId xmlns:a16="http://schemas.microsoft.com/office/drawing/2014/main" id="{D7379CF4-2BE2-FC4F-AFFD-67206D830867}"/>
              </a:ext>
            </a:extLst>
          </p:cNvPr>
          <p:cNvSpPr/>
          <p:nvPr/>
        </p:nvSpPr>
        <p:spPr>
          <a:xfrm>
            <a:off x="7545787" y="5398664"/>
            <a:ext cx="477078" cy="53273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EG"/>
          </a:p>
        </p:txBody>
      </p:sp>
    </p:spTree>
    <p:extLst>
      <p:ext uri="{BB962C8B-B14F-4D97-AF65-F5344CB8AC3E}">
        <p14:creationId xmlns:p14="http://schemas.microsoft.com/office/powerpoint/2010/main" val="270392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Reduction and Construction</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8"/>
            <a:ext cx="11024508" cy="42048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first step is to convert the LSC to a pre-coloring extension problem (PEP) with color classes of size n.</a:t>
            </a:r>
          </a:p>
          <a:p>
            <a:pPr marL="342900" indent="-342900">
              <a:buFont typeface="Arial" panose="020B0604020202020204" pitchFamily="34" charset="0"/>
              <a:buChar char="•"/>
            </a:pPr>
            <a:r>
              <a:rPr lang="en-US" dirty="0"/>
              <a:t>Apply reduction rules:</a:t>
            </a:r>
          </a:p>
          <a:p>
            <a:pPr marL="914400" lvl="1" indent="-457200">
              <a:buFont typeface="+mj-lt"/>
              <a:buAutoNum type="arabicPeriod"/>
            </a:pPr>
            <a:r>
              <a:rPr lang="en-US" dirty="0"/>
              <a:t>If a vertex has only one optional color class -&gt; put the vertex in this color class. </a:t>
            </a:r>
          </a:p>
          <a:p>
            <a:pPr marL="914400" lvl="1" indent="-457200">
              <a:buFont typeface="+mj-lt"/>
              <a:buAutoNum type="arabicPeriod"/>
            </a:pPr>
            <a:r>
              <a:rPr lang="en-US" dirty="0"/>
              <a:t>﻿Assign a color to the vertex if the difference between the domain of the vertex and the union of the domains of its neighbors in a row is equal to one</a:t>
            </a: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D4DA5A0D-01BC-1055-6EFF-4BE9A0EF29D4}"/>
              </a:ext>
            </a:extLst>
          </p:cNvPr>
          <p:cNvPicPr>
            <a:picLocks noChangeAspect="1"/>
          </p:cNvPicPr>
          <p:nvPr/>
        </p:nvPicPr>
        <p:blipFill>
          <a:blip r:embed="rId2"/>
          <a:stretch>
            <a:fillRect/>
          </a:stretch>
        </p:blipFill>
        <p:spPr>
          <a:xfrm>
            <a:off x="3606564" y="4590579"/>
            <a:ext cx="2423853" cy="2148908"/>
          </a:xfrm>
          <a:prstGeom prst="rect">
            <a:avLst/>
          </a:prstGeom>
        </p:spPr>
      </p:pic>
      <p:sp>
        <p:nvSpPr>
          <p:cNvPr id="6" name="Rectangle 5">
            <a:extLst>
              <a:ext uri="{FF2B5EF4-FFF2-40B4-BE49-F238E27FC236}">
                <a16:creationId xmlns:a16="http://schemas.microsoft.com/office/drawing/2014/main" id="{3110770C-2F4D-8B2E-7D3A-A2B14E0D0FCB}"/>
              </a:ext>
            </a:extLst>
          </p:cNvPr>
          <p:cNvSpPr/>
          <p:nvPr/>
        </p:nvSpPr>
        <p:spPr>
          <a:xfrm>
            <a:off x="4501765" y="5427169"/>
            <a:ext cx="477078" cy="53273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EG"/>
          </a:p>
        </p:txBody>
      </p:sp>
    </p:spTree>
    <p:extLst>
      <p:ext uri="{BB962C8B-B14F-4D97-AF65-F5344CB8AC3E}">
        <p14:creationId xmlns:p14="http://schemas.microsoft.com/office/powerpoint/2010/main" val="209041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Reduction and Construction</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8"/>
            <a:ext cx="11024508" cy="42048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first step is to convert the LSC to a pre-coloring extension problem (PEP) with color classes of size n.</a:t>
            </a:r>
          </a:p>
          <a:p>
            <a:pPr marL="342900" indent="-342900">
              <a:buFont typeface="Arial" panose="020B0604020202020204" pitchFamily="34" charset="0"/>
              <a:buChar char="•"/>
            </a:pPr>
            <a:r>
              <a:rPr lang="en-US" dirty="0"/>
              <a:t>Apply reduction rules:</a:t>
            </a:r>
          </a:p>
          <a:p>
            <a:pPr marL="914400" lvl="1" indent="-457200">
              <a:buFont typeface="+mj-lt"/>
              <a:buAutoNum type="arabicPeriod"/>
            </a:pPr>
            <a:r>
              <a:rPr lang="en-US" dirty="0"/>
              <a:t>If a vertex has only one optional color class -&gt; put the vertex in this color class. </a:t>
            </a:r>
          </a:p>
          <a:p>
            <a:pPr marL="914400" lvl="1" indent="-457200">
              <a:buFont typeface="+mj-lt"/>
              <a:buAutoNum type="arabicPeriod"/>
            </a:pPr>
            <a:r>
              <a:rPr lang="en-US" dirty="0"/>
              <a:t>﻿Assign a color to the vertex if the difference between the domain of the vertex and the union of the domains of its neighbors in a row is equal to one</a:t>
            </a: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D4DA5A0D-01BC-1055-6EFF-4BE9A0EF29D4}"/>
              </a:ext>
            </a:extLst>
          </p:cNvPr>
          <p:cNvPicPr>
            <a:picLocks noChangeAspect="1"/>
          </p:cNvPicPr>
          <p:nvPr/>
        </p:nvPicPr>
        <p:blipFill>
          <a:blip r:embed="rId2"/>
          <a:stretch>
            <a:fillRect/>
          </a:stretch>
        </p:blipFill>
        <p:spPr>
          <a:xfrm>
            <a:off x="3606564" y="4590579"/>
            <a:ext cx="2423853" cy="2148908"/>
          </a:xfrm>
          <a:prstGeom prst="rect">
            <a:avLst/>
          </a:prstGeom>
        </p:spPr>
      </p:pic>
      <p:sp>
        <p:nvSpPr>
          <p:cNvPr id="6" name="Rectangle 5">
            <a:extLst>
              <a:ext uri="{FF2B5EF4-FFF2-40B4-BE49-F238E27FC236}">
                <a16:creationId xmlns:a16="http://schemas.microsoft.com/office/drawing/2014/main" id="{3110770C-2F4D-8B2E-7D3A-A2B14E0D0FCB}"/>
              </a:ext>
            </a:extLst>
          </p:cNvPr>
          <p:cNvSpPr/>
          <p:nvPr/>
        </p:nvSpPr>
        <p:spPr>
          <a:xfrm>
            <a:off x="4501765" y="5427169"/>
            <a:ext cx="477078" cy="53273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EG"/>
          </a:p>
        </p:txBody>
      </p:sp>
      <p:sp>
        <p:nvSpPr>
          <p:cNvPr id="9" name="TextBox 8">
            <a:extLst>
              <a:ext uri="{FF2B5EF4-FFF2-40B4-BE49-F238E27FC236}">
                <a16:creationId xmlns:a16="http://schemas.microsoft.com/office/drawing/2014/main" id="{C284E6F1-CD17-7E2A-99E4-FD308350BE55}"/>
              </a:ext>
            </a:extLst>
          </p:cNvPr>
          <p:cNvSpPr txBox="1"/>
          <p:nvPr/>
        </p:nvSpPr>
        <p:spPr>
          <a:xfrm>
            <a:off x="3816215" y="5480367"/>
            <a:ext cx="475900" cy="369332"/>
          </a:xfrm>
          <a:prstGeom prst="rect">
            <a:avLst/>
          </a:prstGeom>
          <a:noFill/>
        </p:spPr>
        <p:txBody>
          <a:bodyPr wrap="none" rtlCol="0">
            <a:spAutoFit/>
          </a:bodyPr>
          <a:lstStyle/>
          <a:p>
            <a:r>
              <a:rPr lang="en-EG" dirty="0"/>
              <a:t>{1}</a:t>
            </a:r>
          </a:p>
        </p:txBody>
      </p:sp>
      <p:sp>
        <p:nvSpPr>
          <p:cNvPr id="11" name="TextBox 10">
            <a:extLst>
              <a:ext uri="{FF2B5EF4-FFF2-40B4-BE49-F238E27FC236}">
                <a16:creationId xmlns:a16="http://schemas.microsoft.com/office/drawing/2014/main" id="{AC55607A-2252-2C24-BE9B-49C1F95745EC}"/>
              </a:ext>
            </a:extLst>
          </p:cNvPr>
          <p:cNvSpPr txBox="1"/>
          <p:nvPr/>
        </p:nvSpPr>
        <p:spPr>
          <a:xfrm>
            <a:off x="3720800" y="6152903"/>
            <a:ext cx="657039" cy="369332"/>
          </a:xfrm>
          <a:prstGeom prst="rect">
            <a:avLst/>
          </a:prstGeom>
          <a:noFill/>
        </p:spPr>
        <p:txBody>
          <a:bodyPr wrap="none" rtlCol="0">
            <a:spAutoFit/>
          </a:bodyPr>
          <a:lstStyle/>
          <a:p>
            <a:r>
              <a:rPr lang="en-EG" dirty="0"/>
              <a:t>{1,2}</a:t>
            </a:r>
          </a:p>
        </p:txBody>
      </p:sp>
      <p:sp>
        <p:nvSpPr>
          <p:cNvPr id="12" name="TextBox 11">
            <a:extLst>
              <a:ext uri="{FF2B5EF4-FFF2-40B4-BE49-F238E27FC236}">
                <a16:creationId xmlns:a16="http://schemas.microsoft.com/office/drawing/2014/main" id="{758F05E4-C821-4777-79BD-FE91F2BBF059}"/>
              </a:ext>
            </a:extLst>
          </p:cNvPr>
          <p:cNvSpPr txBox="1"/>
          <p:nvPr/>
        </p:nvSpPr>
        <p:spPr>
          <a:xfrm>
            <a:off x="4580540" y="4800355"/>
            <a:ext cx="478016" cy="369332"/>
          </a:xfrm>
          <a:prstGeom prst="rect">
            <a:avLst/>
          </a:prstGeom>
          <a:noFill/>
        </p:spPr>
        <p:txBody>
          <a:bodyPr wrap="none" rtlCol="0">
            <a:spAutoFit/>
          </a:bodyPr>
          <a:lstStyle/>
          <a:p>
            <a:r>
              <a:rPr lang="en-EG" dirty="0"/>
              <a:t>{2}</a:t>
            </a:r>
          </a:p>
        </p:txBody>
      </p:sp>
      <p:sp>
        <p:nvSpPr>
          <p:cNvPr id="13" name="TextBox 12">
            <a:extLst>
              <a:ext uri="{FF2B5EF4-FFF2-40B4-BE49-F238E27FC236}">
                <a16:creationId xmlns:a16="http://schemas.microsoft.com/office/drawing/2014/main" id="{A9D079E5-399B-0624-4671-82E5A5642B17}"/>
              </a:ext>
            </a:extLst>
          </p:cNvPr>
          <p:cNvSpPr txBox="1"/>
          <p:nvPr/>
        </p:nvSpPr>
        <p:spPr>
          <a:xfrm>
            <a:off x="4383085" y="6165956"/>
            <a:ext cx="835229" cy="369332"/>
          </a:xfrm>
          <a:prstGeom prst="rect">
            <a:avLst/>
          </a:prstGeom>
          <a:noFill/>
        </p:spPr>
        <p:txBody>
          <a:bodyPr wrap="none" rtlCol="0">
            <a:spAutoFit/>
          </a:bodyPr>
          <a:lstStyle/>
          <a:p>
            <a:r>
              <a:rPr lang="en-EG" dirty="0"/>
              <a:t>{1,2,3}</a:t>
            </a:r>
          </a:p>
        </p:txBody>
      </p:sp>
      <p:sp>
        <p:nvSpPr>
          <p:cNvPr id="14" name="TextBox 13">
            <a:extLst>
              <a:ext uri="{FF2B5EF4-FFF2-40B4-BE49-F238E27FC236}">
                <a16:creationId xmlns:a16="http://schemas.microsoft.com/office/drawing/2014/main" id="{F4672281-F2CB-D770-47C5-FFAFEA10E272}"/>
              </a:ext>
            </a:extLst>
          </p:cNvPr>
          <p:cNvSpPr txBox="1"/>
          <p:nvPr/>
        </p:nvSpPr>
        <p:spPr>
          <a:xfrm>
            <a:off x="4476585" y="5448563"/>
            <a:ext cx="654090" cy="369332"/>
          </a:xfrm>
          <a:prstGeom prst="rect">
            <a:avLst/>
          </a:prstGeom>
          <a:noFill/>
        </p:spPr>
        <p:txBody>
          <a:bodyPr wrap="none" rtlCol="0">
            <a:spAutoFit/>
          </a:bodyPr>
          <a:lstStyle/>
          <a:p>
            <a:r>
              <a:rPr lang="en-EG" dirty="0"/>
              <a:t>{1,3}</a:t>
            </a:r>
          </a:p>
        </p:txBody>
      </p:sp>
      <p:sp>
        <p:nvSpPr>
          <p:cNvPr id="15" name="TextBox 14">
            <a:extLst>
              <a:ext uri="{FF2B5EF4-FFF2-40B4-BE49-F238E27FC236}">
                <a16:creationId xmlns:a16="http://schemas.microsoft.com/office/drawing/2014/main" id="{C7E98C32-878A-4362-E07C-C61E2EFFD4F1}"/>
              </a:ext>
            </a:extLst>
          </p:cNvPr>
          <p:cNvSpPr txBox="1"/>
          <p:nvPr/>
        </p:nvSpPr>
        <p:spPr>
          <a:xfrm>
            <a:off x="5348695" y="6152903"/>
            <a:ext cx="472565" cy="369332"/>
          </a:xfrm>
          <a:prstGeom prst="rect">
            <a:avLst/>
          </a:prstGeom>
          <a:noFill/>
        </p:spPr>
        <p:txBody>
          <a:bodyPr wrap="none" rtlCol="0">
            <a:spAutoFit/>
          </a:bodyPr>
          <a:lstStyle/>
          <a:p>
            <a:r>
              <a:rPr lang="en-EG" dirty="0"/>
              <a:t>{3}</a:t>
            </a:r>
          </a:p>
        </p:txBody>
      </p:sp>
    </p:spTree>
    <p:extLst>
      <p:ext uri="{BB962C8B-B14F-4D97-AF65-F5344CB8AC3E}">
        <p14:creationId xmlns:p14="http://schemas.microsoft.com/office/powerpoint/2010/main" val="401773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Reduction and Construction</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8"/>
            <a:ext cx="11024508" cy="42048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first step is to convert the LSC to a pre-coloring extension problem (PEP) with color classes of size n.</a:t>
            </a:r>
          </a:p>
          <a:p>
            <a:pPr marL="342900" indent="-342900">
              <a:buFont typeface="Arial" panose="020B0604020202020204" pitchFamily="34" charset="0"/>
              <a:buChar char="•"/>
            </a:pPr>
            <a:r>
              <a:rPr lang="en-US" dirty="0"/>
              <a:t>Apply reduction rules:</a:t>
            </a:r>
          </a:p>
          <a:p>
            <a:pPr marL="914400" lvl="1" indent="-457200">
              <a:buFont typeface="+mj-lt"/>
              <a:buAutoNum type="arabicPeriod"/>
            </a:pPr>
            <a:r>
              <a:rPr lang="en-US" dirty="0"/>
              <a:t>If a vertex has only one optional color class -&gt; put the vertex in this color class. </a:t>
            </a:r>
          </a:p>
          <a:p>
            <a:pPr marL="914400" lvl="1" indent="-457200">
              <a:buFont typeface="+mj-lt"/>
              <a:buAutoNum type="arabicPeriod"/>
            </a:pPr>
            <a:r>
              <a:rPr lang="en-US" dirty="0"/>
              <a:t>﻿Assign a color to the vertex if the difference between the domain of the vertex and the union of the domains of its neighbors in a row is equal to one</a:t>
            </a: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D4DA5A0D-01BC-1055-6EFF-4BE9A0EF29D4}"/>
              </a:ext>
            </a:extLst>
          </p:cNvPr>
          <p:cNvPicPr>
            <a:picLocks noChangeAspect="1"/>
          </p:cNvPicPr>
          <p:nvPr/>
        </p:nvPicPr>
        <p:blipFill>
          <a:blip r:embed="rId2"/>
          <a:stretch>
            <a:fillRect/>
          </a:stretch>
        </p:blipFill>
        <p:spPr>
          <a:xfrm>
            <a:off x="3606564" y="4590579"/>
            <a:ext cx="2423853" cy="2148908"/>
          </a:xfrm>
          <a:prstGeom prst="rect">
            <a:avLst/>
          </a:prstGeom>
        </p:spPr>
      </p:pic>
      <p:sp>
        <p:nvSpPr>
          <p:cNvPr id="6" name="Rectangle 5">
            <a:extLst>
              <a:ext uri="{FF2B5EF4-FFF2-40B4-BE49-F238E27FC236}">
                <a16:creationId xmlns:a16="http://schemas.microsoft.com/office/drawing/2014/main" id="{3110770C-2F4D-8B2E-7D3A-A2B14E0D0FCB}"/>
              </a:ext>
            </a:extLst>
          </p:cNvPr>
          <p:cNvSpPr/>
          <p:nvPr/>
        </p:nvSpPr>
        <p:spPr>
          <a:xfrm>
            <a:off x="4501765" y="5427169"/>
            <a:ext cx="477078" cy="53273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EG"/>
          </a:p>
        </p:txBody>
      </p:sp>
      <p:sp>
        <p:nvSpPr>
          <p:cNvPr id="9" name="TextBox 8">
            <a:extLst>
              <a:ext uri="{FF2B5EF4-FFF2-40B4-BE49-F238E27FC236}">
                <a16:creationId xmlns:a16="http://schemas.microsoft.com/office/drawing/2014/main" id="{C284E6F1-CD17-7E2A-99E4-FD308350BE55}"/>
              </a:ext>
            </a:extLst>
          </p:cNvPr>
          <p:cNvSpPr txBox="1"/>
          <p:nvPr/>
        </p:nvSpPr>
        <p:spPr>
          <a:xfrm>
            <a:off x="3816215" y="5480367"/>
            <a:ext cx="475900" cy="369332"/>
          </a:xfrm>
          <a:prstGeom prst="rect">
            <a:avLst/>
          </a:prstGeom>
          <a:noFill/>
        </p:spPr>
        <p:txBody>
          <a:bodyPr wrap="none" rtlCol="0">
            <a:spAutoFit/>
          </a:bodyPr>
          <a:lstStyle/>
          <a:p>
            <a:r>
              <a:rPr lang="en-EG" dirty="0"/>
              <a:t>{1}</a:t>
            </a:r>
          </a:p>
        </p:txBody>
      </p:sp>
      <p:sp>
        <p:nvSpPr>
          <p:cNvPr id="11" name="TextBox 10">
            <a:extLst>
              <a:ext uri="{FF2B5EF4-FFF2-40B4-BE49-F238E27FC236}">
                <a16:creationId xmlns:a16="http://schemas.microsoft.com/office/drawing/2014/main" id="{AC55607A-2252-2C24-BE9B-49C1F95745EC}"/>
              </a:ext>
            </a:extLst>
          </p:cNvPr>
          <p:cNvSpPr txBox="1"/>
          <p:nvPr/>
        </p:nvSpPr>
        <p:spPr>
          <a:xfrm>
            <a:off x="3720800" y="6152903"/>
            <a:ext cx="657039" cy="369332"/>
          </a:xfrm>
          <a:prstGeom prst="rect">
            <a:avLst/>
          </a:prstGeom>
          <a:noFill/>
        </p:spPr>
        <p:txBody>
          <a:bodyPr wrap="none" rtlCol="0">
            <a:spAutoFit/>
          </a:bodyPr>
          <a:lstStyle/>
          <a:p>
            <a:r>
              <a:rPr lang="en-EG" dirty="0"/>
              <a:t>{1,2}</a:t>
            </a:r>
          </a:p>
        </p:txBody>
      </p:sp>
      <p:sp>
        <p:nvSpPr>
          <p:cNvPr id="12" name="TextBox 11">
            <a:extLst>
              <a:ext uri="{FF2B5EF4-FFF2-40B4-BE49-F238E27FC236}">
                <a16:creationId xmlns:a16="http://schemas.microsoft.com/office/drawing/2014/main" id="{758F05E4-C821-4777-79BD-FE91F2BBF059}"/>
              </a:ext>
            </a:extLst>
          </p:cNvPr>
          <p:cNvSpPr txBox="1"/>
          <p:nvPr/>
        </p:nvSpPr>
        <p:spPr>
          <a:xfrm>
            <a:off x="4580540" y="4800355"/>
            <a:ext cx="478016" cy="369332"/>
          </a:xfrm>
          <a:prstGeom prst="rect">
            <a:avLst/>
          </a:prstGeom>
          <a:noFill/>
        </p:spPr>
        <p:txBody>
          <a:bodyPr wrap="none" rtlCol="0">
            <a:spAutoFit/>
          </a:bodyPr>
          <a:lstStyle/>
          <a:p>
            <a:r>
              <a:rPr lang="en-EG" dirty="0"/>
              <a:t>{2}</a:t>
            </a:r>
          </a:p>
        </p:txBody>
      </p:sp>
      <p:sp>
        <p:nvSpPr>
          <p:cNvPr id="13" name="TextBox 12">
            <a:extLst>
              <a:ext uri="{FF2B5EF4-FFF2-40B4-BE49-F238E27FC236}">
                <a16:creationId xmlns:a16="http://schemas.microsoft.com/office/drawing/2014/main" id="{A9D079E5-399B-0624-4671-82E5A5642B17}"/>
              </a:ext>
            </a:extLst>
          </p:cNvPr>
          <p:cNvSpPr txBox="1"/>
          <p:nvPr/>
        </p:nvSpPr>
        <p:spPr>
          <a:xfrm>
            <a:off x="4383085" y="6165956"/>
            <a:ext cx="835229" cy="369332"/>
          </a:xfrm>
          <a:prstGeom prst="rect">
            <a:avLst/>
          </a:prstGeom>
          <a:noFill/>
        </p:spPr>
        <p:txBody>
          <a:bodyPr wrap="none" rtlCol="0">
            <a:spAutoFit/>
          </a:bodyPr>
          <a:lstStyle/>
          <a:p>
            <a:r>
              <a:rPr lang="en-EG" dirty="0"/>
              <a:t>{1,2,3}</a:t>
            </a:r>
          </a:p>
        </p:txBody>
      </p:sp>
      <p:sp>
        <p:nvSpPr>
          <p:cNvPr id="14" name="TextBox 13">
            <a:extLst>
              <a:ext uri="{FF2B5EF4-FFF2-40B4-BE49-F238E27FC236}">
                <a16:creationId xmlns:a16="http://schemas.microsoft.com/office/drawing/2014/main" id="{F4672281-F2CB-D770-47C5-FFAFEA10E272}"/>
              </a:ext>
            </a:extLst>
          </p:cNvPr>
          <p:cNvSpPr txBox="1"/>
          <p:nvPr/>
        </p:nvSpPr>
        <p:spPr>
          <a:xfrm>
            <a:off x="4476585" y="5448563"/>
            <a:ext cx="654090" cy="369332"/>
          </a:xfrm>
          <a:prstGeom prst="rect">
            <a:avLst/>
          </a:prstGeom>
          <a:noFill/>
        </p:spPr>
        <p:txBody>
          <a:bodyPr wrap="none" rtlCol="0">
            <a:spAutoFit/>
          </a:bodyPr>
          <a:lstStyle/>
          <a:p>
            <a:r>
              <a:rPr lang="en-EG" dirty="0"/>
              <a:t>{1,3}</a:t>
            </a:r>
          </a:p>
        </p:txBody>
      </p:sp>
      <p:sp>
        <p:nvSpPr>
          <p:cNvPr id="15" name="TextBox 14">
            <a:extLst>
              <a:ext uri="{FF2B5EF4-FFF2-40B4-BE49-F238E27FC236}">
                <a16:creationId xmlns:a16="http://schemas.microsoft.com/office/drawing/2014/main" id="{C7E98C32-878A-4362-E07C-C61E2EFFD4F1}"/>
              </a:ext>
            </a:extLst>
          </p:cNvPr>
          <p:cNvSpPr txBox="1"/>
          <p:nvPr/>
        </p:nvSpPr>
        <p:spPr>
          <a:xfrm>
            <a:off x="5348695" y="6152903"/>
            <a:ext cx="472565" cy="369332"/>
          </a:xfrm>
          <a:prstGeom prst="rect">
            <a:avLst/>
          </a:prstGeom>
          <a:noFill/>
        </p:spPr>
        <p:txBody>
          <a:bodyPr wrap="none" rtlCol="0">
            <a:spAutoFit/>
          </a:bodyPr>
          <a:lstStyle/>
          <a:p>
            <a:r>
              <a:rPr lang="en-EG" dirty="0"/>
              <a:t>{3}</a:t>
            </a:r>
          </a:p>
        </p:txBody>
      </p:sp>
      <p:pic>
        <p:nvPicPr>
          <p:cNvPr id="3" name="Picture 2">
            <a:extLst>
              <a:ext uri="{FF2B5EF4-FFF2-40B4-BE49-F238E27FC236}">
                <a16:creationId xmlns:a16="http://schemas.microsoft.com/office/drawing/2014/main" id="{390F1A0C-D505-BA38-C2B0-21BB37828958}"/>
              </a:ext>
            </a:extLst>
          </p:cNvPr>
          <p:cNvPicPr>
            <a:picLocks noChangeAspect="1"/>
          </p:cNvPicPr>
          <p:nvPr/>
        </p:nvPicPr>
        <p:blipFill>
          <a:blip r:embed="rId2"/>
          <a:stretch>
            <a:fillRect/>
          </a:stretch>
        </p:blipFill>
        <p:spPr>
          <a:xfrm>
            <a:off x="6920287" y="4590579"/>
            <a:ext cx="2423853" cy="2148908"/>
          </a:xfrm>
          <a:prstGeom prst="rect">
            <a:avLst/>
          </a:prstGeom>
        </p:spPr>
      </p:pic>
    </p:spTree>
    <p:extLst>
      <p:ext uri="{BB962C8B-B14F-4D97-AF65-F5344CB8AC3E}">
        <p14:creationId xmlns:p14="http://schemas.microsoft.com/office/powerpoint/2010/main" val="85154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Reduction and Construction</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7"/>
            <a:ext cx="11024508" cy="464612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first step is to convert the LSC to a pre-coloring extension problem (PEP) with color classes of size n.</a:t>
            </a:r>
          </a:p>
          <a:p>
            <a:pPr marL="342900" indent="-342900">
              <a:buFont typeface="Arial" panose="020B0604020202020204" pitchFamily="34" charset="0"/>
              <a:buChar char="•"/>
            </a:pPr>
            <a:r>
              <a:rPr lang="en-US" dirty="0"/>
              <a:t>Apply reduction rules:</a:t>
            </a:r>
          </a:p>
          <a:p>
            <a:pPr marL="914400" lvl="1" indent="-457200">
              <a:buFont typeface="+mj-lt"/>
              <a:buAutoNum type="arabicPeriod"/>
            </a:pPr>
            <a:r>
              <a:rPr lang="en-US" dirty="0"/>
              <a:t>If a vertex has only one optional color class -&gt; put the vertex in this color class. </a:t>
            </a:r>
          </a:p>
          <a:p>
            <a:pPr marL="914400" lvl="1" indent="-457200">
              <a:buFont typeface="+mj-lt"/>
              <a:buAutoNum type="arabicPeriod"/>
            </a:pPr>
            <a:r>
              <a:rPr lang="en-US" dirty="0"/>
              <a:t>﻿Assign a color to the vertex if the difference between the domain of the vertex and the union of the domains of its neighbors in a row is equal to one</a:t>
            </a:r>
          </a:p>
          <a:p>
            <a:pPr marL="914400" lvl="1" indent="-457200">
              <a:buFont typeface="+mj-lt"/>
              <a:buAutoNum type="arabicPeriod"/>
            </a:pPr>
            <a:r>
              <a:rPr lang="en-US" dirty="0"/>
              <a:t>Same as the rule 2 but it is for columns.</a:t>
            </a:r>
            <a:endParaRPr lang="en-EG" dirty="0"/>
          </a:p>
          <a:p>
            <a:pPr marL="342900" indent="-342900">
              <a:buFont typeface="Arial" panose="020B0604020202020204" pitchFamily="34" charset="0"/>
              <a:buChar char="•"/>
            </a:pPr>
            <a:r>
              <a:rPr lang="en-EG" dirty="0"/>
              <a:t>In the construction step, </a:t>
            </a:r>
            <a:r>
              <a:rPr lang="en-US" dirty="0"/>
              <a:t>﻿the algorithm each time picks a vertex at random and assigns it a color from its domain.</a:t>
            </a:r>
            <a:endParaRPr lang="en-EG"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36489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Scoring Functions</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7"/>
            <a:ext cx="10147214" cy="4646129"/>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primary scoring function of the algorithm is the number of conflicting edges.</a:t>
            </a:r>
          </a:p>
          <a:p>
            <a:pPr marL="342900" indent="-342900">
              <a:buFont typeface="Arial" panose="020B0604020202020204" pitchFamily="34" charset="0"/>
              <a:buChar char="•"/>
            </a:pPr>
            <a:r>
              <a:rPr lang="en-US" dirty="0"/>
              <a:t>The newly added secondary function is the c-score which ﻿ indicates the number of times the vertex has been selected as a conflicting value in the past.</a:t>
            </a:r>
          </a:p>
          <a:p>
            <a:pPr marL="342900" indent="-342900">
              <a:buFont typeface="Arial" panose="020B0604020202020204" pitchFamily="34" charset="0"/>
              <a:buChar char="•"/>
            </a:pPr>
            <a:r>
              <a:rPr lang="en-US" dirty="0"/>
              <a:t>The ﻿c-score of a vertex is used as a tie-breaking criterion when more than one vertex has equal values on the primary scoring function.</a:t>
            </a:r>
          </a:p>
          <a:p>
            <a:pPr marL="342900" indent="-342900">
              <a:buFont typeface="Arial" panose="020B0604020202020204" pitchFamily="34" charset="0"/>
              <a:buChar char="•"/>
            </a:pPr>
            <a:r>
              <a:rPr lang="en-US" dirty="0"/>
              <a:t>The c-score has two update rules:</a:t>
            </a:r>
          </a:p>
          <a:p>
            <a:pPr marL="914400" lvl="1" indent="-457200">
              <a:buFont typeface="+mj-lt"/>
              <a:buAutoNum type="arabicPeriod"/>
            </a:pPr>
            <a:r>
              <a:rPr lang="en-US" dirty="0"/>
              <a:t>If ﻿two vertices are selected as conflict values, the c-score of both vertices is incremented by 1</a:t>
            </a:r>
          </a:p>
          <a:p>
            <a:pPr marL="914400" lvl="1" indent="-457200">
              <a:buFont typeface="+mj-lt"/>
              <a:buAutoNum type="arabicPeriod"/>
            </a:pPr>
            <a:r>
              <a:rPr lang="en-US" dirty="0"/>
              <a:t>The ﻿c-score of the vertex is reset to 0 if ﻿the movement of a vertex from one color to another color causes conflicts on the vertex to be removed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0660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Search Restart </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7"/>
            <a:ext cx="10147214" cy="464612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When falling into local minima, the search is restarted by constructing a new initial solution.</a:t>
            </a:r>
          </a:p>
          <a:p>
            <a:pPr marL="342900" indent="-342900">
              <a:buFont typeface="Arial" panose="020B0604020202020204" pitchFamily="34" charset="0"/>
              <a:buChar char="•"/>
            </a:pPr>
            <a:r>
              <a:rPr lang="en-US" dirty="0"/>
              <a:t>The generated solution benefits from the solution pool of the best-found solution so far.</a:t>
            </a:r>
          </a:p>
          <a:p>
            <a:pPr marL="342900" indent="-342900">
              <a:buFont typeface="Arial" panose="020B0604020202020204" pitchFamily="34" charset="0"/>
              <a:buChar char="•"/>
            </a:pPr>
            <a:r>
              <a:rPr lang="en-US" dirty="0"/>
              <a:t>The generated solution is modified before passing it to the algorithm to restart the search</a:t>
            </a:r>
          </a:p>
          <a:p>
            <a:endParaRPr lang="en-US" dirty="0"/>
          </a:p>
        </p:txBody>
      </p:sp>
    </p:spTree>
    <p:extLst>
      <p:ext uri="{BB962C8B-B14F-4D97-AF65-F5344CB8AC3E}">
        <p14:creationId xmlns:p14="http://schemas.microsoft.com/office/powerpoint/2010/main" val="364455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Conclusion and Evaluation </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3154666"/>
            <a:ext cx="6680445" cy="143323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fast LSC algorithm outperforms other heuristic algorithms in terms of running time and success rate </a:t>
            </a: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F99487B-2BDD-48A5-7CFE-05560FE9150C}"/>
              </a:ext>
            </a:extLst>
          </p:cNvPr>
          <p:cNvPicPr>
            <a:picLocks noChangeAspect="1"/>
          </p:cNvPicPr>
          <p:nvPr/>
        </p:nvPicPr>
        <p:blipFill>
          <a:blip r:embed="rId2"/>
          <a:stretch>
            <a:fillRect/>
          </a:stretch>
        </p:blipFill>
        <p:spPr>
          <a:xfrm>
            <a:off x="7847937" y="1600917"/>
            <a:ext cx="3425411" cy="5021226"/>
          </a:xfrm>
          <a:prstGeom prst="rect">
            <a:avLst/>
          </a:prstGeom>
        </p:spPr>
      </p:pic>
    </p:spTree>
    <p:extLst>
      <p:ext uri="{BB962C8B-B14F-4D97-AF65-F5344CB8AC3E}">
        <p14:creationId xmlns:p14="http://schemas.microsoft.com/office/powerpoint/2010/main" val="27229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Conclusion and Evaluation </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2009114"/>
            <a:ext cx="11024508" cy="42048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authors did great work and the results show that they succeeded in their target.</a:t>
            </a:r>
          </a:p>
          <a:p>
            <a:pPr marL="342900" indent="-342900">
              <a:buFont typeface="Arial" panose="020B0604020202020204" pitchFamily="34" charset="0"/>
              <a:buChar char="•"/>
            </a:pPr>
            <a:r>
              <a:rPr lang="en-US" dirty="0"/>
              <a:t>We suggest that the proposed solution can be used to solve the sudoku by doing a slight modification in the constraints and by adding a fourth reduction rule.</a:t>
            </a:r>
          </a:p>
          <a:p>
            <a:pPr marL="342900" indent="-342900">
              <a:buFont typeface="Arial" panose="020B0604020202020204" pitchFamily="34" charset="0"/>
              <a:buChar char="•"/>
            </a:pPr>
            <a:r>
              <a:rPr lang="en-US" dirty="0"/>
              <a:t>We suggest making the algorithm make bad moves with a small probability to skip the local minima. The bad moves gradually decrease in size and frequency and the probability of the bad move decreases exponentially with the “badness” of the move.</a:t>
            </a:r>
            <a:endParaRPr lang="en-EG"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3208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116276"/>
            <a:ext cx="6220278" cy="2387600"/>
          </a:xfrm>
        </p:spPr>
        <p:txBody>
          <a:bodyPr/>
          <a:lstStyle/>
          <a:p>
            <a:r>
              <a:rPr lang="en-US" dirty="0"/>
              <a:t>Thank you</a:t>
            </a:r>
          </a:p>
        </p:txBody>
      </p:sp>
    </p:spTree>
    <p:extLst>
      <p:ext uri="{BB962C8B-B14F-4D97-AF65-F5344CB8AC3E}">
        <p14:creationId xmlns:p14="http://schemas.microsoft.com/office/powerpoint/2010/main" val="275222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Paper Overview </a:t>
            </a:r>
          </a:p>
          <a:p>
            <a:r>
              <a:rPr lang="en-US" dirty="0"/>
              <a:t>Problem Definition</a:t>
            </a:r>
          </a:p>
          <a:p>
            <a:r>
              <a:rPr lang="en-US" dirty="0"/>
              <a:t>Relevance to Machine Intelligence Course</a:t>
            </a:r>
          </a:p>
          <a:p>
            <a:r>
              <a:rPr lang="en-US" dirty="0"/>
              <a:t>Related Work</a:t>
            </a:r>
          </a:p>
          <a:p>
            <a:r>
              <a:rPr lang="en-US" dirty="0"/>
              <a:t>Paper Scientific Contribution</a:t>
            </a:r>
          </a:p>
          <a:p>
            <a:r>
              <a:rPr lang="en-US" dirty="0"/>
              <a:t>Conclusion and Evaluation</a:t>
            </a:r>
          </a:p>
          <a:p>
            <a:endParaRPr lang="en-US" dirty="0"/>
          </a:p>
        </p:txBody>
      </p:sp>
    </p:spTree>
    <p:extLst>
      <p:ext uri="{BB962C8B-B14F-4D97-AF65-F5344CB8AC3E}">
        <p14:creationId xmlns:p14="http://schemas.microsoft.com/office/powerpoint/2010/main" val="291246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116276"/>
            <a:ext cx="6220278" cy="2387600"/>
          </a:xfrm>
        </p:spPr>
        <p:txBody>
          <a:bodyPr/>
          <a:lstStyle/>
          <a:p>
            <a:r>
              <a:rPr lang="en-US" dirty="0"/>
              <a:t>Backup Slides</a:t>
            </a:r>
          </a:p>
        </p:txBody>
      </p:sp>
    </p:spTree>
    <p:extLst>
      <p:ext uri="{BB962C8B-B14F-4D97-AF65-F5344CB8AC3E}">
        <p14:creationId xmlns:p14="http://schemas.microsoft.com/office/powerpoint/2010/main" val="218317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2CF6C7-A6E2-0699-8088-2B0A1E26B39A}"/>
              </a:ext>
            </a:extLst>
          </p:cNvPr>
          <p:cNvPicPr>
            <a:picLocks noChangeAspect="1"/>
          </p:cNvPicPr>
          <p:nvPr/>
        </p:nvPicPr>
        <p:blipFill>
          <a:blip r:embed="rId2"/>
          <a:stretch>
            <a:fillRect/>
          </a:stretch>
        </p:blipFill>
        <p:spPr>
          <a:xfrm>
            <a:off x="2635623" y="98802"/>
            <a:ext cx="6687266" cy="6421106"/>
          </a:xfrm>
          <a:prstGeom prst="rect">
            <a:avLst/>
          </a:prstGeom>
        </p:spPr>
      </p:pic>
    </p:spTree>
    <p:extLst>
      <p:ext uri="{BB962C8B-B14F-4D97-AF65-F5344CB8AC3E}">
        <p14:creationId xmlns:p14="http://schemas.microsoft.com/office/powerpoint/2010/main" val="2851567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3A54B2-8B04-97A2-D27C-8CE29986CD79}"/>
              </a:ext>
            </a:extLst>
          </p:cNvPr>
          <p:cNvPicPr>
            <a:picLocks noChangeAspect="1"/>
          </p:cNvPicPr>
          <p:nvPr/>
        </p:nvPicPr>
        <p:blipFill>
          <a:blip r:embed="rId2"/>
          <a:stretch>
            <a:fillRect/>
          </a:stretch>
        </p:blipFill>
        <p:spPr>
          <a:xfrm>
            <a:off x="2775472" y="162793"/>
            <a:ext cx="6071720" cy="6532414"/>
          </a:xfrm>
          <a:prstGeom prst="rect">
            <a:avLst/>
          </a:prstGeom>
        </p:spPr>
      </p:pic>
    </p:spTree>
    <p:extLst>
      <p:ext uri="{BB962C8B-B14F-4D97-AF65-F5344CB8AC3E}">
        <p14:creationId xmlns:p14="http://schemas.microsoft.com/office/powerpoint/2010/main" val="344122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0C467E8-25D4-7732-A08E-AB42D0F445CE}"/>
              </a:ext>
            </a:extLst>
          </p:cNvPr>
          <p:cNvPicPr>
            <a:picLocks noChangeAspect="1"/>
          </p:cNvPicPr>
          <p:nvPr/>
        </p:nvPicPr>
        <p:blipFill>
          <a:blip r:embed="rId2"/>
          <a:stretch>
            <a:fillRect/>
          </a:stretch>
        </p:blipFill>
        <p:spPr>
          <a:xfrm>
            <a:off x="3721123" y="0"/>
            <a:ext cx="4749754" cy="6858000"/>
          </a:xfrm>
          <a:prstGeom prst="rect">
            <a:avLst/>
          </a:prstGeom>
        </p:spPr>
      </p:pic>
    </p:spTree>
    <p:extLst>
      <p:ext uri="{BB962C8B-B14F-4D97-AF65-F5344CB8AC3E}">
        <p14:creationId xmlns:p14="http://schemas.microsoft.com/office/powerpoint/2010/main" val="159577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Paper Overview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Solve </a:t>
            </a:r>
            <a:r>
              <a:rPr lang="en-EG" dirty="0"/>
              <a:t>Latin square completion (LSC) problem using local search.</a:t>
            </a:r>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DE5F42F3-8DF7-AF16-DDC2-57287ED2BB65}"/>
              </a:ext>
            </a:extLst>
          </p:cNvPr>
          <p:cNvPicPr>
            <a:picLocks noChangeAspect="1"/>
          </p:cNvPicPr>
          <p:nvPr/>
        </p:nvPicPr>
        <p:blipFill rotWithShape="1">
          <a:blip r:embed="rId2"/>
          <a:srcRect l="-67" r="59446" b="25493"/>
          <a:stretch/>
        </p:blipFill>
        <p:spPr>
          <a:xfrm>
            <a:off x="2266122" y="3568629"/>
            <a:ext cx="2202511" cy="2162147"/>
          </a:xfrm>
          <a:prstGeom prst="rect">
            <a:avLst/>
          </a:prstGeom>
        </p:spPr>
      </p:pic>
      <p:pic>
        <p:nvPicPr>
          <p:cNvPr id="8" name="Picture 7">
            <a:extLst>
              <a:ext uri="{FF2B5EF4-FFF2-40B4-BE49-F238E27FC236}">
                <a16:creationId xmlns:a16="http://schemas.microsoft.com/office/drawing/2014/main" id="{DE19C397-7235-835C-D937-598C88580D4D}"/>
              </a:ext>
            </a:extLst>
          </p:cNvPr>
          <p:cNvPicPr>
            <a:picLocks noChangeAspect="1"/>
          </p:cNvPicPr>
          <p:nvPr/>
        </p:nvPicPr>
        <p:blipFill rotWithShape="1">
          <a:blip r:embed="rId2"/>
          <a:srcRect l="59379" b="25493"/>
          <a:stretch/>
        </p:blipFill>
        <p:spPr>
          <a:xfrm>
            <a:off x="6310747" y="3568629"/>
            <a:ext cx="2202512" cy="2162147"/>
          </a:xfrm>
          <a:prstGeom prst="rect">
            <a:avLst/>
          </a:prstGeom>
        </p:spPr>
      </p:pic>
      <p:sp>
        <p:nvSpPr>
          <p:cNvPr id="9" name="Right Arrow 8">
            <a:extLst>
              <a:ext uri="{FF2B5EF4-FFF2-40B4-BE49-F238E27FC236}">
                <a16:creationId xmlns:a16="http://schemas.microsoft.com/office/drawing/2014/main" id="{5B5F67E8-D80B-0F6F-072E-6A00D50391F0}"/>
              </a:ext>
            </a:extLst>
          </p:cNvPr>
          <p:cNvSpPr/>
          <p:nvPr/>
        </p:nvSpPr>
        <p:spPr>
          <a:xfrm>
            <a:off x="4900486" y="4129092"/>
            <a:ext cx="978408" cy="48463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EG"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Paper Overview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589558"/>
            <a:ext cx="9779183" cy="420483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Solve </a:t>
            </a:r>
            <a:r>
              <a:rPr lang="en-EG" dirty="0"/>
              <a:t>Latin square completion (LSC) problem using local search.</a:t>
            </a:r>
          </a:p>
          <a:p>
            <a:pPr marL="342900" indent="-342900">
              <a:buFont typeface="Arial" panose="020B0604020202020204" pitchFamily="34" charset="0"/>
              <a:buChar char="•"/>
            </a:pPr>
            <a:r>
              <a:rPr lang="en-EG" dirty="0"/>
              <a:t>Propose a new </a:t>
            </a:r>
            <a:r>
              <a:rPr lang="en-US" dirty="0"/>
              <a:t>initialization technique</a:t>
            </a:r>
            <a:r>
              <a:rPr lang="en-EG" dirty="0"/>
              <a:t> to reduce the search space.</a:t>
            </a:r>
          </a:p>
          <a:p>
            <a:pPr marL="342900" indent="-342900">
              <a:buFont typeface="Arial" panose="020B0604020202020204" pitchFamily="34" charset="0"/>
              <a:buChar char="•"/>
            </a:pPr>
            <a:r>
              <a:rPr lang="en-EG" dirty="0"/>
              <a:t>Propose a new conflict value selection heuristic for the local search.</a:t>
            </a:r>
          </a:p>
          <a:p>
            <a:pPr marL="342900" indent="-342900">
              <a:buFont typeface="Arial" panose="020B0604020202020204" pitchFamily="34" charset="0"/>
              <a:buChar char="•"/>
            </a:pPr>
            <a:r>
              <a:rPr lang="en-EG" sz="1800" dirty="0">
                <a:effectLst/>
                <a:latin typeface="Calibri" panose="020F0502020204030204" pitchFamily="34" charset="0"/>
                <a:ea typeface="Calibri" panose="020F0502020204030204" pitchFamily="34" charset="0"/>
                <a:cs typeface="Arial" panose="020B0604020202020204" pitchFamily="34" charset="0"/>
              </a:rPr>
              <a:t> </a:t>
            </a:r>
            <a:r>
              <a:rPr lang="en-EG" dirty="0"/>
              <a:t>Propose a new restart method that takes into account the previous history search information</a:t>
            </a:r>
            <a:r>
              <a:rPr lang="en-US" dirty="0"/>
              <a:t> in evaluating the new candidate solution.</a:t>
            </a:r>
          </a:p>
          <a:p>
            <a:pPr marL="342900" indent="-342900">
              <a:buFont typeface="Arial" panose="020B0604020202020204" pitchFamily="34" charset="0"/>
              <a:buChar char="•"/>
            </a:pPr>
            <a:r>
              <a:rPr lang="en-EG" dirty="0"/>
              <a:t> Results show that the proposed algorithm is better than all the heuristic algorithms.</a:t>
            </a:r>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2925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Problem Definition</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2009114"/>
            <a:ext cx="9779183" cy="42048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paper tries to find a solution to the LSC problem in a reasonable time. This target is achieved by using a local search algorithm that uses new ideas to make this solution faster than the previously developed local search algorithms and also with a higher success rate</a:t>
            </a:r>
            <a:r>
              <a:rPr lang="en-EG" dirty="0"/>
              <a:t> </a:t>
            </a:r>
            <a:r>
              <a:rPr lang="en-US" dirty="0"/>
              <a:t>initialization technique</a:t>
            </a:r>
            <a:r>
              <a:rPr lang="en-EG" dirty="0"/>
              <a:t> to reduce the search space.</a:t>
            </a:r>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Relevance to MI Course</a:t>
            </a:r>
          </a:p>
        </p:txBody>
      </p:sp>
      <p:sp>
        <p:nvSpPr>
          <p:cNvPr id="21" name="Content Placeholder 2">
            <a:extLst>
              <a:ext uri="{FF2B5EF4-FFF2-40B4-BE49-F238E27FC236}">
                <a16:creationId xmlns:a16="http://schemas.microsoft.com/office/drawing/2014/main" id="{FE17D706-4816-6F1E-C868-751749299447}"/>
              </a:ext>
            </a:extLst>
          </p:cNvPr>
          <p:cNvSpPr txBox="1">
            <a:spLocks/>
          </p:cNvSpPr>
          <p:nvPr/>
        </p:nvSpPr>
        <p:spPr>
          <a:xfrm>
            <a:off x="1167492" y="2191995"/>
            <a:ext cx="9779183" cy="246747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main used algorithm is the local search.</a:t>
            </a:r>
          </a:p>
          <a:p>
            <a:pPr marL="342900" indent="-342900">
              <a:buFont typeface="Arial" panose="020B0604020202020204" pitchFamily="34" charset="0"/>
              <a:buChar char="•"/>
            </a:pPr>
            <a:r>
              <a:rPr lang="en-US" dirty="0"/>
              <a:t>The reduction step models the LSC as a binary CSP problem.</a:t>
            </a:r>
          </a:p>
          <a:p>
            <a:pPr marL="342900" indent="-342900">
              <a:buFont typeface="Arial" panose="020B0604020202020204" pitchFamily="34" charset="0"/>
              <a:buChar char="•"/>
            </a:pPr>
            <a:r>
              <a:rPr lang="en-US" dirty="0"/>
              <a:t>The restart of the algorithm is a combination between the random restart search, local beam search, and genetic algorithm.</a:t>
            </a: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EG"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4496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Related Work</a:t>
            </a:r>
          </a:p>
        </p:txBody>
      </p:sp>
      <p:sp>
        <p:nvSpPr>
          <p:cNvPr id="16" name="Content Placeholder 2">
            <a:extLst>
              <a:ext uri="{FF2B5EF4-FFF2-40B4-BE49-F238E27FC236}">
                <a16:creationId xmlns:a16="http://schemas.microsoft.com/office/drawing/2014/main" id="{76DA0D94-8616-560C-FE7A-574CBB6FA7A7}"/>
              </a:ext>
            </a:extLst>
          </p:cNvPr>
          <p:cNvSpPr txBox="1">
            <a:spLocks/>
          </p:cNvSpPr>
          <p:nvPr/>
        </p:nvSpPr>
        <p:spPr>
          <a:xfrm>
            <a:off x="1167492" y="2064769"/>
            <a:ext cx="9779183" cy="341367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Exact algorithms, that can be used to solve only small-sized problems. </a:t>
            </a:r>
          </a:p>
          <a:p>
            <a:pPr marL="342900" indent="-342900">
              <a:buFont typeface="Arial" panose="020B0604020202020204" pitchFamily="34" charset="0"/>
              <a:buChar char="•"/>
            </a:pPr>
            <a:r>
              <a:rPr lang="en-US" dirty="0"/>
              <a:t>Many heuristic algorithms were proposed to solve large-sized problems the best one is called MMCOL.</a:t>
            </a:r>
          </a:p>
          <a:p>
            <a:pPr marL="342900" indent="-342900">
              <a:buFont typeface="Arial" panose="020B0604020202020204" pitchFamily="34" charset="0"/>
              <a:buChar char="•"/>
            </a:pPr>
            <a:r>
              <a:rPr lang="en-US" dirty="0"/>
              <a:t>MMCOL uses:</a:t>
            </a:r>
          </a:p>
          <a:p>
            <a:pPr marL="800100" lvl="1" indent="-342900">
              <a:buFont typeface="Arial" panose="020B0604020202020204" pitchFamily="34" charset="0"/>
              <a:buChar char="•"/>
            </a:pPr>
            <a:r>
              <a:rPr lang="en-US" sz="2000" dirty="0"/>
              <a:t>Domain constraint graph and constraint propagation to reduce the search space.</a:t>
            </a:r>
          </a:p>
          <a:p>
            <a:pPr marL="800100" lvl="1" indent="-342900">
              <a:buFont typeface="Arial" panose="020B0604020202020204" pitchFamily="34" charset="0"/>
              <a:buChar char="•"/>
            </a:pPr>
            <a:r>
              <a:rPr lang="en-EG" sz="2000" dirty="0"/>
              <a:t> </a:t>
            </a:r>
            <a:r>
              <a:rPr lang="en-US" sz="2000" dirty="0"/>
              <a:t>Cross-over operator to generate new solutions</a:t>
            </a:r>
            <a:r>
              <a:rPr lang="en-EG" sz="2000" dirty="0"/>
              <a:t>.</a:t>
            </a:r>
          </a:p>
          <a:p>
            <a:pPr marL="800100" lvl="1" indent="-342900">
              <a:buFont typeface="Arial" panose="020B0604020202020204" pitchFamily="34" charset="0"/>
              <a:buChar char="•"/>
            </a:pPr>
            <a:r>
              <a:rPr lang="en-EG" sz="2000" dirty="0"/>
              <a:t>Iterated tabu search.</a:t>
            </a:r>
            <a:endParaRPr lang="en-US" sz="2000" dirty="0"/>
          </a:p>
          <a:p>
            <a:pPr marL="342900" indent="-342900">
              <a:buFont typeface="Arial" panose="020B0604020202020204" pitchFamily="34" charset="0"/>
              <a:buChar char="•"/>
            </a:pPr>
            <a:r>
              <a:rPr lang="en-US" dirty="0"/>
              <a:t>MMCOL has a high success rate but it still needs a lot of computation time.</a:t>
            </a:r>
            <a:endParaRPr lang="en-EG" dirty="0"/>
          </a:p>
          <a:p>
            <a:endParaRPr lang="en-EG"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645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926092"/>
            <a:ext cx="6245912" cy="2387600"/>
          </a:xfrm>
        </p:spPr>
        <p:txBody>
          <a:bodyPr/>
          <a:lstStyle/>
          <a:p>
            <a:r>
              <a:rPr lang="en-US" dirty="0"/>
              <a:t>Paper Scientific Contribution</a:t>
            </a:r>
          </a:p>
        </p:txBody>
      </p:sp>
    </p:spTree>
    <p:extLst>
      <p:ext uri="{BB962C8B-B14F-4D97-AF65-F5344CB8AC3E}">
        <p14:creationId xmlns:p14="http://schemas.microsoft.com/office/powerpoint/2010/main" val="254773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826936"/>
            <a:ext cx="8103729" cy="879627"/>
          </a:xfrm>
        </p:spPr>
        <p:txBody>
          <a:bodyPr/>
          <a:lstStyle/>
          <a:p>
            <a:r>
              <a:rPr lang="en-US" dirty="0"/>
              <a:t>Reduction and Construction</a:t>
            </a:r>
          </a:p>
        </p:txBody>
      </p:sp>
      <p:sp>
        <p:nvSpPr>
          <p:cNvPr id="10" name="Content Placeholder 2">
            <a:extLst>
              <a:ext uri="{FF2B5EF4-FFF2-40B4-BE49-F238E27FC236}">
                <a16:creationId xmlns:a16="http://schemas.microsoft.com/office/drawing/2014/main" id="{ACC3F172-EBC8-74AC-1535-8FFF482414AE}"/>
              </a:ext>
            </a:extLst>
          </p:cNvPr>
          <p:cNvSpPr txBox="1">
            <a:spLocks/>
          </p:cNvSpPr>
          <p:nvPr/>
        </p:nvSpPr>
        <p:spPr>
          <a:xfrm>
            <a:off x="1167492" y="1730818"/>
            <a:ext cx="11024508" cy="42048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first step is to convert the LSC to a pre-coloring extension problem (PEP) with color classes of size n.</a:t>
            </a:r>
          </a:p>
          <a:p>
            <a:endParaRPr lang="en-EG" dirty="0"/>
          </a:p>
          <a:p>
            <a:pPr marL="342900"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228354AF-8625-CF3A-AD0B-60D6064058DD}"/>
              </a:ext>
            </a:extLst>
          </p:cNvPr>
          <p:cNvPicPr>
            <a:picLocks noChangeAspect="1"/>
          </p:cNvPicPr>
          <p:nvPr/>
        </p:nvPicPr>
        <p:blipFill>
          <a:blip r:embed="rId2"/>
          <a:stretch>
            <a:fillRect/>
          </a:stretch>
        </p:blipFill>
        <p:spPr>
          <a:xfrm>
            <a:off x="4641850" y="2890741"/>
            <a:ext cx="2908300" cy="2794000"/>
          </a:xfrm>
          <a:prstGeom prst="rect">
            <a:avLst/>
          </a:prstGeom>
        </p:spPr>
      </p:pic>
    </p:spTree>
    <p:extLst>
      <p:ext uri="{BB962C8B-B14F-4D97-AF65-F5344CB8AC3E}">
        <p14:creationId xmlns:p14="http://schemas.microsoft.com/office/powerpoint/2010/main" val="306713036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490</TotalTime>
  <Words>1075</Words>
  <Application>Microsoft Macintosh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Office Theme</vt:lpstr>
      <vt:lpstr>A Fast Local Search Algorithm for the Latin Square Completion Problem </vt:lpstr>
      <vt:lpstr>Agenda</vt:lpstr>
      <vt:lpstr>Paper Overview</vt:lpstr>
      <vt:lpstr>Paper Overview</vt:lpstr>
      <vt:lpstr>Problem Definition</vt:lpstr>
      <vt:lpstr>Relevance to MI Course</vt:lpstr>
      <vt:lpstr>Related Work</vt:lpstr>
      <vt:lpstr>Paper Scientific Contribution</vt:lpstr>
      <vt:lpstr>Reduction and Construction</vt:lpstr>
      <vt:lpstr>Reduction and Construction</vt:lpstr>
      <vt:lpstr>Reduction and Construction</vt:lpstr>
      <vt:lpstr>Reduction and Construction</vt:lpstr>
      <vt:lpstr>Reduction and Construction</vt:lpstr>
      <vt:lpstr>Reduction and Construction</vt:lpstr>
      <vt:lpstr>Scoring Functions</vt:lpstr>
      <vt:lpstr>Search Restart </vt:lpstr>
      <vt:lpstr>Conclusion and Evaluation </vt:lpstr>
      <vt:lpstr>Conclusion and Evaluation </vt:lpstr>
      <vt:lpstr>Thank you</vt:lpstr>
      <vt:lpstr>Backup Slides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Fast Local Search Algorithm for the Latin Square Completion Problem </dc:title>
  <dc:creator>Microsoft Office User</dc:creator>
  <cp:lastModifiedBy>Microsoft Office User</cp:lastModifiedBy>
  <cp:revision>3</cp:revision>
  <dcterms:created xsi:type="dcterms:W3CDTF">2022-12-31T20:37:25Z</dcterms:created>
  <dcterms:modified xsi:type="dcterms:W3CDTF">2023-07-21T17:15:55Z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