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55E89-F3FA-415D-963B-788E9F97114F}" v="71" dt="2021-08-26T07:34:48.775"/>
    <p1510:client id="{CBD30269-205C-4311-B02F-07CA3811074E}" v="135" dt="2021-08-25T18:35:44.709"/>
    <p1510:client id="{D45D0F75-F646-405C-8165-16E7BC571C34}" v="334" dt="2021-08-25T16:37:42.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2629CF-8978-4641-A5EC-57E31233B8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25373FE-FB36-4C5D-872F-B003FDC4A875}">
      <dgm:prSet/>
      <dgm:spPr/>
      <dgm:t>
        <a:bodyPr/>
        <a:lstStyle/>
        <a:p>
          <a:r>
            <a:rPr lang="fr-FR"/>
            <a:t>SQL server is a database management system which is mainly used for e-commerce and providing different data warehousing solutions. PostgreSQL is </a:t>
          </a:r>
          <a:r>
            <a:rPr lang="fr-FR" b="1"/>
            <a:t>an advanced version</a:t>
          </a:r>
          <a:r>
            <a:rPr lang="fr-FR"/>
            <a:t> of SQL which provides support to different functions of SQL like foreign keys, subqueries, triggers, and different user-defined types and functions.</a:t>
          </a:r>
          <a:endParaRPr lang="en-US"/>
        </a:p>
      </dgm:t>
    </dgm:pt>
    <dgm:pt modelId="{5A4645AC-5901-4702-BEFC-29CDED89D54D}" type="parTrans" cxnId="{B6FB8467-49C9-4C1C-85FB-24D626C16BF4}">
      <dgm:prSet/>
      <dgm:spPr/>
      <dgm:t>
        <a:bodyPr/>
        <a:lstStyle/>
        <a:p>
          <a:endParaRPr lang="en-US"/>
        </a:p>
      </dgm:t>
    </dgm:pt>
    <dgm:pt modelId="{3833ABF3-0A7E-4296-A41A-A194E848779D}" type="sibTrans" cxnId="{B6FB8467-49C9-4C1C-85FB-24D626C16BF4}">
      <dgm:prSet/>
      <dgm:spPr/>
      <dgm:t>
        <a:bodyPr/>
        <a:lstStyle/>
        <a:p>
          <a:endParaRPr lang="en-US"/>
        </a:p>
      </dgm:t>
    </dgm:pt>
    <dgm:pt modelId="{AAC2E2A3-429E-4299-AF21-37AC3E32B889}">
      <dgm:prSet/>
      <dgm:spPr/>
      <dgm:t>
        <a:bodyPr/>
        <a:lstStyle/>
        <a:p>
          <a:r>
            <a:rPr lang="fr-FR"/>
            <a:t>SQL is a query language, whereas MySQL is a relational database that uses SQL to query a database. You can use SQL to access, update, and manipulate the data stored in a database. SQL is used for writing queries for databases, MySQL facilitates data storing, modifying, and management in a tabular format.</a:t>
          </a:r>
          <a:endParaRPr lang="en-US"/>
        </a:p>
      </dgm:t>
    </dgm:pt>
    <dgm:pt modelId="{55DC2987-53E8-426D-918C-8D07426D8313}" type="parTrans" cxnId="{50DDEC87-CAA3-41FB-BC9D-3803768DB8A5}">
      <dgm:prSet/>
      <dgm:spPr/>
      <dgm:t>
        <a:bodyPr/>
        <a:lstStyle/>
        <a:p>
          <a:endParaRPr lang="en-US"/>
        </a:p>
      </dgm:t>
    </dgm:pt>
    <dgm:pt modelId="{3BA009C6-7483-4646-B8BC-EB505580891D}" type="sibTrans" cxnId="{50DDEC87-CAA3-41FB-BC9D-3803768DB8A5}">
      <dgm:prSet/>
      <dgm:spPr/>
      <dgm:t>
        <a:bodyPr/>
        <a:lstStyle/>
        <a:p>
          <a:endParaRPr lang="en-US"/>
        </a:p>
      </dgm:t>
    </dgm:pt>
    <dgm:pt modelId="{B71ABE4F-1274-456E-B6CD-0818B0D81694}" type="pres">
      <dgm:prSet presAssocID="{D12629CF-8978-4641-A5EC-57E31233B892}" presName="linear" presStyleCnt="0">
        <dgm:presLayoutVars>
          <dgm:animLvl val="lvl"/>
          <dgm:resizeHandles val="exact"/>
        </dgm:presLayoutVars>
      </dgm:prSet>
      <dgm:spPr/>
    </dgm:pt>
    <dgm:pt modelId="{C6DFB99E-23FF-4AD1-A2A9-2022EE234996}" type="pres">
      <dgm:prSet presAssocID="{F25373FE-FB36-4C5D-872F-B003FDC4A875}" presName="parentText" presStyleLbl="node1" presStyleIdx="0" presStyleCnt="2">
        <dgm:presLayoutVars>
          <dgm:chMax val="0"/>
          <dgm:bulletEnabled val="1"/>
        </dgm:presLayoutVars>
      </dgm:prSet>
      <dgm:spPr/>
    </dgm:pt>
    <dgm:pt modelId="{6E8A6053-2913-4DCB-926F-F16FA2CAE333}" type="pres">
      <dgm:prSet presAssocID="{3833ABF3-0A7E-4296-A41A-A194E848779D}" presName="spacer" presStyleCnt="0"/>
      <dgm:spPr/>
    </dgm:pt>
    <dgm:pt modelId="{1466C551-CB3A-458B-BEBA-101A3615954D}" type="pres">
      <dgm:prSet presAssocID="{AAC2E2A3-429E-4299-AF21-37AC3E32B889}" presName="parentText" presStyleLbl="node1" presStyleIdx="1" presStyleCnt="2">
        <dgm:presLayoutVars>
          <dgm:chMax val="0"/>
          <dgm:bulletEnabled val="1"/>
        </dgm:presLayoutVars>
      </dgm:prSet>
      <dgm:spPr/>
    </dgm:pt>
  </dgm:ptLst>
  <dgm:cxnLst>
    <dgm:cxn modelId="{D4235D3E-7716-49F1-A772-701A534839D5}" type="presOf" srcId="{F25373FE-FB36-4C5D-872F-B003FDC4A875}" destId="{C6DFB99E-23FF-4AD1-A2A9-2022EE234996}" srcOrd="0" destOrd="0" presId="urn:microsoft.com/office/officeart/2005/8/layout/vList2"/>
    <dgm:cxn modelId="{B6FB8467-49C9-4C1C-85FB-24D626C16BF4}" srcId="{D12629CF-8978-4641-A5EC-57E31233B892}" destId="{F25373FE-FB36-4C5D-872F-B003FDC4A875}" srcOrd="0" destOrd="0" parTransId="{5A4645AC-5901-4702-BEFC-29CDED89D54D}" sibTransId="{3833ABF3-0A7E-4296-A41A-A194E848779D}"/>
    <dgm:cxn modelId="{8499F658-0EF5-429C-B619-8E5FC1DBEFF5}" type="presOf" srcId="{D12629CF-8978-4641-A5EC-57E31233B892}" destId="{B71ABE4F-1274-456E-B6CD-0818B0D81694}" srcOrd="0" destOrd="0" presId="urn:microsoft.com/office/officeart/2005/8/layout/vList2"/>
    <dgm:cxn modelId="{50DDEC87-CAA3-41FB-BC9D-3803768DB8A5}" srcId="{D12629CF-8978-4641-A5EC-57E31233B892}" destId="{AAC2E2A3-429E-4299-AF21-37AC3E32B889}" srcOrd="1" destOrd="0" parTransId="{55DC2987-53E8-426D-918C-8D07426D8313}" sibTransId="{3BA009C6-7483-4646-B8BC-EB505580891D}"/>
    <dgm:cxn modelId="{D7B61DC8-D70E-49FC-9700-E2298C72FABC}" type="presOf" srcId="{AAC2E2A3-429E-4299-AF21-37AC3E32B889}" destId="{1466C551-CB3A-458B-BEBA-101A3615954D}" srcOrd="0" destOrd="0" presId="urn:microsoft.com/office/officeart/2005/8/layout/vList2"/>
    <dgm:cxn modelId="{D664C5E5-A239-430B-A8B6-7E1E44859577}" type="presParOf" srcId="{B71ABE4F-1274-456E-B6CD-0818B0D81694}" destId="{C6DFB99E-23FF-4AD1-A2A9-2022EE234996}" srcOrd="0" destOrd="0" presId="urn:microsoft.com/office/officeart/2005/8/layout/vList2"/>
    <dgm:cxn modelId="{48163B85-C672-43A4-91ED-61F4AE387104}" type="presParOf" srcId="{B71ABE4F-1274-456E-B6CD-0818B0D81694}" destId="{6E8A6053-2913-4DCB-926F-F16FA2CAE333}" srcOrd="1" destOrd="0" presId="urn:microsoft.com/office/officeart/2005/8/layout/vList2"/>
    <dgm:cxn modelId="{BA40210B-1A49-472F-899C-CFE6034050F5}" type="presParOf" srcId="{B71ABE4F-1274-456E-B6CD-0818B0D81694}" destId="{1466C551-CB3A-458B-BEBA-101A361595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FB99E-23FF-4AD1-A2A9-2022EE234996}">
      <dsp:nvSpPr>
        <dsp:cNvPr id="0" name=""/>
        <dsp:cNvSpPr/>
      </dsp:nvSpPr>
      <dsp:spPr>
        <a:xfrm>
          <a:off x="0" y="33083"/>
          <a:ext cx="6571413" cy="2798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SQL server is a database management system which is mainly used for e-commerce and providing different data warehousing solutions. PostgreSQL is </a:t>
          </a:r>
          <a:r>
            <a:rPr lang="fr-FR" sz="2300" b="1" kern="1200"/>
            <a:t>an advanced version</a:t>
          </a:r>
          <a:r>
            <a:rPr lang="fr-FR" sz="2300" kern="1200"/>
            <a:t> of SQL which provides support to different functions of SQL like foreign keys, subqueries, triggers, and different user-defined types and functions.</a:t>
          </a:r>
          <a:endParaRPr lang="en-US" sz="2300" kern="1200"/>
        </a:p>
      </dsp:txBody>
      <dsp:txXfrm>
        <a:off x="136618" y="169701"/>
        <a:ext cx="6298177" cy="2525404"/>
      </dsp:txXfrm>
    </dsp:sp>
    <dsp:sp modelId="{1466C551-CB3A-458B-BEBA-101A3615954D}">
      <dsp:nvSpPr>
        <dsp:cNvPr id="0" name=""/>
        <dsp:cNvSpPr/>
      </dsp:nvSpPr>
      <dsp:spPr>
        <a:xfrm>
          <a:off x="0" y="2897963"/>
          <a:ext cx="6571413" cy="2798640"/>
        </a:xfrm>
        <a:prstGeom prst="roundRect">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SQL is a query language, whereas MySQL is a relational database that uses SQL to query a database. You can use SQL to access, update, and manipulate the data stored in a database. SQL is used for writing queries for databases, MySQL facilitates data storing, modifying, and management in a tabular format.</a:t>
          </a:r>
          <a:endParaRPr lang="en-US" sz="2300" kern="1200"/>
        </a:p>
      </dsp:txBody>
      <dsp:txXfrm>
        <a:off x="136618" y="3034581"/>
        <a:ext cx="6298177" cy="2525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8/26/2021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590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8/26/2021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4775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8/26/2021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4942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8/26/2021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364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8/26/2021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039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8/26/2021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498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8/26/2021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6417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8/26/2021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2823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8/26/2021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0158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8/26/2021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4738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8/26/2021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06105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8/26/2021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a:t>
            </a:fld>
            <a:endParaRPr lang="en-US" b="1" dirty="0"/>
          </a:p>
        </p:txBody>
      </p:sp>
    </p:spTree>
    <p:extLst>
      <p:ext uri="{BB962C8B-B14F-4D97-AF65-F5344CB8AC3E}">
        <p14:creationId xmlns:p14="http://schemas.microsoft.com/office/powerpoint/2010/main" val="386928125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Freeform: Shape 11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33574554-84CF-4FF0-B1BF-553245CC65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21" name="Freeform: Shape 12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2" name="Freeform: Shape 1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24" name="Freeform: Shape 123">
            <a:extLst>
              <a:ext uri="{FF2B5EF4-FFF2-40B4-BE49-F238E27FC236}">
                <a16:creationId xmlns:a16="http://schemas.microsoft.com/office/drawing/2014/main" id="{76C5E6D3-976B-41A7-B008-5BB4ADF44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6" name="Freeform: Shape 125">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760765" y="324937"/>
            <a:ext cx="4024032" cy="2885715"/>
          </a:xfrm>
        </p:spPr>
        <p:txBody>
          <a:bodyPr>
            <a:normAutofit/>
          </a:bodyPr>
          <a:lstStyle/>
          <a:p>
            <a:r>
              <a:rPr lang="de-DE" sz="3300" dirty="0">
                <a:ea typeface="Source Sans Pro SemiBold"/>
              </a:rPr>
              <a:t>Relations</a:t>
            </a:r>
            <a:br>
              <a:rPr lang="de-DE" sz="3300" dirty="0"/>
            </a:br>
            <a:r>
              <a:rPr lang="de-DE" sz="3300" dirty="0">
                <a:ea typeface="Source Sans Pro SemiBold"/>
              </a:rPr>
              <a:t>  RDBMS</a:t>
            </a:r>
            <a:endParaRPr lang="de-DE" sz="3300" dirty="0"/>
          </a:p>
        </p:txBody>
      </p:sp>
      <p:sp>
        <p:nvSpPr>
          <p:cNvPr id="128"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0" name="Graphic 212">
            <a:extLst>
              <a:ext uri="{FF2B5EF4-FFF2-40B4-BE49-F238E27FC236}">
                <a16:creationId xmlns:a16="http://schemas.microsoft.com/office/drawing/2014/main" id="{2A8D3863-50D5-4235-9082-36776BF4F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4" name="Picture 3">
            <a:extLst>
              <a:ext uri="{FF2B5EF4-FFF2-40B4-BE49-F238E27FC236}">
                <a16:creationId xmlns:a16="http://schemas.microsoft.com/office/drawing/2014/main" id="{43F635B3-5A21-484A-A499-18941C2BAB7D}"/>
              </a:ext>
            </a:extLst>
          </p:cNvPr>
          <p:cNvPicPr>
            <a:picLocks noChangeAspect="1"/>
          </p:cNvPicPr>
          <p:nvPr/>
        </p:nvPicPr>
        <p:blipFill rotWithShape="1">
          <a:blip r:embed="rId2"/>
          <a:srcRect l="21224" r="-3" b="-3"/>
          <a:stretch/>
        </p:blipFill>
        <p:spPr>
          <a:xfrm>
            <a:off x="6601854" y="2313765"/>
            <a:ext cx="4773089" cy="4544235"/>
          </a:xfrm>
          <a:custGeom>
            <a:avLst/>
            <a:gdLst/>
            <a:ahLst/>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p:spPr>
      </p:pic>
      <p:grpSp>
        <p:nvGrpSpPr>
          <p:cNvPr id="13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740963"/>
            <a:ext cx="1054466" cy="469689"/>
            <a:chOff x="9841624" y="4115729"/>
            <a:chExt cx="602169" cy="268223"/>
          </a:xfrm>
          <a:solidFill>
            <a:schemeClr val="tx1"/>
          </a:solidFill>
        </p:grpSpPr>
        <p:sp>
          <p:nvSpPr>
            <p:cNvPr id="133" name="Freeform: Shape 13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39" name="Oval 138">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Oval 140">
            <a:extLst>
              <a:ext uri="{FF2B5EF4-FFF2-40B4-BE49-F238E27FC236}">
                <a16:creationId xmlns:a16="http://schemas.microsoft.com/office/drawing/2014/main" id="{E9306212-88FA-45BF-ABA3-1454AC42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able&#10;&#10;Description générée automatiquement">
            <a:extLst>
              <a:ext uri="{FF2B5EF4-FFF2-40B4-BE49-F238E27FC236}">
                <a16:creationId xmlns:a16="http://schemas.microsoft.com/office/drawing/2014/main" id="{591C5336-39DD-47D8-961F-BC46E74A0768}"/>
              </a:ext>
            </a:extLst>
          </p:cNvPr>
          <p:cNvPicPr>
            <a:picLocks noGrp="1" noChangeAspect="1"/>
          </p:cNvPicPr>
          <p:nvPr>
            <p:ph idx="1"/>
          </p:nvPr>
        </p:nvPicPr>
        <p:blipFill>
          <a:blip r:embed="rId2"/>
          <a:stretch>
            <a:fillRect/>
          </a:stretch>
        </p:blipFill>
        <p:spPr>
          <a:xfrm>
            <a:off x="1962150" y="2243931"/>
            <a:ext cx="8267700" cy="3514725"/>
          </a:xfrm>
        </p:spPr>
      </p:pic>
    </p:spTree>
    <p:extLst>
      <p:ext uri="{BB962C8B-B14F-4D97-AF65-F5344CB8AC3E}">
        <p14:creationId xmlns:p14="http://schemas.microsoft.com/office/powerpoint/2010/main" val="228715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866EEA4-521B-4CE9-ABA0-E1EB00D5B44D}"/>
              </a:ext>
            </a:extLst>
          </p:cNvPr>
          <p:cNvSpPr>
            <a:spLocks noGrp="1"/>
          </p:cNvSpPr>
          <p:nvPr>
            <p:ph type="title"/>
          </p:nvPr>
        </p:nvSpPr>
        <p:spPr>
          <a:xfrm>
            <a:off x="838200" y="1195697"/>
            <a:ext cx="3200400" cy="4238118"/>
          </a:xfrm>
        </p:spPr>
        <p:txBody>
          <a:bodyPr>
            <a:normAutofit/>
          </a:bodyPr>
          <a:lstStyle/>
          <a:p>
            <a:r>
              <a:rPr lang="fr-FR">
                <a:ea typeface="Source Sans Pro"/>
              </a:rPr>
              <a:t>Conclusion</a:t>
            </a:r>
            <a:endParaRPr lang="fr-FR"/>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Espace réservé du contenu 2">
            <a:extLst>
              <a:ext uri="{FF2B5EF4-FFF2-40B4-BE49-F238E27FC236}">
                <a16:creationId xmlns:a16="http://schemas.microsoft.com/office/drawing/2014/main" id="{2C876F16-E6F1-4A16-9C68-AE34AD1D440C}"/>
              </a:ext>
            </a:extLst>
          </p:cNvPr>
          <p:cNvGraphicFramePr>
            <a:graphicFrameLocks noGrp="1"/>
          </p:cNvGraphicFramePr>
          <p:nvPr>
            <p:ph idx="1"/>
            <p:extLst>
              <p:ext uri="{D42A27DB-BD31-4B8C-83A1-F6EECF244321}">
                <p14:modId xmlns:p14="http://schemas.microsoft.com/office/powerpoint/2010/main" val="1000476871"/>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85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FB693-0534-4672-981B-11891E898BB5}"/>
              </a:ext>
            </a:extLst>
          </p:cNvPr>
          <p:cNvSpPr>
            <a:spLocks noGrp="1"/>
          </p:cNvSpPr>
          <p:nvPr>
            <p:ph type="title"/>
          </p:nvPr>
        </p:nvSpPr>
        <p:spPr/>
        <p:txBody>
          <a:bodyPr/>
          <a:lstStyle/>
          <a:p>
            <a:r>
              <a:rPr lang="fr-FR" dirty="0">
                <a:ea typeface="Source Sans Pro"/>
              </a:rPr>
              <a:t>Présenté par </a:t>
            </a:r>
            <a:endParaRPr lang="fr-FR" dirty="0"/>
          </a:p>
        </p:txBody>
      </p:sp>
      <p:sp>
        <p:nvSpPr>
          <p:cNvPr id="3" name="Espace réservé du contenu 2">
            <a:extLst>
              <a:ext uri="{FF2B5EF4-FFF2-40B4-BE49-F238E27FC236}">
                <a16:creationId xmlns:a16="http://schemas.microsoft.com/office/drawing/2014/main" id="{622AC0C4-1A5B-4A6B-B2FD-E9558429DCE0}"/>
              </a:ext>
            </a:extLst>
          </p:cNvPr>
          <p:cNvSpPr>
            <a:spLocks noGrp="1"/>
          </p:cNvSpPr>
          <p:nvPr>
            <p:ph idx="1"/>
          </p:nvPr>
        </p:nvSpPr>
        <p:spPr/>
        <p:txBody>
          <a:bodyPr vert="horz" lIns="91440" tIns="45720" rIns="91440" bIns="45720" rtlCol="0" anchor="t">
            <a:normAutofit/>
          </a:bodyPr>
          <a:lstStyle/>
          <a:p>
            <a:r>
              <a:rPr lang="fr-FR" dirty="0">
                <a:ea typeface="Source Sans Pro"/>
              </a:rPr>
              <a:t>TAHER CHABAANE</a:t>
            </a:r>
          </a:p>
        </p:txBody>
      </p:sp>
    </p:spTree>
    <p:extLst>
      <p:ext uri="{BB962C8B-B14F-4D97-AF65-F5344CB8AC3E}">
        <p14:creationId xmlns:p14="http://schemas.microsoft.com/office/powerpoint/2010/main" val="163282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re 1">
            <a:extLst>
              <a:ext uri="{FF2B5EF4-FFF2-40B4-BE49-F238E27FC236}">
                <a16:creationId xmlns:a16="http://schemas.microsoft.com/office/drawing/2014/main" id="{CEEF9674-289B-442B-8F1B-3072C532E3A0}"/>
              </a:ext>
            </a:extLst>
          </p:cNvPr>
          <p:cNvSpPr>
            <a:spLocks noGrp="1"/>
          </p:cNvSpPr>
          <p:nvPr>
            <p:ph type="title"/>
          </p:nvPr>
        </p:nvSpPr>
        <p:spPr>
          <a:xfrm>
            <a:off x="1102368" y="3306515"/>
            <a:ext cx="3826286" cy="3215373"/>
          </a:xfrm>
        </p:spPr>
        <p:txBody>
          <a:bodyPr>
            <a:normAutofit/>
          </a:bodyPr>
          <a:lstStyle/>
          <a:p>
            <a:pPr algn="ctr"/>
            <a:r>
              <a:rPr lang="fr-FR">
                <a:ea typeface="Source Sans Pro"/>
              </a:rPr>
              <a:t>RDBMS Definition</a:t>
            </a:r>
            <a:endParaRPr lang="fr-FR"/>
          </a:p>
        </p:txBody>
      </p:sp>
      <p:sp>
        <p:nvSpPr>
          <p:cNvPr id="20" name="Freeform: Shape 19">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Freeform: Shape 25">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Espace réservé du contenu 8">
            <a:extLst>
              <a:ext uri="{FF2B5EF4-FFF2-40B4-BE49-F238E27FC236}">
                <a16:creationId xmlns:a16="http://schemas.microsoft.com/office/drawing/2014/main" id="{C4D9955F-B4F3-45BB-B505-21219E4206DC}"/>
              </a:ext>
            </a:extLst>
          </p:cNvPr>
          <p:cNvSpPr>
            <a:spLocks noGrp="1"/>
          </p:cNvSpPr>
          <p:nvPr>
            <p:ph idx="1"/>
          </p:nvPr>
        </p:nvSpPr>
        <p:spPr>
          <a:xfrm>
            <a:off x="5211448" y="706508"/>
            <a:ext cx="5217173" cy="4351338"/>
          </a:xfrm>
        </p:spPr>
        <p:txBody>
          <a:bodyPr vert="horz" lIns="91440" tIns="45720" rIns="91440" bIns="45720" rtlCol="0">
            <a:normAutofit/>
          </a:bodyPr>
          <a:lstStyle/>
          <a:p>
            <a:r>
              <a:rPr lang="fr-FR" sz="2200">
                <a:ea typeface="+mn-lt"/>
                <a:cs typeface="+mn-lt"/>
              </a:rPr>
              <a:t>A relational database management system (RDBMS) is a collection of programs and capabilities that enable IT teams and others to create, update, administer and otherwise interact with a relational database. RDBMSes store data in the form of tables, with most commercial relational database management systems using structured query language (</a:t>
            </a:r>
            <a:r>
              <a:rPr lang="fr-FR" sz="2200" u="sng">
                <a:ea typeface="+mn-lt"/>
                <a:cs typeface="+mn-lt"/>
              </a:rPr>
              <a:t>SQL</a:t>
            </a:r>
            <a:r>
              <a:rPr lang="fr-FR" sz="2200">
                <a:ea typeface="+mn-lt"/>
                <a:cs typeface="+mn-lt"/>
              </a:rPr>
              <a:t>) to access the database. However, since SQL was invented after the initial development of the relational model, it is not necessary for RDBMS use</a:t>
            </a:r>
            <a:endParaRPr lang="fr-FR" sz="2200"/>
          </a:p>
        </p:txBody>
      </p:sp>
      <p:grpSp>
        <p:nvGrpSpPr>
          <p:cNvPr id="2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1038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re 1">
            <a:extLst>
              <a:ext uri="{FF2B5EF4-FFF2-40B4-BE49-F238E27FC236}">
                <a16:creationId xmlns:a16="http://schemas.microsoft.com/office/drawing/2014/main" id="{D2E73961-F3C1-4838-B531-5144E21918CA}"/>
              </a:ext>
            </a:extLst>
          </p:cNvPr>
          <p:cNvSpPr>
            <a:spLocks noGrp="1"/>
          </p:cNvSpPr>
          <p:nvPr>
            <p:ph type="title"/>
          </p:nvPr>
        </p:nvSpPr>
        <p:spPr>
          <a:xfrm>
            <a:off x="1102367" y="1264801"/>
            <a:ext cx="4114571" cy="4296387"/>
          </a:xfrm>
        </p:spPr>
        <p:txBody>
          <a:bodyPr>
            <a:normAutofit/>
          </a:bodyPr>
          <a:lstStyle/>
          <a:p>
            <a:pPr algn="ctr"/>
            <a:r>
              <a:rPr lang="fr-FR">
                <a:ea typeface="Source Sans Pro"/>
              </a:rPr>
              <a:t>MySQL</a:t>
            </a:r>
            <a:endParaRPr lang="fr-FR"/>
          </a:p>
        </p:txBody>
      </p:sp>
      <p:grpSp>
        <p:nvGrpSpPr>
          <p:cNvPr id="20" name="Group 1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Espace réservé du contenu 2">
            <a:extLst>
              <a:ext uri="{FF2B5EF4-FFF2-40B4-BE49-F238E27FC236}">
                <a16:creationId xmlns:a16="http://schemas.microsoft.com/office/drawing/2014/main" id="{18456876-D571-4E2D-8AF8-769BFA69FCA4}"/>
              </a:ext>
            </a:extLst>
          </p:cNvPr>
          <p:cNvSpPr>
            <a:spLocks noGrp="1"/>
          </p:cNvSpPr>
          <p:nvPr>
            <p:ph idx="1"/>
          </p:nvPr>
        </p:nvSpPr>
        <p:spPr>
          <a:xfrm>
            <a:off x="6234868" y="1345827"/>
            <a:ext cx="5217173" cy="4351338"/>
          </a:xfrm>
        </p:spPr>
        <p:txBody>
          <a:bodyPr vert="horz" lIns="91440" tIns="45720" rIns="91440" bIns="45720" rtlCol="0">
            <a:normAutofit/>
          </a:bodyPr>
          <a:lstStyle/>
          <a:p>
            <a:r>
              <a:rPr lang="fr-FR">
                <a:ea typeface="+mn-lt"/>
                <a:cs typeface="+mn-lt"/>
              </a:rPr>
              <a:t>MySQL is a </a:t>
            </a:r>
            <a:r>
              <a:rPr lang="fr-FR" b="1">
                <a:ea typeface="+mn-lt"/>
                <a:cs typeface="+mn-lt"/>
              </a:rPr>
              <a:t>relational database management system based on</a:t>
            </a:r>
            <a:r>
              <a:rPr lang="fr-FR">
                <a:ea typeface="+mn-lt"/>
                <a:cs typeface="+mn-lt"/>
              </a:rPr>
              <a:t> SQL – Structured Query Language. The application is used for a wide range of purposes, including data warehousing, e-commerce, and logging applications.</a:t>
            </a:r>
            <a:endParaRPr lang="fr-F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3088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48ECC96-B1AD-401C-A28D-77A4414E6264}"/>
              </a:ext>
            </a:extLst>
          </p:cNvPr>
          <p:cNvSpPr>
            <a:spLocks noGrp="1"/>
          </p:cNvSpPr>
          <p:nvPr>
            <p:ph type="title"/>
          </p:nvPr>
        </p:nvSpPr>
        <p:spPr>
          <a:xfrm>
            <a:off x="1102368" y="1877492"/>
            <a:ext cx="4030132" cy="3215373"/>
          </a:xfrm>
        </p:spPr>
        <p:txBody>
          <a:bodyPr>
            <a:normAutofit/>
          </a:bodyPr>
          <a:lstStyle/>
          <a:p>
            <a:pPr algn="ctr"/>
            <a:r>
              <a:rPr lang="fr-FR">
                <a:ea typeface="Source Sans Pro"/>
              </a:rPr>
              <a:t>PostgreSQL</a:t>
            </a:r>
            <a:endParaRPr lang="fr-F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Espace réservé du contenu 2">
            <a:extLst>
              <a:ext uri="{FF2B5EF4-FFF2-40B4-BE49-F238E27FC236}">
                <a16:creationId xmlns:a16="http://schemas.microsoft.com/office/drawing/2014/main" id="{E4655A31-7BA7-4449-923B-B1F1B7B7E7C6}"/>
              </a:ext>
            </a:extLst>
          </p:cNvPr>
          <p:cNvSpPr>
            <a:spLocks noGrp="1"/>
          </p:cNvSpPr>
          <p:nvPr>
            <p:ph idx="1"/>
          </p:nvPr>
        </p:nvSpPr>
        <p:spPr>
          <a:xfrm>
            <a:off x="6234868" y="1130846"/>
            <a:ext cx="5217173" cy="4351338"/>
          </a:xfrm>
        </p:spPr>
        <p:txBody>
          <a:bodyPr vert="horz" lIns="91440" tIns="45720" rIns="91440" bIns="45720" rtlCol="0">
            <a:normAutofit/>
          </a:bodyPr>
          <a:lstStyle/>
          <a:p>
            <a:r>
              <a:rPr lang="fr-FR" sz="2200">
                <a:ea typeface="+mn-lt"/>
                <a:cs typeface="+mn-lt"/>
                <a:hlinkClick r:id="rId2"/>
              </a:rPr>
              <a:t>PostgreSQL</a:t>
            </a:r>
            <a:r>
              <a:rPr lang="fr-FR" sz="2200">
                <a:ea typeface="+mn-lt"/>
                <a:cs typeface="+mn-lt"/>
              </a:rPr>
              <a:t> is an advanced, enterprise class open source relational database that supports both SQL (relational) and JSON (non-relational)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PostgreSQL  12.</a:t>
            </a:r>
            <a:endParaRPr lang="fr-FR" sz="2200"/>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1034" y="61394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5527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re 1">
            <a:extLst>
              <a:ext uri="{FF2B5EF4-FFF2-40B4-BE49-F238E27FC236}">
                <a16:creationId xmlns:a16="http://schemas.microsoft.com/office/drawing/2014/main" id="{D6656D31-2081-46AC-937F-0129C838022F}"/>
              </a:ext>
            </a:extLst>
          </p:cNvPr>
          <p:cNvSpPr>
            <a:spLocks noGrp="1"/>
          </p:cNvSpPr>
          <p:nvPr>
            <p:ph type="title"/>
          </p:nvPr>
        </p:nvSpPr>
        <p:spPr>
          <a:xfrm>
            <a:off x="1102368" y="3306515"/>
            <a:ext cx="3826286" cy="3215373"/>
          </a:xfrm>
        </p:spPr>
        <p:txBody>
          <a:bodyPr>
            <a:normAutofit/>
          </a:bodyPr>
          <a:lstStyle/>
          <a:p>
            <a:pPr algn="ctr"/>
            <a:r>
              <a:rPr lang="fr-FR">
                <a:ea typeface="Source Sans Pro"/>
              </a:rPr>
              <a:t>Microsoft SQL Server</a:t>
            </a:r>
            <a:endParaRPr lang="fr-F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Espace réservé du contenu 2">
            <a:extLst>
              <a:ext uri="{FF2B5EF4-FFF2-40B4-BE49-F238E27FC236}">
                <a16:creationId xmlns:a16="http://schemas.microsoft.com/office/drawing/2014/main" id="{E591335C-0708-4AC1-9CB1-692F49472C56}"/>
              </a:ext>
            </a:extLst>
          </p:cNvPr>
          <p:cNvSpPr>
            <a:spLocks noGrp="1"/>
          </p:cNvSpPr>
          <p:nvPr>
            <p:ph idx="1"/>
          </p:nvPr>
        </p:nvSpPr>
        <p:spPr>
          <a:xfrm>
            <a:off x="5211448" y="706508"/>
            <a:ext cx="5217173" cy="4351338"/>
          </a:xfrm>
        </p:spPr>
        <p:txBody>
          <a:bodyPr vert="horz" lIns="91440" tIns="45720" rIns="91440" bIns="45720" rtlCol="0">
            <a:normAutofit/>
          </a:bodyPr>
          <a:lstStyle/>
          <a:p>
            <a:endParaRPr lang="fr-FR"/>
          </a:p>
          <a:p>
            <a:endParaRPr lang="fr-FR">
              <a:ea typeface="Source Sans Pro"/>
            </a:endParaRPr>
          </a:p>
          <a:p>
            <a:r>
              <a:rPr lang="fr-FR">
                <a:ea typeface="+mn-lt"/>
                <a:cs typeface="+mn-lt"/>
              </a:rPr>
              <a:t>Microsoft SQL Server is one of the market leaders for </a:t>
            </a:r>
            <a:r>
              <a:rPr lang="fr-FR" b="1">
                <a:ea typeface="+mn-lt"/>
                <a:cs typeface="+mn-lt"/>
              </a:rPr>
              <a:t>database technology</a:t>
            </a:r>
            <a:r>
              <a:rPr lang="fr-FR">
                <a:ea typeface="+mn-lt"/>
                <a:cs typeface="+mn-lt"/>
              </a:rPr>
              <a:t>. It's a relational database management system that supports a number of applications, including business intelligence, transaction processing and analytics</a:t>
            </a:r>
            <a:endParaRPr lang="fr-FR"/>
          </a:p>
          <a:p>
            <a:endParaRPr lang="fr-FR" dirty="0">
              <a:ea typeface="Source Sans Pro"/>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1745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re 1">
            <a:extLst>
              <a:ext uri="{FF2B5EF4-FFF2-40B4-BE49-F238E27FC236}">
                <a16:creationId xmlns:a16="http://schemas.microsoft.com/office/drawing/2014/main" id="{8DB04B80-14DB-4828-9025-F975B7E9C5EE}"/>
              </a:ext>
            </a:extLst>
          </p:cNvPr>
          <p:cNvSpPr>
            <a:spLocks noGrp="1"/>
          </p:cNvSpPr>
          <p:nvPr>
            <p:ph type="title"/>
          </p:nvPr>
        </p:nvSpPr>
        <p:spPr>
          <a:xfrm>
            <a:off x="1102368" y="3306515"/>
            <a:ext cx="3826286" cy="3215373"/>
          </a:xfrm>
        </p:spPr>
        <p:txBody>
          <a:bodyPr>
            <a:normAutofit/>
          </a:bodyPr>
          <a:lstStyle/>
          <a:p>
            <a:pPr algn="ctr"/>
            <a:r>
              <a:rPr lang="fr-FR" dirty="0" err="1">
                <a:ea typeface="Source Sans Pro"/>
              </a:rPr>
              <a:t>Diffrence</a:t>
            </a:r>
            <a:r>
              <a:rPr lang="fr-FR" dirty="0">
                <a:ea typeface="Source Sans Pro"/>
              </a:rPr>
              <a:t> </a:t>
            </a:r>
            <a:r>
              <a:rPr lang="fr-FR" dirty="0" err="1">
                <a:ea typeface="Source Sans Pro"/>
              </a:rPr>
              <a:t>between</a:t>
            </a:r>
            <a:r>
              <a:rPr lang="fr-FR" dirty="0">
                <a:ea typeface="Source Sans Pro"/>
              </a:rPr>
              <a:t> RDBMS</a:t>
            </a:r>
            <a:endParaRPr lang="fr-F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Espace réservé du contenu 2">
            <a:extLst>
              <a:ext uri="{FF2B5EF4-FFF2-40B4-BE49-F238E27FC236}">
                <a16:creationId xmlns:a16="http://schemas.microsoft.com/office/drawing/2014/main" id="{113F4E2C-2767-48C9-A8FD-70B63908DEAD}"/>
              </a:ext>
            </a:extLst>
          </p:cNvPr>
          <p:cNvSpPr>
            <a:spLocks noGrp="1"/>
          </p:cNvSpPr>
          <p:nvPr>
            <p:ph idx="1"/>
          </p:nvPr>
        </p:nvSpPr>
        <p:spPr>
          <a:xfrm>
            <a:off x="5211448" y="706508"/>
            <a:ext cx="5217173" cy="4351338"/>
          </a:xfrm>
        </p:spPr>
        <p:txBody>
          <a:bodyPr vert="horz" lIns="91440" tIns="45720" rIns="91440" bIns="45720" rtlCol="0">
            <a:normAutofit/>
          </a:bodyPr>
          <a:lstStyle/>
          <a:p>
            <a:pPr marL="685800" indent="-457200"/>
            <a:r>
              <a:rPr lang="fr-FR" err="1">
                <a:ea typeface="+mn-lt"/>
                <a:cs typeface="+mn-lt"/>
              </a:rPr>
              <a:t>Database</a:t>
            </a:r>
            <a:r>
              <a:rPr lang="fr-FR" dirty="0">
                <a:ea typeface="+mn-lt"/>
                <a:cs typeface="+mn-lt"/>
              </a:rPr>
              <a:t> Management System (DBMS) </a:t>
            </a:r>
            <a:r>
              <a:rPr lang="fr-FR" err="1">
                <a:ea typeface="+mn-lt"/>
                <a:cs typeface="+mn-lt"/>
              </a:rPr>
              <a:t>is</a:t>
            </a:r>
            <a:r>
              <a:rPr lang="fr-FR" dirty="0">
                <a:ea typeface="+mn-lt"/>
                <a:cs typeface="+mn-lt"/>
              </a:rPr>
              <a:t> a software </a:t>
            </a:r>
            <a:r>
              <a:rPr lang="fr-FR" err="1">
                <a:ea typeface="+mn-lt"/>
                <a:cs typeface="+mn-lt"/>
              </a:rPr>
              <a:t>that</a:t>
            </a:r>
            <a:r>
              <a:rPr lang="fr-FR" dirty="0">
                <a:ea typeface="+mn-lt"/>
                <a:cs typeface="+mn-lt"/>
              </a:rPr>
              <a:t> </a:t>
            </a:r>
            <a:r>
              <a:rPr lang="fr-FR" err="1">
                <a:ea typeface="+mn-lt"/>
                <a:cs typeface="+mn-lt"/>
              </a:rPr>
              <a:t>is</a:t>
            </a:r>
            <a:r>
              <a:rPr lang="fr-FR" dirty="0">
                <a:ea typeface="+mn-lt"/>
                <a:cs typeface="+mn-lt"/>
              </a:rPr>
              <a:t> </a:t>
            </a:r>
            <a:r>
              <a:rPr lang="fr-FR">
                <a:ea typeface="+mn-lt"/>
                <a:cs typeface="+mn-lt"/>
              </a:rPr>
              <a:t>use</a:t>
            </a:r>
            <a:r>
              <a:rPr lang="fr-FR" dirty="0">
                <a:ea typeface="+mn-lt"/>
                <a:cs typeface="+mn-lt"/>
              </a:rPr>
              <a:t> to </a:t>
            </a:r>
            <a:r>
              <a:rPr lang="fr-FR" err="1">
                <a:ea typeface="+mn-lt"/>
                <a:cs typeface="+mn-lt"/>
              </a:rPr>
              <a:t>define</a:t>
            </a:r>
            <a:r>
              <a:rPr lang="fr-FR" dirty="0">
                <a:ea typeface="+mn-lt"/>
                <a:cs typeface="+mn-lt"/>
              </a:rPr>
              <a:t>, </a:t>
            </a:r>
            <a:r>
              <a:rPr lang="fr-FR" err="1">
                <a:ea typeface="+mn-lt"/>
                <a:cs typeface="+mn-lt"/>
              </a:rPr>
              <a:t>create</a:t>
            </a:r>
            <a:r>
              <a:rPr lang="fr-FR" dirty="0">
                <a:ea typeface="+mn-lt"/>
                <a:cs typeface="+mn-lt"/>
              </a:rPr>
              <a:t> and </a:t>
            </a:r>
            <a:r>
              <a:rPr lang="fr-FR" err="1">
                <a:ea typeface="+mn-lt"/>
                <a:cs typeface="+mn-lt"/>
              </a:rPr>
              <a:t>maintain</a:t>
            </a:r>
            <a:r>
              <a:rPr lang="fr-FR" dirty="0">
                <a:ea typeface="+mn-lt"/>
                <a:cs typeface="+mn-lt"/>
              </a:rPr>
              <a:t> a </a:t>
            </a:r>
            <a:r>
              <a:rPr lang="fr-FR" err="1">
                <a:ea typeface="+mn-lt"/>
                <a:cs typeface="+mn-lt"/>
              </a:rPr>
              <a:t>database</a:t>
            </a:r>
            <a:r>
              <a:rPr lang="fr-FR" dirty="0">
                <a:ea typeface="+mn-lt"/>
                <a:cs typeface="+mn-lt"/>
              </a:rPr>
              <a:t> and </a:t>
            </a:r>
            <a:r>
              <a:rPr lang="fr-FR" err="1">
                <a:ea typeface="+mn-lt"/>
                <a:cs typeface="+mn-lt"/>
              </a:rPr>
              <a:t>provides</a:t>
            </a:r>
            <a:r>
              <a:rPr lang="fr-FR" dirty="0">
                <a:ea typeface="+mn-lt"/>
                <a:cs typeface="+mn-lt"/>
              </a:rPr>
              <a:t> </a:t>
            </a:r>
            <a:r>
              <a:rPr lang="fr-FR" err="1">
                <a:ea typeface="+mn-lt"/>
                <a:cs typeface="+mn-lt"/>
              </a:rPr>
              <a:t>controlled</a:t>
            </a:r>
            <a:r>
              <a:rPr lang="fr-FR" dirty="0">
                <a:ea typeface="+mn-lt"/>
                <a:cs typeface="+mn-lt"/>
              </a:rPr>
              <a:t> </a:t>
            </a:r>
            <a:r>
              <a:rPr lang="fr-FR" err="1">
                <a:ea typeface="+mn-lt"/>
                <a:cs typeface="+mn-lt"/>
              </a:rPr>
              <a:t>access</a:t>
            </a:r>
            <a:r>
              <a:rPr lang="fr-FR" dirty="0">
                <a:ea typeface="+mn-lt"/>
                <a:cs typeface="+mn-lt"/>
              </a:rPr>
              <a:t> to the data. </a:t>
            </a:r>
            <a:r>
              <a:rPr lang="fr-FR" err="1">
                <a:ea typeface="+mn-lt"/>
                <a:cs typeface="+mn-lt"/>
              </a:rPr>
              <a:t>Relational</a:t>
            </a:r>
            <a:r>
              <a:rPr lang="fr-FR" dirty="0">
                <a:ea typeface="+mn-lt"/>
                <a:cs typeface="+mn-lt"/>
              </a:rPr>
              <a:t> </a:t>
            </a:r>
            <a:r>
              <a:rPr lang="fr-FR" err="1">
                <a:ea typeface="+mn-lt"/>
                <a:cs typeface="+mn-lt"/>
              </a:rPr>
              <a:t>Database</a:t>
            </a:r>
            <a:r>
              <a:rPr lang="fr-FR" dirty="0">
                <a:ea typeface="+mn-lt"/>
                <a:cs typeface="+mn-lt"/>
              </a:rPr>
              <a:t> Management System (RDBMS) </a:t>
            </a:r>
            <a:r>
              <a:rPr lang="fr-FR" err="1">
                <a:ea typeface="+mn-lt"/>
                <a:cs typeface="+mn-lt"/>
              </a:rPr>
              <a:t>is</a:t>
            </a:r>
            <a:r>
              <a:rPr lang="fr-FR" dirty="0">
                <a:ea typeface="+mn-lt"/>
                <a:cs typeface="+mn-lt"/>
              </a:rPr>
              <a:t> an </a:t>
            </a:r>
            <a:r>
              <a:rPr lang="fr-FR" b="1" err="1">
                <a:ea typeface="+mn-lt"/>
                <a:cs typeface="+mn-lt"/>
              </a:rPr>
              <a:t>advanced</a:t>
            </a:r>
            <a:r>
              <a:rPr lang="fr-FR" dirty="0">
                <a:ea typeface="+mn-lt"/>
                <a:cs typeface="+mn-lt"/>
              </a:rPr>
              <a:t> version of a DBMS.</a:t>
            </a:r>
            <a:endParaRPr lang="fr-FR" dirty="0">
              <a:ea typeface="Source Sans Pro"/>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416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4" name="Freeform: Shape 33">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2" name="Rectangle 41">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45" name="Freeform: Shape 44">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9" name="Freeform: Shape 58">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1" name="Freeform: Shape 60">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63" name="Group 62">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64" name="Rectangle 63">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4" descr="Une image contenant table&#10;&#10;Description générée automatiquement">
            <a:extLst>
              <a:ext uri="{FF2B5EF4-FFF2-40B4-BE49-F238E27FC236}">
                <a16:creationId xmlns:a16="http://schemas.microsoft.com/office/drawing/2014/main" id="{D0DF8830-8CC3-45C2-BCFE-C464BF2DB529}"/>
              </a:ext>
            </a:extLst>
          </p:cNvPr>
          <p:cNvPicPr>
            <a:picLocks noGrp="1" noChangeAspect="1"/>
          </p:cNvPicPr>
          <p:nvPr>
            <p:ph idx="1"/>
          </p:nvPr>
        </p:nvPicPr>
        <p:blipFill rotWithShape="1">
          <a:blip r:embed="rId2"/>
          <a:srcRect t="5462" r="1" b="1"/>
          <a:stretch/>
        </p:blipFill>
        <p:spPr>
          <a:xfrm>
            <a:off x="1336020" y="550211"/>
            <a:ext cx="9630666" cy="5417250"/>
          </a:xfrm>
          <a:prstGeom prst="rect">
            <a:avLst/>
          </a:prstGeom>
          <a:ln w="28575">
            <a:solidFill>
              <a:schemeClr val="tx1"/>
            </a:solidFill>
          </a:ln>
        </p:spPr>
      </p:pic>
    </p:spTree>
    <p:extLst>
      <p:ext uri="{BB962C8B-B14F-4D97-AF65-F5344CB8AC3E}">
        <p14:creationId xmlns:p14="http://schemas.microsoft.com/office/powerpoint/2010/main" val="338755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875539-0E84-455D-BC55-CA2C4BD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5F9176D7-CC1C-4175-B08A-01FB9F4F3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D83469C6-FD66-4B54-921B-8031CD42B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6F0C6814-AEA4-4409-9A89-7AC1D41EB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6754052F-5B23-433C-8ADA-E8F0F843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Freeform: Shape 29">
            <a:extLst>
              <a:ext uri="{FF2B5EF4-FFF2-40B4-BE49-F238E27FC236}">
                <a16:creationId xmlns:a16="http://schemas.microsoft.com/office/drawing/2014/main" id="{FB2B180F-0C1C-4489-B089-6B68FD7AB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2" name="Graphic 185">
            <a:extLst>
              <a:ext uri="{FF2B5EF4-FFF2-40B4-BE49-F238E27FC236}">
                <a16:creationId xmlns:a16="http://schemas.microsoft.com/office/drawing/2014/main" id="{F8DA0E47-CC59-4007-BDA3-0D5A4CF235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3" name="Freeform: Shape 32">
              <a:extLst>
                <a:ext uri="{FF2B5EF4-FFF2-40B4-BE49-F238E27FC236}">
                  <a16:creationId xmlns:a16="http://schemas.microsoft.com/office/drawing/2014/main" id="{DC833CFE-926B-4F47-AB28-ADB4F7697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80DE9A3-5BAC-492E-BEA8-AFF33894D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4C461C6-EC83-4CF8-BA68-8B3D52D31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164B2AB-B7D6-4349-9A36-E6775B5F8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EFF3243-BD09-43B6-805F-FD18ECF5C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Image 4" descr="Une image contenant table&#10;&#10;Description générée automatiquement">
            <a:extLst>
              <a:ext uri="{FF2B5EF4-FFF2-40B4-BE49-F238E27FC236}">
                <a16:creationId xmlns:a16="http://schemas.microsoft.com/office/drawing/2014/main" id="{3F944406-524C-4B1E-9DD9-24D44EFA063F}"/>
              </a:ext>
            </a:extLst>
          </p:cNvPr>
          <p:cNvPicPr>
            <a:picLocks noGrp="1" noChangeAspect="1"/>
          </p:cNvPicPr>
          <p:nvPr>
            <p:ph idx="1"/>
          </p:nvPr>
        </p:nvPicPr>
        <p:blipFill rotWithShape="1">
          <a:blip r:embed="rId2"/>
          <a:srcRect r="1" b="10001"/>
          <a:stretch/>
        </p:blipFill>
        <p:spPr>
          <a:xfrm>
            <a:off x="1280667" y="720375"/>
            <a:ext cx="9630666" cy="5417250"/>
          </a:xfrm>
          <a:prstGeom prst="rect">
            <a:avLst/>
          </a:prstGeom>
          <a:ln w="28575">
            <a:solidFill>
              <a:schemeClr val="tx1"/>
            </a:solidFill>
          </a:ln>
        </p:spPr>
      </p:pic>
    </p:spTree>
    <p:extLst>
      <p:ext uri="{BB962C8B-B14F-4D97-AF65-F5344CB8AC3E}">
        <p14:creationId xmlns:p14="http://schemas.microsoft.com/office/powerpoint/2010/main" val="358899727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FunkyShapesDarkVTI</vt:lpstr>
      <vt:lpstr>Relations   RDBMS</vt:lpstr>
      <vt:lpstr>Présenté par </vt:lpstr>
      <vt:lpstr>RDBMS Definition</vt:lpstr>
      <vt:lpstr>MySQL</vt:lpstr>
      <vt:lpstr>PostgreSQL</vt:lpstr>
      <vt:lpstr>Microsoft SQL Server</vt:lpstr>
      <vt:lpstr>Diffrence between RDBMS</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126</cp:revision>
  <dcterms:created xsi:type="dcterms:W3CDTF">2021-08-25T14:33:55Z</dcterms:created>
  <dcterms:modified xsi:type="dcterms:W3CDTF">2021-08-26T07:34:50Z</dcterms:modified>
</cp:coreProperties>
</file>