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59" r:id="rId5"/>
    <p:sldId id="260" r:id="rId6"/>
    <p:sldId id="279" r:id="rId7"/>
    <p:sldId id="264" r:id="rId8"/>
    <p:sldId id="265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0462C1"/>
    <a:srgbClr val="44536A"/>
    <a:srgbClr val="0330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190" autoAdjust="0"/>
  </p:normalViewPr>
  <p:slideViewPr>
    <p:cSldViewPr>
      <p:cViewPr varScale="1">
        <p:scale>
          <a:sx n="104" d="100"/>
          <a:sy n="104" d="100"/>
        </p:scale>
        <p:origin x="216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B06C2-547C-4747-9320-D37C0BDAFF70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9F8CC-8029-40CD-AAD2-A18EAB020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3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89F8CC-8029-40CD-AAD2-A18EAB0204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6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71" y="183832"/>
            <a:ext cx="1175004" cy="4547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0479" y="2168144"/>
            <a:ext cx="3931920" cy="8101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4536A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4989-423C-49B5-84A3-6B926C025DA9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06" y="4619"/>
            <a:ext cx="12185650" cy="313055"/>
          </a:xfrm>
          <a:custGeom>
            <a:avLst/>
            <a:gdLst/>
            <a:ahLst/>
            <a:cxnLst/>
            <a:rect l="l" t="t" r="r" b="b"/>
            <a:pathLst>
              <a:path w="12185650" h="313055">
                <a:moveTo>
                  <a:pt x="0" y="312958"/>
                </a:moveTo>
                <a:lnTo>
                  <a:pt x="12185452" y="312958"/>
                </a:lnTo>
                <a:lnTo>
                  <a:pt x="12185452" y="0"/>
                </a:lnTo>
                <a:lnTo>
                  <a:pt x="0" y="0"/>
                </a:lnTo>
                <a:lnTo>
                  <a:pt x="0" y="312958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06" y="317578"/>
            <a:ext cx="12185650" cy="91440"/>
          </a:xfrm>
          <a:custGeom>
            <a:avLst/>
            <a:gdLst/>
            <a:ahLst/>
            <a:cxnLst/>
            <a:rect l="l" t="t" r="r" b="b"/>
            <a:pathLst>
              <a:path w="12185650" h="91440">
                <a:moveTo>
                  <a:pt x="12185452" y="0"/>
                </a:moveTo>
                <a:lnTo>
                  <a:pt x="0" y="0"/>
                </a:lnTo>
                <a:lnTo>
                  <a:pt x="0" y="91279"/>
                </a:lnTo>
                <a:lnTo>
                  <a:pt x="12185452" y="91280"/>
                </a:lnTo>
                <a:lnTo>
                  <a:pt x="1218545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" y="6319397"/>
            <a:ext cx="1175004" cy="4532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4536A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B50B0-D81D-4232-A7C6-EB8B2F90596A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184666"/>
          </a:xfrm>
        </p:spPr>
        <p:txBody>
          <a:bodyPr lIns="0" tIns="0" rIns="0" bIns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" y="4620"/>
            <a:ext cx="12192000" cy="313055"/>
          </a:xfrm>
          <a:custGeom>
            <a:avLst/>
            <a:gdLst/>
            <a:ahLst/>
            <a:cxnLst/>
            <a:rect l="l" t="t" r="r" b="b"/>
            <a:pathLst>
              <a:path w="12192000" h="313055">
                <a:moveTo>
                  <a:pt x="0" y="312958"/>
                </a:moveTo>
                <a:lnTo>
                  <a:pt x="12191994" y="312958"/>
                </a:lnTo>
                <a:lnTo>
                  <a:pt x="12191994" y="0"/>
                </a:lnTo>
                <a:lnTo>
                  <a:pt x="0" y="0"/>
                </a:lnTo>
                <a:lnTo>
                  <a:pt x="0" y="312958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" y="317579"/>
            <a:ext cx="12192000" cy="91440"/>
          </a:xfrm>
          <a:custGeom>
            <a:avLst/>
            <a:gdLst/>
            <a:ahLst/>
            <a:cxnLst/>
            <a:rect l="l" t="t" r="r" b="b"/>
            <a:pathLst>
              <a:path w="12192000" h="91440">
                <a:moveTo>
                  <a:pt x="0" y="91279"/>
                </a:moveTo>
                <a:lnTo>
                  <a:pt x="12191994" y="91279"/>
                </a:lnTo>
                <a:lnTo>
                  <a:pt x="12191994" y="0"/>
                </a:lnTo>
                <a:lnTo>
                  <a:pt x="0" y="0"/>
                </a:lnTo>
                <a:lnTo>
                  <a:pt x="0" y="91279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" y="6319397"/>
            <a:ext cx="1175004" cy="4532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4536A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78941" y="1986533"/>
            <a:ext cx="4537075" cy="3881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34021" y="1986533"/>
            <a:ext cx="4537075" cy="38817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DE718-C873-4168-8DF6-E885F6EBA4FD}" type="datetime1">
              <a:rPr lang="en-US" smtClean="0"/>
              <a:t>4/10/2025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184666"/>
          </a:xfrm>
        </p:spPr>
        <p:txBody>
          <a:bodyPr lIns="0" tIns="0" rIns="0" bIns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#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4536A"/>
                </a:solidFill>
                <a:latin typeface="Georgia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81F79-1AB2-4F52-B638-4E991DC3DD8C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5A7E1-E03C-4580-A504-370DEC42B43B}" type="datetime1">
              <a:rPr lang="en-US" smtClean="0"/>
              <a:t>4/10/2025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40460"/>
            <a:ext cx="10024110" cy="72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4536A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28481"/>
            <a:ext cx="10358120" cy="2634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F0157-22F5-4F62-8D8E-FDD4E9B44B47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smtClean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005705" y="4435"/>
            <a:ext cx="7186295" cy="6851015"/>
            <a:chOff x="4881232" y="4435"/>
            <a:chExt cx="7186295" cy="6851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81232" y="4435"/>
              <a:ext cx="7186193" cy="6850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81232" y="4439"/>
              <a:ext cx="406400" cy="6851015"/>
            </a:xfrm>
            <a:custGeom>
              <a:avLst/>
              <a:gdLst/>
              <a:ahLst/>
              <a:cxnLst/>
              <a:rect l="l" t="t" r="r" b="b"/>
              <a:pathLst>
                <a:path w="406400" h="6851015">
                  <a:moveTo>
                    <a:pt x="405823" y="0"/>
                  </a:moveTo>
                  <a:lnTo>
                    <a:pt x="0" y="0"/>
                  </a:lnTo>
                  <a:lnTo>
                    <a:pt x="0" y="6850400"/>
                  </a:lnTo>
                  <a:lnTo>
                    <a:pt x="405823" y="6850400"/>
                  </a:lnTo>
                  <a:lnTo>
                    <a:pt x="40582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48357" y="5882646"/>
            <a:ext cx="728443" cy="8656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071" y="183832"/>
            <a:ext cx="1175004" cy="45472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30479" y="2168144"/>
            <a:ext cx="3931920" cy="80278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2920"/>
              </a:lnSpc>
              <a:spcBef>
                <a:spcPts val="459"/>
              </a:spcBef>
            </a:pPr>
            <a:r>
              <a:rPr sz="2700" dirty="0"/>
              <a:t>Project</a:t>
            </a:r>
            <a:r>
              <a:rPr sz="2700" spc="-35" dirty="0"/>
              <a:t> </a:t>
            </a:r>
            <a:r>
              <a:rPr lang="en-US" sz="2700" spc="-10" dirty="0"/>
              <a:t>Pep </a:t>
            </a:r>
            <a:br>
              <a:rPr lang="en-US" sz="2700" spc="-10" dirty="0"/>
            </a:br>
            <a:r>
              <a:rPr lang="en-US" sz="2700" spc="-10" dirty="0"/>
              <a:t>House Update</a:t>
            </a:r>
            <a:endParaRPr sz="2700" dirty="0"/>
          </a:p>
        </p:txBody>
      </p:sp>
      <p:sp>
        <p:nvSpPr>
          <p:cNvPr id="8" name="object 8"/>
          <p:cNvSpPr txBox="1"/>
          <p:nvPr/>
        </p:nvSpPr>
        <p:spPr>
          <a:xfrm>
            <a:off x="430479" y="3140709"/>
            <a:ext cx="194437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rgbClr val="44536A"/>
                </a:solidFill>
                <a:latin typeface="Georgia"/>
                <a:cs typeface="Georgia"/>
              </a:rPr>
              <a:t>April 11</a:t>
            </a:r>
            <a:r>
              <a:rPr sz="1800" dirty="0">
                <a:solidFill>
                  <a:srgbClr val="44536A"/>
                </a:solidFill>
                <a:latin typeface="Georgia"/>
                <a:cs typeface="Georgia"/>
              </a:rPr>
              <a:t>,</a:t>
            </a:r>
            <a:r>
              <a:rPr sz="1800" spc="-45" dirty="0">
                <a:solidFill>
                  <a:srgbClr val="44536A"/>
                </a:solidFill>
                <a:latin typeface="Georgia"/>
                <a:cs typeface="Georgia"/>
              </a:rPr>
              <a:t> </a:t>
            </a:r>
            <a:r>
              <a:rPr sz="1800" spc="-20" dirty="0">
                <a:solidFill>
                  <a:srgbClr val="44536A"/>
                </a:solidFill>
                <a:latin typeface="Georgia"/>
                <a:cs typeface="Georgia"/>
              </a:rPr>
              <a:t>202</a:t>
            </a:r>
            <a:r>
              <a:rPr lang="en-US" sz="1800" spc="-20" dirty="0">
                <a:solidFill>
                  <a:srgbClr val="44536A"/>
                </a:solidFill>
                <a:latin typeface="Georgia"/>
                <a:cs typeface="Georgia"/>
              </a:rPr>
              <a:t>5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"/>
            <a:ext cx="4706110" cy="6858000"/>
            <a:chOff x="0" y="-2"/>
            <a:chExt cx="4706110" cy="6858000"/>
          </a:xfrm>
        </p:grpSpPr>
        <p:sp>
          <p:nvSpPr>
            <p:cNvPr id="3" name="object 3"/>
            <p:cNvSpPr/>
            <p:nvPr/>
          </p:nvSpPr>
          <p:spPr>
            <a:xfrm>
              <a:off x="4303774" y="-2"/>
              <a:ext cx="402336" cy="6858000"/>
            </a:xfrm>
            <a:custGeom>
              <a:avLst/>
              <a:gdLst/>
              <a:ahLst/>
              <a:cxnLst/>
              <a:rect l="l" t="t" r="r" b="b"/>
              <a:pathLst>
                <a:path w="3896995" h="6858000">
                  <a:moveTo>
                    <a:pt x="0" y="6857963"/>
                  </a:moveTo>
                  <a:lnTo>
                    <a:pt x="3896620" y="6857963"/>
                  </a:lnTo>
                  <a:lnTo>
                    <a:pt x="3896620" y="0"/>
                  </a:lnTo>
                  <a:lnTo>
                    <a:pt x="0" y="0"/>
                  </a:lnTo>
                  <a:lnTo>
                    <a:pt x="0" y="6857963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303775" cy="685799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734558" y="1926109"/>
            <a:ext cx="4874260" cy="3281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>
              <a:lnSpc>
                <a:spcPts val="1725"/>
              </a:lnSpc>
              <a:tabLst>
                <a:tab pos="1103630" algn="l"/>
                <a:tab pos="3061335" algn="l"/>
                <a:tab pos="4141470" algn="l"/>
              </a:tabLst>
            </a:pPr>
            <a:r>
              <a:rPr sz="2700" b="1" spc="-75" baseline="-9259" dirty="0">
                <a:solidFill>
                  <a:srgbClr val="44536A"/>
                </a:solidFill>
                <a:latin typeface="Georgia"/>
                <a:cs typeface="Georgia"/>
              </a:rPr>
              <a:t>1</a:t>
            </a:r>
            <a:r>
              <a:rPr sz="2700" b="1" baseline="-9259" dirty="0">
                <a:solidFill>
                  <a:srgbClr val="44536A"/>
                </a:solidFill>
                <a:latin typeface="Georgia"/>
                <a:cs typeface="Georgia"/>
              </a:rPr>
              <a:t>	</a:t>
            </a:r>
            <a:r>
              <a:rPr sz="1200" b="1" dirty="0">
                <a:solidFill>
                  <a:srgbClr val="44536A"/>
                </a:solidFill>
                <a:latin typeface="Georgia"/>
                <a:cs typeface="Georgia"/>
              </a:rPr>
              <a:t>Module</a:t>
            </a:r>
            <a:r>
              <a:rPr sz="1200" b="1" spc="-35" dirty="0">
                <a:solidFill>
                  <a:srgbClr val="44536A"/>
                </a:solidFill>
                <a:latin typeface="Georgia"/>
                <a:cs typeface="Georgia"/>
              </a:rPr>
              <a:t> </a:t>
            </a:r>
            <a:r>
              <a:rPr sz="1200" b="1" spc="-50" dirty="0">
                <a:solidFill>
                  <a:srgbClr val="44536A"/>
                </a:solidFill>
                <a:latin typeface="Georgia"/>
                <a:cs typeface="Georgia"/>
              </a:rPr>
              <a:t>1</a:t>
            </a:r>
            <a:r>
              <a:rPr sz="1200" b="1" dirty="0">
                <a:solidFill>
                  <a:srgbClr val="44536A"/>
                </a:solidFill>
                <a:latin typeface="Georgia"/>
                <a:cs typeface="Georgia"/>
              </a:rPr>
              <a:t>	</a:t>
            </a:r>
            <a:r>
              <a:rPr sz="2700" b="1" spc="-75" baseline="-9259" dirty="0">
                <a:solidFill>
                  <a:srgbClr val="44536A"/>
                </a:solidFill>
                <a:latin typeface="Georgia"/>
                <a:cs typeface="Georgia"/>
              </a:rPr>
              <a:t>5</a:t>
            </a:r>
            <a:r>
              <a:rPr sz="2700" b="1" baseline="-9259" dirty="0">
                <a:solidFill>
                  <a:srgbClr val="44536A"/>
                </a:solidFill>
                <a:latin typeface="Georgia"/>
                <a:cs typeface="Georgia"/>
              </a:rPr>
              <a:t>	</a:t>
            </a:r>
            <a:r>
              <a:rPr sz="1200" b="1" dirty="0">
                <a:solidFill>
                  <a:srgbClr val="44536A"/>
                </a:solidFill>
                <a:latin typeface="Georgia"/>
                <a:cs typeface="Georgia"/>
              </a:rPr>
              <a:t>Module</a:t>
            </a:r>
            <a:r>
              <a:rPr sz="1200" b="1" spc="-45" dirty="0">
                <a:solidFill>
                  <a:srgbClr val="44536A"/>
                </a:solidFill>
                <a:latin typeface="Georgia"/>
                <a:cs typeface="Georgia"/>
              </a:rPr>
              <a:t> </a:t>
            </a:r>
            <a:r>
              <a:rPr sz="1200" b="1" spc="-50" dirty="0">
                <a:solidFill>
                  <a:srgbClr val="44536A"/>
                </a:solidFill>
                <a:latin typeface="Georgia"/>
                <a:cs typeface="Georgia"/>
              </a:rPr>
              <a:t>5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Georgia"/>
              <a:cs typeface="Georgia"/>
            </a:endParaRPr>
          </a:p>
          <a:p>
            <a:pPr marL="2540">
              <a:lnSpc>
                <a:spcPct val="100000"/>
              </a:lnSpc>
              <a:tabLst>
                <a:tab pos="1092835" algn="l"/>
                <a:tab pos="3054985" algn="l"/>
                <a:tab pos="4138295" algn="l"/>
              </a:tabLst>
            </a:pPr>
            <a:r>
              <a:rPr sz="2700" b="1" spc="-75" baseline="-9259" dirty="0">
                <a:solidFill>
                  <a:srgbClr val="44536A"/>
                </a:solidFill>
                <a:latin typeface="Georgia"/>
                <a:cs typeface="Georgia"/>
              </a:rPr>
              <a:t>2</a:t>
            </a:r>
            <a:r>
              <a:rPr sz="2700" b="1" baseline="-9259" dirty="0">
                <a:solidFill>
                  <a:srgbClr val="44536A"/>
                </a:solidFill>
                <a:latin typeface="Georgia"/>
                <a:cs typeface="Georgia"/>
              </a:rPr>
              <a:t>	</a:t>
            </a:r>
            <a:r>
              <a:rPr sz="1200" b="1" dirty="0">
                <a:solidFill>
                  <a:srgbClr val="44536A"/>
                </a:solidFill>
                <a:latin typeface="Georgia"/>
                <a:cs typeface="Georgia"/>
              </a:rPr>
              <a:t>Module</a:t>
            </a:r>
            <a:r>
              <a:rPr sz="1200" b="1" spc="-55" dirty="0">
                <a:solidFill>
                  <a:srgbClr val="44536A"/>
                </a:solidFill>
                <a:latin typeface="Georgia"/>
                <a:cs typeface="Georgia"/>
              </a:rPr>
              <a:t> </a:t>
            </a:r>
            <a:r>
              <a:rPr sz="1200" b="1" spc="-50" dirty="0">
                <a:solidFill>
                  <a:srgbClr val="44536A"/>
                </a:solidFill>
                <a:latin typeface="Georgia"/>
                <a:cs typeface="Georgia"/>
              </a:rPr>
              <a:t>2</a:t>
            </a:r>
            <a:r>
              <a:rPr sz="1200" b="1" dirty="0">
                <a:solidFill>
                  <a:srgbClr val="44536A"/>
                </a:solidFill>
                <a:latin typeface="Georgia"/>
                <a:cs typeface="Georgia"/>
              </a:rPr>
              <a:t>	</a:t>
            </a:r>
            <a:r>
              <a:rPr sz="2700" b="1" spc="-75" baseline="-9259" dirty="0">
                <a:solidFill>
                  <a:srgbClr val="44536A"/>
                </a:solidFill>
                <a:latin typeface="Georgia"/>
                <a:cs typeface="Georgia"/>
              </a:rPr>
              <a:t>6</a:t>
            </a:r>
            <a:r>
              <a:rPr sz="2700" b="1" baseline="-9259" dirty="0">
                <a:solidFill>
                  <a:srgbClr val="44536A"/>
                </a:solidFill>
                <a:latin typeface="Georgia"/>
                <a:cs typeface="Georgia"/>
              </a:rPr>
              <a:t>	</a:t>
            </a:r>
            <a:r>
              <a:rPr sz="1200" b="1" dirty="0">
                <a:solidFill>
                  <a:srgbClr val="44536A"/>
                </a:solidFill>
                <a:latin typeface="Georgia"/>
                <a:cs typeface="Georgia"/>
              </a:rPr>
              <a:t>Module</a:t>
            </a:r>
            <a:r>
              <a:rPr sz="1200" b="1" spc="-55" dirty="0">
                <a:solidFill>
                  <a:srgbClr val="44536A"/>
                </a:solidFill>
                <a:latin typeface="Georgia"/>
                <a:cs typeface="Georgia"/>
              </a:rPr>
              <a:t> </a:t>
            </a:r>
            <a:r>
              <a:rPr sz="1200" b="1" spc="-50" dirty="0">
                <a:solidFill>
                  <a:srgbClr val="44536A"/>
                </a:solidFill>
                <a:latin typeface="Georgia"/>
                <a:cs typeface="Georgia"/>
              </a:rPr>
              <a:t>6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200">
              <a:latin typeface="Georgia"/>
              <a:cs typeface="Georgia"/>
            </a:endParaRPr>
          </a:p>
          <a:p>
            <a:pPr marL="2540">
              <a:lnSpc>
                <a:spcPct val="100000"/>
              </a:lnSpc>
              <a:spcBef>
                <a:spcPts val="5"/>
              </a:spcBef>
              <a:tabLst>
                <a:tab pos="1092835" algn="l"/>
                <a:tab pos="3065780" algn="l"/>
                <a:tab pos="4145915" algn="l"/>
              </a:tabLst>
            </a:pPr>
            <a:r>
              <a:rPr sz="2700" b="1" spc="-75" baseline="-9259" dirty="0">
                <a:solidFill>
                  <a:srgbClr val="44536A"/>
                </a:solidFill>
                <a:latin typeface="Georgia"/>
                <a:cs typeface="Georgia"/>
              </a:rPr>
              <a:t>3</a:t>
            </a:r>
            <a:r>
              <a:rPr sz="2700" b="1" baseline="-9259" dirty="0">
                <a:solidFill>
                  <a:srgbClr val="44536A"/>
                </a:solidFill>
                <a:latin typeface="Georgia"/>
                <a:cs typeface="Georgia"/>
              </a:rPr>
              <a:t>	</a:t>
            </a:r>
            <a:r>
              <a:rPr sz="1200" b="1" dirty="0">
                <a:solidFill>
                  <a:srgbClr val="44536A"/>
                </a:solidFill>
                <a:latin typeface="Georgia"/>
                <a:cs typeface="Georgia"/>
              </a:rPr>
              <a:t>Module</a:t>
            </a:r>
            <a:r>
              <a:rPr sz="1200" b="1" spc="-55" dirty="0">
                <a:solidFill>
                  <a:srgbClr val="44536A"/>
                </a:solidFill>
                <a:latin typeface="Georgia"/>
                <a:cs typeface="Georgia"/>
              </a:rPr>
              <a:t> </a:t>
            </a:r>
            <a:r>
              <a:rPr sz="1200" b="1" spc="-50" dirty="0">
                <a:solidFill>
                  <a:srgbClr val="44536A"/>
                </a:solidFill>
                <a:latin typeface="Georgia"/>
                <a:cs typeface="Georgia"/>
              </a:rPr>
              <a:t>3</a:t>
            </a:r>
            <a:r>
              <a:rPr sz="1200" b="1" dirty="0">
                <a:solidFill>
                  <a:srgbClr val="44536A"/>
                </a:solidFill>
                <a:latin typeface="Georgia"/>
                <a:cs typeface="Georgia"/>
              </a:rPr>
              <a:t>	</a:t>
            </a:r>
            <a:r>
              <a:rPr sz="2700" b="1" spc="-75" baseline="-9259" dirty="0">
                <a:solidFill>
                  <a:srgbClr val="44536A"/>
                </a:solidFill>
                <a:latin typeface="Georgia"/>
                <a:cs typeface="Georgia"/>
              </a:rPr>
              <a:t>7</a:t>
            </a:r>
            <a:r>
              <a:rPr sz="2700" b="1" baseline="-9259" dirty="0">
                <a:solidFill>
                  <a:srgbClr val="44536A"/>
                </a:solidFill>
                <a:latin typeface="Georgia"/>
                <a:cs typeface="Georgia"/>
              </a:rPr>
              <a:t>	</a:t>
            </a:r>
            <a:r>
              <a:rPr sz="1200" b="1" dirty="0">
                <a:solidFill>
                  <a:srgbClr val="44536A"/>
                </a:solidFill>
                <a:latin typeface="Georgia"/>
                <a:cs typeface="Georgia"/>
              </a:rPr>
              <a:t>Module</a:t>
            </a:r>
            <a:r>
              <a:rPr sz="1200" b="1" spc="-55" dirty="0">
                <a:solidFill>
                  <a:srgbClr val="44536A"/>
                </a:solidFill>
                <a:latin typeface="Georgia"/>
                <a:cs typeface="Georgia"/>
              </a:rPr>
              <a:t> </a:t>
            </a:r>
            <a:r>
              <a:rPr sz="1200" b="1" spc="-50" dirty="0">
                <a:solidFill>
                  <a:srgbClr val="44536A"/>
                </a:solidFill>
                <a:latin typeface="Georgia"/>
                <a:cs typeface="Georgia"/>
              </a:rPr>
              <a:t>7</a:t>
            </a: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200">
              <a:latin typeface="Georgia"/>
              <a:cs typeface="Georgia"/>
            </a:endParaRPr>
          </a:p>
          <a:p>
            <a:pPr>
              <a:lnSpc>
                <a:spcPct val="100000"/>
              </a:lnSpc>
              <a:tabLst>
                <a:tab pos="1091565" algn="l"/>
                <a:tab pos="3052445" algn="l"/>
                <a:tab pos="4135120" algn="l"/>
              </a:tabLst>
            </a:pPr>
            <a:r>
              <a:rPr sz="2700" b="1" spc="-75" baseline="-9259" dirty="0">
                <a:solidFill>
                  <a:srgbClr val="44536A"/>
                </a:solidFill>
                <a:latin typeface="Georgia"/>
                <a:cs typeface="Georgia"/>
              </a:rPr>
              <a:t>4</a:t>
            </a:r>
            <a:r>
              <a:rPr sz="2700" b="1" baseline="-9259" dirty="0">
                <a:solidFill>
                  <a:srgbClr val="44536A"/>
                </a:solidFill>
                <a:latin typeface="Georgia"/>
                <a:cs typeface="Georgia"/>
              </a:rPr>
              <a:t>	</a:t>
            </a:r>
            <a:r>
              <a:rPr sz="1200" b="1" dirty="0">
                <a:solidFill>
                  <a:srgbClr val="44536A"/>
                </a:solidFill>
                <a:latin typeface="Georgia"/>
                <a:cs typeface="Georgia"/>
              </a:rPr>
              <a:t>Module</a:t>
            </a:r>
            <a:r>
              <a:rPr sz="1200" b="1" spc="-55" dirty="0">
                <a:solidFill>
                  <a:srgbClr val="44536A"/>
                </a:solidFill>
                <a:latin typeface="Georgia"/>
                <a:cs typeface="Georgia"/>
              </a:rPr>
              <a:t> </a:t>
            </a:r>
            <a:r>
              <a:rPr sz="1200" b="1" spc="-50" dirty="0">
                <a:solidFill>
                  <a:srgbClr val="44536A"/>
                </a:solidFill>
                <a:latin typeface="Georgia"/>
                <a:cs typeface="Georgia"/>
              </a:rPr>
              <a:t>4</a:t>
            </a:r>
            <a:r>
              <a:rPr sz="1200" b="1" dirty="0">
                <a:solidFill>
                  <a:srgbClr val="44536A"/>
                </a:solidFill>
                <a:latin typeface="Georgia"/>
                <a:cs typeface="Georgia"/>
              </a:rPr>
              <a:t>	</a:t>
            </a:r>
            <a:r>
              <a:rPr sz="2700" b="1" spc="-75" baseline="-9259" dirty="0">
                <a:solidFill>
                  <a:srgbClr val="44536A"/>
                </a:solidFill>
                <a:latin typeface="Georgia"/>
                <a:cs typeface="Georgia"/>
              </a:rPr>
              <a:t>8</a:t>
            </a:r>
            <a:r>
              <a:rPr sz="2700" b="1" baseline="-9259" dirty="0">
                <a:solidFill>
                  <a:srgbClr val="44536A"/>
                </a:solidFill>
                <a:latin typeface="Georgia"/>
                <a:cs typeface="Georgia"/>
              </a:rPr>
              <a:t>	</a:t>
            </a:r>
            <a:r>
              <a:rPr sz="1200" b="1" dirty="0">
                <a:solidFill>
                  <a:srgbClr val="44536A"/>
                </a:solidFill>
                <a:latin typeface="Georgia"/>
                <a:cs typeface="Georgia"/>
              </a:rPr>
              <a:t>Module</a:t>
            </a:r>
            <a:r>
              <a:rPr sz="1200" b="1" spc="-55" dirty="0">
                <a:solidFill>
                  <a:srgbClr val="44536A"/>
                </a:solidFill>
                <a:latin typeface="Georgia"/>
                <a:cs typeface="Georgia"/>
              </a:rPr>
              <a:t> </a:t>
            </a:r>
            <a:r>
              <a:rPr sz="1200" b="1" spc="-50" dirty="0">
                <a:solidFill>
                  <a:srgbClr val="44536A"/>
                </a:solidFill>
                <a:latin typeface="Georgia"/>
                <a:cs typeface="Georgia"/>
              </a:rPr>
              <a:t>8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64479" y="1537716"/>
            <a:ext cx="5655945" cy="4369435"/>
            <a:chOff x="5364479" y="1537716"/>
            <a:chExt cx="5655945" cy="4369435"/>
          </a:xfrm>
        </p:grpSpPr>
        <p:sp>
          <p:nvSpPr>
            <p:cNvPr id="7" name="object 7"/>
            <p:cNvSpPr/>
            <p:nvPr/>
          </p:nvSpPr>
          <p:spPr>
            <a:xfrm>
              <a:off x="5364479" y="1537716"/>
              <a:ext cx="5655945" cy="4369435"/>
            </a:xfrm>
            <a:custGeom>
              <a:avLst/>
              <a:gdLst/>
              <a:ahLst/>
              <a:cxnLst/>
              <a:rect l="l" t="t" r="r" b="b"/>
              <a:pathLst>
                <a:path w="5655945" h="4369435">
                  <a:moveTo>
                    <a:pt x="5655564" y="0"/>
                  </a:moveTo>
                  <a:lnTo>
                    <a:pt x="0" y="0"/>
                  </a:lnTo>
                  <a:lnTo>
                    <a:pt x="0" y="4369308"/>
                  </a:lnTo>
                  <a:lnTo>
                    <a:pt x="5655564" y="4369308"/>
                  </a:lnTo>
                  <a:lnTo>
                    <a:pt x="56555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06083" y="1667256"/>
              <a:ext cx="693420" cy="692150"/>
            </a:xfrm>
            <a:custGeom>
              <a:avLst/>
              <a:gdLst/>
              <a:ahLst/>
              <a:cxnLst/>
              <a:rect l="l" t="t" r="r" b="b"/>
              <a:pathLst>
                <a:path w="693420" h="692150">
                  <a:moveTo>
                    <a:pt x="0" y="345948"/>
                  </a:moveTo>
                  <a:lnTo>
                    <a:pt x="3164" y="299016"/>
                  </a:lnTo>
                  <a:lnTo>
                    <a:pt x="12382" y="254000"/>
                  </a:lnTo>
                  <a:lnTo>
                    <a:pt x="27241" y="211312"/>
                  </a:lnTo>
                  <a:lnTo>
                    <a:pt x="47328" y="171365"/>
                  </a:lnTo>
                  <a:lnTo>
                    <a:pt x="72231" y="134572"/>
                  </a:lnTo>
                  <a:lnTo>
                    <a:pt x="101536" y="101346"/>
                  </a:lnTo>
                  <a:lnTo>
                    <a:pt x="134831" y="72098"/>
                  </a:lnTo>
                  <a:lnTo>
                    <a:pt x="171703" y="47244"/>
                  </a:lnTo>
                  <a:lnTo>
                    <a:pt x="211740" y="27193"/>
                  </a:lnTo>
                  <a:lnTo>
                    <a:pt x="254529" y="12361"/>
                  </a:lnTo>
                  <a:lnTo>
                    <a:pt x="299656" y="3159"/>
                  </a:lnTo>
                  <a:lnTo>
                    <a:pt x="346710" y="0"/>
                  </a:lnTo>
                  <a:lnTo>
                    <a:pt x="393763" y="3159"/>
                  </a:lnTo>
                  <a:lnTo>
                    <a:pt x="438890" y="12361"/>
                  </a:lnTo>
                  <a:lnTo>
                    <a:pt x="481679" y="27193"/>
                  </a:lnTo>
                  <a:lnTo>
                    <a:pt x="521715" y="47243"/>
                  </a:lnTo>
                  <a:lnTo>
                    <a:pt x="558588" y="72098"/>
                  </a:lnTo>
                  <a:lnTo>
                    <a:pt x="591883" y="101345"/>
                  </a:lnTo>
                  <a:lnTo>
                    <a:pt x="621188" y="134572"/>
                  </a:lnTo>
                  <a:lnTo>
                    <a:pt x="646091" y="171365"/>
                  </a:lnTo>
                  <a:lnTo>
                    <a:pt x="666178" y="211312"/>
                  </a:lnTo>
                  <a:lnTo>
                    <a:pt x="681037" y="253999"/>
                  </a:lnTo>
                  <a:lnTo>
                    <a:pt x="690255" y="299016"/>
                  </a:lnTo>
                  <a:lnTo>
                    <a:pt x="693419" y="345948"/>
                  </a:lnTo>
                  <a:lnTo>
                    <a:pt x="690255" y="392879"/>
                  </a:lnTo>
                  <a:lnTo>
                    <a:pt x="681037" y="437896"/>
                  </a:lnTo>
                  <a:lnTo>
                    <a:pt x="666178" y="480583"/>
                  </a:lnTo>
                  <a:lnTo>
                    <a:pt x="646091" y="520530"/>
                  </a:lnTo>
                  <a:lnTo>
                    <a:pt x="621188" y="557323"/>
                  </a:lnTo>
                  <a:lnTo>
                    <a:pt x="591883" y="590550"/>
                  </a:lnTo>
                  <a:lnTo>
                    <a:pt x="558588" y="619797"/>
                  </a:lnTo>
                  <a:lnTo>
                    <a:pt x="521716" y="644651"/>
                  </a:lnTo>
                  <a:lnTo>
                    <a:pt x="481679" y="664702"/>
                  </a:lnTo>
                  <a:lnTo>
                    <a:pt x="438890" y="679534"/>
                  </a:lnTo>
                  <a:lnTo>
                    <a:pt x="393763" y="688736"/>
                  </a:lnTo>
                  <a:lnTo>
                    <a:pt x="346710" y="691896"/>
                  </a:lnTo>
                  <a:lnTo>
                    <a:pt x="299656" y="688736"/>
                  </a:lnTo>
                  <a:lnTo>
                    <a:pt x="254529" y="679534"/>
                  </a:lnTo>
                  <a:lnTo>
                    <a:pt x="211740" y="664702"/>
                  </a:lnTo>
                  <a:lnTo>
                    <a:pt x="171704" y="644652"/>
                  </a:lnTo>
                  <a:lnTo>
                    <a:pt x="134831" y="619797"/>
                  </a:lnTo>
                  <a:lnTo>
                    <a:pt x="101536" y="590550"/>
                  </a:lnTo>
                  <a:lnTo>
                    <a:pt x="72231" y="557323"/>
                  </a:lnTo>
                  <a:lnTo>
                    <a:pt x="47328" y="520530"/>
                  </a:lnTo>
                  <a:lnTo>
                    <a:pt x="27241" y="480583"/>
                  </a:lnTo>
                  <a:lnTo>
                    <a:pt x="12382" y="437896"/>
                  </a:lnTo>
                  <a:lnTo>
                    <a:pt x="3164" y="392879"/>
                  </a:lnTo>
                  <a:lnTo>
                    <a:pt x="0" y="345948"/>
                  </a:lnTo>
                  <a:close/>
                </a:path>
              </a:pathLst>
            </a:custGeom>
            <a:ln w="12700">
              <a:solidFill>
                <a:srgbClr val="0024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089" rIns="0" bIns="0" rtlCol="0">
            <a:spAutoFit/>
          </a:bodyPr>
          <a:lstStyle/>
          <a:p>
            <a:pPr marL="5925820">
              <a:lnSpc>
                <a:spcPct val="100000"/>
              </a:lnSpc>
              <a:spcBef>
                <a:spcPts val="100"/>
              </a:spcBef>
            </a:pPr>
            <a:r>
              <a:rPr dirty="0"/>
              <a:t>Table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Contents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205854" y="1855978"/>
            <a:ext cx="29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4536A"/>
                </a:solidFill>
                <a:latin typeface="Georgia"/>
                <a:cs typeface="Georgia"/>
              </a:rPr>
              <a:t>0</a:t>
            </a:r>
            <a:r>
              <a:rPr lang="en-US" sz="1800" spc="-25" dirty="0">
                <a:solidFill>
                  <a:srgbClr val="44536A"/>
                </a:solidFill>
                <a:latin typeface="Georgia"/>
                <a:cs typeface="Georgia"/>
              </a:rPr>
              <a:t>3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06084" y="3197351"/>
            <a:ext cx="693420" cy="692150"/>
          </a:xfrm>
          <a:custGeom>
            <a:avLst/>
            <a:gdLst/>
            <a:ahLst/>
            <a:cxnLst/>
            <a:rect l="l" t="t" r="r" b="b"/>
            <a:pathLst>
              <a:path w="693420" h="692150">
                <a:moveTo>
                  <a:pt x="0" y="345948"/>
                </a:moveTo>
                <a:lnTo>
                  <a:pt x="3164" y="299016"/>
                </a:lnTo>
                <a:lnTo>
                  <a:pt x="12382" y="254000"/>
                </a:lnTo>
                <a:lnTo>
                  <a:pt x="27241" y="211312"/>
                </a:lnTo>
                <a:lnTo>
                  <a:pt x="47328" y="171365"/>
                </a:lnTo>
                <a:lnTo>
                  <a:pt x="72231" y="134572"/>
                </a:lnTo>
                <a:lnTo>
                  <a:pt x="101536" y="101346"/>
                </a:lnTo>
                <a:lnTo>
                  <a:pt x="134831" y="72098"/>
                </a:lnTo>
                <a:lnTo>
                  <a:pt x="171703" y="47244"/>
                </a:lnTo>
                <a:lnTo>
                  <a:pt x="211740" y="27193"/>
                </a:lnTo>
                <a:lnTo>
                  <a:pt x="254529" y="12361"/>
                </a:lnTo>
                <a:lnTo>
                  <a:pt x="299656" y="3159"/>
                </a:lnTo>
                <a:lnTo>
                  <a:pt x="346710" y="0"/>
                </a:lnTo>
                <a:lnTo>
                  <a:pt x="393763" y="3159"/>
                </a:lnTo>
                <a:lnTo>
                  <a:pt x="438890" y="12361"/>
                </a:lnTo>
                <a:lnTo>
                  <a:pt x="481679" y="27193"/>
                </a:lnTo>
                <a:lnTo>
                  <a:pt x="521715" y="47243"/>
                </a:lnTo>
                <a:lnTo>
                  <a:pt x="558588" y="72098"/>
                </a:lnTo>
                <a:lnTo>
                  <a:pt x="591883" y="101345"/>
                </a:lnTo>
                <a:lnTo>
                  <a:pt x="621188" y="134572"/>
                </a:lnTo>
                <a:lnTo>
                  <a:pt x="646091" y="171365"/>
                </a:lnTo>
                <a:lnTo>
                  <a:pt x="666178" y="211312"/>
                </a:lnTo>
                <a:lnTo>
                  <a:pt x="681037" y="253999"/>
                </a:lnTo>
                <a:lnTo>
                  <a:pt x="690255" y="299016"/>
                </a:lnTo>
                <a:lnTo>
                  <a:pt x="693419" y="345948"/>
                </a:lnTo>
                <a:lnTo>
                  <a:pt x="690255" y="392879"/>
                </a:lnTo>
                <a:lnTo>
                  <a:pt x="681037" y="437896"/>
                </a:lnTo>
                <a:lnTo>
                  <a:pt x="666178" y="480583"/>
                </a:lnTo>
                <a:lnTo>
                  <a:pt x="646091" y="520530"/>
                </a:lnTo>
                <a:lnTo>
                  <a:pt x="621188" y="557323"/>
                </a:lnTo>
                <a:lnTo>
                  <a:pt x="591883" y="590550"/>
                </a:lnTo>
                <a:lnTo>
                  <a:pt x="558588" y="619797"/>
                </a:lnTo>
                <a:lnTo>
                  <a:pt x="521716" y="644652"/>
                </a:lnTo>
                <a:lnTo>
                  <a:pt x="481679" y="664702"/>
                </a:lnTo>
                <a:lnTo>
                  <a:pt x="438890" y="679534"/>
                </a:lnTo>
                <a:lnTo>
                  <a:pt x="393763" y="688736"/>
                </a:lnTo>
                <a:lnTo>
                  <a:pt x="346710" y="691896"/>
                </a:lnTo>
                <a:lnTo>
                  <a:pt x="299656" y="688736"/>
                </a:lnTo>
                <a:lnTo>
                  <a:pt x="254529" y="679534"/>
                </a:lnTo>
                <a:lnTo>
                  <a:pt x="211740" y="664702"/>
                </a:lnTo>
                <a:lnTo>
                  <a:pt x="171704" y="644652"/>
                </a:lnTo>
                <a:lnTo>
                  <a:pt x="134831" y="619797"/>
                </a:lnTo>
                <a:lnTo>
                  <a:pt x="101536" y="590550"/>
                </a:lnTo>
                <a:lnTo>
                  <a:pt x="72231" y="557323"/>
                </a:lnTo>
                <a:lnTo>
                  <a:pt x="47328" y="520530"/>
                </a:lnTo>
                <a:lnTo>
                  <a:pt x="27241" y="480583"/>
                </a:lnTo>
                <a:lnTo>
                  <a:pt x="12382" y="437895"/>
                </a:lnTo>
                <a:lnTo>
                  <a:pt x="3164" y="392879"/>
                </a:lnTo>
                <a:lnTo>
                  <a:pt x="0" y="345948"/>
                </a:lnTo>
                <a:close/>
              </a:path>
            </a:pathLst>
          </a:custGeom>
          <a:ln w="12700">
            <a:solidFill>
              <a:srgbClr val="0024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13728" y="3387090"/>
            <a:ext cx="280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4536A"/>
                </a:solidFill>
                <a:latin typeface="Georgia"/>
                <a:cs typeface="Georgia"/>
              </a:rPr>
              <a:t>0</a:t>
            </a:r>
            <a:r>
              <a:rPr lang="en-US" sz="1800" spc="-25" dirty="0">
                <a:solidFill>
                  <a:srgbClr val="44536A"/>
                </a:solidFill>
                <a:latin typeface="Georgia"/>
                <a:cs typeface="Georgia"/>
              </a:rPr>
              <a:t>5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06084" y="4728971"/>
            <a:ext cx="693420" cy="692150"/>
          </a:xfrm>
          <a:custGeom>
            <a:avLst/>
            <a:gdLst/>
            <a:ahLst/>
            <a:cxnLst/>
            <a:rect l="l" t="t" r="r" b="b"/>
            <a:pathLst>
              <a:path w="693420" h="692150">
                <a:moveTo>
                  <a:pt x="0" y="345947"/>
                </a:moveTo>
                <a:lnTo>
                  <a:pt x="3164" y="299016"/>
                </a:lnTo>
                <a:lnTo>
                  <a:pt x="12382" y="254000"/>
                </a:lnTo>
                <a:lnTo>
                  <a:pt x="27241" y="211312"/>
                </a:lnTo>
                <a:lnTo>
                  <a:pt x="47328" y="171365"/>
                </a:lnTo>
                <a:lnTo>
                  <a:pt x="72231" y="134572"/>
                </a:lnTo>
                <a:lnTo>
                  <a:pt x="101536" y="101345"/>
                </a:lnTo>
                <a:lnTo>
                  <a:pt x="134831" y="72098"/>
                </a:lnTo>
                <a:lnTo>
                  <a:pt x="171703" y="47243"/>
                </a:lnTo>
                <a:lnTo>
                  <a:pt x="211740" y="27193"/>
                </a:lnTo>
                <a:lnTo>
                  <a:pt x="254529" y="12361"/>
                </a:lnTo>
                <a:lnTo>
                  <a:pt x="299656" y="3159"/>
                </a:lnTo>
                <a:lnTo>
                  <a:pt x="346710" y="0"/>
                </a:lnTo>
                <a:lnTo>
                  <a:pt x="393763" y="3159"/>
                </a:lnTo>
                <a:lnTo>
                  <a:pt x="438890" y="12361"/>
                </a:lnTo>
                <a:lnTo>
                  <a:pt x="481679" y="27193"/>
                </a:lnTo>
                <a:lnTo>
                  <a:pt x="521715" y="47243"/>
                </a:lnTo>
                <a:lnTo>
                  <a:pt x="558588" y="72098"/>
                </a:lnTo>
                <a:lnTo>
                  <a:pt x="591883" y="101345"/>
                </a:lnTo>
                <a:lnTo>
                  <a:pt x="621188" y="134572"/>
                </a:lnTo>
                <a:lnTo>
                  <a:pt x="646091" y="171365"/>
                </a:lnTo>
                <a:lnTo>
                  <a:pt x="666178" y="211312"/>
                </a:lnTo>
                <a:lnTo>
                  <a:pt x="681037" y="254000"/>
                </a:lnTo>
                <a:lnTo>
                  <a:pt x="690255" y="299016"/>
                </a:lnTo>
                <a:lnTo>
                  <a:pt x="693419" y="345947"/>
                </a:lnTo>
                <a:lnTo>
                  <a:pt x="690255" y="392879"/>
                </a:lnTo>
                <a:lnTo>
                  <a:pt x="681037" y="437895"/>
                </a:lnTo>
                <a:lnTo>
                  <a:pt x="666178" y="480583"/>
                </a:lnTo>
                <a:lnTo>
                  <a:pt x="646091" y="520530"/>
                </a:lnTo>
                <a:lnTo>
                  <a:pt x="621188" y="557323"/>
                </a:lnTo>
                <a:lnTo>
                  <a:pt x="591883" y="590549"/>
                </a:lnTo>
                <a:lnTo>
                  <a:pt x="558588" y="619797"/>
                </a:lnTo>
                <a:lnTo>
                  <a:pt x="521716" y="644651"/>
                </a:lnTo>
                <a:lnTo>
                  <a:pt x="481679" y="664702"/>
                </a:lnTo>
                <a:lnTo>
                  <a:pt x="438890" y="679534"/>
                </a:lnTo>
                <a:lnTo>
                  <a:pt x="393763" y="688736"/>
                </a:lnTo>
                <a:lnTo>
                  <a:pt x="346710" y="691895"/>
                </a:lnTo>
                <a:lnTo>
                  <a:pt x="299656" y="688736"/>
                </a:lnTo>
                <a:lnTo>
                  <a:pt x="254529" y="679534"/>
                </a:lnTo>
                <a:lnTo>
                  <a:pt x="211740" y="664702"/>
                </a:lnTo>
                <a:lnTo>
                  <a:pt x="171704" y="644651"/>
                </a:lnTo>
                <a:lnTo>
                  <a:pt x="134831" y="619797"/>
                </a:lnTo>
                <a:lnTo>
                  <a:pt x="101536" y="590550"/>
                </a:lnTo>
                <a:lnTo>
                  <a:pt x="72231" y="557323"/>
                </a:lnTo>
                <a:lnTo>
                  <a:pt x="47328" y="520530"/>
                </a:lnTo>
                <a:lnTo>
                  <a:pt x="27241" y="480583"/>
                </a:lnTo>
                <a:lnTo>
                  <a:pt x="12382" y="437895"/>
                </a:lnTo>
                <a:lnTo>
                  <a:pt x="3164" y="392879"/>
                </a:lnTo>
                <a:lnTo>
                  <a:pt x="0" y="345947"/>
                </a:lnTo>
                <a:close/>
              </a:path>
            </a:pathLst>
          </a:custGeom>
          <a:ln w="12700">
            <a:solidFill>
              <a:srgbClr val="0024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205854" y="4918329"/>
            <a:ext cx="295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4536A"/>
                </a:solidFill>
                <a:latin typeface="Georgia"/>
                <a:cs typeface="Georgia"/>
              </a:rPr>
              <a:t>09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30542" y="1854200"/>
            <a:ext cx="308025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Georgia"/>
                <a:cs typeface="Georgia"/>
              </a:rPr>
              <a:t>Introduction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0542" y="3385184"/>
            <a:ext cx="3397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Georgia"/>
                <a:cs typeface="Georgia"/>
              </a:rPr>
              <a:t>Executive Summary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30542" y="4916551"/>
            <a:ext cx="2256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Georgia"/>
                <a:cs typeface="Georgia"/>
              </a:rPr>
              <a:t>Future Direction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9" name="object 9">
            <a:extLst>
              <a:ext uri="{FF2B5EF4-FFF2-40B4-BE49-F238E27FC236}">
                <a16:creationId xmlns:a16="http://schemas.microsoft.com/office/drawing/2014/main" id="{59157B86-0760-7612-1781-DC24E55671D2}"/>
              </a:ext>
            </a:extLst>
          </p:cNvPr>
          <p:cNvSpPr txBox="1"/>
          <p:nvPr/>
        </p:nvSpPr>
        <p:spPr>
          <a:xfrm>
            <a:off x="11857735" y="6428028"/>
            <a:ext cx="111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78787"/>
                </a:solidFill>
                <a:latin typeface="Georgia"/>
                <a:cs typeface="Georgia"/>
              </a:rPr>
              <a:t>2</a:t>
            </a:r>
            <a:endParaRPr sz="1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620"/>
            <a:ext cx="12192004" cy="404399"/>
            <a:chOff x="0" y="4620"/>
            <a:chExt cx="12192004" cy="404399"/>
          </a:xfrm>
        </p:grpSpPr>
        <p:sp>
          <p:nvSpPr>
            <p:cNvPr id="3" name="object 3"/>
            <p:cNvSpPr/>
            <p:nvPr/>
          </p:nvSpPr>
          <p:spPr>
            <a:xfrm>
              <a:off x="0" y="4620"/>
              <a:ext cx="12192000" cy="313055"/>
            </a:xfrm>
            <a:custGeom>
              <a:avLst/>
              <a:gdLst/>
              <a:ahLst/>
              <a:cxnLst/>
              <a:rect l="l" t="t" r="r" b="b"/>
              <a:pathLst>
                <a:path w="12192000" h="313055">
                  <a:moveTo>
                    <a:pt x="0" y="312958"/>
                  </a:moveTo>
                  <a:lnTo>
                    <a:pt x="12191994" y="312958"/>
                  </a:lnTo>
                  <a:lnTo>
                    <a:pt x="12191994" y="0"/>
                  </a:lnTo>
                  <a:lnTo>
                    <a:pt x="0" y="0"/>
                  </a:lnTo>
                  <a:lnTo>
                    <a:pt x="0" y="312958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" y="317579"/>
              <a:ext cx="12192000" cy="91440"/>
            </a:xfrm>
            <a:custGeom>
              <a:avLst/>
              <a:gdLst/>
              <a:ahLst/>
              <a:cxnLst/>
              <a:rect l="l" t="t" r="r" b="b"/>
              <a:pathLst>
                <a:path w="12192000" h="91440">
                  <a:moveTo>
                    <a:pt x="0" y="91279"/>
                  </a:moveTo>
                  <a:lnTo>
                    <a:pt x="12191994" y="91279"/>
                  </a:lnTo>
                  <a:lnTo>
                    <a:pt x="12191994" y="0"/>
                  </a:lnTo>
                  <a:lnTo>
                    <a:pt x="0" y="0"/>
                  </a:lnTo>
                  <a:lnTo>
                    <a:pt x="0" y="912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871" y="6319397"/>
            <a:ext cx="1175004" cy="4532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/>
              <a:t>LCG</a:t>
            </a:r>
            <a:r>
              <a:rPr spc="-35" dirty="0"/>
              <a:t> </a:t>
            </a:r>
            <a:r>
              <a:rPr dirty="0"/>
              <a:t>team</a:t>
            </a:r>
            <a:r>
              <a:rPr spc="-3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comprised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dedicated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excellent</a:t>
            </a:r>
            <a:r>
              <a:rPr spc="-30" dirty="0"/>
              <a:t> </a:t>
            </a:r>
            <a:r>
              <a:rPr dirty="0"/>
              <a:t>students</a:t>
            </a:r>
            <a:r>
              <a:rPr spc="-50" dirty="0"/>
              <a:t> </a:t>
            </a:r>
            <a:r>
              <a:rPr lang="en-US" spc="-25" dirty="0"/>
              <a:t>with</a:t>
            </a:r>
            <a:r>
              <a:rPr spc="-20" dirty="0"/>
              <a:t> </a:t>
            </a:r>
            <a:r>
              <a:rPr dirty="0"/>
              <a:t>extensive</a:t>
            </a:r>
            <a:r>
              <a:rPr spc="-15" dirty="0"/>
              <a:t> </a:t>
            </a:r>
            <a:r>
              <a:rPr dirty="0"/>
              <a:t>experience</a:t>
            </a:r>
            <a:r>
              <a:rPr spc="-2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academic</a:t>
            </a:r>
            <a:r>
              <a:rPr spc="-2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professional</a:t>
            </a:r>
            <a:r>
              <a:rPr spc="-55" dirty="0"/>
              <a:t> </a:t>
            </a:r>
            <a:r>
              <a:rPr spc="-10" dirty="0"/>
              <a:t>fields</a:t>
            </a:r>
          </a:p>
        </p:txBody>
      </p:sp>
      <p:pic>
        <p:nvPicPr>
          <p:cNvPr id="10" name="object 10"/>
          <p:cNvPicPr/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83082" y="1981200"/>
            <a:ext cx="914400" cy="914400"/>
          </a:xfrm>
          <a:prstGeom prst="rect">
            <a:avLst/>
          </a:prstGeom>
        </p:spPr>
      </p:pic>
      <p:sp>
        <p:nvSpPr>
          <p:cNvPr id="32" name="object 9">
            <a:extLst>
              <a:ext uri="{FF2B5EF4-FFF2-40B4-BE49-F238E27FC236}">
                <a16:creationId xmlns:a16="http://schemas.microsoft.com/office/drawing/2014/main" id="{4933C762-95B1-7134-7EC2-4D45FFD3D2FE}"/>
              </a:ext>
            </a:extLst>
          </p:cNvPr>
          <p:cNvSpPr/>
          <p:nvPr/>
        </p:nvSpPr>
        <p:spPr>
          <a:xfrm>
            <a:off x="2857500" y="3781043"/>
            <a:ext cx="6052185" cy="416559"/>
          </a:xfrm>
          <a:custGeom>
            <a:avLst/>
            <a:gdLst/>
            <a:ahLst/>
            <a:cxnLst/>
            <a:rect l="l" t="t" r="r" b="b"/>
            <a:pathLst>
              <a:path w="6052184" h="416560">
                <a:moveTo>
                  <a:pt x="6051677" y="340106"/>
                </a:moveTo>
                <a:lnTo>
                  <a:pt x="6019927" y="340106"/>
                </a:lnTo>
                <a:lnTo>
                  <a:pt x="6019927" y="214503"/>
                </a:lnTo>
                <a:lnTo>
                  <a:pt x="6019927" y="201803"/>
                </a:lnTo>
                <a:lnTo>
                  <a:pt x="3045206" y="201803"/>
                </a:lnTo>
                <a:lnTo>
                  <a:pt x="3045206" y="0"/>
                </a:lnTo>
                <a:lnTo>
                  <a:pt x="3045079" y="0"/>
                </a:lnTo>
                <a:lnTo>
                  <a:pt x="3032506" y="0"/>
                </a:lnTo>
                <a:lnTo>
                  <a:pt x="3032379" y="0"/>
                </a:lnTo>
                <a:lnTo>
                  <a:pt x="3032379" y="201803"/>
                </a:lnTo>
                <a:lnTo>
                  <a:pt x="31750" y="201803"/>
                </a:lnTo>
                <a:lnTo>
                  <a:pt x="31750" y="340106"/>
                </a:lnTo>
                <a:lnTo>
                  <a:pt x="0" y="340106"/>
                </a:lnTo>
                <a:lnTo>
                  <a:pt x="38100" y="416306"/>
                </a:lnTo>
                <a:lnTo>
                  <a:pt x="69850" y="352806"/>
                </a:lnTo>
                <a:lnTo>
                  <a:pt x="76200" y="340106"/>
                </a:lnTo>
                <a:lnTo>
                  <a:pt x="44450" y="340106"/>
                </a:lnTo>
                <a:lnTo>
                  <a:pt x="44450" y="214503"/>
                </a:lnTo>
                <a:lnTo>
                  <a:pt x="3032506" y="214503"/>
                </a:lnTo>
                <a:lnTo>
                  <a:pt x="3045079" y="214503"/>
                </a:lnTo>
                <a:lnTo>
                  <a:pt x="6007227" y="214503"/>
                </a:lnTo>
                <a:lnTo>
                  <a:pt x="6007227" y="340106"/>
                </a:lnTo>
                <a:lnTo>
                  <a:pt x="5975477" y="340106"/>
                </a:lnTo>
                <a:lnTo>
                  <a:pt x="6013577" y="416306"/>
                </a:lnTo>
                <a:lnTo>
                  <a:pt x="6045327" y="352806"/>
                </a:lnTo>
                <a:lnTo>
                  <a:pt x="6051677" y="340106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3" name="object 24">
            <a:extLst>
              <a:ext uri="{FF2B5EF4-FFF2-40B4-BE49-F238E27FC236}">
                <a16:creationId xmlns:a16="http://schemas.microsoft.com/office/drawing/2014/main" id="{0C8BD40D-AB85-5A0C-0EFF-E524CD0F66F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08187" y="2007284"/>
            <a:ext cx="693841" cy="877640"/>
          </a:xfrm>
          <a:prstGeom prst="rect">
            <a:avLst/>
          </a:prstGeom>
        </p:spPr>
      </p:pic>
      <p:graphicFrame>
        <p:nvGraphicFramePr>
          <p:cNvPr id="34" name="object 11">
            <a:extLst>
              <a:ext uri="{FF2B5EF4-FFF2-40B4-BE49-F238E27FC236}">
                <a16:creationId xmlns:a16="http://schemas.microsoft.com/office/drawing/2014/main" id="{90570108-3526-8437-255A-E8C04727A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61665"/>
              </p:ext>
            </p:extLst>
          </p:nvPr>
        </p:nvGraphicFramePr>
        <p:xfrm>
          <a:off x="1583082" y="4186173"/>
          <a:ext cx="2666364" cy="2224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3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Ayah 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Karar</a:t>
                      </a:r>
                      <a:endParaRPr sz="1200" dirty="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i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Consultant</a:t>
                      </a:r>
                      <a:endParaRPr sz="1200" dirty="0">
                        <a:latin typeface="Georgia"/>
                        <a:cs typeface="Georgia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  <a:lnB w="12700">
                      <a:solidFill>
                        <a:srgbClr val="00245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 marR="12700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US" sz="1100" dirty="0">
                          <a:latin typeface="Georgia"/>
                          <a:cs typeface="Georgia"/>
                        </a:rPr>
                        <a:t>Ayah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has</a:t>
                      </a:r>
                      <a:r>
                        <a:rPr sz="11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externed at Curtis &amp; Co. and works as the Financial Data Assistant in the </a:t>
                      </a:r>
                      <a:r>
                        <a:rPr lang="en-US" sz="1100" dirty="0" err="1">
                          <a:latin typeface="Georgia"/>
                          <a:cs typeface="Georgia"/>
                        </a:rPr>
                        <a:t>UofR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 Bloomberg Lab</a:t>
                      </a:r>
                      <a:endParaRPr sz="1100" dirty="0">
                        <a:latin typeface="Georgia"/>
                        <a:cs typeface="Georgia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536A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330">
                <a:tc gridSpan="2">
                  <a:txBody>
                    <a:bodyPr/>
                    <a:lstStyle/>
                    <a:p>
                      <a:pPr marL="56515" marR="2851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en-US" sz="1100" dirty="0">
                          <a:latin typeface="Georgia"/>
                          <a:cs typeface="Georgia"/>
                        </a:rPr>
                        <a:t>Ayah is a junior at the University of Richmond studying Business Administration, minoring in Geography; serves as Consultant at LCG</a:t>
                      </a:r>
                      <a:endParaRPr sz="1100" dirty="0">
                        <a:latin typeface="Georgia"/>
                        <a:cs typeface="Georgi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9525" cap="flat" cmpd="sng" algn="ctr">
                      <a:solidFill>
                        <a:srgbClr val="445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24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CC8DCEDA-E89E-ACFC-FBDD-F3D1A7F36588}"/>
              </a:ext>
            </a:extLst>
          </p:cNvPr>
          <p:cNvSpPr/>
          <p:nvPr/>
        </p:nvSpPr>
        <p:spPr>
          <a:xfrm>
            <a:off x="4566158" y="2910586"/>
            <a:ext cx="990600" cy="137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C3B047-9240-0CAE-E3C1-72B5B1810932}"/>
              </a:ext>
            </a:extLst>
          </p:cNvPr>
          <p:cNvCxnSpPr>
            <a:cxnSpLocks/>
          </p:cNvCxnSpPr>
          <p:nvPr/>
        </p:nvCxnSpPr>
        <p:spPr>
          <a:xfrm flipH="1">
            <a:off x="4553458" y="2910586"/>
            <a:ext cx="958850" cy="0"/>
          </a:xfrm>
          <a:prstGeom prst="line">
            <a:avLst/>
          </a:prstGeom>
          <a:ln>
            <a:solidFill>
              <a:srgbClr val="44536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8" name="object 13">
            <a:extLst>
              <a:ext uri="{FF2B5EF4-FFF2-40B4-BE49-F238E27FC236}">
                <a16:creationId xmlns:a16="http://schemas.microsoft.com/office/drawing/2014/main" id="{D53CB049-F145-418A-599F-B757B4D9F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081510"/>
              </p:ext>
            </p:extLst>
          </p:nvPr>
        </p:nvGraphicFramePr>
        <p:xfrm>
          <a:off x="4556506" y="1549654"/>
          <a:ext cx="2664588" cy="22244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868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Nakibul ‘Ifti’ Alam</a:t>
                      </a:r>
                      <a:endParaRPr sz="1200" dirty="0">
                        <a:latin typeface="Georgia"/>
                        <a:cs typeface="Georgi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i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Engagement</a:t>
                      </a:r>
                      <a:r>
                        <a:rPr sz="1200" i="1" spc="-6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200" i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Manager</a:t>
                      </a:r>
                      <a:endParaRPr sz="1200" dirty="0">
                        <a:latin typeface="Georgia"/>
                        <a:cs typeface="Georgia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  <a:lnB w="12700">
                      <a:solidFill>
                        <a:srgbClr val="00245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</a:pPr>
                      <a:endParaRPr sz="1200" dirty="0">
                        <a:latin typeface="Georgia"/>
                        <a:cs typeface="Georgia"/>
                      </a:endParaRPr>
                    </a:p>
                  </a:txBody>
                  <a:tcPr marL="0" marR="0" marT="17780" marB="0">
                    <a:lnL w="12700" cap="flat" cmpd="sng" algn="ctr">
                      <a:solidFill>
                        <a:srgbClr val="002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12700" cap="flat" cmpd="sng" algn="ctr">
                      <a:solidFill>
                        <a:srgbClr val="002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6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385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1285" marR="1257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1100" dirty="0">
                          <a:latin typeface="Georgia"/>
                          <a:cs typeface="Georgia"/>
                        </a:rPr>
                        <a:t>Ifti</a:t>
                      </a:r>
                      <a:r>
                        <a:rPr sz="11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has</a:t>
                      </a:r>
                      <a:r>
                        <a:rPr sz="11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interned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in financial analysis roles at Dominion Energy and in investment banking at Harris Williams</a:t>
                      </a:r>
                    </a:p>
                  </a:txBody>
                  <a:tcPr marL="0" marR="0" marT="73025" marB="0">
                    <a:lnL w="9525">
                      <a:solidFill>
                        <a:srgbClr val="44536A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2">
                <a:tc gridSpan="2">
                  <a:txBody>
                    <a:bodyPr/>
                    <a:lstStyle/>
                    <a:p>
                      <a:pPr marL="54610" marR="131445" lvl="0" rtl="0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lang="en-US" sz="1100" dirty="0">
                          <a:latin typeface="Georgia"/>
                          <a:cs typeface="Georgia"/>
                        </a:rPr>
                        <a:t>Ifti</a:t>
                      </a:r>
                      <a:r>
                        <a:rPr sz="11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i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s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spc="-20" dirty="0">
                          <a:latin typeface="Georgia"/>
                          <a:cs typeface="Georgia"/>
                        </a:rPr>
                        <a:t>sen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ior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1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University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 of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Richmond</a:t>
                      </a:r>
                      <a:r>
                        <a:rPr sz="11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studying</a:t>
                      </a:r>
                      <a:r>
                        <a:rPr sz="11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Mathematical</a:t>
                      </a:r>
                      <a:r>
                        <a:rPr lang="en-US" sz="11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Economics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;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serves as Engagement Manager for LCG</a:t>
                      </a:r>
                      <a:endParaRPr sz="1100" dirty="0">
                        <a:latin typeface="Georgia"/>
                        <a:cs typeface="Georgi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9525" cap="flat" cmpd="sng" algn="ctr">
                      <a:solidFill>
                        <a:srgbClr val="445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24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marL="54610" marR="13144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endParaRPr sz="1100" dirty="0">
                        <a:latin typeface="Georgia"/>
                        <a:cs typeface="Georgia"/>
                      </a:endParaRPr>
                    </a:p>
                  </a:txBody>
                  <a:tcPr marL="0" marR="0" marT="10795" marB="0">
                    <a:lnL w="12700" cap="flat" cmpd="sng" algn="ctr">
                      <a:solidFill>
                        <a:srgbClr val="002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12700" cap="flat" cmpd="sng" algn="ctr">
                      <a:solidFill>
                        <a:srgbClr val="002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4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2C6CCB1F-D3F0-0A6F-5759-8B0E93093607}"/>
              </a:ext>
            </a:extLst>
          </p:cNvPr>
          <p:cNvSpPr/>
          <p:nvPr/>
        </p:nvSpPr>
        <p:spPr>
          <a:xfrm>
            <a:off x="4566158" y="2917573"/>
            <a:ext cx="990600" cy="137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2" name="object 22">
            <a:extLst>
              <a:ext uri="{FF2B5EF4-FFF2-40B4-BE49-F238E27FC236}">
                <a16:creationId xmlns:a16="http://schemas.microsoft.com/office/drawing/2014/main" id="{9985C52A-FC0D-9457-270A-EB80143E4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520380"/>
              </p:ext>
            </p:extLst>
          </p:nvPr>
        </p:nvGraphicFramePr>
        <p:xfrm>
          <a:off x="4549775" y="4170550"/>
          <a:ext cx="2667633" cy="2242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895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Noor 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Kaifee</a:t>
                      </a:r>
                      <a:endParaRPr sz="1200" dirty="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i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Consultant</a:t>
                      </a:r>
                      <a:endParaRPr sz="1200" dirty="0">
                        <a:latin typeface="Georgia"/>
                        <a:cs typeface="Georgia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  <a:lnB w="12700">
                      <a:solidFill>
                        <a:srgbClr val="00245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9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195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US" sz="1100" dirty="0">
                          <a:latin typeface="Georgia"/>
                          <a:cs typeface="Georgia"/>
                        </a:rPr>
                        <a:t>Noor</a:t>
                      </a:r>
                      <a:r>
                        <a:rPr lang="en-US" sz="11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served as a Consultant across retail and real estate companies for </a:t>
                      </a:r>
                      <a:r>
                        <a:rPr lang="en-US" sz="1100" dirty="0" err="1">
                          <a:latin typeface="Georgia"/>
                          <a:cs typeface="Georgia"/>
                        </a:rPr>
                        <a:t>diiVe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 in Cape Town,  South Africa</a:t>
                      </a:r>
                    </a:p>
                  </a:txBody>
                  <a:tcPr marL="0" marR="0" marT="69850" marB="0">
                    <a:lnL w="9525">
                      <a:solidFill>
                        <a:srgbClr val="44536A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2190">
                <a:tc gridSpan="2">
                  <a:txBody>
                    <a:bodyPr/>
                    <a:lstStyle/>
                    <a:p>
                      <a:pPr marL="50165" marR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US" sz="1100" dirty="0">
                          <a:latin typeface="Georgia"/>
                          <a:cs typeface="Georgia"/>
                        </a:rPr>
                        <a:t>Noor is</a:t>
                      </a:r>
                      <a:r>
                        <a:rPr lang="en-US" sz="11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a </a:t>
                      </a:r>
                      <a:r>
                        <a:rPr lang="en-US" sz="1100" spc="-10" dirty="0">
                          <a:latin typeface="Georgia"/>
                          <a:cs typeface="Georgia"/>
                        </a:rPr>
                        <a:t>sophomore</a:t>
                      </a:r>
                      <a:r>
                        <a:rPr lang="en-US" sz="11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lang="en-US" sz="11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lang="en-US" sz="11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spc="-10" dirty="0">
                          <a:latin typeface="Georgia"/>
                          <a:cs typeface="Georgia"/>
                        </a:rPr>
                        <a:t>University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lang="en-US" sz="11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Richmond</a:t>
                      </a:r>
                      <a:r>
                        <a:rPr lang="en-US" sz="11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studying</a:t>
                      </a:r>
                      <a:r>
                        <a:rPr lang="en-US" sz="11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spc="-10" dirty="0">
                          <a:latin typeface="Georgia"/>
                          <a:cs typeface="Georgia"/>
                        </a:rPr>
                        <a:t>Political Science;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serves</a:t>
                      </a:r>
                      <a:r>
                        <a:rPr lang="en-US" sz="11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as</a:t>
                      </a:r>
                      <a:r>
                        <a:rPr lang="en-US" sz="11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Consultant at</a:t>
                      </a:r>
                      <a:r>
                        <a:rPr lang="en-US" sz="11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spc="-25" dirty="0">
                          <a:latin typeface="Georgia"/>
                          <a:cs typeface="Georgia"/>
                        </a:rPr>
                        <a:t>LCG</a:t>
                      </a:r>
                      <a:endParaRPr lang="en-US" sz="1100" dirty="0">
                        <a:latin typeface="Georgia"/>
                        <a:cs typeface="Georgia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9525" cap="flat" cmpd="sng" algn="ctr">
                      <a:solidFill>
                        <a:srgbClr val="445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24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4" name="object 22">
            <a:extLst>
              <a:ext uri="{FF2B5EF4-FFF2-40B4-BE49-F238E27FC236}">
                <a16:creationId xmlns:a16="http://schemas.microsoft.com/office/drawing/2014/main" id="{B9B3172B-B36C-A9E7-C428-4A80F31B8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89968"/>
              </p:ext>
            </p:extLst>
          </p:nvPr>
        </p:nvGraphicFramePr>
        <p:xfrm>
          <a:off x="7531354" y="4186173"/>
          <a:ext cx="2667633" cy="2230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Leyan</a:t>
                      </a:r>
                      <a:r>
                        <a:rPr lang="en-US" sz="12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Han</a:t>
                      </a:r>
                      <a:endParaRPr sz="1200" dirty="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i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Consultant</a:t>
                      </a:r>
                      <a:endParaRPr sz="1200" dirty="0">
                        <a:latin typeface="Georgia"/>
                        <a:cs typeface="Georgia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  <a:lnB w="12700">
                      <a:solidFill>
                        <a:srgbClr val="00245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74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19558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lang="en-US" sz="1100" dirty="0" err="1">
                          <a:latin typeface="Georgia"/>
                          <a:cs typeface="Georgia"/>
                        </a:rPr>
                        <a:t>Leyan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 has interned at </a:t>
                      </a:r>
                      <a:r>
                        <a:rPr lang="en-US" sz="1100" dirty="0" err="1">
                          <a:latin typeface="Georgia"/>
                          <a:cs typeface="Georgia"/>
                        </a:rPr>
                        <a:t>diiVe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 as a Consultant for a local company in Cape Town South Africa</a:t>
                      </a:r>
                    </a:p>
                  </a:txBody>
                  <a:tcPr marL="0" marR="0" marT="69850" marB="0">
                    <a:lnL w="9525">
                      <a:solidFill>
                        <a:srgbClr val="44536A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125">
                <a:tc gridSpan="2">
                  <a:txBody>
                    <a:bodyPr/>
                    <a:lstStyle/>
                    <a:p>
                      <a:pPr marL="50165" marR="13398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lang="en-US" sz="1100" dirty="0" err="1">
                          <a:latin typeface="Georgia"/>
                          <a:cs typeface="Georgia"/>
                        </a:rPr>
                        <a:t>Leyan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 is</a:t>
                      </a:r>
                      <a:r>
                        <a:rPr lang="en-US" sz="11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a </a:t>
                      </a:r>
                      <a:r>
                        <a:rPr lang="en-US" sz="1100" spc="-10" dirty="0">
                          <a:latin typeface="Georgia"/>
                          <a:cs typeface="Georgia"/>
                        </a:rPr>
                        <a:t>sophomore</a:t>
                      </a:r>
                      <a:r>
                        <a:rPr lang="en-US" sz="11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lang="en-US" sz="11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lang="en-US" sz="11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spc="-10" dirty="0">
                          <a:latin typeface="Georgia"/>
                          <a:cs typeface="Georgia"/>
                        </a:rPr>
                        <a:t>University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lang="en-US" sz="11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Richmond</a:t>
                      </a:r>
                      <a:r>
                        <a:rPr lang="en-US" sz="11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studying</a:t>
                      </a:r>
                      <a:r>
                        <a:rPr lang="en-US" sz="11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spc="-10" dirty="0">
                          <a:latin typeface="Georgia"/>
                          <a:cs typeface="Georgia"/>
                        </a:rPr>
                        <a:t>Economics and Gender and Sexuality Studies. She is passionate about social justice;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serves</a:t>
                      </a:r>
                      <a:r>
                        <a:rPr lang="en-US" sz="11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as</a:t>
                      </a:r>
                      <a:r>
                        <a:rPr lang="en-US" sz="11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Consultant for</a:t>
                      </a:r>
                      <a:r>
                        <a:rPr lang="en-US" sz="11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spc="-25" dirty="0">
                          <a:latin typeface="Georgia"/>
                          <a:cs typeface="Georgia"/>
                        </a:rPr>
                        <a:t>LCG</a:t>
                      </a:r>
                      <a:endParaRPr lang="en-US" sz="1100" dirty="0">
                        <a:latin typeface="Georgia"/>
                        <a:cs typeface="Georgia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9525" cap="flat" cmpd="sng" algn="ctr">
                      <a:solidFill>
                        <a:srgbClr val="445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24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6" name="Picture 55" descr="A person with her arms crossed&#10;&#10;Description automatically generated">
            <a:extLst>
              <a:ext uri="{FF2B5EF4-FFF2-40B4-BE49-F238E27FC236}">
                <a16:creationId xmlns:a16="http://schemas.microsoft.com/office/drawing/2014/main" id="{D2903C3C-7146-A5F7-77D2-F6026EC59CCD}"/>
              </a:ext>
            </a:extLst>
          </p:cNvPr>
          <p:cNvPicPr>
            <a:picLocks/>
          </p:cNvPicPr>
          <p:nvPr/>
        </p:nvPicPr>
        <p:blipFill>
          <a:blip r:embed="rId6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183" y="4430438"/>
            <a:ext cx="731520" cy="1097280"/>
          </a:xfrm>
          <a:prstGeom prst="rect">
            <a:avLst/>
          </a:prstGeom>
        </p:spPr>
      </p:pic>
      <p:pic>
        <p:nvPicPr>
          <p:cNvPr id="1026" name="Picture 2" descr="Profile photo of Ayah Karar">
            <a:extLst>
              <a:ext uri="{FF2B5EF4-FFF2-40B4-BE49-F238E27FC236}">
                <a16:creationId xmlns:a16="http://schemas.microsoft.com/office/drawing/2014/main" id="{BFE9D98E-2CCD-3A5A-B4C8-DE9B08CA5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909" y="461331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object 11">
            <a:extLst>
              <a:ext uri="{FF2B5EF4-FFF2-40B4-BE49-F238E27FC236}">
                <a16:creationId xmlns:a16="http://schemas.microsoft.com/office/drawing/2014/main" id="{1DA0B412-894A-4AAE-CA52-33CF15EFE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200201"/>
              </p:ext>
            </p:extLst>
          </p:nvPr>
        </p:nvGraphicFramePr>
        <p:xfrm>
          <a:off x="1555750" y="1549653"/>
          <a:ext cx="2666364" cy="2224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6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3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Michelle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Montague-Mfuni</a:t>
                      </a:r>
                      <a:endParaRPr sz="1200" dirty="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i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Faculty</a:t>
                      </a:r>
                      <a:r>
                        <a:rPr sz="1200" i="1" spc="-3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200" i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Advisor</a:t>
                      </a:r>
                      <a:endParaRPr sz="1200" dirty="0">
                        <a:latin typeface="Georgia"/>
                        <a:cs typeface="Georgia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  <a:lnB w="12700">
                      <a:solidFill>
                        <a:srgbClr val="00245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3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014" marR="127000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Michelle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has</a:t>
                      </a:r>
                      <a:r>
                        <a:rPr sz="11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more</a:t>
                      </a:r>
                      <a:r>
                        <a:rPr sz="11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than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20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years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consulting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experience,</a:t>
                      </a:r>
                      <a:r>
                        <a:rPr sz="11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working</a:t>
                      </a:r>
                      <a:r>
                        <a:rPr sz="11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for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Deloitte</a:t>
                      </a:r>
                      <a:r>
                        <a:rPr sz="11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EY</a:t>
                      </a:r>
                      <a:endParaRPr sz="1100" dirty="0">
                        <a:latin typeface="Georgia"/>
                        <a:cs typeface="Georgia"/>
                      </a:endParaRPr>
                    </a:p>
                  </a:txBody>
                  <a:tcPr marL="0" marR="0" marT="76835" marB="0">
                    <a:lnL w="9525">
                      <a:solidFill>
                        <a:srgbClr val="44536A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330">
                <a:tc gridSpan="2">
                  <a:txBody>
                    <a:bodyPr/>
                    <a:lstStyle/>
                    <a:p>
                      <a:pPr marL="56515" marR="28511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She</a:t>
                      </a:r>
                      <a:r>
                        <a:rPr sz="11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holds</a:t>
                      </a:r>
                      <a:r>
                        <a:rPr sz="11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A.B.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in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 Biochemical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Sciences</a:t>
                      </a:r>
                      <a:r>
                        <a:rPr sz="11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from</a:t>
                      </a:r>
                      <a:r>
                        <a:rPr sz="11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Harvard</a:t>
                      </a:r>
                      <a:r>
                        <a:rPr sz="11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University,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MBA</a:t>
                      </a:r>
                      <a:r>
                        <a:rPr sz="11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from</a:t>
                      </a:r>
                      <a:r>
                        <a:rPr sz="11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UVA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Darden,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Ph.D.</a:t>
                      </a:r>
                      <a:r>
                        <a:rPr sz="11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in 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Management/International</a:t>
                      </a:r>
                      <a:r>
                        <a:rPr sz="11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Strategy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from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 University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of 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Memphis</a:t>
                      </a:r>
                      <a:endParaRPr sz="1100" dirty="0">
                        <a:latin typeface="Georgia"/>
                        <a:cs typeface="Georgia"/>
                      </a:endParaRPr>
                    </a:p>
                  </a:txBody>
                  <a:tcPr marL="0" marR="0" marT="5715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9525" cap="flat" cmpd="sng" algn="ctr">
                      <a:solidFill>
                        <a:srgbClr val="445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24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2" descr="Profile photo of Noor Kaifee">
            <a:extLst>
              <a:ext uri="{FF2B5EF4-FFF2-40B4-BE49-F238E27FC236}">
                <a16:creationId xmlns:a16="http://schemas.microsoft.com/office/drawing/2014/main" id="{59CD5060-0A4D-A9FB-0823-3C2BB35DD3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BF9FA"/>
              </a:clrFrom>
              <a:clrTo>
                <a:srgbClr val="FBF9FA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366" y="4605905"/>
            <a:ext cx="907034" cy="90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FB1979-C453-2FE4-7A48-8B78C9DCC142}"/>
              </a:ext>
            </a:extLst>
          </p:cNvPr>
          <p:cNvSpPr/>
          <p:nvPr/>
        </p:nvSpPr>
        <p:spPr>
          <a:xfrm>
            <a:off x="4556506" y="5527718"/>
            <a:ext cx="990600" cy="137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A96302D-9726-3C2F-65C6-F247F249C48F}"/>
              </a:ext>
            </a:extLst>
          </p:cNvPr>
          <p:cNvCxnSpPr>
            <a:cxnSpLocks/>
          </p:cNvCxnSpPr>
          <p:nvPr/>
        </p:nvCxnSpPr>
        <p:spPr>
          <a:xfrm flipH="1">
            <a:off x="4556506" y="5529835"/>
            <a:ext cx="969264" cy="0"/>
          </a:xfrm>
          <a:prstGeom prst="line">
            <a:avLst/>
          </a:prstGeom>
          <a:ln>
            <a:solidFill>
              <a:srgbClr val="44536A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04501FA-B8C4-DBE1-D5C5-9DE787593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24327"/>
              </p:ext>
            </p:extLst>
          </p:nvPr>
        </p:nvGraphicFramePr>
        <p:xfrm>
          <a:off x="7509252" y="1549653"/>
          <a:ext cx="2667000" cy="2224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0915">
                  <a:extLst>
                    <a:ext uri="{9D8B030D-6E8A-4147-A177-3AD203B41FA5}">
                      <a16:colId xmlns:a16="http://schemas.microsoft.com/office/drawing/2014/main" val="2107132068"/>
                    </a:ext>
                  </a:extLst>
                </a:gridCol>
                <a:gridCol w="1696085">
                  <a:extLst>
                    <a:ext uri="{9D8B030D-6E8A-4147-A177-3AD203B41FA5}">
                      <a16:colId xmlns:a16="http://schemas.microsoft.com/office/drawing/2014/main" val="2759149845"/>
                    </a:ext>
                  </a:extLst>
                </a:gridCol>
              </a:tblGrid>
              <a:tr h="408305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Taher </a:t>
                      </a:r>
                      <a:r>
                        <a:rPr lang="en-US" sz="1200" dirty="0" err="1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Hijjaz</a:t>
                      </a:r>
                      <a:endParaRPr sz="1200" dirty="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200" i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Consultant</a:t>
                      </a:r>
                      <a:endParaRPr sz="1200" dirty="0">
                        <a:latin typeface="Georgia"/>
                        <a:cs typeface="Georgia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  <a:lnB w="12700">
                      <a:solidFill>
                        <a:srgbClr val="002450"/>
                      </a:solidFill>
                      <a:prstDash val="solid"/>
                    </a:lnB>
                    <a:solidFill>
                      <a:srgbClr val="0462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4870004"/>
                  </a:ext>
                </a:extLst>
              </a:tr>
              <a:tr h="953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9525">
                      <a:solidFill>
                        <a:srgbClr val="44536A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  <a:lnB w="9525">
                      <a:solidFill>
                        <a:srgbClr val="44536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1454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lang="en-US" sz="1100" dirty="0">
                          <a:latin typeface="Georgia"/>
                          <a:cs typeface="Georgia"/>
                        </a:rPr>
                        <a:t>Taher</a:t>
                      </a:r>
                      <a:r>
                        <a:rPr sz="11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has</a:t>
                      </a:r>
                      <a:r>
                        <a:rPr sz="11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interned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as </a:t>
                      </a:r>
                      <a:r>
                        <a:rPr lang="en-US" sz="1100" spc="-25" dirty="0">
                          <a:latin typeface="Georgia"/>
                          <a:cs typeface="Georgia"/>
                        </a:rPr>
                        <a:t>C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onsultant</a:t>
                      </a:r>
                      <a:r>
                        <a:rPr sz="11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sz="11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spc="-10" dirty="0">
                          <a:latin typeface="Georgia"/>
                          <a:cs typeface="Georgia"/>
                        </a:rPr>
                        <a:t>Makeup by Holly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and</a:t>
                      </a:r>
                      <a:r>
                        <a:rPr sz="1100" spc="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spc="-25" dirty="0">
                          <a:latin typeface="Georgia"/>
                          <a:cs typeface="Georgia"/>
                        </a:rPr>
                        <a:t>has international experience in financial analysis </a:t>
                      </a:r>
                      <a:endParaRPr sz="1100" dirty="0">
                        <a:latin typeface="Georgia"/>
                        <a:cs typeface="Georgia"/>
                      </a:endParaRPr>
                    </a:p>
                  </a:txBody>
                  <a:tcPr marL="0" marR="0" marT="73025" marB="0">
                    <a:lnL w="9525">
                      <a:solidFill>
                        <a:srgbClr val="44536A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12700">
                      <a:solidFill>
                        <a:srgbClr val="00245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4668322"/>
                  </a:ext>
                </a:extLst>
              </a:tr>
              <a:tr h="862330">
                <a:tc gridSpan="2">
                  <a:txBody>
                    <a:bodyPr/>
                    <a:lstStyle/>
                    <a:p>
                      <a:pPr marL="65405" marR="19748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lang="en-US" sz="1100" dirty="0">
                          <a:latin typeface="Georgia"/>
                          <a:cs typeface="Georgia"/>
                        </a:rPr>
                        <a:t>Taher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is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spc="-20" dirty="0">
                          <a:latin typeface="Georgia"/>
                          <a:cs typeface="Georgia"/>
                        </a:rPr>
                        <a:t>ju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nior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sz="11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the</a:t>
                      </a:r>
                      <a:r>
                        <a:rPr sz="11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University</a:t>
                      </a:r>
                      <a:r>
                        <a:rPr sz="11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of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Richmond</a:t>
                      </a:r>
                      <a:r>
                        <a:rPr sz="11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studying</a:t>
                      </a:r>
                      <a:r>
                        <a:rPr sz="11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spc="-10" dirty="0">
                          <a:latin typeface="Georgia"/>
                          <a:cs typeface="Georgia"/>
                        </a:rPr>
                        <a:t>Finance and Business Analytics and is interested in investment banking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;</a:t>
                      </a:r>
                      <a:r>
                        <a:rPr sz="1100" spc="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serves</a:t>
                      </a:r>
                      <a:r>
                        <a:rPr sz="1100" spc="-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as</a:t>
                      </a:r>
                      <a:r>
                        <a:rPr lang="en-US" sz="1100" spc="-2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dirty="0">
                          <a:latin typeface="Georgia"/>
                          <a:cs typeface="Georgia"/>
                        </a:rPr>
                        <a:t>Consultant</a:t>
                      </a:r>
                      <a:r>
                        <a:rPr sz="1100" spc="-3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lang="en-US" sz="1100" spc="-30" dirty="0">
                          <a:latin typeface="Georgia"/>
                          <a:cs typeface="Georgia"/>
                        </a:rPr>
                        <a:t>at</a:t>
                      </a:r>
                      <a:r>
                        <a:rPr sz="11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LCG</a:t>
                      </a:r>
                      <a:endParaRPr sz="1100" dirty="0">
                        <a:latin typeface="Georgia"/>
                        <a:cs typeface="Georgi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2450"/>
                      </a:solidFill>
                      <a:prstDash val="solid"/>
                    </a:lnL>
                    <a:lnR w="12700">
                      <a:solidFill>
                        <a:srgbClr val="002450"/>
                      </a:solidFill>
                      <a:prstDash val="solid"/>
                    </a:lnR>
                    <a:lnT w="9525" cap="flat" cmpd="sng" algn="ctr">
                      <a:solidFill>
                        <a:srgbClr val="44536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245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4598795"/>
                  </a:ext>
                </a:extLst>
              </a:tr>
            </a:tbl>
          </a:graphicData>
        </a:graphic>
      </p:graphicFrame>
      <p:pic>
        <p:nvPicPr>
          <p:cNvPr id="14" name="Picture 2" descr="Profile photo of Taher Hijjaz">
            <a:extLst>
              <a:ext uri="{FF2B5EF4-FFF2-40B4-BE49-F238E27FC236}">
                <a16:creationId xmlns:a16="http://schemas.microsoft.com/office/drawing/2014/main" id="{5B87551C-9881-AC6C-9207-05D05063D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354" y="198120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bject 9">
            <a:extLst>
              <a:ext uri="{FF2B5EF4-FFF2-40B4-BE49-F238E27FC236}">
                <a16:creationId xmlns:a16="http://schemas.microsoft.com/office/drawing/2014/main" id="{A4C96071-ED82-7865-EA68-E7B0F5160F46}"/>
              </a:ext>
            </a:extLst>
          </p:cNvPr>
          <p:cNvSpPr txBox="1"/>
          <p:nvPr/>
        </p:nvSpPr>
        <p:spPr>
          <a:xfrm>
            <a:off x="11857735" y="6428028"/>
            <a:ext cx="111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0" dirty="0">
                <a:solidFill>
                  <a:srgbClr val="878787"/>
                </a:solidFill>
                <a:latin typeface="Georgia"/>
                <a:cs typeface="Georgia"/>
              </a:rPr>
              <a:t>3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897A7CD3-E6B6-3A29-B9F3-22A3CAD033A8}"/>
              </a:ext>
            </a:extLst>
          </p:cNvPr>
          <p:cNvSpPr/>
          <p:nvPr/>
        </p:nvSpPr>
        <p:spPr>
          <a:xfrm>
            <a:off x="0" y="0"/>
            <a:ext cx="3022600" cy="311150"/>
          </a:xfrm>
          <a:custGeom>
            <a:avLst/>
            <a:gdLst/>
            <a:ahLst/>
            <a:cxnLst/>
            <a:rect l="l" t="t" r="r" b="b"/>
            <a:pathLst>
              <a:path w="3022600" h="311150">
                <a:moveTo>
                  <a:pt x="3022092" y="0"/>
                </a:moveTo>
                <a:lnTo>
                  <a:pt x="0" y="0"/>
                </a:lnTo>
                <a:lnTo>
                  <a:pt x="0" y="310896"/>
                </a:lnTo>
                <a:lnTo>
                  <a:pt x="3022092" y="310896"/>
                </a:lnTo>
                <a:lnTo>
                  <a:pt x="3022092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504510CB-B2A0-F721-42AE-DC140C2D509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931920" cy="311150"/>
          </a:xfrm>
          <a:prstGeom prst="rect">
            <a:avLst/>
          </a:prstGeom>
          <a:ln w="12700">
            <a:solidFill>
              <a:srgbClr val="002450"/>
            </a:solidFill>
          </a:ln>
        </p:spPr>
        <p:txBody>
          <a:bodyPr vert="horz" wrap="square" lIns="0" tIns="67310" rIns="0" bIns="0" rtlCol="0">
            <a:noAutofit/>
          </a:bodyPr>
          <a:lstStyle/>
          <a:p>
            <a:pPr marL="792480" algn="ctr">
              <a:lnSpc>
                <a:spcPct val="100000"/>
              </a:lnSpc>
              <a:spcBef>
                <a:spcPts val="530"/>
              </a:spcBef>
            </a:pPr>
            <a:r>
              <a:rPr lang="en-US" sz="1100" b="1" dirty="0">
                <a:solidFill>
                  <a:srgbClr val="FFFFFF"/>
                </a:solidFill>
                <a:latin typeface="Georgia"/>
                <a:cs typeface="Georgia"/>
              </a:rPr>
              <a:t>Introduction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11262C75-E3D8-6899-DBC4-58887D3697D8}"/>
              </a:ext>
            </a:extLst>
          </p:cNvPr>
          <p:cNvSpPr txBox="1"/>
          <p:nvPr/>
        </p:nvSpPr>
        <p:spPr>
          <a:xfrm>
            <a:off x="3940063" y="0"/>
            <a:ext cx="4114800" cy="311150"/>
          </a:xfrm>
          <a:prstGeom prst="rect">
            <a:avLst/>
          </a:prstGeom>
          <a:ln w="12700">
            <a:solidFill>
              <a:srgbClr val="002450"/>
            </a:solidFill>
          </a:ln>
        </p:spPr>
        <p:txBody>
          <a:bodyPr vert="horz" wrap="square" lIns="0" tIns="67310" rIns="0" bIns="0" rtlCol="0">
            <a:noAutofit/>
          </a:bodyPr>
          <a:lstStyle/>
          <a:p>
            <a:pPr marL="295275" algn="ctr">
              <a:lnSpc>
                <a:spcPct val="100000"/>
              </a:lnSpc>
              <a:spcBef>
                <a:spcPts val="530"/>
              </a:spcBef>
            </a:pPr>
            <a:r>
              <a:rPr lang="en-US" sz="1100" dirty="0">
                <a:solidFill>
                  <a:srgbClr val="D0CECE"/>
                </a:solidFill>
                <a:latin typeface="Georgia"/>
                <a:cs typeface="Georgia"/>
              </a:rPr>
              <a:t>Executive Summary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51F97699-AC20-6903-8F2A-EC746E3EB4FC}"/>
              </a:ext>
            </a:extLst>
          </p:cNvPr>
          <p:cNvSpPr txBox="1"/>
          <p:nvPr/>
        </p:nvSpPr>
        <p:spPr>
          <a:xfrm>
            <a:off x="8054863" y="-6350"/>
            <a:ext cx="4114800" cy="311150"/>
          </a:xfrm>
          <a:prstGeom prst="rect">
            <a:avLst/>
          </a:prstGeom>
          <a:ln w="12700">
            <a:solidFill>
              <a:srgbClr val="002450"/>
            </a:solidFill>
          </a:ln>
        </p:spPr>
        <p:txBody>
          <a:bodyPr vert="horz" wrap="square" lIns="0" tIns="67310" rIns="0" bIns="0" rtlCol="0">
            <a:noAutofit/>
          </a:bodyPr>
          <a:lstStyle/>
          <a:p>
            <a:pPr marL="672465" algn="ctr">
              <a:lnSpc>
                <a:spcPct val="100000"/>
              </a:lnSpc>
              <a:spcBef>
                <a:spcPts val="530"/>
              </a:spcBef>
            </a:pPr>
            <a:r>
              <a:rPr lang="en-US" sz="1100" dirty="0">
                <a:solidFill>
                  <a:srgbClr val="D0CECE"/>
                </a:solidFill>
                <a:latin typeface="Georgia"/>
                <a:cs typeface="Georgia"/>
              </a:rPr>
              <a:t>Future Direction</a:t>
            </a:r>
            <a:endParaRPr sz="11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40460"/>
            <a:ext cx="10653395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/>
              <a:t>LCG</a:t>
            </a:r>
            <a:r>
              <a:rPr lang="en-US" spc="-50" dirty="0"/>
              <a:t> </a:t>
            </a:r>
            <a:r>
              <a:rPr lang="en-US" dirty="0"/>
              <a:t>analyzed Elder Pep’s profitability using bank statements from Sept’24 to Jan’25, and Facebook posts spanning Jan-Mar’25… 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71830" y="1979422"/>
            <a:ext cx="4549775" cy="3888740"/>
            <a:chOff x="671830" y="1979422"/>
            <a:chExt cx="4549775" cy="3888740"/>
          </a:xfrm>
        </p:grpSpPr>
        <p:sp>
          <p:nvSpPr>
            <p:cNvPr id="4" name="object 4"/>
            <p:cNvSpPr/>
            <p:nvPr/>
          </p:nvSpPr>
          <p:spPr>
            <a:xfrm>
              <a:off x="678942" y="1986534"/>
              <a:ext cx="4537075" cy="3881754"/>
            </a:xfrm>
            <a:custGeom>
              <a:avLst/>
              <a:gdLst/>
              <a:ahLst/>
              <a:cxnLst/>
              <a:rect l="l" t="t" r="r" b="b"/>
              <a:pathLst>
                <a:path w="4537075" h="3881754">
                  <a:moveTo>
                    <a:pt x="4536948" y="0"/>
                  </a:moveTo>
                  <a:lnTo>
                    <a:pt x="0" y="0"/>
                  </a:lnTo>
                  <a:lnTo>
                    <a:pt x="0" y="3881628"/>
                  </a:lnTo>
                  <a:lnTo>
                    <a:pt x="4536948" y="3881628"/>
                  </a:lnTo>
                  <a:lnTo>
                    <a:pt x="4536948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8180" y="1985772"/>
              <a:ext cx="4537075" cy="646430"/>
            </a:xfrm>
            <a:custGeom>
              <a:avLst/>
              <a:gdLst/>
              <a:ahLst/>
              <a:cxnLst/>
              <a:rect l="l" t="t" r="r" b="b"/>
              <a:pathLst>
                <a:path w="4537075" h="646430">
                  <a:moveTo>
                    <a:pt x="4536948" y="0"/>
                  </a:moveTo>
                  <a:lnTo>
                    <a:pt x="0" y="0"/>
                  </a:lnTo>
                  <a:lnTo>
                    <a:pt x="0" y="484631"/>
                  </a:lnTo>
                  <a:lnTo>
                    <a:pt x="2268474" y="646176"/>
                  </a:lnTo>
                  <a:lnTo>
                    <a:pt x="4536948" y="484631"/>
                  </a:lnTo>
                  <a:lnTo>
                    <a:pt x="4536948" y="0"/>
                  </a:lnTo>
                  <a:close/>
                </a:path>
              </a:pathLst>
            </a:custGeom>
            <a:solidFill>
              <a:srgbClr val="033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8180" y="1985772"/>
              <a:ext cx="4537075" cy="646430"/>
            </a:xfrm>
            <a:custGeom>
              <a:avLst/>
              <a:gdLst/>
              <a:ahLst/>
              <a:cxnLst/>
              <a:rect l="l" t="t" r="r" b="b"/>
              <a:pathLst>
                <a:path w="4537075" h="646430">
                  <a:moveTo>
                    <a:pt x="0" y="0"/>
                  </a:moveTo>
                  <a:lnTo>
                    <a:pt x="4536948" y="0"/>
                  </a:lnTo>
                  <a:lnTo>
                    <a:pt x="4536948" y="419862"/>
                  </a:lnTo>
                  <a:lnTo>
                    <a:pt x="4536948" y="484631"/>
                  </a:lnTo>
                  <a:lnTo>
                    <a:pt x="2268474" y="646176"/>
                  </a:lnTo>
                  <a:lnTo>
                    <a:pt x="0" y="484631"/>
                  </a:lnTo>
                  <a:lnTo>
                    <a:pt x="0" y="4198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24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8941" y="1986531"/>
            <a:ext cx="4537075" cy="3886200"/>
          </a:xfrm>
          <a:prstGeom prst="rect">
            <a:avLst/>
          </a:prstGeom>
          <a:ln w="38100">
            <a:solidFill>
              <a:srgbClr val="44536A"/>
            </a:solidFill>
          </a:ln>
        </p:spPr>
        <p:txBody>
          <a:bodyPr vert="horz" wrap="square" lIns="0" tIns="65405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Our</a:t>
            </a:r>
            <a:r>
              <a:rPr sz="1800" spc="-4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Client</a:t>
            </a:r>
            <a:endParaRPr sz="1800" dirty="0">
              <a:solidFill>
                <a:schemeClr val="bg1">
                  <a:lumMod val="65000"/>
                </a:schemeClr>
              </a:solidFill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800" dirty="0">
              <a:solidFill>
                <a:schemeClr val="bg1">
                  <a:lumMod val="65000"/>
                </a:schemeClr>
              </a:solidFill>
              <a:latin typeface="Georgia"/>
              <a:cs typeface="Georgia"/>
            </a:endParaRPr>
          </a:p>
          <a:p>
            <a:pPr marL="376555" marR="17145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6555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Elder Pep Day Club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is</a:t>
            </a:r>
            <a:r>
              <a:rPr sz="1400" spc="-2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1400" spc="-2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a day-activity club serving seniors residing </a:t>
            </a:r>
            <a:r>
              <a:rPr lang="en-US" sz="1400" spc="-1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in the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Greater</a:t>
            </a:r>
            <a:r>
              <a:rPr sz="1400" spc="-5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Richmond</a:t>
            </a:r>
            <a:r>
              <a:rPr sz="1400" spc="-4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spc="-2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Area</a:t>
            </a:r>
            <a:r>
              <a:rPr lang="en-US" sz="1400" spc="-2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, primarily in Bon Air</a:t>
            </a:r>
          </a:p>
          <a:p>
            <a:pPr marL="376555" marR="17145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6555" algn="l"/>
              </a:tabLst>
            </a:pPr>
            <a:endParaRPr sz="1400" dirty="0">
              <a:solidFill>
                <a:schemeClr val="bg1">
                  <a:lumMod val="65000"/>
                </a:schemeClr>
              </a:solidFill>
              <a:latin typeface="Georgia"/>
              <a:cs typeface="Georgia"/>
            </a:endParaRPr>
          </a:p>
          <a:p>
            <a:pPr marL="376555" marR="115570" indent="-287020">
              <a:lnSpc>
                <a:spcPct val="100000"/>
              </a:lnSpc>
              <a:buFont typeface="Arial"/>
              <a:buChar char="•"/>
              <a:tabLst>
                <a:tab pos="376555" algn="l"/>
              </a:tabLst>
            </a:pP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Elder Pep fa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ces</a:t>
            </a:r>
            <a:r>
              <a:rPr sz="1400" spc="-6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operational</a:t>
            </a:r>
            <a:r>
              <a:rPr sz="1400" spc="-6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challenges,</a:t>
            </a:r>
            <a:r>
              <a:rPr sz="1400" spc="-5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partnering</a:t>
            </a:r>
            <a:r>
              <a:rPr sz="1400" spc="-5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spc="-2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with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LCG</a:t>
            </a:r>
            <a:r>
              <a:rPr sz="1400" spc="-4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to</a:t>
            </a:r>
            <a:r>
              <a:rPr sz="1400" spc="-2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conduct</a:t>
            </a:r>
            <a:r>
              <a:rPr sz="1400" spc="-4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1400" spc="-4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property search for relocation and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in-depth</a:t>
            </a:r>
            <a:r>
              <a:rPr sz="1400" spc="-4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review</a:t>
            </a:r>
            <a:r>
              <a:rPr sz="1400" spc="-3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into</a:t>
            </a:r>
            <a:r>
              <a:rPr sz="1400" spc="-2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current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business plan, marketing strategy, and loan modification</a:t>
            </a:r>
            <a:r>
              <a:rPr sz="1400" spc="-2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to</a:t>
            </a:r>
            <a:r>
              <a:rPr sz="1400" spc="1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assess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and reach</a:t>
            </a:r>
            <a:r>
              <a:rPr sz="1400" spc="-4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its</a:t>
            </a:r>
            <a:r>
              <a:rPr sz="1400" spc="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lang="en-US" sz="1400" spc="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growth potential and sustainability</a:t>
            </a:r>
            <a:endParaRPr sz="1400" dirty="0">
              <a:solidFill>
                <a:schemeClr val="bg1">
                  <a:lumMod val="65000"/>
                </a:schemeClr>
              </a:solidFill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26909" y="1979422"/>
            <a:ext cx="4549775" cy="3888740"/>
            <a:chOff x="7026909" y="1979422"/>
            <a:chExt cx="4549775" cy="3888740"/>
          </a:xfrm>
        </p:grpSpPr>
        <p:sp>
          <p:nvSpPr>
            <p:cNvPr id="9" name="object 9"/>
            <p:cNvSpPr/>
            <p:nvPr/>
          </p:nvSpPr>
          <p:spPr>
            <a:xfrm>
              <a:off x="7034021" y="1986534"/>
              <a:ext cx="4537075" cy="3881754"/>
            </a:xfrm>
            <a:custGeom>
              <a:avLst/>
              <a:gdLst/>
              <a:ahLst/>
              <a:cxnLst/>
              <a:rect l="l" t="t" r="r" b="b"/>
              <a:pathLst>
                <a:path w="4537075" h="3881754">
                  <a:moveTo>
                    <a:pt x="4536948" y="0"/>
                  </a:moveTo>
                  <a:lnTo>
                    <a:pt x="0" y="0"/>
                  </a:lnTo>
                  <a:lnTo>
                    <a:pt x="0" y="3881628"/>
                  </a:lnTo>
                  <a:lnTo>
                    <a:pt x="4536948" y="3881628"/>
                  </a:lnTo>
                  <a:lnTo>
                    <a:pt x="4536948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33259" y="1985772"/>
              <a:ext cx="4537075" cy="646430"/>
            </a:xfrm>
            <a:custGeom>
              <a:avLst/>
              <a:gdLst/>
              <a:ahLst/>
              <a:cxnLst/>
              <a:rect l="l" t="t" r="r" b="b"/>
              <a:pathLst>
                <a:path w="4537075" h="646430">
                  <a:moveTo>
                    <a:pt x="4536948" y="0"/>
                  </a:moveTo>
                  <a:lnTo>
                    <a:pt x="0" y="0"/>
                  </a:lnTo>
                  <a:lnTo>
                    <a:pt x="0" y="484631"/>
                  </a:lnTo>
                  <a:lnTo>
                    <a:pt x="2268474" y="646176"/>
                  </a:lnTo>
                  <a:lnTo>
                    <a:pt x="4536948" y="484631"/>
                  </a:lnTo>
                  <a:lnTo>
                    <a:pt x="4536948" y="0"/>
                  </a:lnTo>
                  <a:close/>
                </a:path>
              </a:pathLst>
            </a:custGeom>
            <a:solidFill>
              <a:srgbClr val="5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33259" y="1985772"/>
              <a:ext cx="4537075" cy="646430"/>
            </a:xfrm>
            <a:custGeom>
              <a:avLst/>
              <a:gdLst/>
              <a:ahLst/>
              <a:cxnLst/>
              <a:rect l="l" t="t" r="r" b="b"/>
              <a:pathLst>
                <a:path w="4537075" h="646430">
                  <a:moveTo>
                    <a:pt x="0" y="0"/>
                  </a:moveTo>
                  <a:lnTo>
                    <a:pt x="4536948" y="0"/>
                  </a:lnTo>
                  <a:lnTo>
                    <a:pt x="4536948" y="419862"/>
                  </a:lnTo>
                  <a:lnTo>
                    <a:pt x="4536948" y="484631"/>
                  </a:lnTo>
                  <a:lnTo>
                    <a:pt x="2268474" y="646176"/>
                  </a:lnTo>
                  <a:lnTo>
                    <a:pt x="0" y="484631"/>
                  </a:lnTo>
                  <a:lnTo>
                    <a:pt x="0" y="4198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24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034021" y="1986533"/>
            <a:ext cx="4537075" cy="3886200"/>
          </a:xfrm>
          <a:prstGeom prst="rect">
            <a:avLst/>
          </a:prstGeom>
          <a:ln w="38100">
            <a:solidFill>
              <a:srgbClr val="002450"/>
            </a:solidFill>
          </a:ln>
        </p:spPr>
        <p:txBody>
          <a:bodyPr vert="horz" wrap="square" lIns="0" tIns="65405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515"/>
              </a:spcBef>
            </a:pPr>
            <a:r>
              <a:rPr sz="1800" dirty="0">
                <a:solidFill>
                  <a:srgbClr val="FFFFFF"/>
                </a:solidFill>
                <a:latin typeface="Georgia"/>
                <a:cs typeface="Georgia"/>
              </a:rPr>
              <a:t>Our</a:t>
            </a:r>
            <a:r>
              <a:rPr sz="1800" spc="-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Georgia"/>
                <a:cs typeface="Georgia"/>
              </a:rPr>
              <a:t>Approach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Georgia"/>
              <a:cs typeface="Georgia"/>
            </a:endParaRPr>
          </a:p>
          <a:p>
            <a:pPr marL="377190" marR="243840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7190" algn="l"/>
              </a:tabLst>
            </a:pP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Lakeside</a:t>
            </a:r>
            <a:r>
              <a:rPr sz="1400" spc="-5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Consulting</a:t>
            </a:r>
            <a:r>
              <a:rPr sz="1400" spc="-1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Group</a:t>
            </a:r>
            <a:r>
              <a:rPr sz="1400" spc="-3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(LCG)</a:t>
            </a:r>
            <a:r>
              <a:rPr sz="1400" spc="-2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is</a:t>
            </a:r>
            <a:r>
              <a:rPr sz="1400" spc="-2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a</a:t>
            </a:r>
            <a:r>
              <a:rPr sz="1400" spc="-1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student-</a:t>
            </a:r>
            <a:r>
              <a:rPr sz="1400" spc="-2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led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organization</a:t>
            </a:r>
            <a:r>
              <a:rPr sz="1400" spc="-5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which</a:t>
            </a:r>
            <a:r>
              <a:rPr sz="1400" spc="-2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focuses</a:t>
            </a:r>
            <a:r>
              <a:rPr sz="1400" spc="-7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on</a:t>
            </a:r>
            <a:r>
              <a:rPr sz="1400" spc="-4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consulting</a:t>
            </a:r>
            <a:r>
              <a:rPr sz="1400" spc="-4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to</a:t>
            </a:r>
            <a:r>
              <a:rPr sz="1400" spc="-3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local</a:t>
            </a:r>
            <a:r>
              <a:rPr lang="en-US" sz="1400" spc="-1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partners</a:t>
            </a:r>
            <a:r>
              <a:rPr sz="1400" spc="-4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who</a:t>
            </a:r>
            <a:r>
              <a:rPr sz="1400" spc="-2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request</a:t>
            </a:r>
            <a:r>
              <a:rPr sz="1400" spc="-5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pro-</a:t>
            </a:r>
            <a:r>
              <a:rPr sz="1400" spc="-2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bono </a:t>
            </a:r>
            <a:r>
              <a:rPr sz="140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consulting</a:t>
            </a:r>
            <a:r>
              <a:rPr sz="1400" spc="-65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 </a:t>
            </a:r>
            <a:r>
              <a:rPr sz="1400" spc="-20" dirty="0">
                <a:solidFill>
                  <a:schemeClr val="bg1">
                    <a:lumMod val="65000"/>
                  </a:schemeClr>
                </a:solidFill>
                <a:latin typeface="Georgia"/>
                <a:cs typeface="Georgia"/>
              </a:rPr>
              <a:t>work</a:t>
            </a:r>
            <a:endParaRPr lang="en-US" sz="1400" spc="-20" dirty="0">
              <a:solidFill>
                <a:schemeClr val="bg1">
                  <a:lumMod val="65000"/>
                </a:schemeClr>
              </a:solidFill>
              <a:latin typeface="Georgia"/>
              <a:cs typeface="Georgia"/>
            </a:endParaRPr>
          </a:p>
          <a:p>
            <a:pPr marL="90170" marR="243840">
              <a:lnSpc>
                <a:spcPct val="100000"/>
              </a:lnSpc>
              <a:spcBef>
                <a:spcPts val="5"/>
              </a:spcBef>
              <a:tabLst>
                <a:tab pos="377190" algn="l"/>
              </a:tabLst>
            </a:pPr>
            <a:endParaRPr sz="1400" dirty="0">
              <a:solidFill>
                <a:schemeClr val="bg1">
                  <a:lumMod val="65000"/>
                </a:schemeClr>
              </a:solidFill>
              <a:latin typeface="Georgia"/>
              <a:cs typeface="Georgia"/>
            </a:endParaRPr>
          </a:p>
          <a:p>
            <a:pPr marL="377190" marR="137160" indent="-287020">
              <a:lnSpc>
                <a:spcPct val="100000"/>
              </a:lnSpc>
              <a:buFont typeface="Arial"/>
              <a:buChar char="•"/>
              <a:tabLst>
                <a:tab pos="377190" algn="l"/>
              </a:tabLst>
            </a:pPr>
            <a:r>
              <a:rPr sz="1400" dirty="0">
                <a:solidFill>
                  <a:srgbClr val="FFFFFF"/>
                </a:solidFill>
                <a:latin typeface="Georgia"/>
                <a:cs typeface="Georgia"/>
              </a:rPr>
              <a:t>LCG</a:t>
            </a:r>
            <a:r>
              <a:rPr sz="14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lang="en-US" sz="1400" dirty="0">
                <a:solidFill>
                  <a:srgbClr val="FFFFFF"/>
                </a:solidFill>
                <a:latin typeface="Georgia"/>
                <a:cs typeface="Georgia"/>
              </a:rPr>
              <a:t>audited Elder Pep’s bank statements to create an income statement representing revenue, costs and profit from the month September’24 to January’25; LCG created sensitivity tables to assess profitability across different cases</a:t>
            </a:r>
          </a:p>
          <a:p>
            <a:pPr marL="90170" marR="137160">
              <a:lnSpc>
                <a:spcPct val="100000"/>
              </a:lnSpc>
              <a:tabLst>
                <a:tab pos="377190" algn="l"/>
              </a:tabLst>
            </a:pPr>
            <a:endParaRPr lang="en-US" sz="1400" spc="-10" dirty="0">
              <a:solidFill>
                <a:srgbClr val="FFFFFF"/>
              </a:solidFill>
              <a:latin typeface="Georgia"/>
              <a:cs typeface="Georgia"/>
            </a:endParaRPr>
          </a:p>
          <a:p>
            <a:pPr marL="377190" marR="137160" indent="-287020">
              <a:lnSpc>
                <a:spcPct val="100000"/>
              </a:lnSpc>
              <a:buFont typeface="Arial"/>
              <a:buChar char="•"/>
              <a:tabLst>
                <a:tab pos="377190" algn="l"/>
              </a:tabLst>
            </a:pPr>
            <a:r>
              <a:rPr lang="en-US" sz="1400" dirty="0">
                <a:solidFill>
                  <a:srgbClr val="FFFFFF"/>
                </a:solidFill>
                <a:latin typeface="Georgia"/>
                <a:cs typeface="Georgia"/>
              </a:rPr>
              <a:t>LCG extracted Elder Pep’s Facebook posts from January to March of 2025 to estimate revenue, cost and profit on an event-by-event basis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10200" y="3503676"/>
            <a:ext cx="1428115" cy="845819"/>
          </a:xfrm>
          <a:custGeom>
            <a:avLst/>
            <a:gdLst/>
            <a:ahLst/>
            <a:cxnLst/>
            <a:rect l="l" t="t" r="r" b="b"/>
            <a:pathLst>
              <a:path w="1428115" h="845820">
                <a:moveTo>
                  <a:pt x="0" y="211455"/>
                </a:moveTo>
                <a:lnTo>
                  <a:pt x="1005077" y="211455"/>
                </a:lnTo>
                <a:lnTo>
                  <a:pt x="1005077" y="0"/>
                </a:lnTo>
                <a:lnTo>
                  <a:pt x="1427988" y="422910"/>
                </a:lnTo>
                <a:lnTo>
                  <a:pt x="1005077" y="845819"/>
                </a:lnTo>
                <a:lnTo>
                  <a:pt x="1005077" y="634365"/>
                </a:lnTo>
                <a:lnTo>
                  <a:pt x="0" y="634365"/>
                </a:lnTo>
                <a:lnTo>
                  <a:pt x="0" y="211455"/>
                </a:lnTo>
                <a:close/>
              </a:path>
            </a:pathLst>
          </a:custGeom>
          <a:ln w="12700">
            <a:solidFill>
              <a:srgbClr val="0024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5F292D4E-3889-79AC-E9E5-F31CC93A2B85}"/>
              </a:ext>
            </a:extLst>
          </p:cNvPr>
          <p:cNvSpPr txBox="1"/>
          <p:nvPr/>
        </p:nvSpPr>
        <p:spPr>
          <a:xfrm>
            <a:off x="11857735" y="6428028"/>
            <a:ext cx="111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0" dirty="0">
                <a:solidFill>
                  <a:srgbClr val="878787"/>
                </a:solidFill>
                <a:latin typeface="Georgia"/>
                <a:cs typeface="Georgia"/>
              </a:rPr>
              <a:t>4</a:t>
            </a:r>
            <a:endParaRPr sz="1200" dirty="0">
              <a:latin typeface="Georgia"/>
              <a:cs typeface="Georgia"/>
            </a:endParaRPr>
          </a:p>
        </p:txBody>
      </p:sp>
      <p:grpSp>
        <p:nvGrpSpPr>
          <p:cNvPr id="15" name="object 2">
            <a:extLst>
              <a:ext uri="{FF2B5EF4-FFF2-40B4-BE49-F238E27FC236}">
                <a16:creationId xmlns:a16="http://schemas.microsoft.com/office/drawing/2014/main" id="{2D32A098-7683-C4F9-321F-7E60F0BAE1A8}"/>
              </a:ext>
            </a:extLst>
          </p:cNvPr>
          <p:cNvGrpSpPr/>
          <p:nvPr/>
        </p:nvGrpSpPr>
        <p:grpSpPr>
          <a:xfrm>
            <a:off x="0" y="4620"/>
            <a:ext cx="12192004" cy="404399"/>
            <a:chOff x="0" y="4620"/>
            <a:chExt cx="12192004" cy="404399"/>
          </a:xfrm>
        </p:grpSpPr>
        <p:sp>
          <p:nvSpPr>
            <p:cNvPr id="16" name="object 3">
              <a:extLst>
                <a:ext uri="{FF2B5EF4-FFF2-40B4-BE49-F238E27FC236}">
                  <a16:creationId xmlns:a16="http://schemas.microsoft.com/office/drawing/2014/main" id="{965CEEF3-2B85-7F93-2306-A4DE899C8574}"/>
                </a:ext>
              </a:extLst>
            </p:cNvPr>
            <p:cNvSpPr/>
            <p:nvPr/>
          </p:nvSpPr>
          <p:spPr>
            <a:xfrm>
              <a:off x="0" y="4620"/>
              <a:ext cx="12192000" cy="313055"/>
            </a:xfrm>
            <a:custGeom>
              <a:avLst/>
              <a:gdLst/>
              <a:ahLst/>
              <a:cxnLst/>
              <a:rect l="l" t="t" r="r" b="b"/>
              <a:pathLst>
                <a:path w="12192000" h="313055">
                  <a:moveTo>
                    <a:pt x="0" y="312958"/>
                  </a:moveTo>
                  <a:lnTo>
                    <a:pt x="12191994" y="312958"/>
                  </a:lnTo>
                  <a:lnTo>
                    <a:pt x="12191994" y="0"/>
                  </a:lnTo>
                  <a:lnTo>
                    <a:pt x="0" y="0"/>
                  </a:lnTo>
                  <a:lnTo>
                    <a:pt x="0" y="312958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7CF3136B-F711-126C-AFA3-11D0EF7464E9}"/>
                </a:ext>
              </a:extLst>
            </p:cNvPr>
            <p:cNvSpPr/>
            <p:nvPr/>
          </p:nvSpPr>
          <p:spPr>
            <a:xfrm>
              <a:off x="4" y="317579"/>
              <a:ext cx="12192000" cy="91440"/>
            </a:xfrm>
            <a:custGeom>
              <a:avLst/>
              <a:gdLst/>
              <a:ahLst/>
              <a:cxnLst/>
              <a:rect l="l" t="t" r="r" b="b"/>
              <a:pathLst>
                <a:path w="12192000" h="91440">
                  <a:moveTo>
                    <a:pt x="0" y="91279"/>
                  </a:moveTo>
                  <a:lnTo>
                    <a:pt x="12191994" y="91279"/>
                  </a:lnTo>
                  <a:lnTo>
                    <a:pt x="12191994" y="0"/>
                  </a:lnTo>
                  <a:lnTo>
                    <a:pt x="0" y="0"/>
                  </a:lnTo>
                  <a:lnTo>
                    <a:pt x="0" y="912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2">
            <a:extLst>
              <a:ext uri="{FF2B5EF4-FFF2-40B4-BE49-F238E27FC236}">
                <a16:creationId xmlns:a16="http://schemas.microsoft.com/office/drawing/2014/main" id="{16A6F193-C83A-8EB2-0C85-C65E2137C93E}"/>
              </a:ext>
            </a:extLst>
          </p:cNvPr>
          <p:cNvSpPr/>
          <p:nvPr/>
        </p:nvSpPr>
        <p:spPr>
          <a:xfrm>
            <a:off x="0" y="0"/>
            <a:ext cx="3022600" cy="311150"/>
          </a:xfrm>
          <a:custGeom>
            <a:avLst/>
            <a:gdLst/>
            <a:ahLst/>
            <a:cxnLst/>
            <a:rect l="l" t="t" r="r" b="b"/>
            <a:pathLst>
              <a:path w="3022600" h="311150">
                <a:moveTo>
                  <a:pt x="3022092" y="0"/>
                </a:moveTo>
                <a:lnTo>
                  <a:pt x="0" y="0"/>
                </a:lnTo>
                <a:lnTo>
                  <a:pt x="0" y="310896"/>
                </a:lnTo>
                <a:lnTo>
                  <a:pt x="3022092" y="310896"/>
                </a:lnTo>
                <a:lnTo>
                  <a:pt x="3022092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40D3B1F2-4BD9-2ACE-787C-4084C44DE57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931920" cy="311150"/>
          </a:xfrm>
          <a:prstGeom prst="rect">
            <a:avLst/>
          </a:prstGeom>
          <a:ln w="12700">
            <a:solidFill>
              <a:srgbClr val="002450"/>
            </a:solidFill>
          </a:ln>
        </p:spPr>
        <p:txBody>
          <a:bodyPr vert="horz" wrap="square" lIns="0" tIns="67310" rIns="0" bIns="0" rtlCol="0">
            <a:noAutofit/>
          </a:bodyPr>
          <a:lstStyle/>
          <a:p>
            <a:pPr marL="792480" algn="ctr">
              <a:lnSpc>
                <a:spcPct val="100000"/>
              </a:lnSpc>
              <a:spcBef>
                <a:spcPts val="530"/>
              </a:spcBef>
            </a:pPr>
            <a:r>
              <a:rPr lang="en-US" sz="1100" b="1" dirty="0">
                <a:solidFill>
                  <a:srgbClr val="FFFFFF"/>
                </a:solidFill>
                <a:latin typeface="Georgia"/>
                <a:cs typeface="Georgia"/>
              </a:rPr>
              <a:t>Introduction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A915930E-8CAA-C525-E4FA-C497C351B00F}"/>
              </a:ext>
            </a:extLst>
          </p:cNvPr>
          <p:cNvSpPr txBox="1"/>
          <p:nvPr/>
        </p:nvSpPr>
        <p:spPr>
          <a:xfrm>
            <a:off x="3940063" y="0"/>
            <a:ext cx="4114800" cy="311150"/>
          </a:xfrm>
          <a:prstGeom prst="rect">
            <a:avLst/>
          </a:prstGeom>
          <a:ln w="12700">
            <a:solidFill>
              <a:srgbClr val="002450"/>
            </a:solidFill>
          </a:ln>
        </p:spPr>
        <p:txBody>
          <a:bodyPr vert="horz" wrap="square" lIns="0" tIns="67310" rIns="0" bIns="0" rtlCol="0">
            <a:noAutofit/>
          </a:bodyPr>
          <a:lstStyle/>
          <a:p>
            <a:pPr marL="295275" algn="ctr">
              <a:lnSpc>
                <a:spcPct val="100000"/>
              </a:lnSpc>
              <a:spcBef>
                <a:spcPts val="530"/>
              </a:spcBef>
            </a:pPr>
            <a:r>
              <a:rPr lang="en-US" sz="1100" dirty="0">
                <a:solidFill>
                  <a:srgbClr val="D0CECE"/>
                </a:solidFill>
                <a:latin typeface="Georgia"/>
                <a:cs typeface="Georgia"/>
              </a:rPr>
              <a:t>Executive Summary</a:t>
            </a:r>
            <a:endParaRPr sz="1100" dirty="0">
              <a:latin typeface="Georgia"/>
              <a:cs typeface="Georgia"/>
            </a:endParaRPr>
          </a:p>
        </p:txBody>
      </p:sp>
      <p:sp>
        <p:nvSpPr>
          <p:cNvPr id="21" name="object 17">
            <a:extLst>
              <a:ext uri="{FF2B5EF4-FFF2-40B4-BE49-F238E27FC236}">
                <a16:creationId xmlns:a16="http://schemas.microsoft.com/office/drawing/2014/main" id="{E7E7445F-BD2B-BA15-DFA2-6E92C848D63F}"/>
              </a:ext>
            </a:extLst>
          </p:cNvPr>
          <p:cNvSpPr txBox="1"/>
          <p:nvPr/>
        </p:nvSpPr>
        <p:spPr>
          <a:xfrm>
            <a:off x="8054863" y="-6350"/>
            <a:ext cx="4114800" cy="311150"/>
          </a:xfrm>
          <a:prstGeom prst="rect">
            <a:avLst/>
          </a:prstGeom>
          <a:ln w="12700">
            <a:solidFill>
              <a:srgbClr val="002450"/>
            </a:solidFill>
          </a:ln>
        </p:spPr>
        <p:txBody>
          <a:bodyPr vert="horz" wrap="square" lIns="0" tIns="67310" rIns="0" bIns="0" rtlCol="0">
            <a:noAutofit/>
          </a:bodyPr>
          <a:lstStyle/>
          <a:p>
            <a:pPr marL="672465" algn="ctr">
              <a:lnSpc>
                <a:spcPct val="100000"/>
              </a:lnSpc>
              <a:spcBef>
                <a:spcPts val="530"/>
              </a:spcBef>
            </a:pPr>
            <a:r>
              <a:rPr lang="en-US" sz="1100" dirty="0">
                <a:solidFill>
                  <a:srgbClr val="D0CECE"/>
                </a:solidFill>
                <a:latin typeface="Georgia"/>
                <a:cs typeface="Georgia"/>
              </a:rPr>
              <a:t>Future Direction</a:t>
            </a:r>
            <a:endParaRPr sz="11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" y="4620"/>
            <a:ext cx="12192000" cy="404495"/>
            <a:chOff x="4" y="4620"/>
            <a:chExt cx="12192000" cy="404495"/>
          </a:xfrm>
        </p:grpSpPr>
        <p:sp>
          <p:nvSpPr>
            <p:cNvPr id="3" name="object 3"/>
            <p:cNvSpPr/>
            <p:nvPr/>
          </p:nvSpPr>
          <p:spPr>
            <a:xfrm>
              <a:off x="4" y="4620"/>
              <a:ext cx="12192000" cy="313055"/>
            </a:xfrm>
            <a:custGeom>
              <a:avLst/>
              <a:gdLst/>
              <a:ahLst/>
              <a:cxnLst/>
              <a:rect l="l" t="t" r="r" b="b"/>
              <a:pathLst>
                <a:path w="12192000" h="313055">
                  <a:moveTo>
                    <a:pt x="0" y="312958"/>
                  </a:moveTo>
                  <a:lnTo>
                    <a:pt x="12191994" y="312958"/>
                  </a:lnTo>
                  <a:lnTo>
                    <a:pt x="12191994" y="0"/>
                  </a:lnTo>
                  <a:lnTo>
                    <a:pt x="0" y="0"/>
                  </a:lnTo>
                  <a:lnTo>
                    <a:pt x="0" y="312958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" y="317579"/>
              <a:ext cx="12192000" cy="91440"/>
            </a:xfrm>
            <a:custGeom>
              <a:avLst/>
              <a:gdLst/>
              <a:ahLst/>
              <a:cxnLst/>
              <a:rect l="l" t="t" r="r" b="b"/>
              <a:pathLst>
                <a:path w="12192000" h="91440">
                  <a:moveTo>
                    <a:pt x="0" y="91279"/>
                  </a:moveTo>
                  <a:lnTo>
                    <a:pt x="12191994" y="91279"/>
                  </a:lnTo>
                  <a:lnTo>
                    <a:pt x="12191994" y="0"/>
                  </a:lnTo>
                  <a:lnTo>
                    <a:pt x="0" y="0"/>
                  </a:lnTo>
                  <a:lnTo>
                    <a:pt x="0" y="912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" y="6319397"/>
            <a:ext cx="1175004" cy="4532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8" y="640460"/>
            <a:ext cx="10817861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lang="en-US" spc="-35" dirty="0"/>
              <a:t>…to assess current business practices, find inefficiencies and </a:t>
            </a:r>
            <a:br>
              <a:rPr lang="en-US" spc="-35" dirty="0"/>
            </a:br>
            <a:r>
              <a:rPr lang="en-US" spc="-35" dirty="0"/>
              <a:t>provide recommendations to optimize profitability</a:t>
            </a:r>
            <a:endParaRPr spc="-10" dirty="0"/>
          </a:p>
        </p:txBody>
      </p:sp>
      <p:sp>
        <p:nvSpPr>
          <p:cNvPr id="7" name="object 7"/>
          <p:cNvSpPr/>
          <p:nvPr/>
        </p:nvSpPr>
        <p:spPr>
          <a:xfrm>
            <a:off x="781253" y="4434840"/>
            <a:ext cx="1363219" cy="1280160"/>
          </a:xfrm>
          <a:custGeom>
            <a:avLst/>
            <a:gdLst/>
            <a:ahLst/>
            <a:cxnLst/>
            <a:rect l="l" t="t" r="r" b="b"/>
            <a:pathLst>
              <a:path w="1388745" h="1591310">
                <a:moveTo>
                  <a:pt x="1388364" y="0"/>
                </a:moveTo>
                <a:lnTo>
                  <a:pt x="0" y="0"/>
                </a:lnTo>
                <a:lnTo>
                  <a:pt x="0" y="1272844"/>
                </a:lnTo>
                <a:lnTo>
                  <a:pt x="694182" y="1591055"/>
                </a:lnTo>
                <a:lnTo>
                  <a:pt x="1388364" y="1272844"/>
                </a:lnTo>
                <a:lnTo>
                  <a:pt x="1388364" y="0"/>
                </a:lnTo>
                <a:close/>
              </a:path>
            </a:pathLst>
          </a:custGeom>
          <a:solidFill>
            <a:srgbClr val="03305F"/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13">
            <a:extLst>
              <a:ext uri="{FF2B5EF4-FFF2-40B4-BE49-F238E27FC236}">
                <a16:creationId xmlns:a16="http://schemas.microsoft.com/office/drawing/2014/main" id="{0C5C8285-E203-947B-F279-B205A7C1F51B}"/>
              </a:ext>
            </a:extLst>
          </p:cNvPr>
          <p:cNvGrpSpPr/>
          <p:nvPr/>
        </p:nvGrpSpPr>
        <p:grpSpPr>
          <a:xfrm>
            <a:off x="768490" y="3645199"/>
            <a:ext cx="1388745" cy="1143000"/>
            <a:chOff x="758951" y="1837944"/>
            <a:chExt cx="1388745" cy="1591310"/>
          </a:xfrm>
        </p:grpSpPr>
        <p:sp>
          <p:nvSpPr>
            <p:cNvPr id="58" name="object 14">
              <a:extLst>
                <a:ext uri="{FF2B5EF4-FFF2-40B4-BE49-F238E27FC236}">
                  <a16:creationId xmlns:a16="http://schemas.microsoft.com/office/drawing/2014/main" id="{258770A5-EF92-00BD-C950-4D53E7C741CD}"/>
                </a:ext>
              </a:extLst>
            </p:cNvPr>
            <p:cNvSpPr/>
            <p:nvPr/>
          </p:nvSpPr>
          <p:spPr>
            <a:xfrm>
              <a:off x="758951" y="1837944"/>
              <a:ext cx="1388745" cy="1591310"/>
            </a:xfrm>
            <a:custGeom>
              <a:avLst/>
              <a:gdLst/>
              <a:ahLst/>
              <a:cxnLst/>
              <a:rect l="l" t="t" r="r" b="b"/>
              <a:pathLst>
                <a:path w="1388745" h="1591310">
                  <a:moveTo>
                    <a:pt x="1388364" y="0"/>
                  </a:moveTo>
                  <a:lnTo>
                    <a:pt x="0" y="0"/>
                  </a:lnTo>
                  <a:lnTo>
                    <a:pt x="0" y="1272793"/>
                  </a:lnTo>
                  <a:lnTo>
                    <a:pt x="694182" y="1591055"/>
                  </a:lnTo>
                  <a:lnTo>
                    <a:pt x="1388364" y="1272793"/>
                  </a:lnTo>
                  <a:lnTo>
                    <a:pt x="1388364" y="0"/>
                  </a:lnTo>
                  <a:close/>
                </a:path>
              </a:pathLst>
            </a:custGeom>
            <a:solidFill>
              <a:srgbClr val="03305F"/>
            </a:solidFill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15">
              <a:extLst>
                <a:ext uri="{FF2B5EF4-FFF2-40B4-BE49-F238E27FC236}">
                  <a16:creationId xmlns:a16="http://schemas.microsoft.com/office/drawing/2014/main" id="{FDB74A4D-74F0-C592-69DA-EEFA33EA08A6}"/>
                </a:ext>
              </a:extLst>
            </p:cNvPr>
            <p:cNvSpPr/>
            <p:nvPr/>
          </p:nvSpPr>
          <p:spPr>
            <a:xfrm>
              <a:off x="758951" y="1837944"/>
              <a:ext cx="1388745" cy="1591310"/>
            </a:xfrm>
            <a:custGeom>
              <a:avLst/>
              <a:gdLst/>
              <a:ahLst/>
              <a:cxnLst/>
              <a:rect l="l" t="t" r="r" b="b"/>
              <a:pathLst>
                <a:path w="1388745" h="1591310">
                  <a:moveTo>
                    <a:pt x="0" y="0"/>
                  </a:moveTo>
                  <a:lnTo>
                    <a:pt x="1388364" y="0"/>
                  </a:lnTo>
                  <a:lnTo>
                    <a:pt x="1388364" y="1272793"/>
                  </a:lnTo>
                  <a:lnTo>
                    <a:pt x="694182" y="1591055"/>
                  </a:lnTo>
                  <a:lnTo>
                    <a:pt x="0" y="127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07084" y="4117954"/>
            <a:ext cx="91155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FFFFFF"/>
                </a:solidFill>
                <a:latin typeface="Georgia"/>
                <a:cs typeface="Georgia"/>
              </a:rPr>
              <a:t>Cost Efficiency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6286" y="2698153"/>
            <a:ext cx="1388745" cy="1181460"/>
          </a:xfrm>
          <a:custGeom>
            <a:avLst/>
            <a:gdLst/>
            <a:ahLst/>
            <a:cxnLst/>
            <a:rect l="l" t="t" r="r" b="b"/>
            <a:pathLst>
              <a:path w="1388745" h="1592579">
                <a:moveTo>
                  <a:pt x="0" y="0"/>
                </a:moveTo>
                <a:lnTo>
                  <a:pt x="1388364" y="0"/>
                </a:lnTo>
                <a:lnTo>
                  <a:pt x="1388364" y="1274064"/>
                </a:lnTo>
                <a:lnTo>
                  <a:pt x="694182" y="1592579"/>
                </a:lnTo>
                <a:lnTo>
                  <a:pt x="0" y="127406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8490" y="2698153"/>
            <a:ext cx="1388745" cy="1181460"/>
          </a:xfrm>
          <a:custGeom>
            <a:avLst/>
            <a:gdLst/>
            <a:ahLst/>
            <a:cxnLst/>
            <a:rect l="l" t="t" r="r" b="b"/>
            <a:pathLst>
              <a:path w="1388745" h="1592579">
                <a:moveTo>
                  <a:pt x="1388364" y="0"/>
                </a:moveTo>
                <a:lnTo>
                  <a:pt x="0" y="0"/>
                </a:lnTo>
                <a:lnTo>
                  <a:pt x="0" y="1274064"/>
                </a:lnTo>
                <a:lnTo>
                  <a:pt x="694182" y="1592579"/>
                </a:lnTo>
                <a:lnTo>
                  <a:pt x="1388364" y="1274064"/>
                </a:lnTo>
                <a:lnTo>
                  <a:pt x="1388364" y="0"/>
                </a:lnTo>
                <a:close/>
              </a:path>
            </a:pathLst>
          </a:custGeom>
          <a:solidFill>
            <a:srgbClr val="03305F"/>
          </a:solidFill>
          <a:ln w="1270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64133" y="3190138"/>
            <a:ext cx="997458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b="1" spc="-10" dirty="0">
                <a:solidFill>
                  <a:srgbClr val="FFFFFF"/>
                </a:solidFill>
                <a:latin typeface="Georgia"/>
                <a:cs typeface="Georgia"/>
              </a:rPr>
              <a:t>High-value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200" b="1" spc="-10" dirty="0">
                <a:solidFill>
                  <a:srgbClr val="FFFFFF"/>
                </a:solidFill>
                <a:latin typeface="Georgia"/>
                <a:cs typeface="Georgia"/>
              </a:rPr>
              <a:t>Events</a:t>
            </a:r>
            <a:endParaRPr sz="1200" dirty="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8490" y="1784479"/>
            <a:ext cx="1388745" cy="1143000"/>
            <a:chOff x="758951" y="1837944"/>
            <a:chExt cx="1388745" cy="1591310"/>
          </a:xfrm>
        </p:grpSpPr>
        <p:sp>
          <p:nvSpPr>
            <p:cNvPr id="14" name="object 14"/>
            <p:cNvSpPr/>
            <p:nvPr/>
          </p:nvSpPr>
          <p:spPr>
            <a:xfrm>
              <a:off x="758951" y="1837944"/>
              <a:ext cx="1388745" cy="1591310"/>
            </a:xfrm>
            <a:custGeom>
              <a:avLst/>
              <a:gdLst/>
              <a:ahLst/>
              <a:cxnLst/>
              <a:rect l="l" t="t" r="r" b="b"/>
              <a:pathLst>
                <a:path w="1388745" h="1591310">
                  <a:moveTo>
                    <a:pt x="1388364" y="0"/>
                  </a:moveTo>
                  <a:lnTo>
                    <a:pt x="0" y="0"/>
                  </a:lnTo>
                  <a:lnTo>
                    <a:pt x="0" y="1272793"/>
                  </a:lnTo>
                  <a:lnTo>
                    <a:pt x="694182" y="1591055"/>
                  </a:lnTo>
                  <a:lnTo>
                    <a:pt x="1388364" y="1272793"/>
                  </a:lnTo>
                  <a:lnTo>
                    <a:pt x="1388364" y="0"/>
                  </a:lnTo>
                  <a:close/>
                </a:path>
              </a:pathLst>
            </a:custGeom>
            <a:solidFill>
              <a:srgbClr val="0330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8951" y="1837944"/>
              <a:ext cx="1388745" cy="1591310"/>
            </a:xfrm>
            <a:custGeom>
              <a:avLst/>
              <a:gdLst/>
              <a:ahLst/>
              <a:cxnLst/>
              <a:rect l="l" t="t" r="r" b="b"/>
              <a:pathLst>
                <a:path w="1388745" h="1591310">
                  <a:moveTo>
                    <a:pt x="0" y="0"/>
                  </a:moveTo>
                  <a:lnTo>
                    <a:pt x="1388364" y="0"/>
                  </a:lnTo>
                  <a:lnTo>
                    <a:pt x="1388364" y="1272793"/>
                  </a:lnTo>
                  <a:lnTo>
                    <a:pt x="694182" y="1591055"/>
                  </a:lnTo>
                  <a:lnTo>
                    <a:pt x="0" y="127279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1835" y="2257234"/>
            <a:ext cx="12020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lang="en-US" sz="1200" b="1" spc="-10" dirty="0">
                <a:solidFill>
                  <a:srgbClr val="FFFFFF"/>
                </a:solidFill>
                <a:latin typeface="Georgia"/>
                <a:cs typeface="Georgia"/>
              </a:rPr>
              <a:t>Pricing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49" name="object 8">
            <a:extLst>
              <a:ext uri="{FF2B5EF4-FFF2-40B4-BE49-F238E27FC236}">
                <a16:creationId xmlns:a16="http://schemas.microsoft.com/office/drawing/2014/main" id="{540F85FB-F36F-E22C-537A-A3622BEA5E5B}"/>
              </a:ext>
            </a:extLst>
          </p:cNvPr>
          <p:cNvSpPr txBox="1"/>
          <p:nvPr/>
        </p:nvSpPr>
        <p:spPr>
          <a:xfrm>
            <a:off x="898137" y="4880528"/>
            <a:ext cx="1129450" cy="39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" algn="ctr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FFFFFF"/>
                </a:solidFill>
                <a:latin typeface="Georgia"/>
                <a:cs typeface="Georgia"/>
              </a:rPr>
              <a:t>Process</a:t>
            </a:r>
          </a:p>
          <a:p>
            <a:pPr marL="27940" algn="ctr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>
                <a:solidFill>
                  <a:srgbClr val="FFFFFF"/>
                </a:solidFill>
                <a:latin typeface="Georgia"/>
                <a:cs typeface="Georgia"/>
              </a:rPr>
              <a:t>Efficiency</a:t>
            </a:r>
            <a:endParaRPr sz="1200" dirty="0">
              <a:latin typeface="Georgia"/>
              <a:cs typeface="Georgia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6C244B-0AF7-A673-4F61-6A65B9FC966D}"/>
              </a:ext>
            </a:extLst>
          </p:cNvPr>
          <p:cNvGrpSpPr/>
          <p:nvPr/>
        </p:nvGrpSpPr>
        <p:grpSpPr>
          <a:xfrm>
            <a:off x="2216731" y="1784878"/>
            <a:ext cx="9208983" cy="913275"/>
            <a:chOff x="2216116" y="1628784"/>
            <a:chExt cx="9208983" cy="913275"/>
          </a:xfrm>
        </p:grpSpPr>
        <p:sp>
          <p:nvSpPr>
            <p:cNvPr id="18" name="object 18"/>
            <p:cNvSpPr/>
            <p:nvPr/>
          </p:nvSpPr>
          <p:spPr>
            <a:xfrm>
              <a:off x="2216116" y="1628784"/>
              <a:ext cx="9208983" cy="913275"/>
            </a:xfrm>
            <a:custGeom>
              <a:avLst/>
              <a:gdLst/>
              <a:ahLst/>
              <a:cxnLst/>
              <a:rect l="l" t="t" r="r" b="b"/>
              <a:pathLst>
                <a:path w="9206865" h="1272539">
                  <a:moveTo>
                    <a:pt x="9206484" y="0"/>
                  </a:moveTo>
                  <a:lnTo>
                    <a:pt x="0" y="0"/>
                  </a:lnTo>
                  <a:lnTo>
                    <a:pt x="0" y="1272539"/>
                  </a:lnTo>
                  <a:lnTo>
                    <a:pt x="9206484" y="1272539"/>
                  </a:lnTo>
                  <a:lnTo>
                    <a:pt x="9206484" y="0"/>
                  </a:lnTo>
                  <a:close/>
                </a:path>
              </a:pathLst>
            </a:custGeom>
            <a:solidFill>
              <a:srgbClr val="0462C1"/>
            </a:solidFill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2296971" y="1654799"/>
              <a:ext cx="7760813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5420" indent="-172720">
                <a:lnSpc>
                  <a:spcPct val="100000"/>
                </a:lnSpc>
                <a:spcBef>
                  <a:spcPts val="100"/>
                </a:spcBef>
                <a:buFont typeface="Arial"/>
                <a:buChar char="•"/>
                <a:tabLst>
                  <a:tab pos="185420" algn="l"/>
                </a:tabLst>
              </a:pPr>
              <a:r>
                <a:rPr lang="en-US" sz="1200" dirty="0">
                  <a:solidFill>
                    <a:srgbClr val="FFFFFF"/>
                  </a:solidFill>
                  <a:latin typeface="Georgia"/>
                  <a:cs typeface="Georgia"/>
                </a:rPr>
                <a:t>Establish a singular pricing model across all customers and raise hourly rate by $2.50</a:t>
              </a:r>
              <a:endParaRPr lang="en-US" sz="1200" dirty="0">
                <a:latin typeface="Georgia"/>
                <a:cs typeface="Georgia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2754427" y="1867753"/>
              <a:ext cx="6541612" cy="5924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6055" indent="-173355">
                <a:lnSpc>
                  <a:spcPct val="100000"/>
                </a:lnSpc>
                <a:spcBef>
                  <a:spcPts val="100"/>
                </a:spcBef>
                <a:buFont typeface="Arial"/>
                <a:buChar char="•"/>
                <a:tabLst>
                  <a:tab pos="186055" algn="l"/>
                </a:tabLst>
              </a:pPr>
              <a:r>
                <a:rPr lang="en-US" sz="1200" dirty="0">
                  <a:solidFill>
                    <a:srgbClr val="FFFFFF"/>
                  </a:solidFill>
                  <a:latin typeface="Georgia"/>
                  <a:cs typeface="Georgia"/>
                </a:rPr>
                <a:t>A price increase of $2.50 results in a ~$300 increase in profit</a:t>
              </a:r>
            </a:p>
            <a:p>
              <a:pPr marL="186055" indent="-173355">
                <a:lnSpc>
                  <a:spcPct val="100000"/>
                </a:lnSpc>
                <a:spcBef>
                  <a:spcPts val="100"/>
                </a:spcBef>
                <a:buFont typeface="Arial"/>
                <a:buChar char="•"/>
                <a:tabLst>
                  <a:tab pos="186055" algn="l"/>
                </a:tabLst>
              </a:pPr>
              <a:r>
                <a:rPr lang="en-US" sz="1200" spc="-45" dirty="0">
                  <a:solidFill>
                    <a:srgbClr val="FFFFFF"/>
                  </a:solidFill>
                  <a:latin typeface="Georgia"/>
                  <a:cs typeface="Georgia"/>
                </a:rPr>
                <a:t>Singular price allows Elder Pep to simplify its services</a:t>
              </a:r>
            </a:p>
            <a:p>
              <a:pPr marL="186055" indent="-173355">
                <a:lnSpc>
                  <a:spcPct val="100000"/>
                </a:lnSpc>
                <a:spcBef>
                  <a:spcPts val="100"/>
                </a:spcBef>
                <a:buFont typeface="Arial"/>
                <a:buChar char="•"/>
                <a:tabLst>
                  <a:tab pos="186055" algn="l"/>
                </a:tabLst>
              </a:pPr>
              <a:r>
                <a:rPr lang="en-US" sz="1200" spc="-45" dirty="0">
                  <a:solidFill>
                    <a:srgbClr val="FFFFFF"/>
                  </a:solidFill>
                  <a:latin typeface="Georgia"/>
                  <a:cs typeface="Georgia"/>
                </a:rPr>
                <a:t>A loyal and price insensitive clientele likely not affected by the $2.50 surcharge per hour </a:t>
              </a:r>
              <a:endParaRPr lang="en-US" sz="1200" dirty="0">
                <a:latin typeface="Georgia"/>
                <a:cs typeface="Georgia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FC5E13F-C115-DCAC-2532-F9A62FD26E6E}"/>
              </a:ext>
            </a:extLst>
          </p:cNvPr>
          <p:cNvGrpSpPr/>
          <p:nvPr/>
        </p:nvGrpSpPr>
        <p:grpSpPr>
          <a:xfrm>
            <a:off x="2216731" y="2706862"/>
            <a:ext cx="9208983" cy="928627"/>
            <a:chOff x="2213998" y="2542116"/>
            <a:chExt cx="9208983" cy="928627"/>
          </a:xfrm>
        </p:grpSpPr>
        <p:sp>
          <p:nvSpPr>
            <p:cNvPr id="23" name="object 23"/>
            <p:cNvSpPr/>
            <p:nvPr/>
          </p:nvSpPr>
          <p:spPr>
            <a:xfrm>
              <a:off x="2213998" y="2542116"/>
              <a:ext cx="9208983" cy="928627"/>
            </a:xfrm>
            <a:custGeom>
              <a:avLst/>
              <a:gdLst/>
              <a:ahLst/>
              <a:cxnLst/>
              <a:rect l="l" t="t" r="r" b="b"/>
              <a:pathLst>
                <a:path w="9206865" h="1274445">
                  <a:moveTo>
                    <a:pt x="9206484" y="0"/>
                  </a:moveTo>
                  <a:lnTo>
                    <a:pt x="0" y="0"/>
                  </a:lnTo>
                  <a:lnTo>
                    <a:pt x="0" y="1274064"/>
                  </a:lnTo>
                  <a:lnTo>
                    <a:pt x="9206484" y="1274064"/>
                  </a:lnTo>
                  <a:lnTo>
                    <a:pt x="9206484" y="0"/>
                  </a:lnTo>
                  <a:close/>
                </a:path>
              </a:pathLst>
            </a:custGeom>
            <a:solidFill>
              <a:srgbClr val="0462C1"/>
            </a:solidFill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2294855" y="2558054"/>
              <a:ext cx="6541612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6055" indent="-173355">
                <a:lnSpc>
                  <a:spcPct val="100000"/>
                </a:lnSpc>
                <a:spcBef>
                  <a:spcPts val="100"/>
                </a:spcBef>
                <a:buFont typeface="Arial"/>
                <a:buChar char="•"/>
                <a:tabLst>
                  <a:tab pos="186055" algn="l"/>
                </a:tabLst>
              </a:pPr>
              <a:r>
                <a:rPr lang="en-US" sz="1200" dirty="0">
                  <a:solidFill>
                    <a:srgbClr val="FFFFFF"/>
                  </a:solidFill>
                  <a:latin typeface="Georgia"/>
                  <a:cs typeface="Georgia"/>
                </a:rPr>
                <a:t>Double down on high margin events that boost revenue, profitability and recognition</a:t>
              </a:r>
              <a:endParaRPr lang="en-US" sz="1200" dirty="0">
                <a:latin typeface="Georgia"/>
                <a:cs typeface="Georgia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767295" y="2792545"/>
              <a:ext cx="7821772" cy="57964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5420" indent="-172720">
                <a:lnSpc>
                  <a:spcPct val="100000"/>
                </a:lnSpc>
                <a:spcBef>
                  <a:spcPts val="100"/>
                </a:spcBef>
                <a:buFont typeface="Arial"/>
                <a:buChar char="•"/>
                <a:tabLst>
                  <a:tab pos="185420" algn="l"/>
                </a:tabLst>
              </a:pPr>
              <a:r>
                <a:rPr lang="en-US" sz="1200" dirty="0">
                  <a:solidFill>
                    <a:srgbClr val="FFFFFF"/>
                  </a:solidFill>
                  <a:latin typeface="Georgia"/>
                  <a:cs typeface="Georgia"/>
                </a:rPr>
                <a:t>Thematic and artistic session (i.e. Heart of Art, paint sessions) generate higher revenue and drives attendance</a:t>
              </a:r>
            </a:p>
            <a:p>
              <a:pPr marL="185420" indent="-172720">
                <a:lnSpc>
                  <a:spcPct val="100000"/>
                </a:lnSpc>
                <a:spcBef>
                  <a:spcPts val="100"/>
                </a:spcBef>
                <a:buFont typeface="Arial"/>
                <a:buChar char="•"/>
                <a:tabLst>
                  <a:tab pos="185420" algn="l"/>
                </a:tabLst>
              </a:pPr>
              <a:r>
                <a:rPr lang="en-US" sz="1200" dirty="0">
                  <a:solidFill>
                    <a:srgbClr val="FFFFFF"/>
                  </a:solidFill>
                  <a:latin typeface="Georgia"/>
                  <a:cs typeface="Georgia"/>
                </a:rPr>
                <a:t>Bringing high-performing instructors like Dahlia and Margy more frequently can raise retention rates</a:t>
              </a:r>
              <a:endParaRPr sz="1200" dirty="0">
                <a:latin typeface="Georgia"/>
                <a:cs typeface="Georgia"/>
              </a:endParaRPr>
            </a:p>
            <a:p>
              <a:pPr marL="186055" indent="-173355">
                <a:lnSpc>
                  <a:spcPct val="100000"/>
                </a:lnSpc>
                <a:spcBef>
                  <a:spcPts val="5"/>
                </a:spcBef>
                <a:buFont typeface="Arial"/>
                <a:buChar char="•"/>
                <a:tabLst>
                  <a:tab pos="186055" algn="l"/>
                </a:tabLst>
              </a:pPr>
              <a:r>
                <a:rPr lang="en-US" sz="1200" dirty="0">
                  <a:solidFill>
                    <a:srgbClr val="FFFFFF"/>
                  </a:solidFill>
                  <a:latin typeface="Georgia"/>
                  <a:cs typeface="Georgia"/>
                </a:rPr>
                <a:t>Engaging community partners (i.e. Churches, festivals) can enhance Elder Pep’s marketing efforts </a:t>
              </a:r>
              <a:endParaRPr sz="1200" dirty="0">
                <a:latin typeface="Georgia"/>
                <a:cs typeface="Georgia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7D1435-27B3-611F-8D5F-B6C9272FCEA9}"/>
              </a:ext>
            </a:extLst>
          </p:cNvPr>
          <p:cNvGrpSpPr/>
          <p:nvPr/>
        </p:nvGrpSpPr>
        <p:grpSpPr>
          <a:xfrm>
            <a:off x="2217790" y="3644198"/>
            <a:ext cx="9206865" cy="914400"/>
            <a:chOff x="2216116" y="3481079"/>
            <a:chExt cx="9206865" cy="914400"/>
          </a:xfrm>
        </p:grpSpPr>
        <p:sp>
          <p:nvSpPr>
            <p:cNvPr id="28" name="object 28"/>
            <p:cNvSpPr/>
            <p:nvPr/>
          </p:nvSpPr>
          <p:spPr>
            <a:xfrm>
              <a:off x="2216116" y="3481079"/>
              <a:ext cx="9206865" cy="914400"/>
            </a:xfrm>
            <a:custGeom>
              <a:avLst/>
              <a:gdLst/>
              <a:ahLst/>
              <a:cxnLst/>
              <a:rect l="l" t="t" r="r" b="b"/>
              <a:pathLst>
                <a:path w="9206865" h="1272539">
                  <a:moveTo>
                    <a:pt x="9206484" y="0"/>
                  </a:moveTo>
                  <a:lnTo>
                    <a:pt x="0" y="0"/>
                  </a:lnTo>
                  <a:lnTo>
                    <a:pt x="0" y="1272539"/>
                  </a:lnTo>
                  <a:lnTo>
                    <a:pt x="9206484" y="1272539"/>
                  </a:lnTo>
                  <a:lnTo>
                    <a:pt x="9206484" y="0"/>
                  </a:lnTo>
                  <a:close/>
                </a:path>
              </a:pathLst>
            </a:custGeom>
            <a:solidFill>
              <a:srgbClr val="0462C1"/>
            </a:solidFill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2298517" y="3492129"/>
              <a:ext cx="559562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6055" indent="-173355">
                <a:lnSpc>
                  <a:spcPct val="100000"/>
                </a:lnSpc>
                <a:spcBef>
                  <a:spcPts val="100"/>
                </a:spcBef>
                <a:buFont typeface="Arial"/>
                <a:buChar char="•"/>
                <a:tabLst>
                  <a:tab pos="186055" algn="l"/>
                </a:tabLst>
              </a:pPr>
              <a:r>
                <a:rPr lang="en-US" sz="1200" dirty="0">
                  <a:solidFill>
                    <a:srgbClr val="FFFFFF"/>
                  </a:solidFill>
                  <a:latin typeface="Georgia"/>
                  <a:cs typeface="Georgia"/>
                </a:rPr>
                <a:t>Reduce cost by recycling and purchasing supply through inexpensive means</a:t>
              </a:r>
              <a:endParaRPr sz="1200" dirty="0">
                <a:latin typeface="Georgia"/>
                <a:cs typeface="Georgia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2752311" y="3715688"/>
              <a:ext cx="8218815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6055" indent="-173355">
                <a:lnSpc>
                  <a:spcPct val="100000"/>
                </a:lnSpc>
                <a:spcBef>
                  <a:spcPts val="100"/>
                </a:spcBef>
                <a:buFont typeface="Arial"/>
                <a:buChar char="•"/>
                <a:tabLst>
                  <a:tab pos="186055" algn="l"/>
                </a:tabLst>
              </a:pPr>
              <a:r>
                <a:rPr lang="en-US" sz="1200" dirty="0">
                  <a:solidFill>
                    <a:srgbClr val="FFFFFF"/>
                  </a:solidFill>
                  <a:latin typeface="Georgia"/>
                  <a:cs typeface="Georgia"/>
                </a:rPr>
                <a:t>Recycling and reusing props/materials can dramatically increase revenue </a:t>
              </a:r>
              <a:endParaRPr sz="1200" dirty="0">
                <a:latin typeface="Georgia"/>
                <a:cs typeface="Georgia"/>
              </a:endParaRPr>
            </a:p>
            <a:p>
              <a:pPr marL="186055" indent="-173355">
                <a:lnSpc>
                  <a:spcPct val="100000"/>
                </a:lnSpc>
                <a:buFont typeface="Arial"/>
                <a:buChar char="•"/>
                <a:tabLst>
                  <a:tab pos="186055" algn="l"/>
                </a:tabLst>
              </a:pPr>
              <a:r>
                <a:rPr lang="en-US" sz="1200" dirty="0">
                  <a:solidFill>
                    <a:srgbClr val="FFFFFF"/>
                  </a:solidFill>
                  <a:latin typeface="Georgia"/>
                  <a:cs typeface="Georgia"/>
                </a:rPr>
                <a:t>Incentivizing add-on discounts (i.e. Bring a friend) and negotiating payment with instructors can boost profitability </a:t>
              </a:r>
            </a:p>
            <a:p>
              <a:pPr marL="186055" indent="-173355">
                <a:lnSpc>
                  <a:spcPct val="100000"/>
                </a:lnSpc>
                <a:buFont typeface="Arial"/>
                <a:buChar char="•"/>
                <a:tabLst>
                  <a:tab pos="186055" algn="l"/>
                </a:tabLst>
              </a:pPr>
              <a:r>
                <a:rPr lang="en-US" sz="1200" dirty="0">
                  <a:solidFill>
                    <a:srgbClr val="FFFFFF"/>
                  </a:solidFill>
                  <a:latin typeface="Georgia"/>
                  <a:cs typeface="Georgia"/>
                </a:rPr>
                <a:t>Establishing clear policy on conducting personal expenses account can provide clarity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E70381-3652-1E01-444F-07A5C135F0D6}"/>
              </a:ext>
            </a:extLst>
          </p:cNvPr>
          <p:cNvGrpSpPr/>
          <p:nvPr/>
        </p:nvGrpSpPr>
        <p:grpSpPr>
          <a:xfrm>
            <a:off x="2217790" y="4567307"/>
            <a:ext cx="9206865" cy="914400"/>
            <a:chOff x="2216116" y="4411213"/>
            <a:chExt cx="9206865" cy="914400"/>
          </a:xfrm>
        </p:grpSpPr>
        <p:sp>
          <p:nvSpPr>
            <p:cNvPr id="50" name="object 28">
              <a:extLst>
                <a:ext uri="{FF2B5EF4-FFF2-40B4-BE49-F238E27FC236}">
                  <a16:creationId xmlns:a16="http://schemas.microsoft.com/office/drawing/2014/main" id="{7BEB4D4F-C7D1-68F4-A45D-9205229A3C36}"/>
                </a:ext>
              </a:extLst>
            </p:cNvPr>
            <p:cNvSpPr/>
            <p:nvPr/>
          </p:nvSpPr>
          <p:spPr>
            <a:xfrm>
              <a:off x="2216116" y="4411213"/>
              <a:ext cx="9206865" cy="914400"/>
            </a:xfrm>
            <a:custGeom>
              <a:avLst/>
              <a:gdLst/>
              <a:ahLst/>
              <a:cxnLst/>
              <a:rect l="l" t="t" r="r" b="b"/>
              <a:pathLst>
                <a:path w="9206865" h="1272539">
                  <a:moveTo>
                    <a:pt x="9206484" y="0"/>
                  </a:moveTo>
                  <a:lnTo>
                    <a:pt x="0" y="0"/>
                  </a:lnTo>
                  <a:lnTo>
                    <a:pt x="0" y="1272539"/>
                  </a:lnTo>
                  <a:lnTo>
                    <a:pt x="9206484" y="1272539"/>
                  </a:lnTo>
                  <a:lnTo>
                    <a:pt x="9206484" y="0"/>
                  </a:lnTo>
                  <a:close/>
                </a:path>
              </a:pathLst>
            </a:custGeom>
            <a:solidFill>
              <a:srgbClr val="0462C1"/>
            </a:solidFill>
            <a:ln w="3175"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1" name="object 30">
              <a:extLst>
                <a:ext uri="{FF2B5EF4-FFF2-40B4-BE49-F238E27FC236}">
                  <a16:creationId xmlns:a16="http://schemas.microsoft.com/office/drawing/2014/main" id="{31B1FB04-3857-EA29-DF91-BD3315427E95}"/>
                </a:ext>
              </a:extLst>
            </p:cNvPr>
            <p:cNvSpPr txBox="1"/>
            <p:nvPr/>
          </p:nvSpPr>
          <p:spPr>
            <a:xfrm>
              <a:off x="2294110" y="4421549"/>
              <a:ext cx="5595620" cy="19749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6055" indent="-173355">
                <a:lnSpc>
                  <a:spcPct val="100000"/>
                </a:lnSpc>
                <a:spcBef>
                  <a:spcPts val="100"/>
                </a:spcBef>
                <a:buFont typeface="Arial"/>
                <a:buChar char="•"/>
                <a:tabLst>
                  <a:tab pos="186055" algn="l"/>
                </a:tabLst>
              </a:pPr>
              <a:r>
                <a:rPr lang="en-US" sz="1200" dirty="0">
                  <a:solidFill>
                    <a:srgbClr val="FFFFFF"/>
                  </a:solidFill>
                  <a:latin typeface="Georgia"/>
                  <a:cs typeface="Georgia"/>
                </a:rPr>
                <a:t>Creating efficiencies for customers can bolster satisfaction</a:t>
              </a:r>
              <a:endParaRPr sz="1200" dirty="0">
                <a:latin typeface="Georgia"/>
                <a:cs typeface="Georgia"/>
              </a:endParaRPr>
            </a:p>
          </p:txBody>
        </p:sp>
        <p:sp>
          <p:nvSpPr>
            <p:cNvPr id="52" name="object 31">
              <a:extLst>
                <a:ext uri="{FF2B5EF4-FFF2-40B4-BE49-F238E27FC236}">
                  <a16:creationId xmlns:a16="http://schemas.microsoft.com/office/drawing/2014/main" id="{2B249720-CB48-B968-C403-D4D1CD9F4669}"/>
                </a:ext>
              </a:extLst>
            </p:cNvPr>
            <p:cNvSpPr txBox="1"/>
            <p:nvPr/>
          </p:nvSpPr>
          <p:spPr>
            <a:xfrm>
              <a:off x="2752311" y="4630004"/>
              <a:ext cx="8371215" cy="56682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86055" indent="-173355">
                <a:lnSpc>
                  <a:spcPct val="100000"/>
                </a:lnSpc>
                <a:spcBef>
                  <a:spcPts val="100"/>
                </a:spcBef>
                <a:buFont typeface="Arial"/>
                <a:buChar char="•"/>
                <a:tabLst>
                  <a:tab pos="186055" algn="l"/>
                </a:tabLst>
              </a:pPr>
              <a:r>
                <a:rPr lang="en-US" sz="1200" dirty="0">
                  <a:solidFill>
                    <a:srgbClr val="FFFFFF"/>
                  </a:solidFill>
                  <a:latin typeface="Georgia"/>
                  <a:cs typeface="Georgia"/>
                </a:rPr>
                <a:t>Making sign-in and sign-out process can make hours-keeping a swift process</a:t>
              </a:r>
              <a:endParaRPr sz="1200" dirty="0">
                <a:latin typeface="Georgia"/>
                <a:cs typeface="Georgia"/>
              </a:endParaRPr>
            </a:p>
            <a:p>
              <a:pPr marL="185420" indent="-172720">
                <a:lnSpc>
                  <a:spcPct val="100000"/>
                </a:lnSpc>
                <a:buFont typeface="Arial"/>
                <a:buChar char="•"/>
                <a:tabLst>
                  <a:tab pos="185420" algn="l"/>
                </a:tabLst>
              </a:pPr>
              <a:r>
                <a:rPr lang="en-US" sz="1200" dirty="0">
                  <a:solidFill>
                    <a:srgbClr val="FFFFFF"/>
                  </a:solidFill>
                  <a:latin typeface="Georgia"/>
                  <a:cs typeface="Georgia"/>
                </a:rPr>
                <a:t>Centralizing payment system while keeping different payment-options open can ease time-management for customers</a:t>
              </a:r>
            </a:p>
            <a:p>
              <a:pPr marL="185420" indent="-172720">
                <a:lnSpc>
                  <a:spcPct val="100000"/>
                </a:lnSpc>
                <a:buFont typeface="Arial"/>
                <a:buChar char="•"/>
                <a:tabLst>
                  <a:tab pos="185420" algn="l"/>
                </a:tabLst>
              </a:pPr>
              <a:r>
                <a:rPr lang="en-US" sz="1200" dirty="0">
                  <a:solidFill>
                    <a:srgbClr val="FFFFFF"/>
                  </a:solidFill>
                  <a:latin typeface="Georgia"/>
                  <a:cs typeface="Georgia"/>
                </a:rPr>
                <a:t>Offering ride-share program creates opportunity to expand geographically</a:t>
              </a:r>
            </a:p>
          </p:txBody>
        </p:sp>
      </p:grpSp>
      <p:sp>
        <p:nvSpPr>
          <p:cNvPr id="22" name="object 9">
            <a:extLst>
              <a:ext uri="{FF2B5EF4-FFF2-40B4-BE49-F238E27FC236}">
                <a16:creationId xmlns:a16="http://schemas.microsoft.com/office/drawing/2014/main" id="{5DF3F3E9-A6E2-037A-2DE1-865D2EB44CE8}"/>
              </a:ext>
            </a:extLst>
          </p:cNvPr>
          <p:cNvSpPr txBox="1"/>
          <p:nvPr/>
        </p:nvSpPr>
        <p:spPr>
          <a:xfrm>
            <a:off x="11857735" y="6428028"/>
            <a:ext cx="111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0" dirty="0">
                <a:solidFill>
                  <a:srgbClr val="878787"/>
                </a:solidFill>
                <a:latin typeface="Georgia"/>
                <a:cs typeface="Georgia"/>
              </a:rPr>
              <a:t>5</a:t>
            </a:r>
            <a:endParaRPr sz="1200" dirty="0">
              <a:latin typeface="Georgia"/>
              <a:cs typeface="Georgia"/>
            </a:endParaRPr>
          </a:p>
        </p:txBody>
      </p:sp>
      <p:grpSp>
        <p:nvGrpSpPr>
          <p:cNvPr id="27" name="object 2">
            <a:extLst>
              <a:ext uri="{FF2B5EF4-FFF2-40B4-BE49-F238E27FC236}">
                <a16:creationId xmlns:a16="http://schemas.microsoft.com/office/drawing/2014/main" id="{009301A5-5D06-16C8-165B-BC35CC7B3EF1}"/>
              </a:ext>
            </a:extLst>
          </p:cNvPr>
          <p:cNvGrpSpPr/>
          <p:nvPr/>
        </p:nvGrpSpPr>
        <p:grpSpPr>
          <a:xfrm>
            <a:off x="0" y="4620"/>
            <a:ext cx="12192004" cy="404399"/>
            <a:chOff x="0" y="4620"/>
            <a:chExt cx="12192004" cy="404399"/>
          </a:xfrm>
        </p:grpSpPr>
        <p:sp>
          <p:nvSpPr>
            <p:cNvPr id="29" name="object 3">
              <a:extLst>
                <a:ext uri="{FF2B5EF4-FFF2-40B4-BE49-F238E27FC236}">
                  <a16:creationId xmlns:a16="http://schemas.microsoft.com/office/drawing/2014/main" id="{3762B4AC-F61A-2ECF-EC36-B27C0C2A6D3E}"/>
                </a:ext>
              </a:extLst>
            </p:cNvPr>
            <p:cNvSpPr/>
            <p:nvPr/>
          </p:nvSpPr>
          <p:spPr>
            <a:xfrm>
              <a:off x="0" y="4620"/>
              <a:ext cx="12192000" cy="313055"/>
            </a:xfrm>
            <a:custGeom>
              <a:avLst/>
              <a:gdLst/>
              <a:ahLst/>
              <a:cxnLst/>
              <a:rect l="l" t="t" r="r" b="b"/>
              <a:pathLst>
                <a:path w="12192000" h="313055">
                  <a:moveTo>
                    <a:pt x="0" y="312958"/>
                  </a:moveTo>
                  <a:lnTo>
                    <a:pt x="12191994" y="312958"/>
                  </a:lnTo>
                  <a:lnTo>
                    <a:pt x="12191994" y="0"/>
                  </a:lnTo>
                  <a:lnTo>
                    <a:pt x="0" y="0"/>
                  </a:lnTo>
                  <a:lnTo>
                    <a:pt x="0" y="312958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096B6B0A-61E8-B93C-B1D8-94AA0002791C}"/>
                </a:ext>
              </a:extLst>
            </p:cNvPr>
            <p:cNvSpPr/>
            <p:nvPr/>
          </p:nvSpPr>
          <p:spPr>
            <a:xfrm>
              <a:off x="4" y="317579"/>
              <a:ext cx="12192000" cy="91440"/>
            </a:xfrm>
            <a:custGeom>
              <a:avLst/>
              <a:gdLst/>
              <a:ahLst/>
              <a:cxnLst/>
              <a:rect l="l" t="t" r="r" b="b"/>
              <a:pathLst>
                <a:path w="12192000" h="91440">
                  <a:moveTo>
                    <a:pt x="0" y="91279"/>
                  </a:moveTo>
                  <a:lnTo>
                    <a:pt x="12191994" y="91279"/>
                  </a:lnTo>
                  <a:lnTo>
                    <a:pt x="12191994" y="0"/>
                  </a:lnTo>
                  <a:lnTo>
                    <a:pt x="0" y="0"/>
                  </a:lnTo>
                  <a:lnTo>
                    <a:pt x="0" y="912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12">
            <a:extLst>
              <a:ext uri="{FF2B5EF4-FFF2-40B4-BE49-F238E27FC236}">
                <a16:creationId xmlns:a16="http://schemas.microsoft.com/office/drawing/2014/main" id="{4A819142-6615-1A0B-9BC3-50560B65E0A7}"/>
              </a:ext>
            </a:extLst>
          </p:cNvPr>
          <p:cNvSpPr/>
          <p:nvPr/>
        </p:nvSpPr>
        <p:spPr>
          <a:xfrm>
            <a:off x="0" y="0"/>
            <a:ext cx="3022600" cy="311150"/>
          </a:xfrm>
          <a:custGeom>
            <a:avLst/>
            <a:gdLst/>
            <a:ahLst/>
            <a:cxnLst/>
            <a:rect l="l" t="t" r="r" b="b"/>
            <a:pathLst>
              <a:path w="3022600" h="311150">
                <a:moveTo>
                  <a:pt x="3022092" y="0"/>
                </a:moveTo>
                <a:lnTo>
                  <a:pt x="0" y="0"/>
                </a:lnTo>
                <a:lnTo>
                  <a:pt x="0" y="310896"/>
                </a:lnTo>
                <a:lnTo>
                  <a:pt x="3022092" y="310896"/>
                </a:lnTo>
                <a:lnTo>
                  <a:pt x="3022092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5" name="object 13">
            <a:extLst>
              <a:ext uri="{FF2B5EF4-FFF2-40B4-BE49-F238E27FC236}">
                <a16:creationId xmlns:a16="http://schemas.microsoft.com/office/drawing/2014/main" id="{74B551C7-35B3-F318-E69A-7A55C931A1A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931920" cy="311150"/>
          </a:xfrm>
          <a:prstGeom prst="rect">
            <a:avLst/>
          </a:prstGeom>
          <a:ln w="12700">
            <a:solidFill>
              <a:srgbClr val="002450"/>
            </a:solidFill>
          </a:ln>
        </p:spPr>
        <p:txBody>
          <a:bodyPr vert="horz" wrap="square" lIns="0" tIns="67310" rIns="0" bIns="0" rtlCol="0">
            <a:noAutofit/>
          </a:bodyPr>
          <a:lstStyle/>
          <a:p>
            <a:pPr marL="792480" algn="ctr">
              <a:lnSpc>
                <a:spcPct val="100000"/>
              </a:lnSpc>
              <a:spcBef>
                <a:spcPts val="530"/>
              </a:spcBef>
            </a:pPr>
            <a:r>
              <a:rPr lang="en-US" sz="1100" dirty="0">
                <a:solidFill>
                  <a:srgbClr val="D0CECE"/>
                </a:solidFill>
                <a:latin typeface="Georgia"/>
                <a:cs typeface="Georgia"/>
              </a:rPr>
              <a:t>Introduction</a:t>
            </a:r>
            <a:endParaRPr sz="1100" dirty="0">
              <a:solidFill>
                <a:srgbClr val="D0CECE"/>
              </a:solidFill>
              <a:latin typeface="Georgia"/>
              <a:cs typeface="Georgia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B0825536-EEE5-2328-FE30-55E23F3AAB51}"/>
              </a:ext>
            </a:extLst>
          </p:cNvPr>
          <p:cNvSpPr txBox="1"/>
          <p:nvPr/>
        </p:nvSpPr>
        <p:spPr>
          <a:xfrm>
            <a:off x="3940063" y="0"/>
            <a:ext cx="4114800" cy="311150"/>
          </a:xfrm>
          <a:prstGeom prst="rect">
            <a:avLst/>
          </a:prstGeom>
          <a:ln w="12700">
            <a:solidFill>
              <a:srgbClr val="002450"/>
            </a:solidFill>
          </a:ln>
        </p:spPr>
        <p:txBody>
          <a:bodyPr vert="horz" wrap="square" lIns="0" tIns="67310" rIns="0" bIns="0" rtlCol="0">
            <a:noAutofit/>
          </a:bodyPr>
          <a:lstStyle/>
          <a:p>
            <a:pPr marL="295275" algn="ctr">
              <a:lnSpc>
                <a:spcPct val="100000"/>
              </a:lnSpc>
              <a:spcBef>
                <a:spcPts val="530"/>
              </a:spcBef>
            </a:pPr>
            <a:r>
              <a:rPr lang="en-US" sz="1100" b="1" dirty="0">
                <a:solidFill>
                  <a:schemeClr val="bg1"/>
                </a:solidFill>
                <a:latin typeface="Georgia"/>
                <a:cs typeface="Georgia"/>
              </a:rPr>
              <a:t>Executive Summary</a:t>
            </a:r>
            <a:endParaRPr sz="1100" b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BE83B87D-BE08-0AD6-1EF0-4034C10C3141}"/>
              </a:ext>
            </a:extLst>
          </p:cNvPr>
          <p:cNvSpPr txBox="1"/>
          <p:nvPr/>
        </p:nvSpPr>
        <p:spPr>
          <a:xfrm>
            <a:off x="8054863" y="-6350"/>
            <a:ext cx="4114800" cy="311150"/>
          </a:xfrm>
          <a:prstGeom prst="rect">
            <a:avLst/>
          </a:prstGeom>
          <a:ln w="12700">
            <a:solidFill>
              <a:srgbClr val="002450"/>
            </a:solidFill>
          </a:ln>
        </p:spPr>
        <p:txBody>
          <a:bodyPr vert="horz" wrap="square" lIns="0" tIns="67310" rIns="0" bIns="0" rtlCol="0">
            <a:noAutofit/>
          </a:bodyPr>
          <a:lstStyle/>
          <a:p>
            <a:pPr marL="672465" algn="ctr">
              <a:lnSpc>
                <a:spcPct val="100000"/>
              </a:lnSpc>
              <a:spcBef>
                <a:spcPts val="530"/>
              </a:spcBef>
            </a:pPr>
            <a:r>
              <a:rPr lang="en-US" sz="1100" dirty="0">
                <a:solidFill>
                  <a:srgbClr val="D0CECE"/>
                </a:solidFill>
                <a:latin typeface="Georgia"/>
                <a:cs typeface="Georgia"/>
              </a:rPr>
              <a:t>Future Direction</a:t>
            </a:r>
            <a:endParaRPr sz="11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14400" y="914400"/>
            <a:ext cx="10052050" cy="331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lvl="5">
              <a:lnSpc>
                <a:spcPts val="2735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44536A"/>
                </a:solidFill>
                <a:latin typeface="Georgia"/>
                <a:cs typeface="Georgia"/>
              </a:rPr>
              <a:t>Bank statement-based profitability      </a:t>
            </a:r>
            <a:r>
              <a:rPr sz="2000" b="1" spc="-45" dirty="0">
                <a:solidFill>
                  <a:srgbClr val="44536A"/>
                </a:solidFill>
                <a:latin typeface="Georgia"/>
                <a:cs typeface="Georgia"/>
              </a:rPr>
              <a:t> </a:t>
            </a:r>
            <a:r>
              <a:rPr lang="en-US" sz="2000" b="1" spc="-45" dirty="0">
                <a:solidFill>
                  <a:srgbClr val="44536A"/>
                </a:solidFill>
                <a:latin typeface="Georgia"/>
                <a:cs typeface="Georgia"/>
              </a:rPr>
              <a:t>		</a:t>
            </a:r>
            <a:r>
              <a:rPr lang="en-US" sz="2000" b="1" dirty="0">
                <a:solidFill>
                  <a:srgbClr val="44536A"/>
                </a:solidFill>
                <a:latin typeface="Georgia"/>
                <a:cs typeface="Georgia"/>
              </a:rPr>
              <a:t>Event-based profitability</a:t>
            </a:r>
            <a:endParaRPr sz="2000" b="1" dirty="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 flipH="1">
            <a:off x="6073141" y="647700"/>
            <a:ext cx="45719" cy="5562600"/>
          </a:xfrm>
          <a:custGeom>
            <a:avLst/>
            <a:gdLst/>
            <a:ahLst/>
            <a:cxnLst/>
            <a:rect l="l" t="t" r="r" b="b"/>
            <a:pathLst>
              <a:path h="5029200">
                <a:moveTo>
                  <a:pt x="0" y="0"/>
                </a:moveTo>
                <a:lnTo>
                  <a:pt x="0" y="502920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4" name="object 5">
            <a:extLst>
              <a:ext uri="{FF2B5EF4-FFF2-40B4-BE49-F238E27FC236}">
                <a16:creationId xmlns:a16="http://schemas.microsoft.com/office/drawing/2014/main" id="{BE867391-8488-5964-D466-A604B802D46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" y="6319397"/>
            <a:ext cx="1175004" cy="453255"/>
          </a:xfrm>
          <a:prstGeom prst="rect">
            <a:avLst/>
          </a:prstGeom>
        </p:spPr>
      </p:pic>
      <p:sp>
        <p:nvSpPr>
          <p:cNvPr id="45" name="object 9">
            <a:extLst>
              <a:ext uri="{FF2B5EF4-FFF2-40B4-BE49-F238E27FC236}">
                <a16:creationId xmlns:a16="http://schemas.microsoft.com/office/drawing/2014/main" id="{44F69AE9-5BA9-17CC-23E9-26F0C089039D}"/>
              </a:ext>
            </a:extLst>
          </p:cNvPr>
          <p:cNvSpPr txBox="1"/>
          <p:nvPr/>
        </p:nvSpPr>
        <p:spPr>
          <a:xfrm>
            <a:off x="11857735" y="6428028"/>
            <a:ext cx="111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0" dirty="0">
                <a:solidFill>
                  <a:srgbClr val="878787"/>
                </a:solidFill>
                <a:latin typeface="Georgia"/>
                <a:cs typeface="Georgia"/>
              </a:rPr>
              <a:t>6</a:t>
            </a:r>
            <a:endParaRPr sz="1200" dirty="0">
              <a:latin typeface="Georgia"/>
              <a:cs typeface="Georgia"/>
            </a:endParaRPr>
          </a:p>
        </p:txBody>
      </p:sp>
      <p:grpSp>
        <p:nvGrpSpPr>
          <p:cNvPr id="50" name="object 2">
            <a:extLst>
              <a:ext uri="{FF2B5EF4-FFF2-40B4-BE49-F238E27FC236}">
                <a16:creationId xmlns:a16="http://schemas.microsoft.com/office/drawing/2014/main" id="{85821831-468B-DF11-B292-10967B6036C5}"/>
              </a:ext>
            </a:extLst>
          </p:cNvPr>
          <p:cNvGrpSpPr/>
          <p:nvPr/>
        </p:nvGrpSpPr>
        <p:grpSpPr>
          <a:xfrm>
            <a:off x="4" y="4620"/>
            <a:ext cx="12192000" cy="404495"/>
            <a:chOff x="4" y="4620"/>
            <a:chExt cx="12192000" cy="404495"/>
          </a:xfrm>
        </p:grpSpPr>
        <p:sp>
          <p:nvSpPr>
            <p:cNvPr id="51" name="object 3">
              <a:extLst>
                <a:ext uri="{FF2B5EF4-FFF2-40B4-BE49-F238E27FC236}">
                  <a16:creationId xmlns:a16="http://schemas.microsoft.com/office/drawing/2014/main" id="{644DE469-69D0-CE0E-B430-954831E806AF}"/>
                </a:ext>
              </a:extLst>
            </p:cNvPr>
            <p:cNvSpPr/>
            <p:nvPr/>
          </p:nvSpPr>
          <p:spPr>
            <a:xfrm>
              <a:off x="4" y="4620"/>
              <a:ext cx="12192000" cy="313055"/>
            </a:xfrm>
            <a:custGeom>
              <a:avLst/>
              <a:gdLst/>
              <a:ahLst/>
              <a:cxnLst/>
              <a:rect l="l" t="t" r="r" b="b"/>
              <a:pathLst>
                <a:path w="12192000" h="313055">
                  <a:moveTo>
                    <a:pt x="0" y="312958"/>
                  </a:moveTo>
                  <a:lnTo>
                    <a:pt x="12191994" y="312958"/>
                  </a:lnTo>
                  <a:lnTo>
                    <a:pt x="12191994" y="0"/>
                  </a:lnTo>
                  <a:lnTo>
                    <a:pt x="0" y="0"/>
                  </a:lnTo>
                  <a:lnTo>
                    <a:pt x="0" y="312958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4">
              <a:extLst>
                <a:ext uri="{FF2B5EF4-FFF2-40B4-BE49-F238E27FC236}">
                  <a16:creationId xmlns:a16="http://schemas.microsoft.com/office/drawing/2014/main" id="{6EB9F6D9-0817-E345-E68A-C3AB0D6C5C12}"/>
                </a:ext>
              </a:extLst>
            </p:cNvPr>
            <p:cNvSpPr/>
            <p:nvPr/>
          </p:nvSpPr>
          <p:spPr>
            <a:xfrm>
              <a:off x="4" y="317579"/>
              <a:ext cx="12192000" cy="91440"/>
            </a:xfrm>
            <a:custGeom>
              <a:avLst/>
              <a:gdLst/>
              <a:ahLst/>
              <a:cxnLst/>
              <a:rect l="l" t="t" r="r" b="b"/>
              <a:pathLst>
                <a:path w="12192000" h="91440">
                  <a:moveTo>
                    <a:pt x="0" y="91279"/>
                  </a:moveTo>
                  <a:lnTo>
                    <a:pt x="12191994" y="91279"/>
                  </a:lnTo>
                  <a:lnTo>
                    <a:pt x="12191994" y="0"/>
                  </a:lnTo>
                  <a:lnTo>
                    <a:pt x="0" y="0"/>
                  </a:lnTo>
                  <a:lnTo>
                    <a:pt x="0" y="912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2">
            <a:extLst>
              <a:ext uri="{FF2B5EF4-FFF2-40B4-BE49-F238E27FC236}">
                <a16:creationId xmlns:a16="http://schemas.microsoft.com/office/drawing/2014/main" id="{FEDA85CA-1336-ABC4-391A-E17851E49AB1}"/>
              </a:ext>
            </a:extLst>
          </p:cNvPr>
          <p:cNvGrpSpPr/>
          <p:nvPr/>
        </p:nvGrpSpPr>
        <p:grpSpPr>
          <a:xfrm>
            <a:off x="0" y="4620"/>
            <a:ext cx="12192004" cy="404399"/>
            <a:chOff x="0" y="4620"/>
            <a:chExt cx="12192004" cy="404399"/>
          </a:xfrm>
        </p:grpSpPr>
        <p:sp>
          <p:nvSpPr>
            <p:cNvPr id="54" name="object 3">
              <a:extLst>
                <a:ext uri="{FF2B5EF4-FFF2-40B4-BE49-F238E27FC236}">
                  <a16:creationId xmlns:a16="http://schemas.microsoft.com/office/drawing/2014/main" id="{6A012CCA-CB3F-4559-48C4-7B4E9DB64BB8}"/>
                </a:ext>
              </a:extLst>
            </p:cNvPr>
            <p:cNvSpPr/>
            <p:nvPr/>
          </p:nvSpPr>
          <p:spPr>
            <a:xfrm>
              <a:off x="0" y="4620"/>
              <a:ext cx="12192000" cy="313055"/>
            </a:xfrm>
            <a:custGeom>
              <a:avLst/>
              <a:gdLst/>
              <a:ahLst/>
              <a:cxnLst/>
              <a:rect l="l" t="t" r="r" b="b"/>
              <a:pathLst>
                <a:path w="12192000" h="313055">
                  <a:moveTo>
                    <a:pt x="0" y="312958"/>
                  </a:moveTo>
                  <a:lnTo>
                    <a:pt x="12191994" y="312958"/>
                  </a:lnTo>
                  <a:lnTo>
                    <a:pt x="12191994" y="0"/>
                  </a:lnTo>
                  <a:lnTo>
                    <a:pt x="0" y="0"/>
                  </a:lnTo>
                  <a:lnTo>
                    <a:pt x="0" y="312958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4">
              <a:extLst>
                <a:ext uri="{FF2B5EF4-FFF2-40B4-BE49-F238E27FC236}">
                  <a16:creationId xmlns:a16="http://schemas.microsoft.com/office/drawing/2014/main" id="{524C237A-657E-F977-069B-DFDD3DCE7944}"/>
                </a:ext>
              </a:extLst>
            </p:cNvPr>
            <p:cNvSpPr/>
            <p:nvPr/>
          </p:nvSpPr>
          <p:spPr>
            <a:xfrm>
              <a:off x="4" y="317579"/>
              <a:ext cx="12192000" cy="91440"/>
            </a:xfrm>
            <a:custGeom>
              <a:avLst/>
              <a:gdLst/>
              <a:ahLst/>
              <a:cxnLst/>
              <a:rect l="l" t="t" r="r" b="b"/>
              <a:pathLst>
                <a:path w="12192000" h="91440">
                  <a:moveTo>
                    <a:pt x="0" y="91279"/>
                  </a:moveTo>
                  <a:lnTo>
                    <a:pt x="12191994" y="91279"/>
                  </a:lnTo>
                  <a:lnTo>
                    <a:pt x="12191994" y="0"/>
                  </a:lnTo>
                  <a:lnTo>
                    <a:pt x="0" y="0"/>
                  </a:lnTo>
                  <a:lnTo>
                    <a:pt x="0" y="912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12">
            <a:extLst>
              <a:ext uri="{FF2B5EF4-FFF2-40B4-BE49-F238E27FC236}">
                <a16:creationId xmlns:a16="http://schemas.microsoft.com/office/drawing/2014/main" id="{973B5F59-DA94-9C4B-8FA1-D83CE78AD3C3}"/>
              </a:ext>
            </a:extLst>
          </p:cNvPr>
          <p:cNvSpPr/>
          <p:nvPr/>
        </p:nvSpPr>
        <p:spPr>
          <a:xfrm>
            <a:off x="0" y="0"/>
            <a:ext cx="3022600" cy="311150"/>
          </a:xfrm>
          <a:custGeom>
            <a:avLst/>
            <a:gdLst/>
            <a:ahLst/>
            <a:cxnLst/>
            <a:rect l="l" t="t" r="r" b="b"/>
            <a:pathLst>
              <a:path w="3022600" h="311150">
                <a:moveTo>
                  <a:pt x="3022092" y="0"/>
                </a:moveTo>
                <a:lnTo>
                  <a:pt x="0" y="0"/>
                </a:lnTo>
                <a:lnTo>
                  <a:pt x="0" y="310896"/>
                </a:lnTo>
                <a:lnTo>
                  <a:pt x="3022092" y="310896"/>
                </a:lnTo>
                <a:lnTo>
                  <a:pt x="3022092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57" name="object 13">
            <a:extLst>
              <a:ext uri="{FF2B5EF4-FFF2-40B4-BE49-F238E27FC236}">
                <a16:creationId xmlns:a16="http://schemas.microsoft.com/office/drawing/2014/main" id="{CA377C4C-0083-E584-A2FD-B50594BA822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931920" cy="311150"/>
          </a:xfrm>
          <a:prstGeom prst="rect">
            <a:avLst/>
          </a:prstGeom>
          <a:ln w="12700">
            <a:solidFill>
              <a:srgbClr val="002450"/>
            </a:solidFill>
          </a:ln>
        </p:spPr>
        <p:txBody>
          <a:bodyPr vert="horz" wrap="square" lIns="0" tIns="67310" rIns="0" bIns="0" rtlCol="0">
            <a:noAutofit/>
          </a:bodyPr>
          <a:lstStyle/>
          <a:p>
            <a:pPr marL="792480" algn="ctr">
              <a:lnSpc>
                <a:spcPct val="100000"/>
              </a:lnSpc>
              <a:spcBef>
                <a:spcPts val="530"/>
              </a:spcBef>
            </a:pPr>
            <a:r>
              <a:rPr lang="en-US" sz="1100" dirty="0">
                <a:solidFill>
                  <a:srgbClr val="D0CECE"/>
                </a:solidFill>
                <a:latin typeface="Georgia"/>
                <a:cs typeface="Georgia"/>
              </a:rPr>
              <a:t>Introduction</a:t>
            </a:r>
            <a:endParaRPr sz="1100" dirty="0">
              <a:solidFill>
                <a:srgbClr val="D0CECE"/>
              </a:solidFill>
              <a:latin typeface="Georgia"/>
              <a:cs typeface="Georgia"/>
            </a:endParaRPr>
          </a:p>
        </p:txBody>
      </p:sp>
      <p:sp>
        <p:nvSpPr>
          <p:cNvPr id="58" name="object 15">
            <a:extLst>
              <a:ext uri="{FF2B5EF4-FFF2-40B4-BE49-F238E27FC236}">
                <a16:creationId xmlns:a16="http://schemas.microsoft.com/office/drawing/2014/main" id="{C313E830-C58C-4289-5733-A935FA18FA7D}"/>
              </a:ext>
            </a:extLst>
          </p:cNvPr>
          <p:cNvSpPr txBox="1"/>
          <p:nvPr/>
        </p:nvSpPr>
        <p:spPr>
          <a:xfrm>
            <a:off x="3940063" y="0"/>
            <a:ext cx="4114800" cy="311150"/>
          </a:xfrm>
          <a:prstGeom prst="rect">
            <a:avLst/>
          </a:prstGeom>
          <a:ln w="12700">
            <a:solidFill>
              <a:srgbClr val="002450"/>
            </a:solidFill>
          </a:ln>
        </p:spPr>
        <p:txBody>
          <a:bodyPr vert="horz" wrap="square" lIns="0" tIns="67310" rIns="0" bIns="0" rtlCol="0">
            <a:noAutofit/>
          </a:bodyPr>
          <a:lstStyle/>
          <a:p>
            <a:pPr marL="295275" algn="ctr">
              <a:lnSpc>
                <a:spcPct val="100000"/>
              </a:lnSpc>
              <a:spcBef>
                <a:spcPts val="530"/>
              </a:spcBef>
            </a:pPr>
            <a:r>
              <a:rPr lang="en-US" sz="1100" b="1" dirty="0">
                <a:solidFill>
                  <a:schemeClr val="bg1"/>
                </a:solidFill>
                <a:latin typeface="Georgia"/>
                <a:cs typeface="Georgia"/>
              </a:rPr>
              <a:t>Executive Summary</a:t>
            </a:r>
            <a:endParaRPr sz="1100" b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  <p:sp>
        <p:nvSpPr>
          <p:cNvPr id="59" name="object 17">
            <a:extLst>
              <a:ext uri="{FF2B5EF4-FFF2-40B4-BE49-F238E27FC236}">
                <a16:creationId xmlns:a16="http://schemas.microsoft.com/office/drawing/2014/main" id="{47BAE8A9-C492-F303-5D77-D1E8AA92D7DA}"/>
              </a:ext>
            </a:extLst>
          </p:cNvPr>
          <p:cNvSpPr txBox="1"/>
          <p:nvPr/>
        </p:nvSpPr>
        <p:spPr>
          <a:xfrm>
            <a:off x="8054863" y="-6350"/>
            <a:ext cx="4114800" cy="311150"/>
          </a:xfrm>
          <a:prstGeom prst="rect">
            <a:avLst/>
          </a:prstGeom>
          <a:ln w="12700">
            <a:solidFill>
              <a:srgbClr val="002450"/>
            </a:solidFill>
          </a:ln>
        </p:spPr>
        <p:txBody>
          <a:bodyPr vert="horz" wrap="square" lIns="0" tIns="67310" rIns="0" bIns="0" rtlCol="0">
            <a:noAutofit/>
          </a:bodyPr>
          <a:lstStyle/>
          <a:p>
            <a:pPr marL="672465" algn="ctr">
              <a:lnSpc>
                <a:spcPct val="100000"/>
              </a:lnSpc>
              <a:spcBef>
                <a:spcPts val="530"/>
              </a:spcBef>
            </a:pPr>
            <a:r>
              <a:rPr lang="en-US" sz="1100" dirty="0">
                <a:solidFill>
                  <a:srgbClr val="D0CECE"/>
                </a:solidFill>
                <a:latin typeface="Georgia"/>
                <a:cs typeface="Georgia"/>
              </a:rPr>
              <a:t>Future Direction</a:t>
            </a:r>
            <a:endParaRPr sz="1100" dirty="0">
              <a:latin typeface="Georgia"/>
              <a:cs typeface="Georgia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1740F91-090B-983E-4994-2ED280CEE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45" y="1648967"/>
            <a:ext cx="4926242" cy="35600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A0961D5-4774-89B3-1F73-4321CE5854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4658" y="2328068"/>
            <a:ext cx="5219316" cy="876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EA3C0-9087-CB2B-4097-17F33892AC59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513704" y="3810000"/>
            <a:ext cx="5221224" cy="7498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no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/>
              <a:t>LCG</a:t>
            </a:r>
            <a:r>
              <a:rPr spc="-35" dirty="0"/>
              <a:t> </a:t>
            </a:r>
            <a:r>
              <a:rPr lang="en-US" dirty="0"/>
              <a:t>can provide support to strengthen profitability and reach a larger customer base through various marketing strategies</a:t>
            </a:r>
            <a:endParaRPr spc="-1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D85A2E-10AA-3AB5-699A-70E3B5108F10}"/>
              </a:ext>
            </a:extLst>
          </p:cNvPr>
          <p:cNvGrpSpPr/>
          <p:nvPr/>
        </p:nvGrpSpPr>
        <p:grpSpPr>
          <a:xfrm>
            <a:off x="3982975" y="2584705"/>
            <a:ext cx="4226051" cy="2215895"/>
            <a:chOff x="3931920" y="1594105"/>
            <a:chExt cx="4226051" cy="2215895"/>
          </a:xfrm>
        </p:grpSpPr>
        <p:sp>
          <p:nvSpPr>
            <p:cNvPr id="3" name="object 3"/>
            <p:cNvSpPr txBox="1"/>
            <p:nvPr/>
          </p:nvSpPr>
          <p:spPr>
            <a:xfrm>
              <a:off x="3931920" y="2225039"/>
              <a:ext cx="2004060" cy="1584960"/>
            </a:xfrm>
            <a:prstGeom prst="rect">
              <a:avLst/>
            </a:prstGeom>
            <a:ln w="12700">
              <a:solidFill>
                <a:srgbClr val="002450"/>
              </a:solidFill>
            </a:ln>
          </p:spPr>
          <p:txBody>
            <a:bodyPr vert="horz" wrap="square" lIns="0" tIns="42544" rIns="0" bIns="0" rtlCol="0">
              <a:noAutofit/>
            </a:bodyPr>
            <a:lstStyle/>
            <a:p>
              <a:pPr marL="263525" marR="101600" indent="-172720">
                <a:lnSpc>
                  <a:spcPct val="100000"/>
                </a:lnSpc>
                <a:spcBef>
                  <a:spcPts val="334"/>
                </a:spcBef>
                <a:buFont typeface="Arial"/>
                <a:buChar char="•"/>
                <a:tabLst>
                  <a:tab pos="263525" algn="l"/>
                </a:tabLst>
              </a:pPr>
              <a:r>
                <a:rPr lang="en-US" sz="1200" dirty="0">
                  <a:solidFill>
                    <a:srgbClr val="44536A"/>
                  </a:solidFill>
                  <a:latin typeface="Georgia"/>
                  <a:cs typeface="Georgia"/>
                </a:rPr>
                <a:t>Revenue maximization</a:t>
              </a:r>
            </a:p>
            <a:p>
              <a:pPr marL="263525" marR="101600" indent="-172720">
                <a:lnSpc>
                  <a:spcPct val="100000"/>
                </a:lnSpc>
                <a:spcBef>
                  <a:spcPts val="334"/>
                </a:spcBef>
                <a:buFont typeface="Arial"/>
                <a:buChar char="•"/>
                <a:tabLst>
                  <a:tab pos="263525" algn="l"/>
                </a:tabLst>
              </a:pPr>
              <a:r>
                <a:rPr lang="en-US" sz="1200" dirty="0">
                  <a:solidFill>
                    <a:srgbClr val="44536A"/>
                  </a:solidFill>
                  <a:latin typeface="Georgia"/>
                  <a:cs typeface="Georgia"/>
                </a:rPr>
                <a:t>Cost control through inventory audit</a:t>
              </a: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6155435" y="2225040"/>
              <a:ext cx="2002536" cy="1584960"/>
            </a:xfrm>
            <a:prstGeom prst="rect">
              <a:avLst/>
            </a:prstGeom>
            <a:ln w="12700">
              <a:solidFill>
                <a:srgbClr val="002450"/>
              </a:solidFill>
            </a:ln>
          </p:spPr>
          <p:txBody>
            <a:bodyPr vert="horz" wrap="square" lIns="0" tIns="42544" rIns="0" bIns="0" rtlCol="0">
              <a:noAutofit/>
            </a:bodyPr>
            <a:lstStyle/>
            <a:p>
              <a:pPr marL="263525" marR="102235" indent="-172720">
                <a:lnSpc>
                  <a:spcPct val="100000"/>
                </a:lnSpc>
                <a:spcBef>
                  <a:spcPts val="334"/>
                </a:spcBef>
                <a:buFont typeface="Arial"/>
                <a:buChar char="•"/>
                <a:tabLst>
                  <a:tab pos="263525" algn="l"/>
                </a:tabLst>
              </a:pPr>
              <a:r>
                <a:rPr lang="en-US" sz="1200" dirty="0">
                  <a:solidFill>
                    <a:srgbClr val="44536A"/>
                  </a:solidFill>
                  <a:latin typeface="Georgia"/>
                  <a:cs typeface="Georgia"/>
                </a:rPr>
                <a:t>Student volunteers to drive Elder Pep’s marketing and PR efforts </a:t>
              </a:r>
            </a:p>
            <a:p>
              <a:pPr marL="263525" marR="241300" indent="-172720">
                <a:lnSpc>
                  <a:spcPct val="100000"/>
                </a:lnSpc>
                <a:buFont typeface="Arial"/>
                <a:buChar char="•"/>
                <a:tabLst>
                  <a:tab pos="263525" algn="l"/>
                </a:tabLst>
              </a:pPr>
              <a:r>
                <a:rPr lang="en-US" sz="1200" spc="-10" dirty="0">
                  <a:solidFill>
                    <a:srgbClr val="44536A"/>
                  </a:solidFill>
                  <a:latin typeface="Georgia"/>
                  <a:cs typeface="Georgia"/>
                </a:rPr>
                <a:t>Assist with event planning and manage client relationships</a:t>
              </a:r>
              <a:endParaRPr lang="en-US" sz="1200" dirty="0">
                <a:latin typeface="Georgia"/>
                <a:cs typeface="Georgia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931920" y="1594105"/>
              <a:ext cx="2004060" cy="551815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rgbClr val="002450"/>
              </a:solidFill>
            </a:ln>
          </p:spPr>
          <p:txBody>
            <a:bodyPr vert="horz" wrap="square" lIns="0" tIns="88900" rIns="0" bIns="0" rtlCol="0">
              <a:noAutofit/>
            </a:bodyPr>
            <a:lstStyle/>
            <a:p>
              <a:pPr marL="337185" algn="l">
                <a:lnSpc>
                  <a:spcPct val="100000"/>
                </a:lnSpc>
                <a:spcBef>
                  <a:spcPts val="700"/>
                </a:spcBef>
              </a:pPr>
              <a:r>
                <a:rPr lang="en-US" sz="1200" b="1" spc="-25" dirty="0">
                  <a:solidFill>
                    <a:srgbClr val="FFFFFF"/>
                  </a:solidFill>
                  <a:latin typeface="Georgia"/>
                  <a:cs typeface="Georgia"/>
                </a:rPr>
                <a:t>   Profitability</a:t>
              </a:r>
              <a:endParaRPr sz="1200" dirty="0">
                <a:latin typeface="Georgia"/>
                <a:cs typeface="Georgia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6155435" y="1594105"/>
              <a:ext cx="2002536" cy="551815"/>
            </a:xfrm>
            <a:prstGeom prst="rect">
              <a:avLst/>
            </a:prstGeom>
            <a:solidFill>
              <a:srgbClr val="C00000"/>
            </a:solidFill>
            <a:ln w="12700">
              <a:solidFill>
                <a:srgbClr val="002450"/>
              </a:solidFill>
            </a:ln>
          </p:spPr>
          <p:txBody>
            <a:bodyPr vert="horz" wrap="square" lIns="0" tIns="88900" rIns="0" bIns="0" rtlCol="0">
              <a:noAutofit/>
            </a:bodyPr>
            <a:lstStyle/>
            <a:p>
              <a:pPr algn="ctr">
                <a:lnSpc>
                  <a:spcPct val="100000"/>
                </a:lnSpc>
                <a:spcBef>
                  <a:spcPts val="700"/>
                </a:spcBef>
              </a:pPr>
              <a:r>
                <a:rPr lang="en-US" sz="1200" b="1" dirty="0">
                  <a:solidFill>
                    <a:srgbClr val="FFFFFF"/>
                  </a:solidFill>
                  <a:latin typeface="Georgia"/>
                  <a:cs typeface="Georgia"/>
                </a:rPr>
                <a:t>Marketing</a:t>
              </a:r>
              <a:endParaRPr sz="1200" dirty="0">
                <a:latin typeface="Georgia"/>
                <a:cs typeface="Georgia"/>
              </a:endParaRPr>
            </a:p>
          </p:txBody>
        </p:sp>
      </p:grpSp>
      <p:sp>
        <p:nvSpPr>
          <p:cNvPr id="15" name="object 9">
            <a:extLst>
              <a:ext uri="{FF2B5EF4-FFF2-40B4-BE49-F238E27FC236}">
                <a16:creationId xmlns:a16="http://schemas.microsoft.com/office/drawing/2014/main" id="{A3365EA7-415F-5116-AFF3-9F6CC9B9C992}"/>
              </a:ext>
            </a:extLst>
          </p:cNvPr>
          <p:cNvSpPr txBox="1"/>
          <p:nvPr/>
        </p:nvSpPr>
        <p:spPr>
          <a:xfrm>
            <a:off x="11857735" y="6428028"/>
            <a:ext cx="111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0" dirty="0">
                <a:solidFill>
                  <a:srgbClr val="878787"/>
                </a:solidFill>
                <a:latin typeface="Georgia"/>
                <a:cs typeface="Georgia"/>
              </a:rPr>
              <a:t>7</a:t>
            </a:r>
            <a:endParaRPr sz="1200" dirty="0">
              <a:latin typeface="Georgia"/>
              <a:cs typeface="Georgia"/>
            </a:endParaRPr>
          </a:p>
        </p:txBody>
      </p:sp>
      <p:grpSp>
        <p:nvGrpSpPr>
          <p:cNvPr id="16" name="object 2">
            <a:extLst>
              <a:ext uri="{FF2B5EF4-FFF2-40B4-BE49-F238E27FC236}">
                <a16:creationId xmlns:a16="http://schemas.microsoft.com/office/drawing/2014/main" id="{666D9262-F573-B96E-65E0-49CC15D5BE66}"/>
              </a:ext>
            </a:extLst>
          </p:cNvPr>
          <p:cNvGrpSpPr/>
          <p:nvPr/>
        </p:nvGrpSpPr>
        <p:grpSpPr>
          <a:xfrm>
            <a:off x="4" y="4620"/>
            <a:ext cx="12192000" cy="404495"/>
            <a:chOff x="4" y="4620"/>
            <a:chExt cx="12192000" cy="404495"/>
          </a:xfrm>
        </p:grpSpPr>
        <p:sp>
          <p:nvSpPr>
            <p:cNvPr id="17" name="object 3">
              <a:extLst>
                <a:ext uri="{FF2B5EF4-FFF2-40B4-BE49-F238E27FC236}">
                  <a16:creationId xmlns:a16="http://schemas.microsoft.com/office/drawing/2014/main" id="{AFC29845-4FCD-C1BE-F2C3-F4B3A562BF44}"/>
                </a:ext>
              </a:extLst>
            </p:cNvPr>
            <p:cNvSpPr/>
            <p:nvPr/>
          </p:nvSpPr>
          <p:spPr>
            <a:xfrm>
              <a:off x="4" y="4620"/>
              <a:ext cx="12192000" cy="313055"/>
            </a:xfrm>
            <a:custGeom>
              <a:avLst/>
              <a:gdLst/>
              <a:ahLst/>
              <a:cxnLst/>
              <a:rect l="l" t="t" r="r" b="b"/>
              <a:pathLst>
                <a:path w="12192000" h="313055">
                  <a:moveTo>
                    <a:pt x="0" y="312958"/>
                  </a:moveTo>
                  <a:lnTo>
                    <a:pt x="12191994" y="312958"/>
                  </a:lnTo>
                  <a:lnTo>
                    <a:pt x="12191994" y="0"/>
                  </a:lnTo>
                  <a:lnTo>
                    <a:pt x="0" y="0"/>
                  </a:lnTo>
                  <a:lnTo>
                    <a:pt x="0" y="312958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BF9B4CA2-887D-D0CC-4EFC-D96EA19C9B82}"/>
                </a:ext>
              </a:extLst>
            </p:cNvPr>
            <p:cNvSpPr/>
            <p:nvPr/>
          </p:nvSpPr>
          <p:spPr>
            <a:xfrm>
              <a:off x="4" y="317579"/>
              <a:ext cx="12192000" cy="91440"/>
            </a:xfrm>
            <a:custGeom>
              <a:avLst/>
              <a:gdLst/>
              <a:ahLst/>
              <a:cxnLst/>
              <a:rect l="l" t="t" r="r" b="b"/>
              <a:pathLst>
                <a:path w="12192000" h="91440">
                  <a:moveTo>
                    <a:pt x="0" y="91279"/>
                  </a:moveTo>
                  <a:lnTo>
                    <a:pt x="12191994" y="91279"/>
                  </a:lnTo>
                  <a:lnTo>
                    <a:pt x="12191994" y="0"/>
                  </a:lnTo>
                  <a:lnTo>
                    <a:pt x="0" y="0"/>
                  </a:lnTo>
                  <a:lnTo>
                    <a:pt x="0" y="912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2">
            <a:extLst>
              <a:ext uri="{FF2B5EF4-FFF2-40B4-BE49-F238E27FC236}">
                <a16:creationId xmlns:a16="http://schemas.microsoft.com/office/drawing/2014/main" id="{9C85C42E-27F4-B8D8-ACE7-B221430BADF6}"/>
              </a:ext>
            </a:extLst>
          </p:cNvPr>
          <p:cNvGrpSpPr/>
          <p:nvPr/>
        </p:nvGrpSpPr>
        <p:grpSpPr>
          <a:xfrm>
            <a:off x="0" y="4620"/>
            <a:ext cx="12192004" cy="404399"/>
            <a:chOff x="0" y="4620"/>
            <a:chExt cx="12192004" cy="404399"/>
          </a:xfrm>
        </p:grpSpPr>
        <p:sp>
          <p:nvSpPr>
            <p:cNvPr id="20" name="object 3">
              <a:extLst>
                <a:ext uri="{FF2B5EF4-FFF2-40B4-BE49-F238E27FC236}">
                  <a16:creationId xmlns:a16="http://schemas.microsoft.com/office/drawing/2014/main" id="{239A3167-B42D-02B6-16F4-B27C1FF5C940}"/>
                </a:ext>
              </a:extLst>
            </p:cNvPr>
            <p:cNvSpPr/>
            <p:nvPr/>
          </p:nvSpPr>
          <p:spPr>
            <a:xfrm>
              <a:off x="0" y="4620"/>
              <a:ext cx="12192000" cy="313055"/>
            </a:xfrm>
            <a:custGeom>
              <a:avLst/>
              <a:gdLst/>
              <a:ahLst/>
              <a:cxnLst/>
              <a:rect l="l" t="t" r="r" b="b"/>
              <a:pathLst>
                <a:path w="12192000" h="313055">
                  <a:moveTo>
                    <a:pt x="0" y="312958"/>
                  </a:moveTo>
                  <a:lnTo>
                    <a:pt x="12191994" y="312958"/>
                  </a:lnTo>
                  <a:lnTo>
                    <a:pt x="12191994" y="0"/>
                  </a:lnTo>
                  <a:lnTo>
                    <a:pt x="0" y="0"/>
                  </a:lnTo>
                  <a:lnTo>
                    <a:pt x="0" y="312958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4">
              <a:extLst>
                <a:ext uri="{FF2B5EF4-FFF2-40B4-BE49-F238E27FC236}">
                  <a16:creationId xmlns:a16="http://schemas.microsoft.com/office/drawing/2014/main" id="{B2CD867A-D274-553A-0A95-FC7AD6979E1F}"/>
                </a:ext>
              </a:extLst>
            </p:cNvPr>
            <p:cNvSpPr/>
            <p:nvPr/>
          </p:nvSpPr>
          <p:spPr>
            <a:xfrm>
              <a:off x="4" y="317579"/>
              <a:ext cx="12192000" cy="91440"/>
            </a:xfrm>
            <a:custGeom>
              <a:avLst/>
              <a:gdLst/>
              <a:ahLst/>
              <a:cxnLst/>
              <a:rect l="l" t="t" r="r" b="b"/>
              <a:pathLst>
                <a:path w="12192000" h="91440">
                  <a:moveTo>
                    <a:pt x="0" y="91279"/>
                  </a:moveTo>
                  <a:lnTo>
                    <a:pt x="12191994" y="91279"/>
                  </a:lnTo>
                  <a:lnTo>
                    <a:pt x="12191994" y="0"/>
                  </a:lnTo>
                  <a:lnTo>
                    <a:pt x="0" y="0"/>
                  </a:lnTo>
                  <a:lnTo>
                    <a:pt x="0" y="9127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12">
            <a:extLst>
              <a:ext uri="{FF2B5EF4-FFF2-40B4-BE49-F238E27FC236}">
                <a16:creationId xmlns:a16="http://schemas.microsoft.com/office/drawing/2014/main" id="{6260ADA5-C367-69B0-52A2-4893E52AE4A9}"/>
              </a:ext>
            </a:extLst>
          </p:cNvPr>
          <p:cNvSpPr/>
          <p:nvPr/>
        </p:nvSpPr>
        <p:spPr>
          <a:xfrm>
            <a:off x="0" y="0"/>
            <a:ext cx="3022600" cy="311150"/>
          </a:xfrm>
          <a:custGeom>
            <a:avLst/>
            <a:gdLst/>
            <a:ahLst/>
            <a:cxnLst/>
            <a:rect l="l" t="t" r="r" b="b"/>
            <a:pathLst>
              <a:path w="3022600" h="311150">
                <a:moveTo>
                  <a:pt x="3022092" y="0"/>
                </a:moveTo>
                <a:lnTo>
                  <a:pt x="0" y="0"/>
                </a:lnTo>
                <a:lnTo>
                  <a:pt x="0" y="310896"/>
                </a:lnTo>
                <a:lnTo>
                  <a:pt x="3022092" y="310896"/>
                </a:lnTo>
                <a:lnTo>
                  <a:pt x="3022092" y="0"/>
                </a:lnTo>
                <a:close/>
              </a:path>
            </a:pathLst>
          </a:custGeom>
          <a:solidFill>
            <a:srgbClr val="0462C1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3" name="object 13">
            <a:extLst>
              <a:ext uri="{FF2B5EF4-FFF2-40B4-BE49-F238E27FC236}">
                <a16:creationId xmlns:a16="http://schemas.microsoft.com/office/drawing/2014/main" id="{9F3AACC2-BAD9-D3AA-63C8-3C9D52BC196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3931920" cy="311150"/>
          </a:xfrm>
          <a:prstGeom prst="rect">
            <a:avLst/>
          </a:prstGeom>
          <a:ln w="12700">
            <a:solidFill>
              <a:srgbClr val="002450"/>
            </a:solidFill>
          </a:ln>
        </p:spPr>
        <p:txBody>
          <a:bodyPr vert="horz" wrap="square" lIns="0" tIns="67310" rIns="0" bIns="0" rtlCol="0">
            <a:noAutofit/>
          </a:bodyPr>
          <a:lstStyle/>
          <a:p>
            <a:pPr marL="792480" algn="ctr">
              <a:lnSpc>
                <a:spcPct val="100000"/>
              </a:lnSpc>
              <a:spcBef>
                <a:spcPts val="530"/>
              </a:spcBef>
            </a:pPr>
            <a:r>
              <a:rPr lang="en-US" sz="1100" dirty="0">
                <a:solidFill>
                  <a:srgbClr val="D0CECE"/>
                </a:solidFill>
                <a:latin typeface="Georgia"/>
                <a:cs typeface="Georgia"/>
              </a:rPr>
              <a:t>Introduction</a:t>
            </a:r>
            <a:endParaRPr sz="1100" dirty="0">
              <a:solidFill>
                <a:srgbClr val="D0CECE"/>
              </a:solidFill>
              <a:latin typeface="Georgia"/>
              <a:cs typeface="Georgia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36518B62-5D58-9931-0251-B07B92D2C5B9}"/>
              </a:ext>
            </a:extLst>
          </p:cNvPr>
          <p:cNvSpPr txBox="1"/>
          <p:nvPr/>
        </p:nvSpPr>
        <p:spPr>
          <a:xfrm>
            <a:off x="3940063" y="0"/>
            <a:ext cx="4114800" cy="311150"/>
          </a:xfrm>
          <a:prstGeom prst="rect">
            <a:avLst/>
          </a:prstGeom>
          <a:ln w="12700">
            <a:solidFill>
              <a:srgbClr val="002450"/>
            </a:solidFill>
          </a:ln>
        </p:spPr>
        <p:txBody>
          <a:bodyPr vert="horz" wrap="square" lIns="0" tIns="67310" rIns="0" bIns="0" rtlCol="0">
            <a:noAutofit/>
          </a:bodyPr>
          <a:lstStyle/>
          <a:p>
            <a:pPr marL="295275" algn="ctr">
              <a:lnSpc>
                <a:spcPct val="100000"/>
              </a:lnSpc>
              <a:spcBef>
                <a:spcPts val="530"/>
              </a:spcBef>
            </a:pPr>
            <a:r>
              <a:rPr lang="en-US" sz="1100" dirty="0">
                <a:solidFill>
                  <a:srgbClr val="D0CECE"/>
                </a:solidFill>
                <a:latin typeface="Georgia"/>
                <a:cs typeface="Georgia"/>
              </a:rPr>
              <a:t>Executive Summary</a:t>
            </a:r>
            <a:endParaRPr sz="1100" dirty="0">
              <a:solidFill>
                <a:srgbClr val="D0CECE"/>
              </a:solidFill>
              <a:latin typeface="Georgia"/>
              <a:cs typeface="Georgia"/>
            </a:endParaRP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C29DFAF8-B57D-B0F6-8B41-6D581BEB12E7}"/>
              </a:ext>
            </a:extLst>
          </p:cNvPr>
          <p:cNvSpPr txBox="1"/>
          <p:nvPr/>
        </p:nvSpPr>
        <p:spPr>
          <a:xfrm>
            <a:off x="8054863" y="-6350"/>
            <a:ext cx="4114800" cy="311150"/>
          </a:xfrm>
          <a:prstGeom prst="rect">
            <a:avLst/>
          </a:prstGeom>
          <a:ln w="12700">
            <a:solidFill>
              <a:srgbClr val="002450"/>
            </a:solidFill>
          </a:ln>
        </p:spPr>
        <p:txBody>
          <a:bodyPr vert="horz" wrap="square" lIns="0" tIns="67310" rIns="0" bIns="0" rtlCol="0">
            <a:noAutofit/>
          </a:bodyPr>
          <a:lstStyle/>
          <a:p>
            <a:pPr marL="672465" algn="ctr">
              <a:lnSpc>
                <a:spcPct val="100000"/>
              </a:lnSpc>
              <a:spcBef>
                <a:spcPts val="530"/>
              </a:spcBef>
            </a:pPr>
            <a:r>
              <a:rPr lang="en-US" sz="1100" b="1" dirty="0">
                <a:solidFill>
                  <a:schemeClr val="bg1"/>
                </a:solidFill>
                <a:latin typeface="Georgia"/>
                <a:cs typeface="Georgia"/>
              </a:rPr>
              <a:t>Future Direction</a:t>
            </a:r>
            <a:endParaRPr sz="1100" b="1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9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Disclaimer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dirty="0"/>
              <a:t>This</a:t>
            </a:r>
            <a:r>
              <a:rPr spc="-25" dirty="0"/>
              <a:t> </a:t>
            </a:r>
            <a:r>
              <a:rPr dirty="0"/>
              <a:t>document</a:t>
            </a:r>
            <a:r>
              <a:rPr spc="-2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provided</a:t>
            </a:r>
            <a:r>
              <a:rPr spc="-20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dirty="0"/>
              <a:t>Lakeside</a:t>
            </a:r>
            <a:r>
              <a:rPr spc="-20" dirty="0"/>
              <a:t> </a:t>
            </a:r>
            <a:r>
              <a:rPr spc="-10" dirty="0"/>
              <a:t>Consulting</a:t>
            </a:r>
            <a:r>
              <a:rPr spc="-35" dirty="0"/>
              <a:t> </a:t>
            </a:r>
            <a:r>
              <a:rPr dirty="0"/>
              <a:t>Group,</a:t>
            </a:r>
            <a:r>
              <a:rPr spc="-30" dirty="0"/>
              <a:t> </a:t>
            </a:r>
            <a:r>
              <a:rPr dirty="0"/>
              <a:t>hereinafter</a:t>
            </a:r>
            <a:r>
              <a:rPr spc="-35" dirty="0"/>
              <a:t> </a:t>
            </a:r>
            <a:r>
              <a:rPr dirty="0"/>
              <a:t>referred</a:t>
            </a:r>
            <a:r>
              <a:rPr spc="-5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0" dirty="0"/>
              <a:t>“LCG“</a:t>
            </a:r>
          </a:p>
          <a:p>
            <a:pPr marL="12700" marR="5080">
              <a:lnSpc>
                <a:spcPct val="90100"/>
              </a:lnSpc>
              <a:spcBef>
                <a:spcPts val="994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b="1" dirty="0">
                <a:latin typeface="Georgia"/>
                <a:cs typeface="Georgia"/>
              </a:rPr>
              <a:t>LCG</a:t>
            </a:r>
            <a:r>
              <a:rPr b="1" spc="-60" dirty="0">
                <a:latin typeface="Georgia"/>
                <a:cs typeface="Georgia"/>
              </a:rPr>
              <a:t> </a:t>
            </a:r>
            <a:r>
              <a:rPr dirty="0"/>
              <a:t>offers</a:t>
            </a:r>
            <a:r>
              <a:rPr spc="-45" dirty="0"/>
              <a:t> </a:t>
            </a:r>
            <a:r>
              <a:rPr dirty="0"/>
              <a:t>its</a:t>
            </a:r>
            <a:r>
              <a:rPr spc="-20" dirty="0"/>
              <a:t> </a:t>
            </a:r>
            <a:r>
              <a:rPr spc="-10" dirty="0"/>
              <a:t>consulting</a:t>
            </a:r>
            <a:r>
              <a:rPr spc="-30" dirty="0"/>
              <a:t> </a:t>
            </a:r>
            <a:r>
              <a:rPr dirty="0"/>
              <a:t>services</a:t>
            </a:r>
            <a:r>
              <a:rPr spc="-20" dirty="0"/>
              <a:t> </a:t>
            </a:r>
            <a:r>
              <a:rPr dirty="0"/>
              <a:t>as</a:t>
            </a:r>
            <a:r>
              <a:rPr spc="-20" dirty="0"/>
              <a:t> </a:t>
            </a:r>
            <a:r>
              <a:rPr dirty="0"/>
              <a:t>an</a:t>
            </a:r>
            <a:r>
              <a:rPr spc="-20" dirty="0"/>
              <a:t> </a:t>
            </a:r>
            <a:r>
              <a:rPr dirty="0"/>
              <a:t>educational</a:t>
            </a:r>
            <a:r>
              <a:rPr spc="-30" dirty="0"/>
              <a:t> </a:t>
            </a:r>
            <a:r>
              <a:rPr dirty="0"/>
              <a:t>endeavor</a:t>
            </a:r>
            <a:r>
              <a:rPr spc="-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provide</a:t>
            </a:r>
            <a:r>
              <a:rPr spc="-15" dirty="0"/>
              <a:t> </a:t>
            </a:r>
            <a:r>
              <a:rPr dirty="0"/>
              <a:t>students</a:t>
            </a:r>
            <a:r>
              <a:rPr spc="-45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real-world</a:t>
            </a:r>
            <a:r>
              <a:rPr spc="-30" dirty="0"/>
              <a:t> </a:t>
            </a:r>
            <a:r>
              <a:rPr dirty="0"/>
              <a:t>experiences</a:t>
            </a:r>
            <a:r>
              <a:rPr spc="-2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assist</a:t>
            </a:r>
            <a:r>
              <a:rPr spc="-3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recipient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10" dirty="0"/>
              <a:t>their </a:t>
            </a:r>
            <a:r>
              <a:rPr dirty="0"/>
              <a:t>projects.</a:t>
            </a:r>
            <a:r>
              <a:rPr spc="-30" dirty="0"/>
              <a:t> </a:t>
            </a:r>
            <a:r>
              <a:rPr dirty="0"/>
              <a:t>While</a:t>
            </a:r>
            <a:r>
              <a:rPr spc="-3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LCG</a:t>
            </a:r>
            <a:r>
              <a:rPr spc="-15" dirty="0"/>
              <a:t> </a:t>
            </a:r>
            <a:r>
              <a:rPr dirty="0"/>
              <a:t>endeavors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provide</a:t>
            </a:r>
            <a:r>
              <a:rPr spc="-20" dirty="0"/>
              <a:t> </a:t>
            </a:r>
            <a:r>
              <a:rPr dirty="0"/>
              <a:t>accurate</a:t>
            </a:r>
            <a:r>
              <a:rPr spc="-3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helpful</a:t>
            </a:r>
            <a:r>
              <a:rPr spc="-50" dirty="0"/>
              <a:t> </a:t>
            </a:r>
            <a:r>
              <a:rPr dirty="0"/>
              <a:t>information,</a:t>
            </a:r>
            <a:r>
              <a:rPr spc="-2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services</a:t>
            </a:r>
            <a:r>
              <a:rPr spc="-40" dirty="0"/>
              <a:t> </a:t>
            </a:r>
            <a:r>
              <a:rPr dirty="0"/>
              <a:t>are</a:t>
            </a:r>
            <a:r>
              <a:rPr spc="-30" dirty="0"/>
              <a:t> </a:t>
            </a:r>
            <a:r>
              <a:rPr spc="-10" dirty="0"/>
              <a:t>provided</a:t>
            </a:r>
            <a:r>
              <a:rPr spc="-25" dirty="0"/>
              <a:t> </a:t>
            </a:r>
            <a:r>
              <a:rPr dirty="0"/>
              <a:t>"as</a:t>
            </a:r>
            <a:r>
              <a:rPr spc="-30" dirty="0"/>
              <a:t> </a:t>
            </a:r>
            <a:r>
              <a:rPr dirty="0"/>
              <a:t>is,"</a:t>
            </a:r>
            <a:r>
              <a:rPr spc="-2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LCG</a:t>
            </a:r>
            <a:r>
              <a:rPr spc="30" dirty="0"/>
              <a:t> </a:t>
            </a:r>
            <a:r>
              <a:rPr dirty="0"/>
              <a:t>makes</a:t>
            </a:r>
            <a:r>
              <a:rPr spc="-45" dirty="0"/>
              <a:t> </a:t>
            </a:r>
            <a:r>
              <a:rPr dirty="0"/>
              <a:t>no</a:t>
            </a:r>
            <a:r>
              <a:rPr spc="-30" dirty="0"/>
              <a:t> </a:t>
            </a:r>
            <a:r>
              <a:rPr dirty="0"/>
              <a:t>warranties,</a:t>
            </a:r>
            <a:r>
              <a:rPr spc="-45" dirty="0"/>
              <a:t> </a:t>
            </a:r>
            <a:r>
              <a:rPr spc="-10" dirty="0"/>
              <a:t>either </a:t>
            </a:r>
            <a:r>
              <a:rPr dirty="0"/>
              <a:t>express</a:t>
            </a:r>
            <a:r>
              <a:rPr spc="-35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implied,</a:t>
            </a:r>
            <a:r>
              <a:rPr spc="-15" dirty="0"/>
              <a:t> </a:t>
            </a:r>
            <a:r>
              <a:rPr dirty="0"/>
              <a:t>concerning</a:t>
            </a:r>
            <a:r>
              <a:rPr spc="1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accuracy,</a:t>
            </a:r>
            <a:r>
              <a:rPr spc="-15" dirty="0"/>
              <a:t> </a:t>
            </a:r>
            <a:r>
              <a:rPr spc="-10" dirty="0"/>
              <a:t>completeness,</a:t>
            </a:r>
            <a:r>
              <a:rPr spc="-15" dirty="0"/>
              <a:t> </a:t>
            </a:r>
            <a:r>
              <a:rPr dirty="0"/>
              <a:t>reliability,</a:t>
            </a:r>
            <a:r>
              <a:rPr spc="-4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10" dirty="0"/>
              <a:t>suitability</a:t>
            </a:r>
            <a:r>
              <a:rPr spc="-6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consulting</a:t>
            </a:r>
            <a:r>
              <a:rPr spc="-20" dirty="0"/>
              <a:t> </a:t>
            </a:r>
            <a:r>
              <a:rPr dirty="0"/>
              <a:t>advice</a:t>
            </a:r>
            <a:r>
              <a:rPr spc="-10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10" dirty="0"/>
              <a:t>findings.</a:t>
            </a:r>
          </a:p>
          <a:p>
            <a:pPr marL="12700" marR="44450">
              <a:lnSpc>
                <a:spcPts val="1300"/>
              </a:lnSpc>
              <a:spcBef>
                <a:spcPts val="1025"/>
              </a:spcBef>
            </a:pPr>
            <a:r>
              <a:rPr dirty="0"/>
              <a:t>Under</a:t>
            </a:r>
            <a:r>
              <a:rPr spc="-10" dirty="0"/>
              <a:t> </a:t>
            </a:r>
            <a:r>
              <a:rPr dirty="0"/>
              <a:t>no </a:t>
            </a:r>
            <a:r>
              <a:rPr spc="-10" dirty="0"/>
              <a:t>circumstances</a:t>
            </a:r>
            <a:r>
              <a:rPr spc="-5" dirty="0"/>
              <a:t> </a:t>
            </a:r>
            <a:r>
              <a:rPr dirty="0"/>
              <a:t>shall</a:t>
            </a:r>
            <a:r>
              <a:rPr spc="-3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LCG,</a:t>
            </a:r>
            <a:r>
              <a:rPr spc="-5" dirty="0"/>
              <a:t> </a:t>
            </a:r>
            <a:r>
              <a:rPr dirty="0"/>
              <a:t>its</a:t>
            </a:r>
            <a:r>
              <a:rPr spc="-25" dirty="0"/>
              <a:t> </a:t>
            </a:r>
            <a:r>
              <a:rPr spc="-10" dirty="0"/>
              <a:t>members, </a:t>
            </a:r>
            <a:r>
              <a:rPr dirty="0"/>
              <a:t>advisors,</a:t>
            </a:r>
            <a:r>
              <a:rPr spc="-10" dirty="0"/>
              <a:t> representatives,</a:t>
            </a:r>
            <a:r>
              <a:rPr spc="-35" dirty="0"/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dirty="0"/>
              <a:t>affiliates</a:t>
            </a:r>
            <a:r>
              <a:rPr spc="-45" dirty="0"/>
              <a:t> </a:t>
            </a:r>
            <a:r>
              <a:rPr dirty="0"/>
              <a:t>be</a:t>
            </a:r>
            <a:r>
              <a:rPr spc="-10" dirty="0"/>
              <a:t> </a:t>
            </a:r>
            <a:r>
              <a:rPr dirty="0"/>
              <a:t>liable</a:t>
            </a:r>
            <a:r>
              <a:rPr spc="-3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dirty="0"/>
              <a:t>any</a:t>
            </a:r>
            <a:r>
              <a:rPr spc="-10" dirty="0"/>
              <a:t> </a:t>
            </a:r>
            <a:r>
              <a:rPr dirty="0"/>
              <a:t>losses,</a:t>
            </a:r>
            <a:r>
              <a:rPr spc="-40" dirty="0"/>
              <a:t> </a:t>
            </a:r>
            <a:r>
              <a:rPr dirty="0"/>
              <a:t>damages, claims,</a:t>
            </a:r>
            <a:r>
              <a:rPr spc="-10" dirty="0"/>
              <a:t> </a:t>
            </a:r>
            <a:r>
              <a:rPr dirty="0"/>
              <a:t>or</a:t>
            </a:r>
            <a:r>
              <a:rPr spc="-5" dirty="0"/>
              <a:t> </a:t>
            </a:r>
            <a:r>
              <a:rPr dirty="0"/>
              <a:t>expenses</a:t>
            </a:r>
            <a:r>
              <a:rPr spc="-10" dirty="0"/>
              <a:t> resulting </a:t>
            </a:r>
            <a:r>
              <a:rPr dirty="0"/>
              <a:t>from</a:t>
            </a:r>
            <a:r>
              <a:rPr spc="-2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use</a:t>
            </a:r>
            <a:r>
              <a:rPr spc="-3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dirty="0"/>
              <a:t>misuse</a:t>
            </a:r>
            <a:r>
              <a:rPr spc="-3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consulting</a:t>
            </a:r>
            <a:r>
              <a:rPr spc="-20" dirty="0"/>
              <a:t> </a:t>
            </a:r>
            <a:r>
              <a:rPr dirty="0"/>
              <a:t>services</a:t>
            </a:r>
            <a:r>
              <a:rPr spc="-35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information</a:t>
            </a:r>
            <a:r>
              <a:rPr spc="-15" dirty="0"/>
              <a:t> </a:t>
            </a:r>
            <a:r>
              <a:rPr spc="-10" dirty="0"/>
              <a:t>provided, </a:t>
            </a:r>
            <a:r>
              <a:rPr dirty="0"/>
              <a:t>including,</a:t>
            </a:r>
            <a:r>
              <a:rPr spc="-10" dirty="0"/>
              <a:t> </a:t>
            </a:r>
            <a:r>
              <a:rPr dirty="0"/>
              <a:t>but</a:t>
            </a:r>
            <a:r>
              <a:rPr spc="-25" dirty="0"/>
              <a:t> </a:t>
            </a:r>
            <a:r>
              <a:rPr dirty="0"/>
              <a:t>not</a:t>
            </a:r>
            <a:r>
              <a:rPr spc="-20" dirty="0"/>
              <a:t> </a:t>
            </a:r>
            <a:r>
              <a:rPr dirty="0"/>
              <a:t>limited</a:t>
            </a:r>
            <a:r>
              <a:rPr spc="-35" dirty="0"/>
              <a:t> </a:t>
            </a:r>
            <a:r>
              <a:rPr dirty="0"/>
              <a:t>to,</a:t>
            </a:r>
            <a:r>
              <a:rPr spc="-15" dirty="0"/>
              <a:t> </a:t>
            </a:r>
            <a:r>
              <a:rPr spc="-10" dirty="0"/>
              <a:t>compensatory, </a:t>
            </a:r>
            <a:r>
              <a:rPr dirty="0"/>
              <a:t>direct,</a:t>
            </a:r>
            <a:r>
              <a:rPr spc="-15" dirty="0"/>
              <a:t> </a:t>
            </a:r>
            <a:r>
              <a:rPr dirty="0"/>
              <a:t>indirect,</a:t>
            </a:r>
            <a:r>
              <a:rPr spc="-15" dirty="0"/>
              <a:t> </a:t>
            </a:r>
            <a:r>
              <a:rPr dirty="0"/>
              <a:t>or</a:t>
            </a:r>
            <a:r>
              <a:rPr spc="-30" dirty="0"/>
              <a:t> </a:t>
            </a:r>
            <a:r>
              <a:rPr spc="-10" dirty="0"/>
              <a:t>consequential </a:t>
            </a:r>
            <a:r>
              <a:rPr dirty="0"/>
              <a:t>damages,</a:t>
            </a:r>
            <a:r>
              <a:rPr spc="-20" dirty="0"/>
              <a:t> </a:t>
            </a:r>
            <a:r>
              <a:rPr dirty="0"/>
              <a:t>loss</a:t>
            </a:r>
            <a:r>
              <a:rPr spc="-5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data,</a:t>
            </a:r>
            <a:r>
              <a:rPr spc="-35" dirty="0"/>
              <a:t> </a:t>
            </a:r>
            <a:r>
              <a:rPr dirty="0"/>
              <a:t>income</a:t>
            </a:r>
            <a:r>
              <a:rPr spc="-10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dirty="0"/>
              <a:t>profit,</a:t>
            </a:r>
            <a:r>
              <a:rPr spc="-40" dirty="0"/>
              <a:t> </a:t>
            </a:r>
            <a:r>
              <a:rPr dirty="0"/>
              <a:t>loss</a:t>
            </a:r>
            <a:r>
              <a:rPr spc="-40" dirty="0"/>
              <a:t> </a:t>
            </a:r>
            <a:r>
              <a:rPr dirty="0"/>
              <a:t>or</a:t>
            </a:r>
            <a:r>
              <a:rPr spc="-35" dirty="0"/>
              <a:t> </a:t>
            </a:r>
            <a:r>
              <a:rPr dirty="0"/>
              <a:t>damage</a:t>
            </a:r>
            <a:r>
              <a:rPr spc="-2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property,</a:t>
            </a:r>
            <a:r>
              <a:rPr spc="-4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claims</a:t>
            </a:r>
            <a:r>
              <a:rPr spc="-30" dirty="0"/>
              <a:t> </a:t>
            </a:r>
            <a:r>
              <a:rPr dirty="0"/>
              <a:t>by</a:t>
            </a:r>
            <a:r>
              <a:rPr spc="-25" dirty="0"/>
              <a:t> </a:t>
            </a:r>
            <a:r>
              <a:rPr dirty="0"/>
              <a:t>third</a:t>
            </a:r>
            <a:r>
              <a:rPr spc="-30" dirty="0"/>
              <a:t> </a:t>
            </a:r>
            <a:r>
              <a:rPr spc="-10" dirty="0"/>
              <a:t>parties.</a:t>
            </a:r>
          </a:p>
          <a:p>
            <a:pPr marL="12700" marR="202565">
              <a:lnSpc>
                <a:spcPct val="90100"/>
              </a:lnSpc>
              <a:spcBef>
                <a:spcPts val="96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LCG</a:t>
            </a:r>
            <a:r>
              <a:rPr spc="-1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not</a:t>
            </a:r>
            <a:r>
              <a:rPr spc="-20" dirty="0"/>
              <a:t> </a:t>
            </a:r>
            <a:r>
              <a:rPr spc="-10" dirty="0"/>
              <a:t>responsible</a:t>
            </a:r>
            <a:r>
              <a:rPr spc="-35" dirty="0"/>
              <a:t> </a:t>
            </a:r>
            <a:r>
              <a:rPr dirty="0"/>
              <a:t>for,</a:t>
            </a:r>
            <a:r>
              <a:rPr spc="-2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expressly</a:t>
            </a:r>
            <a:r>
              <a:rPr spc="-45" dirty="0"/>
              <a:t> </a:t>
            </a:r>
            <a:r>
              <a:rPr dirty="0"/>
              <a:t>disclaims</a:t>
            </a:r>
            <a:r>
              <a:rPr spc="-20" dirty="0"/>
              <a:t> </a:t>
            </a:r>
            <a:r>
              <a:rPr dirty="0"/>
              <a:t>all</a:t>
            </a:r>
            <a:r>
              <a:rPr spc="-40" dirty="0"/>
              <a:t> </a:t>
            </a:r>
            <a:r>
              <a:rPr dirty="0"/>
              <a:t>liability</a:t>
            </a:r>
            <a:r>
              <a:rPr spc="-50" dirty="0"/>
              <a:t> </a:t>
            </a:r>
            <a:r>
              <a:rPr dirty="0"/>
              <a:t>related</a:t>
            </a:r>
            <a:r>
              <a:rPr spc="-35" dirty="0"/>
              <a:t> </a:t>
            </a:r>
            <a:r>
              <a:rPr dirty="0"/>
              <a:t>to,</a:t>
            </a:r>
            <a:r>
              <a:rPr spc="-3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actions,</a:t>
            </a:r>
            <a:r>
              <a:rPr spc="-20" dirty="0"/>
              <a:t> </a:t>
            </a:r>
            <a:r>
              <a:rPr dirty="0"/>
              <a:t>conduct, or</a:t>
            </a:r>
            <a:r>
              <a:rPr spc="-30" dirty="0"/>
              <a:t> </a:t>
            </a:r>
            <a:r>
              <a:rPr dirty="0"/>
              <a:t>decisions</a:t>
            </a:r>
            <a:r>
              <a:rPr spc="-10" dirty="0"/>
              <a:t> </a:t>
            </a:r>
            <a:r>
              <a:rPr dirty="0"/>
              <a:t>made</a:t>
            </a:r>
            <a:r>
              <a:rPr spc="-25" dirty="0"/>
              <a:t> </a:t>
            </a:r>
            <a:r>
              <a:rPr dirty="0"/>
              <a:t>by</a:t>
            </a:r>
            <a:r>
              <a:rPr spc="1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consulting</a:t>
            </a:r>
            <a:r>
              <a:rPr spc="-25" dirty="0"/>
              <a:t> </a:t>
            </a:r>
            <a:r>
              <a:rPr dirty="0"/>
              <a:t>recipient</a:t>
            </a:r>
            <a:r>
              <a:rPr spc="-20" dirty="0"/>
              <a:t> </a:t>
            </a:r>
            <a:r>
              <a:rPr dirty="0"/>
              <a:t>or</a:t>
            </a:r>
            <a:r>
              <a:rPr spc="-20" dirty="0"/>
              <a:t> </a:t>
            </a:r>
            <a:r>
              <a:rPr spc="-25" dirty="0"/>
              <a:t>any </a:t>
            </a:r>
            <a:r>
              <a:rPr dirty="0"/>
              <a:t>other</a:t>
            </a:r>
            <a:r>
              <a:rPr spc="-45" dirty="0"/>
              <a:t> </a:t>
            </a:r>
            <a:r>
              <a:rPr dirty="0"/>
              <a:t>entities</a:t>
            </a:r>
            <a:r>
              <a:rPr spc="-45" dirty="0"/>
              <a:t> </a:t>
            </a:r>
            <a:r>
              <a:rPr dirty="0"/>
              <a:t>based</a:t>
            </a:r>
            <a:r>
              <a:rPr spc="-35" dirty="0"/>
              <a:t> </a:t>
            </a:r>
            <a:r>
              <a:rPr dirty="0"/>
              <a:t>on</a:t>
            </a:r>
            <a:r>
              <a:rPr spc="-2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advice</a:t>
            </a:r>
            <a:r>
              <a:rPr spc="-25" dirty="0"/>
              <a:t> </a:t>
            </a:r>
            <a:r>
              <a:rPr dirty="0"/>
              <a:t>or</a:t>
            </a:r>
            <a:r>
              <a:rPr spc="-40" dirty="0"/>
              <a:t> </a:t>
            </a:r>
            <a:r>
              <a:rPr dirty="0"/>
              <a:t>information</a:t>
            </a:r>
            <a:r>
              <a:rPr spc="-20" dirty="0"/>
              <a:t> </a:t>
            </a:r>
            <a:r>
              <a:rPr dirty="0"/>
              <a:t>provided</a:t>
            </a:r>
            <a:r>
              <a:rPr spc="-40" dirty="0"/>
              <a:t> </a:t>
            </a:r>
            <a:r>
              <a:rPr dirty="0"/>
              <a:t>during</a:t>
            </a:r>
            <a:r>
              <a:rPr spc="-3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consultancy.</a:t>
            </a:r>
            <a:r>
              <a:rPr spc="-3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consulting</a:t>
            </a:r>
            <a:r>
              <a:rPr spc="-30" dirty="0"/>
              <a:t> </a:t>
            </a:r>
            <a:r>
              <a:rPr dirty="0"/>
              <a:t>recipient</a:t>
            </a:r>
            <a:r>
              <a:rPr spc="-2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advised</a:t>
            </a:r>
            <a:r>
              <a:rPr spc="-3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seek</a:t>
            </a:r>
            <a:r>
              <a:rPr spc="-35" dirty="0"/>
              <a:t> </a:t>
            </a:r>
            <a:r>
              <a:rPr dirty="0"/>
              <a:t>additional</a:t>
            </a:r>
            <a:r>
              <a:rPr spc="-30" dirty="0"/>
              <a:t> </a:t>
            </a:r>
            <a:r>
              <a:rPr dirty="0"/>
              <a:t>guidance</a:t>
            </a:r>
            <a:r>
              <a:rPr spc="-20" dirty="0"/>
              <a:t> </a:t>
            </a:r>
            <a:r>
              <a:rPr spc="-25" dirty="0"/>
              <a:t>and </a:t>
            </a:r>
            <a:r>
              <a:rPr dirty="0"/>
              <a:t>make</a:t>
            </a:r>
            <a:r>
              <a:rPr spc="-25" dirty="0"/>
              <a:t> </a:t>
            </a:r>
            <a:r>
              <a:rPr dirty="0"/>
              <a:t>decisions</a:t>
            </a:r>
            <a:r>
              <a:rPr spc="-10" dirty="0"/>
              <a:t> </a:t>
            </a:r>
            <a:r>
              <a:rPr dirty="0"/>
              <a:t>based</a:t>
            </a:r>
            <a:r>
              <a:rPr spc="-30" dirty="0"/>
              <a:t> </a:t>
            </a:r>
            <a:r>
              <a:rPr dirty="0"/>
              <a:t>on</a:t>
            </a:r>
            <a:r>
              <a:rPr spc="-1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comprehensive</a:t>
            </a:r>
            <a:r>
              <a:rPr dirty="0"/>
              <a:t> </a:t>
            </a:r>
            <a:r>
              <a:rPr spc="-10" dirty="0"/>
              <a:t>understanding</a:t>
            </a:r>
            <a:r>
              <a:rPr spc="-2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their</a:t>
            </a:r>
            <a:r>
              <a:rPr spc="-15" dirty="0"/>
              <a:t> </a:t>
            </a:r>
            <a:r>
              <a:rPr dirty="0"/>
              <a:t>situation</a:t>
            </a:r>
            <a:r>
              <a:rPr spc="-4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consultation</a:t>
            </a:r>
            <a:r>
              <a:rPr spc="-3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other</a:t>
            </a:r>
            <a:r>
              <a:rPr spc="-20" dirty="0"/>
              <a:t> </a:t>
            </a:r>
            <a:r>
              <a:rPr dirty="0"/>
              <a:t>professionals</a:t>
            </a:r>
            <a:r>
              <a:rPr spc="-45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deemed</a:t>
            </a:r>
            <a:r>
              <a:rPr spc="-10" dirty="0"/>
              <a:t> necessary.</a:t>
            </a:r>
          </a:p>
          <a:p>
            <a:pPr marL="12700" marR="101600">
              <a:lnSpc>
                <a:spcPts val="1300"/>
              </a:lnSpc>
              <a:spcBef>
                <a:spcPts val="1015"/>
              </a:spcBef>
            </a:pPr>
            <a:r>
              <a:rPr dirty="0"/>
              <a:t>By</a:t>
            </a:r>
            <a:r>
              <a:rPr spc="-20" dirty="0"/>
              <a:t> </a:t>
            </a:r>
            <a:r>
              <a:rPr dirty="0"/>
              <a:t>engaging</a:t>
            </a:r>
            <a:r>
              <a:rPr spc="-25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LCG</a:t>
            </a:r>
            <a:r>
              <a:rPr spc="-1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consulting</a:t>
            </a:r>
            <a:r>
              <a:rPr spc="-35" dirty="0"/>
              <a:t> </a:t>
            </a:r>
            <a:r>
              <a:rPr dirty="0"/>
              <a:t>services,</a:t>
            </a:r>
            <a:r>
              <a:rPr spc="-30" dirty="0"/>
              <a:t> </a:t>
            </a:r>
            <a:r>
              <a:rPr dirty="0"/>
              <a:t>you</a:t>
            </a:r>
            <a:r>
              <a:rPr spc="-35" dirty="0"/>
              <a:t> </a:t>
            </a:r>
            <a:r>
              <a:rPr dirty="0"/>
              <a:t>agree</a:t>
            </a:r>
            <a:r>
              <a:rPr spc="-3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this</a:t>
            </a:r>
            <a:r>
              <a:rPr spc="-25" dirty="0"/>
              <a:t> </a:t>
            </a:r>
            <a:r>
              <a:rPr dirty="0"/>
              <a:t>disclaimer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acknowledge</a:t>
            </a:r>
            <a:r>
              <a:rPr spc="-25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LCG</a:t>
            </a:r>
            <a:r>
              <a:rPr spc="-15" dirty="0"/>
              <a:t> </a:t>
            </a:r>
            <a:r>
              <a:rPr dirty="0"/>
              <a:t>will</a:t>
            </a:r>
            <a:r>
              <a:rPr spc="-45" dirty="0"/>
              <a:t> </a:t>
            </a:r>
            <a:r>
              <a:rPr dirty="0"/>
              <a:t>not</a:t>
            </a:r>
            <a:r>
              <a:rPr spc="-20" dirty="0"/>
              <a:t> </a:t>
            </a:r>
            <a:r>
              <a:rPr dirty="0"/>
              <a:t>be</a:t>
            </a:r>
            <a:r>
              <a:rPr spc="-30" dirty="0"/>
              <a:t> </a:t>
            </a:r>
            <a:r>
              <a:rPr dirty="0"/>
              <a:t>liable</a:t>
            </a:r>
            <a:r>
              <a:rPr spc="-40" dirty="0"/>
              <a:t> </a:t>
            </a:r>
            <a:r>
              <a:rPr dirty="0"/>
              <a:t>for</a:t>
            </a:r>
            <a:r>
              <a:rPr spc="-40" dirty="0"/>
              <a:t> </a:t>
            </a:r>
            <a:r>
              <a:rPr dirty="0"/>
              <a:t>any</a:t>
            </a:r>
            <a:r>
              <a:rPr spc="-25" dirty="0"/>
              <a:t> </a:t>
            </a:r>
            <a:r>
              <a:rPr dirty="0"/>
              <a:t>damages</a:t>
            </a:r>
            <a:r>
              <a:rPr spc="-20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spc="-10" dirty="0"/>
              <a:t>claims </a:t>
            </a:r>
            <a:r>
              <a:rPr dirty="0"/>
              <a:t>arising</a:t>
            </a:r>
            <a:r>
              <a:rPr spc="-30" dirty="0"/>
              <a:t> </a:t>
            </a:r>
            <a:r>
              <a:rPr dirty="0"/>
              <a:t>from</a:t>
            </a:r>
            <a:r>
              <a:rPr spc="-1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use</a:t>
            </a:r>
            <a:r>
              <a:rPr spc="-30" dirty="0"/>
              <a:t> </a:t>
            </a:r>
            <a:r>
              <a:rPr dirty="0"/>
              <a:t>or</a:t>
            </a:r>
            <a:r>
              <a:rPr spc="-10" dirty="0"/>
              <a:t> implementation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consulting</a:t>
            </a:r>
            <a:r>
              <a:rPr spc="-15" dirty="0"/>
              <a:t> </a:t>
            </a:r>
            <a:r>
              <a:rPr dirty="0"/>
              <a:t>advice</a:t>
            </a:r>
            <a:r>
              <a:rPr spc="-5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spc="-10" dirty="0"/>
              <a:t>findings.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C473960-F286-26B0-E540-03DA8A539AFF}"/>
              </a:ext>
            </a:extLst>
          </p:cNvPr>
          <p:cNvSpPr txBox="1"/>
          <p:nvPr/>
        </p:nvSpPr>
        <p:spPr>
          <a:xfrm>
            <a:off x="11805540" y="6428028"/>
            <a:ext cx="2340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spc="-50" dirty="0">
                <a:solidFill>
                  <a:srgbClr val="878787"/>
                </a:solidFill>
                <a:latin typeface="Georgia"/>
                <a:cs typeface="Georgia"/>
              </a:rPr>
              <a:t> 8</a:t>
            </a:r>
            <a:endParaRPr sz="12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Elder Pep Proposal vIfti</Template>
  <TotalTime>2952</TotalTime>
  <Words>1117</Words>
  <Application>Microsoft Office PowerPoint</Application>
  <PresentationFormat>Widescreen</PresentationFormat>
  <Paragraphs>125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Georgia</vt:lpstr>
      <vt:lpstr>Times New Roman</vt:lpstr>
      <vt:lpstr>Office Theme</vt:lpstr>
      <vt:lpstr>Project Pep  House Update</vt:lpstr>
      <vt:lpstr>Table of Contents</vt:lpstr>
      <vt:lpstr>LCG team is comprised of dedicated and excellent students with extensive experience in academic and professional fields</vt:lpstr>
      <vt:lpstr>LCG analyzed Elder Pep’s profitability using bank statements from Sept’24 to Jan’25, and Facebook posts spanning Jan-Mar’25… </vt:lpstr>
      <vt:lpstr>…to assess current business practices, find inefficiencies and  provide recommendations to optimize profitability</vt:lpstr>
      <vt:lpstr>PowerPoint Presentation</vt:lpstr>
      <vt:lpstr>LCG can provide support to strengthen profitability and reach a larger customer base through various marketing strategies</vt:lpstr>
      <vt:lpstr>Disclaimer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Alam, Ifti</dc:creator>
  <cp:lastModifiedBy>Alam, Ifti</cp:lastModifiedBy>
  <cp:revision>4</cp:revision>
  <dcterms:created xsi:type="dcterms:W3CDTF">2025-04-07T22:35:41Z</dcterms:created>
  <dcterms:modified xsi:type="dcterms:W3CDTF">2025-04-11T17:43:03Z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2025-01-30T00:00:00Z</vt:filetime>
  </property>
  <property fmtid="{D5CDD505-2E9C-101B-9397-08002B2CF9AE}" pid="5" name="Producer">
    <vt:lpwstr>3-Heights(TM) PDF Security Shell 4.8.25.2 (http://www.pdf-tools.com)</vt:lpwstr>
  </property>
</Properties>
</file>