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2"/>
  </p:notesMasterIdLst>
  <p:handoutMasterIdLst>
    <p:handoutMasterId r:id="rId23"/>
  </p:handoutMasterIdLst>
  <p:sldIdLst>
    <p:sldId id="326" r:id="rId3"/>
    <p:sldId id="371" r:id="rId4"/>
    <p:sldId id="365" r:id="rId5"/>
    <p:sldId id="366" r:id="rId6"/>
    <p:sldId id="372" r:id="rId7"/>
    <p:sldId id="367" r:id="rId8"/>
    <p:sldId id="369" r:id="rId9"/>
    <p:sldId id="381" r:id="rId10"/>
    <p:sldId id="368" r:id="rId11"/>
    <p:sldId id="370" r:id="rId12"/>
    <p:sldId id="398" r:id="rId13"/>
    <p:sldId id="399" r:id="rId14"/>
    <p:sldId id="373" r:id="rId15"/>
    <p:sldId id="374" r:id="rId16"/>
    <p:sldId id="379" r:id="rId17"/>
    <p:sldId id="376" r:id="rId18"/>
    <p:sldId id="380" r:id="rId19"/>
    <p:sldId id="400" r:id="rId20"/>
    <p:sldId id="35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CC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0" autoAdjust="0"/>
    <p:restoredTop sz="83833" autoAdjust="0"/>
  </p:normalViewPr>
  <p:slideViewPr>
    <p:cSldViewPr>
      <p:cViewPr varScale="1">
        <p:scale>
          <a:sx n="70" d="100"/>
          <a:sy n="70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5EEB6-7246-4A7C-9B1D-7C98099E1AD1}" type="datetimeFigureOut">
              <a:rPr lang="fr-FR" smtClean="0"/>
              <a:pPr/>
              <a:t>26/02/2021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3E0F-A7F8-4113-817E-4808DC2463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DE986-D692-429F-ACA2-202B206802FF}" type="datetimeFigureOut">
              <a:rPr lang="fr-FR" smtClean="0"/>
              <a:pPr/>
              <a:t>26/02/2021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220CA-F9B5-4CA3-A344-3428DB1D76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techniques de compilations sont très complexes. Pour simplifier la réalisation d'un compilateur, on peut utiliser des outils qui simplifient le travail : </a:t>
            </a:r>
          </a:p>
          <a:p>
            <a:pPr lvl="1"/>
            <a:r>
              <a:rPr lang="fr-FR" dirty="0" smtClean="0"/>
              <a:t>- </a:t>
            </a:r>
            <a:r>
              <a:rPr lang="fr-FR" b="1" dirty="0" smtClean="0"/>
              <a:t>Analyse lexicale : </a:t>
            </a:r>
            <a:r>
              <a:rPr lang="fr-FR" b="1" dirty="0" err="1" smtClean="0"/>
              <a:t>lex</a:t>
            </a:r>
            <a:r>
              <a:rPr lang="fr-FR" b="1" dirty="0" smtClean="0"/>
              <a:t>, </a:t>
            </a:r>
            <a:r>
              <a:rPr lang="fr-FR" b="1" dirty="0" err="1" smtClean="0"/>
              <a:t>flex</a:t>
            </a:r>
            <a:r>
              <a:rPr lang="fr-FR" b="1" dirty="0" smtClean="0"/>
              <a:t>, etc... </a:t>
            </a:r>
          </a:p>
          <a:p>
            <a:pPr lvl="1"/>
            <a:r>
              <a:rPr lang="fr-FR" dirty="0" smtClean="0"/>
              <a:t>- Analyse syntaxique : </a:t>
            </a:r>
            <a:r>
              <a:rPr lang="fr-FR" dirty="0" err="1" smtClean="0"/>
              <a:t>yacc</a:t>
            </a:r>
            <a:r>
              <a:rPr lang="fr-FR" dirty="0" smtClean="0"/>
              <a:t>, bison, etc... </a:t>
            </a:r>
          </a:p>
          <a:p>
            <a:pPr lvl="1"/>
            <a:r>
              <a:rPr lang="fr-FR" dirty="0" smtClean="0"/>
              <a:t>- Génération de code : (transformation du code intermédiaire en code objet, avec optimisation)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algn="l" rtl="0"/>
            <a:endParaRPr lang="en-US" kern="1200">
              <a:solidFill>
                <a:prstClr val="black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l" rtl="0"/>
            <a:fld id="{40F0658E-AC66-43BE-B9A3-B77D27021267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r" rtl="0"/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 rtl="0"/>
            <a:fld id="{223DD035-6798-4E7D-AABB-409E97D82BB8}" type="slidenum">
              <a:rPr lang="fr-FR" sz="1100" kern="1200"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404D0847-F9FD-4A6C-A09B-9EC9A67ED326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 algn="l" rtl="0"/>
            <a:fld id="{E2E88815-D367-424D-B9FC-D91507F684D8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223DD035-6798-4E7D-AABB-409E97D82BB8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algn="l" rtl="0"/>
            <a:endParaRPr lang="en-US" kern="1200">
              <a:solidFill>
                <a:prstClr val="black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l" rtl="0"/>
            <a:fld id="{C4F83A90-B51B-4F76-8B1F-A1841DA3D676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r" rtl="0"/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 rtl="0"/>
            <a:fld id="{793048FB-987D-4E35-A39A-1B6C633181D5}" type="slidenum">
              <a:rPr lang="fr-FR" sz="1100" kern="1200"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64E67D87-0785-436A-A8F0-EFB0746656F8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FA7768B7-28C8-4992-AE23-886E5AB2918F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DBB92DB2-22CF-4CFD-8E04-C2BF609C550E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111D678A-A946-4C3F-BBE9-F6E40AD04E34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C6B5E89F-8B11-42CD-9F25-E4D3FEE98E96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3066150C-FBC7-4BC6-9097-9FF36564B21C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4CE7B928-0D32-473E-ACB3-F8E823F1F18F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87F74CEF-9AF1-4B61-9D6C-2A0648A0FB7F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 algn="l" rtl="0"/>
            <a:fld id="{394C6701-3816-4417-A56D-675527D455B9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D2043253-597B-423D-BBA0-5E4620A0E0AB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3C9B5D80-06DC-44B1-836F-9D11AF8DB6DD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5DE18575-5965-4259-8C5F-4EB28D3820C7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EB6FC685-54C0-4267-9ACB-007F810E50DA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6B6A23DA-955E-4E61-8469-825909C72ABE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92BFD8E4-1ED3-4FC8-9B77-AF51174C470C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B5CD58CB-BB93-4FD9-B635-2EEB04C7AA04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fld id="{A27A3641-DB84-46D6-84C7-B85237CC49A0}" type="datetime1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26/02/2021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223DD035-6798-4E7D-AABB-409E97D82BB8}" type="slidenum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‹N°›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fld id="{35337D76-6D73-4694-AADA-BA6281E830FE}" type="datetime1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26/02/2021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793048FB-987D-4E35-A39A-1B6C633181D5}" type="slidenum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‹N°›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71800" y="1568944"/>
            <a:ext cx="6357950" cy="2868168"/>
          </a:xfrm>
        </p:spPr>
        <p:txBody>
          <a:bodyPr/>
          <a:lstStyle/>
          <a:p>
            <a:pPr algn="ctr"/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>Mini projet de compilation</a:t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>GL4</a:t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3600" dirty="0" smtClean="0">
                <a:latin typeface="Calibri" pitchFamily="34" charset="0"/>
              </a:rPr>
              <a:t>(Analyse LEXICAL)</a:t>
            </a:r>
            <a:endParaRPr lang="fr-FR" sz="3600" dirty="0">
              <a:latin typeface="Calibr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4606778"/>
            <a:ext cx="6500858" cy="3214710"/>
          </a:xfrm>
        </p:spPr>
        <p:txBody>
          <a:bodyPr>
            <a:noAutofit/>
          </a:bodyPr>
          <a:lstStyle/>
          <a:p>
            <a:pPr algn="l"/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l"/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Réalisé par: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l"/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- Mme JARRAYA Amina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1406" y="5890046"/>
            <a:ext cx="2500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projet de compilation</a:t>
            </a:r>
            <a:endParaRPr lang="fr-FR" kern="1200" dirty="0">
              <a:solidFill>
                <a:srgbClr val="1F497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+mn-ea"/>
              <a:cs typeface="+mn-cs"/>
            </a:endParaRPr>
          </a:p>
          <a:p>
            <a:pPr algn="ctr" rtl="0"/>
            <a:r>
              <a:rPr lang="fr-FR" kern="1200" dirty="0" smtClean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+mn-ea"/>
                <a:cs typeface="+mn-cs"/>
              </a:rPr>
              <a:t>2020-2021</a:t>
            </a:r>
            <a:endParaRPr lang="fr-FR" kern="1200" dirty="0">
              <a:solidFill>
                <a:srgbClr val="1F497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2" descr="C:\Documents and Settings\Wafa\Bureau\PFE\Template\images\PPP_IBUSI_CLP_Puzzle_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58" y="285752"/>
            <a:ext cx="3526038" cy="3071810"/>
          </a:xfrm>
          <a:prstGeom prst="rect">
            <a:avLst/>
          </a:prstGeom>
          <a:noFill/>
        </p:spPr>
      </p:pic>
      <p:pic>
        <p:nvPicPr>
          <p:cNvPr id="3075" name="Image 61" descr="LOGO_INS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14290"/>
            <a:ext cx="2281249" cy="80086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" name="Rectangle à coins arrondis 21"/>
          <p:cNvSpPr/>
          <p:nvPr/>
        </p:nvSpPr>
        <p:spPr>
          <a:xfrm>
            <a:off x="4786314" y="142852"/>
            <a:ext cx="2571768" cy="1000132"/>
          </a:xfrm>
          <a:prstGeom prst="roundRect">
            <a:avLst/>
          </a:prstGeom>
          <a:solidFill>
            <a:schemeClr val="accent1">
              <a:alpha val="17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4857752" y="6572272"/>
            <a:ext cx="2002464" cy="226902"/>
          </a:xfrm>
        </p:spPr>
        <p:txBody>
          <a:bodyPr/>
          <a:lstStyle/>
          <a:p>
            <a:pPr algn="l" rtl="0"/>
            <a:fld id="{BE653C77-F1A5-43B2-84F3-EECA2CDFF8B1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 dirty="0"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e 23"/>
          <p:cNvSpPr/>
          <p:nvPr/>
        </p:nvSpPr>
        <p:spPr>
          <a:xfrm>
            <a:off x="4074214" y="5549688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entagone 18"/>
          <p:cNvSpPr/>
          <p:nvPr/>
        </p:nvSpPr>
        <p:spPr>
          <a:xfrm>
            <a:off x="1619672" y="3504428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80" y="1047983"/>
            <a:ext cx="1075184" cy="1075184"/>
          </a:xfrm>
          <a:prstGeom prst="rect">
            <a:avLst/>
          </a:prstGeom>
          <a:noFill/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707904" y="6514466"/>
            <a:ext cx="2002464" cy="226902"/>
          </a:xfrm>
        </p:spPr>
        <p:txBody>
          <a:bodyPr/>
          <a:lstStyle/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142928" y="6512768"/>
            <a:ext cx="588336" cy="228600"/>
          </a:xfrm>
        </p:spPr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10</a:t>
            </a:fld>
            <a:endParaRPr lang="fr-FR" sz="11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Pentagone 4"/>
          <p:cNvSpPr/>
          <p:nvPr/>
        </p:nvSpPr>
        <p:spPr>
          <a:xfrm rot="5400000">
            <a:off x="684138" y="2213984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3201180"/>
            <a:ext cx="1800200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576981" y="2749769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rrondir un rectangle avec un coin du même côté 7"/>
          <p:cNvSpPr/>
          <p:nvPr/>
        </p:nvSpPr>
        <p:spPr>
          <a:xfrm>
            <a:off x="251520" y="3489212"/>
            <a:ext cx="1440160" cy="428628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LEX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rganigramme : Alternative 8"/>
          <p:cNvSpPr/>
          <p:nvPr/>
        </p:nvSpPr>
        <p:spPr>
          <a:xfrm>
            <a:off x="107504" y="1196752"/>
            <a:ext cx="936104" cy="478406"/>
          </a:xfrm>
          <a:prstGeom prst="flowChartAlternateProcess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Expressions</a:t>
            </a:r>
            <a:r>
              <a:rPr kumimoji="0" lang="fr-FR" sz="105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régulières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6056" y="776501"/>
            <a:ext cx="1275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Lexical.lex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576296" y="2903458"/>
            <a:ext cx="1275624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</a:rPr>
              <a:t>Lexical.yy.c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1720" y="5330244"/>
            <a:ext cx="2304256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Arrondir un rectangle avec un coin du même côté 17"/>
          <p:cNvSpPr/>
          <p:nvPr/>
        </p:nvSpPr>
        <p:spPr>
          <a:xfrm>
            <a:off x="2483768" y="5618276"/>
            <a:ext cx="1440160" cy="428628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gcc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148064" y="6143818"/>
            <a:ext cx="1476064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MonProg.exe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3" name="Picture 81" descr="C:\Documents and Settings\Wafa\Mes documents\Icon Pack [500.000 icone Windows Vista, XP, Linux, Ubuntu, Mac, Leopard] [Object Dock,Rocketdock,Sidebar,Gadgets,Widget, Wallpapers,temi] [256x256 pixel]\Icone (png)\utils_2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157192"/>
            <a:ext cx="1008112" cy="1008112"/>
          </a:xfrm>
          <a:prstGeom prst="rect">
            <a:avLst/>
          </a:prstGeom>
          <a:noFill/>
        </p:spPr>
      </p:pic>
      <p:sp>
        <p:nvSpPr>
          <p:cNvPr id="25" name="Chevron 24"/>
          <p:cNvSpPr/>
          <p:nvPr/>
        </p:nvSpPr>
        <p:spPr>
          <a:xfrm>
            <a:off x="4499992" y="5549688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pic>
        <p:nvPicPr>
          <p:cNvPr id="27" name="Picture 2" descr="C:\Documents and Settings\Wafa\Mes documents\Icon Pack [500.000 icone Windows Vista, XP, Linux, Ubuntu, Mac, Leopard] [Object Dock,Rocketdock,Sidebar,Gadgets,Widget, Wallpapers,temi] [256x256 pixel]\Icone (png)\AQUA ICONS FILE FO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717032"/>
            <a:ext cx="979076" cy="979076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5084440" y="3306470"/>
            <a:ext cx="1647800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chemeClr val="tx2">
                      <a:lumMod val="75000"/>
                      <a:alpha val="40000"/>
                    </a:schemeClr>
                  </a:glow>
                </a:effectLst>
              </a:rPr>
              <a:t>Programme.txt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tx2">
                    <a:lumMod val="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Flèche droite 35"/>
          <p:cNvSpPr/>
          <p:nvPr/>
        </p:nvSpPr>
        <p:spPr>
          <a:xfrm>
            <a:off x="5508104" y="4797152"/>
            <a:ext cx="1224136" cy="36004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 sz="2000" b="1" kern="0" dirty="0" smtClean="0">
              <a:solidFill>
                <a:sysClr val="window" lastClr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804248" y="4705980"/>
            <a:ext cx="130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Résultat de l’analyse</a:t>
            </a:r>
            <a:endParaRPr lang="fr-FR" sz="14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9" name="Titre 1"/>
          <p:cNvSpPr txBox="1">
            <a:spLocks/>
          </p:cNvSpPr>
          <p:nvPr/>
        </p:nvSpPr>
        <p:spPr>
          <a:xfrm>
            <a:off x="899592" y="44624"/>
            <a:ext cx="72390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1" i="0" u="none" strike="noStrike" kern="1200" cap="all" spc="0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utilisation de Lex</a:t>
            </a:r>
            <a:endParaRPr kumimoji="0" lang="fr-F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3242012"/>
            <a:ext cx="1075184" cy="1075184"/>
          </a:xfrm>
          <a:prstGeom prst="rect">
            <a:avLst/>
          </a:prstGeom>
          <a:noFill/>
        </p:spPr>
      </p:pic>
      <p:sp>
        <p:nvSpPr>
          <p:cNvPr id="41" name="Pentagone 40"/>
          <p:cNvSpPr/>
          <p:nvPr/>
        </p:nvSpPr>
        <p:spPr>
          <a:xfrm rot="5400000">
            <a:off x="2916386" y="4408013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Chevron 41"/>
          <p:cNvSpPr/>
          <p:nvPr/>
        </p:nvSpPr>
        <p:spPr>
          <a:xfrm rot="5400000">
            <a:off x="2809229" y="4943798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pic>
        <p:nvPicPr>
          <p:cNvPr id="43" name="Picture 3" descr="C:\Documents and Settings\Wafa\Mes documents\Icon Pack [500.000 icone Windows Vista, XP, Linux, Ubuntu, Mac, Leopard] [Object Dock,Rocketdock,Sidebar,Gadgets,Widget, Wallpapers,temi] [256x256 pixel]\Icone (png)\folder_tx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260648"/>
            <a:ext cx="1440160" cy="1440160"/>
          </a:xfrm>
          <a:prstGeom prst="rect">
            <a:avLst/>
          </a:prstGeom>
          <a:noFill/>
        </p:spPr>
      </p:pic>
      <p:sp>
        <p:nvSpPr>
          <p:cNvPr id="20" name="Chevron 19"/>
          <p:cNvSpPr/>
          <p:nvPr/>
        </p:nvSpPr>
        <p:spPr>
          <a:xfrm>
            <a:off x="2051720" y="3504428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5" grpId="0"/>
      <p:bldP spid="17" grpId="0" animBg="1"/>
      <p:bldP spid="18" grpId="0" animBg="1"/>
      <p:bldP spid="22" grpId="0"/>
      <p:bldP spid="25" grpId="0" animBg="1"/>
      <p:bldP spid="32" grpId="0"/>
      <p:bldP spid="36" grpId="0" animBg="1"/>
      <p:bldP spid="37" grpId="0"/>
      <p:bldP spid="41" grpId="0" animBg="1"/>
      <p:bldP spid="42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707904" y="6514466"/>
            <a:ext cx="2002464" cy="226902"/>
          </a:xfrm>
        </p:spPr>
        <p:txBody>
          <a:bodyPr/>
          <a:lstStyle/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142928" y="6512768"/>
            <a:ext cx="588336" cy="228600"/>
          </a:xfrm>
        </p:spPr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11</a:t>
            </a:fld>
            <a:endParaRPr lang="fr-FR" sz="11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9" name="Titre 1"/>
          <p:cNvSpPr txBox="1">
            <a:spLocks/>
          </p:cNvSpPr>
          <p:nvPr/>
        </p:nvSpPr>
        <p:spPr>
          <a:xfrm>
            <a:off x="899592" y="44624"/>
            <a:ext cx="72390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1" i="0" u="none" strike="noStrike" kern="1200" cap="all" spc="0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utilisation de Lex</a:t>
            </a:r>
            <a:endParaRPr kumimoji="0" lang="fr-F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3" name="Picture 3" descr="C:\Documents and Settings\Wafa\Mes documents\Icon Pack [500.000 icone Windows Vista, XP, Linux, Ubuntu, Mac, Leopard] [Object Dock,Rocketdock,Sidebar,Gadgets,Widget, Wallpapers,temi] [256x256 pixel]\Icone (png)\folder_t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440160" cy="144016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2" y="2348880"/>
            <a:ext cx="4767982" cy="304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4716016" y="2564904"/>
            <a:ext cx="428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flex</a:t>
            </a:r>
            <a:r>
              <a:rPr lang="fr-FR" dirty="0" smtClean="0"/>
              <a:t> exemple.lex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76056" y="19888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>
                <a:solidFill>
                  <a:srgbClr val="FF0000"/>
                </a:solidFill>
              </a:rPr>
              <a:t>Commandes 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932040" y="36357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gcc</a:t>
            </a:r>
            <a:r>
              <a:rPr lang="fr-FR" dirty="0" smtClean="0"/>
              <a:t> </a:t>
            </a:r>
            <a:r>
              <a:rPr lang="fr-FR" dirty="0" err="1" smtClean="0"/>
              <a:t>lex.yy.c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788024" y="47158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a.exe</a:t>
            </a:r>
            <a:r>
              <a:rPr lang="fr-FR" dirty="0" smtClean="0"/>
              <a:t> </a:t>
            </a:r>
            <a:r>
              <a:rPr lang="fr-FR" b="1" dirty="0" smtClean="0"/>
              <a:t>&lt;</a:t>
            </a:r>
            <a:r>
              <a:rPr lang="fr-FR" dirty="0" smtClean="0"/>
              <a:t> mon_programme.txt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7596336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16" name="Ellipse 15"/>
          <p:cNvSpPr/>
          <p:nvPr/>
        </p:nvSpPr>
        <p:spPr>
          <a:xfrm>
            <a:off x="7452320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fr-FR" b="1" dirty="0"/>
          </a:p>
        </p:txBody>
      </p:sp>
      <p:sp>
        <p:nvSpPr>
          <p:cNvPr id="17" name="Ellipse 16"/>
          <p:cNvSpPr/>
          <p:nvPr/>
        </p:nvSpPr>
        <p:spPr>
          <a:xfrm>
            <a:off x="4860032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707904" y="6514466"/>
            <a:ext cx="2002464" cy="226902"/>
          </a:xfrm>
        </p:spPr>
        <p:txBody>
          <a:bodyPr/>
          <a:lstStyle/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142928" y="6512768"/>
            <a:ext cx="588336" cy="228600"/>
          </a:xfrm>
        </p:spPr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12</a:t>
            </a:fld>
            <a:endParaRPr lang="fr-FR" sz="11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9" name="Titre 1"/>
          <p:cNvSpPr txBox="1">
            <a:spLocks/>
          </p:cNvSpPr>
          <p:nvPr/>
        </p:nvSpPr>
        <p:spPr>
          <a:xfrm>
            <a:off x="899592" y="44624"/>
            <a:ext cx="72390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1" i="0" u="none" strike="noStrike" kern="1200" cap="all" spc="0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utilisation de Lex</a:t>
            </a:r>
            <a:endParaRPr kumimoji="0" lang="fr-F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3" name="Picture 3" descr="C:\Documents and Settings\Wafa\Mes documents\Icon Pack [500.000 icone Windows Vista, XP, Linux, Ubuntu, Mac, Leopard] [Object Dock,Rocketdock,Sidebar,Gadgets,Widget, Wallpapers,temi] [256x256 pixel]\Icone (png)\folder_t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440160" cy="144016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52028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988840"/>
            <a:ext cx="26642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4437112"/>
            <a:ext cx="5191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467544" y="112474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Compilation du fichier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</a:rPr>
              <a:t>lex.yy.c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 via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</a:rPr>
              <a:t>dev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 c++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3131840" y="2636912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/>
        </p:nvSpPr>
        <p:spPr>
          <a:xfrm>
            <a:off x="5364088" y="3789040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16828" t="41220" r="21157" b="19091"/>
          <a:stretch>
            <a:fillRect/>
          </a:stretch>
        </p:blipFill>
        <p:spPr bwMode="auto">
          <a:xfrm>
            <a:off x="467544" y="2780928"/>
            <a:ext cx="756084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Lex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7499176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Un fichier de description pour </a:t>
            </a:r>
            <a:r>
              <a:rPr lang="fr-FR" dirty="0" err="1" smtClean="0"/>
              <a:t>Lex</a:t>
            </a:r>
            <a:r>
              <a:rPr lang="fr-FR" dirty="0" smtClean="0"/>
              <a:t> est formé de trois parties, selon le schéma suivant :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13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8" name="Picture 3" descr="C:\Documents and Settings\Wafa\Mes documents\Icon Pack [500.000 icone Windows Vista, XP, Linux, Ubuntu, Mac, Leopard] [Object Dock,Rocketdock,Sidebar,Gadgets,Widget, Wallpapers,temi] [256x256 pixel]\Icone (png)\folder_tx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0648"/>
            <a:ext cx="1440160" cy="1440160"/>
          </a:xfrm>
          <a:prstGeom prst="rect">
            <a:avLst/>
          </a:prstGeom>
          <a:noFill/>
        </p:spPr>
      </p:pic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5241974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250984" y="5398764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88224" y="581803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FLEX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Lex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764704"/>
            <a:ext cx="8136904" cy="5040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partie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«Déclarations » </a:t>
            </a:r>
            <a:r>
              <a:rPr lang="fr-FR" dirty="0" smtClean="0"/>
              <a:t>d'un fichier </a:t>
            </a:r>
            <a:r>
              <a:rPr lang="fr-FR" dirty="0" err="1" smtClean="0"/>
              <a:t>Lex</a:t>
            </a:r>
            <a:r>
              <a:rPr lang="fr-FR" dirty="0" smtClean="0"/>
              <a:t> peut contenir :</a:t>
            </a:r>
          </a:p>
          <a:p>
            <a:pPr lvl="1"/>
            <a:r>
              <a:rPr lang="fr-FR" dirty="0" smtClean="0"/>
              <a:t>Des expressions régulières définissant des notions non terminales, telles que </a:t>
            </a:r>
            <a:r>
              <a:rPr lang="fr-FR" i="1" dirty="0" smtClean="0"/>
              <a:t>lettre, chiffre et nombre. </a:t>
            </a:r>
          </a:p>
          <a:p>
            <a:pPr lvl="2"/>
            <a:r>
              <a:rPr lang="fr-FR" dirty="0" smtClean="0"/>
              <a:t>Les notions ainsi définies pourront alors être utilisées dans la suite de la première partie du fichier, ainsi que dans la deuxième partie, en utilisant les deux accolades: </a:t>
            </a:r>
            <a:r>
              <a:rPr lang="fr-FR" b="1" dirty="0" smtClean="0">
                <a:solidFill>
                  <a:srgbClr val="FF0000"/>
                </a:solidFill>
              </a:rPr>
              <a:t>{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FF0000"/>
                </a:solidFill>
              </a:rPr>
              <a:t>}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Les définitions régulières sont de la forme suivante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Exemple: 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14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9080" y="188640"/>
            <a:ext cx="1417376" cy="15121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7492730" y="404664"/>
            <a:ext cx="648072" cy="432048"/>
          </a:xfrm>
          <a:prstGeom prst="rect">
            <a:avLst/>
          </a:prstGeom>
          <a:solidFill>
            <a:srgbClr val="FF66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essus 16"/>
          <p:cNvSpPr/>
          <p:nvPr/>
        </p:nvSpPr>
        <p:spPr>
          <a:xfrm>
            <a:off x="2483768" y="3861048"/>
            <a:ext cx="3600400" cy="648072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rtlCol="0" anchor="t"/>
          <a:lstStyle/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771800" y="4005064"/>
            <a:ext cx="1152128" cy="3606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Identificateur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139952" y="4005064"/>
            <a:ext cx="158417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régulière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rganigramme : Processus 19"/>
          <p:cNvSpPr/>
          <p:nvPr/>
        </p:nvSpPr>
        <p:spPr>
          <a:xfrm>
            <a:off x="2483768" y="5229200"/>
            <a:ext cx="3600400" cy="1368152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r>
              <a:rPr lang="fr-FR" sz="1600" dirty="0" smtClean="0"/>
              <a:t>Lettre  [A-</a:t>
            </a:r>
            <a:r>
              <a:rPr lang="fr-FR" sz="1600" dirty="0" err="1" smtClean="0"/>
              <a:t>Za</a:t>
            </a:r>
            <a:r>
              <a:rPr lang="fr-FR" sz="1600" dirty="0" smtClean="0"/>
              <a:t>-z]</a:t>
            </a:r>
          </a:p>
          <a:p>
            <a:r>
              <a:rPr lang="fr-FR" sz="1600" dirty="0" smtClean="0"/>
              <a:t>Chiffre [0-9]</a:t>
            </a:r>
          </a:p>
          <a:p>
            <a:r>
              <a:rPr lang="fr-FR" sz="1600" dirty="0" smtClean="0"/>
              <a:t>Identificateur (</a:t>
            </a:r>
            <a:r>
              <a:rPr lang="fr-FR" sz="1600" b="1" dirty="0" smtClean="0">
                <a:solidFill>
                  <a:srgbClr val="FF0000"/>
                </a:solidFill>
              </a:rPr>
              <a:t>{</a:t>
            </a:r>
            <a:r>
              <a:rPr lang="fr-FR" sz="1600" dirty="0" smtClean="0"/>
              <a:t>lettre</a:t>
            </a:r>
            <a:r>
              <a:rPr lang="fr-FR" sz="1600" b="1" dirty="0" smtClean="0">
                <a:solidFill>
                  <a:srgbClr val="FF0000"/>
                </a:solidFill>
              </a:rPr>
              <a:t>}</a:t>
            </a:r>
            <a:r>
              <a:rPr lang="fr-FR" sz="1600" dirty="0" smtClean="0"/>
              <a:t>|</a:t>
            </a:r>
            <a:r>
              <a:rPr lang="fr-FR" sz="1600" b="1" dirty="0" smtClean="0">
                <a:solidFill>
                  <a:srgbClr val="FF0000"/>
                </a:solidFill>
              </a:rPr>
              <a:t>{</a:t>
            </a:r>
            <a:r>
              <a:rPr lang="fr-FR" sz="1600" dirty="0" smtClean="0"/>
              <a:t>chiffre</a:t>
            </a:r>
            <a:r>
              <a:rPr lang="fr-FR" sz="1600" b="1" dirty="0" smtClean="0">
                <a:solidFill>
                  <a:srgbClr val="FF0000"/>
                </a:solidFill>
              </a:rPr>
              <a:t>}</a:t>
            </a:r>
            <a:r>
              <a:rPr lang="fr-FR" sz="1600" dirty="0" smtClean="0"/>
              <a:t>)*</a:t>
            </a:r>
          </a:p>
          <a:p>
            <a:r>
              <a:rPr lang="fr-FR" sz="1600" dirty="0" err="1" smtClean="0"/>
              <a:t>Mot_Cle</a:t>
            </a:r>
            <a:r>
              <a:rPr lang="fr-FR" sz="1600" dirty="0" smtClean="0"/>
              <a:t> "Program"| "Begin"| "End" </a:t>
            </a:r>
          </a:p>
          <a:p>
            <a:r>
              <a:rPr lang="fr-FR" sz="1600" dirty="0" smtClean="0"/>
              <a:t>Point "." </a:t>
            </a:r>
          </a:p>
          <a:p>
            <a:endParaRPr lang="fr-FR" sz="1600" dirty="0" smtClean="0"/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08720"/>
            <a:ext cx="7239000" cy="484632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partie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Déclarations » </a:t>
            </a:r>
            <a:r>
              <a:rPr lang="fr-FR" dirty="0" smtClean="0"/>
              <a:t>d'un fichier </a:t>
            </a:r>
            <a:r>
              <a:rPr lang="fr-FR" dirty="0" err="1" smtClean="0"/>
              <a:t>Lex</a:t>
            </a:r>
            <a:r>
              <a:rPr lang="fr-FR" dirty="0" smtClean="0"/>
              <a:t> peut aussi contenir :</a:t>
            </a:r>
          </a:p>
          <a:p>
            <a:pPr lvl="1"/>
            <a:r>
              <a:rPr lang="fr-FR" dirty="0" smtClean="0"/>
              <a:t> Du code écrit dans le langage cible, encadré par </a:t>
            </a:r>
            <a:r>
              <a:rPr lang="fr-FR" b="1" dirty="0" smtClean="0">
                <a:solidFill>
                  <a:srgbClr val="FF0000"/>
                </a:solidFill>
              </a:rPr>
              <a:t>%{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FF0000"/>
                </a:solidFill>
              </a:rPr>
              <a:t>%}</a:t>
            </a:r>
            <a:endParaRPr lang="fr-FR" dirty="0" smtClean="0"/>
          </a:p>
          <a:p>
            <a:pPr lvl="1"/>
            <a:r>
              <a:rPr lang="fr-FR" dirty="0" smtClean="0"/>
              <a:t> C'est ici que l'on va spécifier les fichiers à inclure ou les variables à utiliser .</a:t>
            </a:r>
          </a:p>
          <a:p>
            <a:pPr lvl="2"/>
            <a:r>
              <a:rPr lang="fr-FR" dirty="0" smtClean="0"/>
              <a:t>Exemple:  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Il s’agit des déclarations pour le compilateur C qui seront simplement recopiées au début du fichier produit.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15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Lex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9080" y="188640"/>
            <a:ext cx="1417376" cy="15121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7492730" y="404664"/>
            <a:ext cx="648072" cy="432048"/>
          </a:xfrm>
          <a:prstGeom prst="rect">
            <a:avLst/>
          </a:prstGeom>
          <a:solidFill>
            <a:srgbClr val="FF66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2195736" y="3429000"/>
            <a:ext cx="3600400" cy="864096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%{</a:t>
            </a:r>
          </a:p>
          <a:p>
            <a:r>
              <a:rPr lang="fr-FR" sz="1600" dirty="0" smtClean="0"/>
              <a:t>	</a:t>
            </a:r>
            <a:r>
              <a:rPr lang="fr-FR" sz="1600" b="1" dirty="0" err="1" smtClean="0"/>
              <a:t>int</a:t>
            </a:r>
            <a:r>
              <a:rPr lang="fr-FR" sz="1600" dirty="0" smtClean="0"/>
              <a:t> </a:t>
            </a:r>
            <a:r>
              <a:rPr lang="fr-FR" sz="1600" dirty="0" err="1" smtClean="0"/>
              <a:t>num_ligne</a:t>
            </a:r>
            <a:r>
              <a:rPr lang="fr-FR" sz="1600" dirty="0" smtClean="0"/>
              <a:t> :=1;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%}</a:t>
            </a:r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Lex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908720"/>
            <a:ext cx="7632848" cy="5040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partie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Productions » </a:t>
            </a:r>
            <a:r>
              <a:rPr lang="fr-FR" dirty="0" smtClean="0"/>
              <a:t>sert à indiquer à </a:t>
            </a:r>
            <a:r>
              <a:rPr lang="fr-FR" dirty="0" err="1" smtClean="0"/>
              <a:t>Lex</a:t>
            </a:r>
            <a:r>
              <a:rPr lang="fr-FR" dirty="0" smtClean="0"/>
              <a:t> ce qu'il devra faire lorsqu'il rencontrera une unité lexical déjà défini. Celle-ci contient :</a:t>
            </a:r>
          </a:p>
          <a:p>
            <a:pPr lvl="1"/>
            <a:r>
              <a:rPr lang="fr-FR" dirty="0" smtClean="0"/>
              <a:t>Des productions de la forme: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Exemple:</a:t>
            </a:r>
          </a:p>
          <a:p>
            <a:pPr lvl="1">
              <a:buNone/>
            </a:pPr>
            <a:r>
              <a:rPr lang="fr-FR" dirty="0" smtClean="0"/>
              <a:t>				 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16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9080" y="188640"/>
            <a:ext cx="1417376" cy="15121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92730" y="764704"/>
            <a:ext cx="648072" cy="432048"/>
          </a:xfrm>
          <a:prstGeom prst="rect">
            <a:avLst/>
          </a:prstGeom>
          <a:solidFill>
            <a:srgbClr val="FF66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2339752" y="2708920"/>
            <a:ext cx="3672408" cy="1008112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rtlCol="0" anchor="t"/>
          <a:lstStyle/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427984" y="2996952"/>
            <a:ext cx="1152128" cy="36061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483768" y="2996952"/>
            <a:ext cx="158417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régulière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rganigramme : Processus 13"/>
          <p:cNvSpPr/>
          <p:nvPr/>
        </p:nvSpPr>
        <p:spPr>
          <a:xfrm>
            <a:off x="2339752" y="4581128"/>
            <a:ext cx="3744416" cy="1080120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ctr"/>
          <a:lstStyle/>
          <a:p>
            <a:pPr algn="ctr"/>
            <a:r>
              <a:rPr lang="fr-FR" sz="1600" dirty="0" smtClean="0"/>
              <a:t>{ Identificateur }  </a:t>
            </a:r>
            <a:r>
              <a:rPr lang="fr-FR" sz="1600" b="1" dirty="0" smtClean="0">
                <a:solidFill>
                  <a:srgbClr val="FF0000"/>
                </a:solidFill>
              </a:rPr>
              <a:t>{</a:t>
            </a:r>
            <a:r>
              <a:rPr lang="fr-FR" sz="1600" dirty="0" smtClean="0"/>
              <a:t> </a:t>
            </a:r>
            <a:r>
              <a:rPr lang="fr-FR" sz="1600" dirty="0" err="1" smtClean="0"/>
              <a:t>printf</a:t>
            </a:r>
            <a:r>
              <a:rPr lang="fr-FR" sz="1600" dirty="0" smtClean="0"/>
              <a:t> ("ID");</a:t>
            </a:r>
            <a:r>
              <a:rPr lang="fr-FR" sz="1600" b="1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r>
              <a:rPr lang="fr-FR" sz="1600" dirty="0" smtClean="0"/>
              <a:t>\n</a:t>
            </a:r>
            <a:r>
              <a:rPr lang="fr-FR" sz="1600" b="1" dirty="0" smtClean="0">
                <a:solidFill>
                  <a:srgbClr val="FF0000"/>
                </a:solidFill>
              </a:rPr>
              <a:t>                        {</a:t>
            </a:r>
            <a:r>
              <a:rPr lang="fr-FR" sz="1600" dirty="0" smtClean="0"/>
              <a:t>++</a:t>
            </a:r>
            <a:r>
              <a:rPr lang="fr-FR" sz="1600" dirty="0" err="1" smtClean="0"/>
              <a:t>num_ligne</a:t>
            </a:r>
            <a:r>
              <a:rPr lang="fr-FR" sz="1600" dirty="0" smtClean="0"/>
              <a:t>;</a:t>
            </a:r>
            <a:r>
              <a:rPr lang="fr-FR" sz="1600" b="1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7" name="Accolade ouvrante 16"/>
          <p:cNvSpPr/>
          <p:nvPr/>
        </p:nvSpPr>
        <p:spPr>
          <a:xfrm>
            <a:off x="4139952" y="2924944"/>
            <a:ext cx="216024" cy="504056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ouvrante 17"/>
          <p:cNvSpPr/>
          <p:nvPr/>
        </p:nvSpPr>
        <p:spPr>
          <a:xfrm flipH="1">
            <a:off x="5652120" y="2924944"/>
            <a:ext cx="216024" cy="504056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partie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Code» </a:t>
            </a:r>
            <a:r>
              <a:rPr lang="fr-FR" dirty="0" smtClean="0"/>
              <a:t>sert à insérer des fonctions C supplémentaires qui seront simplement recopiées à la fin du fichier produit.</a:t>
            </a:r>
          </a:p>
          <a:p>
            <a:r>
              <a:rPr lang="fr-FR" dirty="0" smtClean="0"/>
              <a:t>On peut mettre dans cette partie facultative tous le code qu’on veut. Si on ne mets rien, </a:t>
            </a:r>
            <a:r>
              <a:rPr lang="fr-FR" dirty="0" err="1" smtClean="0"/>
              <a:t>Lex</a:t>
            </a:r>
            <a:r>
              <a:rPr lang="fr-FR" dirty="0" smtClean="0"/>
              <a:t> considère que c'est juste :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17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Organigramme : Processus 5"/>
          <p:cNvSpPr/>
          <p:nvPr/>
        </p:nvSpPr>
        <p:spPr>
          <a:xfrm>
            <a:off x="3131840" y="4437112"/>
            <a:ext cx="2520280" cy="936104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ctr"/>
          <a:lstStyle/>
          <a:p>
            <a:endParaRPr lang="fr-FR" sz="1600" dirty="0" smtClean="0"/>
          </a:p>
          <a:p>
            <a:r>
              <a:rPr lang="fr-FR" sz="1600" dirty="0" smtClean="0"/>
              <a:t>main() { </a:t>
            </a:r>
          </a:p>
          <a:p>
            <a:r>
              <a:rPr lang="fr-FR" sz="1600" dirty="0" smtClean="0"/>
              <a:t>	</a:t>
            </a:r>
            <a:r>
              <a:rPr lang="fr-FR" sz="1600" dirty="0" err="1" smtClean="0"/>
              <a:t>yylex</a:t>
            </a:r>
            <a:r>
              <a:rPr lang="fr-FR" sz="1600" dirty="0" smtClean="0"/>
              <a:t>(); </a:t>
            </a:r>
          </a:p>
          <a:p>
            <a:r>
              <a:rPr lang="fr-FR" sz="1600" dirty="0" smtClean="0"/>
              <a:t>} </a:t>
            </a:r>
          </a:p>
          <a:p>
            <a:pPr algn="ctr"/>
            <a:endParaRPr lang="fr-FR" sz="1600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9080" y="188640"/>
            <a:ext cx="1417376" cy="15121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492730" y="1052736"/>
            <a:ext cx="648072" cy="432048"/>
          </a:xfrm>
          <a:prstGeom prst="rect">
            <a:avLst/>
          </a:prstGeom>
          <a:solidFill>
            <a:srgbClr val="FF66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73360" y="-27384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Lex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Illegal</a:t>
            </a:r>
            <a:r>
              <a:rPr lang="fr-FR" dirty="0" smtClean="0"/>
              <a:t> identifier on line …</a:t>
            </a:r>
          </a:p>
          <a:p>
            <a:pPr lvl="1"/>
            <a:r>
              <a:rPr lang="fr-FR" dirty="0" err="1" smtClean="0"/>
              <a:t>Exp</a:t>
            </a:r>
            <a:r>
              <a:rPr lang="fr-FR" dirty="0" smtClean="0"/>
              <a:t> : 45A</a:t>
            </a:r>
          </a:p>
          <a:p>
            <a:r>
              <a:rPr lang="fr-FR" dirty="0" err="1" smtClean="0"/>
              <a:t>Illegal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r>
              <a:rPr lang="fr-FR" dirty="0" smtClean="0"/>
              <a:t> on line …</a:t>
            </a:r>
          </a:p>
          <a:p>
            <a:pPr lvl="1"/>
            <a:r>
              <a:rPr lang="fr-FR" dirty="0" err="1" smtClean="0"/>
              <a:t>Exp</a:t>
            </a:r>
            <a:r>
              <a:rPr lang="fr-FR" dirty="0" smtClean="0"/>
              <a:t> : « . »</a:t>
            </a:r>
          </a:p>
          <a:p>
            <a:r>
              <a:rPr lang="fr-FR" dirty="0" err="1" smtClean="0"/>
              <a:t>Illegal</a:t>
            </a:r>
            <a:r>
              <a:rPr lang="fr-FR" dirty="0" smtClean="0"/>
              <a:t> comment on line …</a:t>
            </a:r>
          </a:p>
          <a:p>
            <a:pPr lvl="1"/>
            <a:r>
              <a:rPr lang="fr-FR" dirty="0" err="1" smtClean="0"/>
              <a:t>Exp</a:t>
            </a:r>
            <a:r>
              <a:rPr lang="fr-FR" dirty="0" smtClean="0"/>
              <a:t> : (*…*)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18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73360" y="-27384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Les messages d’erreur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033846"/>
            <a:ext cx="1966922" cy="196692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928662" y="1906636"/>
            <a:ext cx="414340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1.Contexte et Objectifs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2. Analyse lexicale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3. Analyse syntaxique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4. Analyse sémantique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5. Génération de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fr-FR" sz="1600" kern="0" dirty="0" smtClean="0">
              <a:solidFill>
                <a:sysClr val="window" lastClr="FFFFFF">
                  <a:lumMod val="50000"/>
                </a:sysClr>
              </a:solidFill>
            </a:endParaRPr>
          </a:p>
        </p:txBody>
      </p:sp>
      <p:pic>
        <p:nvPicPr>
          <p:cNvPr id="9" name="Picture 3" descr="C:\Documents and Settings\Riro\Mes documents\install\Icon Pack [500.000 icone Windows Vista, XP, Linux, Ubuntu, Mac, Leopard] [Object Dock,Rocketdock,Sidebar,Gadgets,Widget, Wallpapers,temi] [256x256 pixel]\Icone (png)\TIME PROPERT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4429132"/>
            <a:ext cx="966790" cy="966790"/>
          </a:xfrm>
          <a:prstGeom prst="rect">
            <a:avLst/>
          </a:prstGeom>
          <a:noFill/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8A11690-CE20-4C37-A216-141F58BBFC1D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23DD035-6798-4E7D-AABB-409E97D82BB8}" type="slidenum">
              <a:rPr lang="fr-FR" sz="11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19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5357818" y="1300162"/>
            <a:ext cx="3429000" cy="20574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Merci Pour votre attention!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>
          <a:xfrm>
            <a:off x="663682" y="908720"/>
            <a:ext cx="4206240" cy="4206240"/>
          </a:xfrm>
        </p:spPr>
      </p:sp>
      <p:pic>
        <p:nvPicPr>
          <p:cNvPr id="18434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071942"/>
            <a:ext cx="1966922" cy="1966922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862354" y="1466853"/>
            <a:ext cx="435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1.Contexte et Objectifs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2. Analyse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 lexicale</a:t>
            </a: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3. Analyse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 syntaxique</a:t>
            </a: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4. Analyse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 sémantique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baseline="0" dirty="0" smtClean="0">
                <a:solidFill>
                  <a:sysClr val="window" lastClr="FFFFFF">
                    <a:lumMod val="50000"/>
                  </a:sysClr>
                </a:solidFill>
              </a:rPr>
              <a:t>5.</a:t>
            </a: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 Génération de code</a:t>
            </a: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FEC-3BD1-4594-BB42-AA07E6FD6E03}" type="datetime1">
              <a:rPr lang="fr-FR" smtClean="0"/>
              <a:pPr/>
              <a:t>26/02/2021</a:t>
            </a:fld>
            <a:endParaRPr lang="fr-FR"/>
          </a:p>
        </p:txBody>
      </p:sp>
      <p:pic>
        <p:nvPicPr>
          <p:cNvPr id="1026" name="Picture 2" descr="C:\Documents and Settings\Wafa\Bureau\PFE\Template\images\PPP_IBUSC_CLP_Puzzle_Key_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4585578"/>
            <a:ext cx="1214446" cy="1058000"/>
          </a:xfrm>
          <a:prstGeom prst="rect">
            <a:avLst/>
          </a:prstGeom>
          <a:noFill/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35-6798-4E7D-AABB-409E97D82BB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Contexte et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571184" cy="232364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Le but de ce mini projet est la réalisation d’un </a:t>
            </a:r>
            <a:r>
              <a:rPr lang="fr-FR" b="1" dirty="0" smtClean="0"/>
              <a:t>compilateur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Il s’agit d’un programme qui:</a:t>
            </a:r>
          </a:p>
          <a:p>
            <a:pPr lvl="1"/>
            <a:r>
              <a:rPr lang="fr-FR" dirty="0" smtClean="0"/>
              <a:t>Lit un fichier source écrit dans un langage de programmation </a:t>
            </a:r>
          </a:p>
          <a:p>
            <a:pPr lvl="1"/>
            <a:r>
              <a:rPr lang="fr-FR" dirty="0" smtClean="0"/>
              <a:t>Le traduit par un programme équivalent dans un autre langage (en un fichier objet ou un exécutable, ou un fichier en assembleur, </a:t>
            </a:r>
            <a:r>
              <a:rPr lang="fr-FR" dirty="0" err="1" smtClean="0"/>
              <a:t>etc</a:t>
            </a:r>
            <a:r>
              <a:rPr lang="fr-FR" dirty="0" smtClean="0"/>
              <a:t>) en rapportant les erreurs éventuelles.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3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Introduction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7" name="Picture 74" descr="C:\Documents and Settings\Wafa\Mes documents\Icon Pack [500.000 icone Windows Vista, XP, Linux, Ubuntu, Mac, Leopard] [Object Dock,Rocketdock,Sidebar,Gadgets,Widget, Wallpapers,temi] [256x256 pixel]\Icone (png)\SNOW E AQUA SHERLO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928694" cy="928694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3275856" y="4077072"/>
            <a:ext cx="2448272" cy="1224136"/>
          </a:xfrm>
          <a:prstGeom prst="ellipse">
            <a:avLst/>
          </a:prstGeom>
          <a:solidFill>
            <a:srgbClr val="4F81BD">
              <a:lumMod val="60000"/>
              <a:lumOff val="40000"/>
              <a:alpha val="36000"/>
            </a:srgbClr>
          </a:soli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/>
            <a:r>
              <a:rPr lang="fr-FR" sz="2000" b="1" kern="0" dirty="0" smtClean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</a:effectLst>
              </a:rPr>
              <a:t>Compilateur</a:t>
            </a:r>
            <a:endParaRPr lang="fr-FR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pic>
        <p:nvPicPr>
          <p:cNvPr id="9" name="Picture 81" descr="C:\Documents and Settings\Wafa\Mes documents\Icon Pack [500.000 icone Windows Vista, XP, Linux, Ubuntu, Mac, Leopard] [Object Dock,Rocketdock,Sidebar,Gadgets,Widget, Wallpapers,temi] [256x256 pixel]\Icone (png)\utils_2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294" y="4947438"/>
            <a:ext cx="785818" cy="785818"/>
          </a:xfrm>
          <a:prstGeom prst="rect">
            <a:avLst/>
          </a:prstGeom>
          <a:noFill/>
        </p:spPr>
      </p:pic>
      <p:sp>
        <p:nvSpPr>
          <p:cNvPr id="10" name="Arrondir un rectangle avec un coin du même côté 9"/>
          <p:cNvSpPr/>
          <p:nvPr/>
        </p:nvSpPr>
        <p:spPr>
          <a:xfrm>
            <a:off x="1187624" y="4365104"/>
            <a:ext cx="1728192" cy="720080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Programme.txt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lèche vers le bas 10"/>
          <p:cNvSpPr/>
          <p:nvPr/>
        </p:nvSpPr>
        <p:spPr>
          <a:xfrm rot="16200000">
            <a:off x="2950965" y="4473971"/>
            <a:ext cx="283472" cy="497786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algn="ctr">
              <a:defRPr/>
            </a:pPr>
            <a:endParaRPr lang="fr-FR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Arrondir un rectangle avec un coin du même côté 11"/>
          <p:cNvSpPr/>
          <p:nvPr/>
        </p:nvSpPr>
        <p:spPr>
          <a:xfrm>
            <a:off x="6084168" y="4365104"/>
            <a:ext cx="1728192" cy="720080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Fichier.obj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lèche vers le bas 12"/>
          <p:cNvSpPr/>
          <p:nvPr/>
        </p:nvSpPr>
        <p:spPr>
          <a:xfrm rot="16200000">
            <a:off x="5765547" y="4473971"/>
            <a:ext cx="283472" cy="497786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algn="ctr">
              <a:defRPr/>
            </a:pPr>
            <a:endParaRPr lang="fr-FR" kern="0">
              <a:solidFill>
                <a:sysClr val="window" lastClr="FFFFFF"/>
              </a:solidFill>
              <a:latin typeface="Calibri"/>
            </a:endParaRPr>
          </a:p>
        </p:txBody>
      </p:sp>
      <p:pic>
        <p:nvPicPr>
          <p:cNvPr id="16" name="Picture 43" descr="C:\Documents and Settings\Wafa\Mes documents\Icon Pack [500.000 icone Windows Vista, XP, Linux, Ubuntu, Mac, Leopard] [Object Dock,Rocketdock,Sidebar,Gadgets,Widget, Wallpapers,temi] [256x256 pixel]\Icone (png)\miscellaneous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941168"/>
            <a:ext cx="1219200" cy="1219200"/>
          </a:xfrm>
          <a:prstGeom prst="rect">
            <a:avLst/>
          </a:prstGeom>
          <a:noFill/>
        </p:spPr>
      </p:pic>
      <p:pic>
        <p:nvPicPr>
          <p:cNvPr id="1026" name="Picture 2" descr="C:\Documents and Settings\Wafa\Mes documents\Icon Pack [500.000 icone Windows Vista, XP, Linux, Ubuntu, Mac, Leopard] [Object Dock,Rocketdock,Sidebar,Gadgets,Widget, Wallpapers,temi] [256x256 pixel]\Icone (png)\AQUA ICONS FILE FO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797152"/>
            <a:ext cx="720080" cy="720080"/>
          </a:xfrm>
          <a:prstGeom prst="rect">
            <a:avLst/>
          </a:prstGeom>
          <a:noFill/>
        </p:spPr>
      </p:pic>
      <p:pic>
        <p:nvPicPr>
          <p:cNvPr id="1027" name="Picture 3" descr="C:\Documents and Settings\Wafa\Mes documents\Icon Pack [500.000 icone Windows Vista, XP, Linux, Ubuntu, Mac, Leopard] [Object Dock,Rocketdock,Sidebar,Gadgets,Widget, Wallpapers,temi] [256x256 pixel]\Icone (png)\AQUA ICONS FILE HTML 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4797152"/>
            <a:ext cx="720080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Contexte et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7560840" cy="1656184"/>
          </a:xfrm>
        </p:spPr>
        <p:txBody>
          <a:bodyPr>
            <a:normAutofit/>
          </a:bodyPr>
          <a:lstStyle/>
          <a:p>
            <a:pPr algn="just"/>
            <a:r>
              <a:rPr lang="fr-FR" sz="2000" dirty="0" smtClean="0"/>
              <a:t>Généralement la mise en place d’un compilateur comporte les phases suivantes (On se contentera de réaliser les quatre premières phases): </a:t>
            </a:r>
          </a:p>
          <a:p>
            <a:pPr algn="just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4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Introduction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7" name="Picture 74" descr="C:\Documents and Settings\Wafa\Mes documents\Icon Pack [500.000 icone Windows Vista, XP, Linux, Ubuntu, Mac, Leopard] [Object Dock,Rocketdock,Sidebar,Gadgets,Widget, Wallpapers,temi] [256x256 pixel]\Icone (png)\SNOW E AQUA SHER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928694" cy="928694"/>
          </a:xfrm>
          <a:prstGeom prst="rect">
            <a:avLst/>
          </a:prstGeom>
          <a:noFill/>
        </p:spPr>
      </p:pic>
      <p:sp>
        <p:nvSpPr>
          <p:cNvPr id="18" name="Cube 17"/>
          <p:cNvSpPr/>
          <p:nvPr/>
        </p:nvSpPr>
        <p:spPr>
          <a:xfrm>
            <a:off x="2627784" y="5665808"/>
            <a:ext cx="3214710" cy="57150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prstClr val="white"/>
                </a:solidFill>
                <a:latin typeface="Calibri"/>
              </a:rPr>
              <a:t>Optimisation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2627784" y="3721592"/>
            <a:ext cx="3214710" cy="571504"/>
          </a:xfrm>
          <a:prstGeom prst="cube">
            <a:avLst/>
          </a:prstGeom>
          <a:solidFill>
            <a:srgbClr val="1F497D">
              <a:lumMod val="40000"/>
              <a:lumOff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syntaxique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2627784" y="3073520"/>
            <a:ext cx="3214710" cy="571504"/>
          </a:xfrm>
          <a:prstGeom prst="cube">
            <a:avLst/>
          </a:prstGeom>
          <a:solidFill>
            <a:srgbClr val="1F497D">
              <a:lumMod val="20000"/>
              <a:lumOff val="8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lexical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2627784" y="4369664"/>
            <a:ext cx="3214710" cy="571504"/>
          </a:xfrm>
          <a:prstGeom prst="cube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sémantique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627784" y="5017736"/>
            <a:ext cx="3214710" cy="571504"/>
          </a:xfrm>
          <a:prstGeom prst="cube">
            <a:avLst/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fr-FR" sz="1400" dirty="0" smtClean="0">
                <a:solidFill>
                  <a:prstClr val="whit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/>
              </a:rPr>
              <a:t>Génération de code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lèche vers le bas 26"/>
          <p:cNvSpPr/>
          <p:nvPr/>
        </p:nvSpPr>
        <p:spPr>
          <a:xfrm>
            <a:off x="3538238" y="5521792"/>
            <a:ext cx="288032" cy="2851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Flèche vers le bas 28"/>
          <p:cNvSpPr/>
          <p:nvPr/>
        </p:nvSpPr>
        <p:spPr>
          <a:xfrm>
            <a:off x="3322214" y="4876570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lèche vers le bas 29"/>
          <p:cNvSpPr/>
          <p:nvPr/>
        </p:nvSpPr>
        <p:spPr>
          <a:xfrm>
            <a:off x="3106190" y="4225648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Flèche vers le bas 30"/>
          <p:cNvSpPr/>
          <p:nvPr/>
        </p:nvSpPr>
        <p:spPr>
          <a:xfrm>
            <a:off x="2890166" y="3580426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Flèche vers le bas 34"/>
          <p:cNvSpPr/>
          <p:nvPr/>
        </p:nvSpPr>
        <p:spPr>
          <a:xfrm rot="16200000">
            <a:off x="4618358" y="2596849"/>
            <a:ext cx="648072" cy="15121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63" descr="C:\Documents and Settings\Wafa\Mes documents\Icon Pack [500.000 icone Windows Vista, XP, Linux, Ubuntu, Mac, Leopard] [Object Dock,Rocketdock,Sidebar,Gadgets,Widget, Wallpapers,temi] [256x256 pixel]\Icone (png)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710" y="2884880"/>
            <a:ext cx="1052736" cy="1052736"/>
          </a:xfrm>
          <a:prstGeom prst="rect">
            <a:avLst/>
          </a:prstGeom>
          <a:noFill/>
        </p:spPr>
      </p:pic>
      <p:pic>
        <p:nvPicPr>
          <p:cNvPr id="36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85488"/>
            <a:ext cx="1229266" cy="1229266"/>
          </a:xfrm>
          <a:prstGeom prst="rect">
            <a:avLst/>
          </a:prstGeom>
          <a:noFill/>
        </p:spPr>
      </p:pic>
      <p:sp>
        <p:nvSpPr>
          <p:cNvPr id="37" name="ZoneTexte 36"/>
          <p:cNvSpPr txBox="1"/>
          <p:nvPr/>
        </p:nvSpPr>
        <p:spPr>
          <a:xfrm>
            <a:off x="6755040" y="294227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092280" y="3361552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FLEX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39" name="Flèche vers le bas 38"/>
          <p:cNvSpPr/>
          <p:nvPr/>
        </p:nvSpPr>
        <p:spPr>
          <a:xfrm rot="16200000">
            <a:off x="4618358" y="3892993"/>
            <a:ext cx="648072" cy="15121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63" descr="C:\Documents and Settings\Wafa\Mes documents\Icon Pack [500.000 icone Windows Vista, XP, Linux, Ubuntu, Mac, Leopard] [Object Dock,Rocketdock,Sidebar,Gadgets,Widget, Wallpapers,temi] [256x256 pixel]\Icone (png)\r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710" y="4181024"/>
            <a:ext cx="1052736" cy="1052736"/>
          </a:xfrm>
          <a:prstGeom prst="rect">
            <a:avLst/>
          </a:prstGeom>
          <a:noFill/>
        </p:spPr>
      </p:pic>
      <p:pic>
        <p:nvPicPr>
          <p:cNvPr id="4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305870"/>
            <a:ext cx="1229266" cy="1229266"/>
          </a:xfrm>
          <a:prstGeom prst="rect">
            <a:avLst/>
          </a:prstGeom>
          <a:noFill/>
        </p:spPr>
      </p:pic>
      <p:sp>
        <p:nvSpPr>
          <p:cNvPr id="42" name="ZoneTexte 41"/>
          <p:cNvSpPr txBox="1"/>
          <p:nvPr/>
        </p:nvSpPr>
        <p:spPr>
          <a:xfrm>
            <a:off x="6755040" y="4462660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092280" y="4881934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44" name="Accolade fermante 43"/>
          <p:cNvSpPr/>
          <p:nvPr/>
        </p:nvSpPr>
        <p:spPr>
          <a:xfrm>
            <a:off x="3682254" y="3649584"/>
            <a:ext cx="288032" cy="1944216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5" grpId="0" animBg="1"/>
      <p:bldP spid="35" grpId="1" animBg="1"/>
      <p:bldP spid="37" grpId="0"/>
      <p:bldP spid="38" grpId="0"/>
      <p:bldP spid="39" grpId="0" animBg="1"/>
      <p:bldP spid="39" grpId="1" animBg="1"/>
      <p:bldP spid="42" grpId="0"/>
      <p:bldP spid="43" grpId="0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8434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071942"/>
            <a:ext cx="1966922" cy="1966922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934362" y="1541110"/>
            <a:ext cx="435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1.Contexte et Objectifs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/>
              <a:t>2. Analyse lexicale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3. Analyse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 sy</a:t>
            </a: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ntaxique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4. Analyse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 sémantique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baseline="0" dirty="0" smtClean="0">
                <a:solidFill>
                  <a:sysClr val="window" lastClr="FFFFFF">
                    <a:lumMod val="50000"/>
                  </a:sysClr>
                </a:solidFill>
              </a:rPr>
              <a:t>5.</a:t>
            </a: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 Génération de code</a:t>
            </a: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FEC-3BD1-4594-BB42-AA07E6FD6E03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35-6798-4E7D-AABB-409E97D82BB8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10" name="Picture 3" descr="C:\Documents and Settings\Wafa\Mes documents\Icon Pack [500.000 icone Windows Vista, XP, Linux, Ubuntu, Mac, Leopard] [Object Dock,Rocketdock,Sidebar,Gadgets,Widget, Wallpapers,temi] [256x256 pixel]\Icone (png)\folder_tx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581128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Analyse Lexicale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5192" y="1556792"/>
            <a:ext cx="7643192" cy="50405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Le rôle d'un analyseur lexical est la reconnaissance des unités lexicales (exprimées la plupart du temps sous forme de définitions régulières).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Il s’agit en fait d’une transformation d’un flot de caractères en un flot de </a:t>
            </a:r>
            <a:r>
              <a:rPr lang="fr-FR" dirty="0" smtClean="0">
                <a:solidFill>
                  <a:srgbClr val="FF0000"/>
                </a:solidFill>
              </a:rPr>
              <a:t>lexèmes</a:t>
            </a:r>
            <a:r>
              <a:rPr lang="fr-FR" dirty="0" smtClean="0"/>
              <a:t> ou </a:t>
            </a:r>
            <a:r>
              <a:rPr lang="fr-FR" dirty="0" err="1" smtClean="0">
                <a:solidFill>
                  <a:srgbClr val="FF0000"/>
                </a:solidFill>
              </a:rPr>
              <a:t>tokens</a:t>
            </a:r>
            <a:r>
              <a:rPr lang="fr-FR" dirty="0" smtClean="0"/>
              <a:t>. </a:t>
            </a:r>
          </a:p>
          <a:p>
            <a:pPr lvl="1" algn="just"/>
            <a:r>
              <a:rPr lang="fr-FR" dirty="0" smtClean="0"/>
              <a:t>Transformer une suite de symboles en terminaux. </a:t>
            </a:r>
          </a:p>
          <a:p>
            <a:pPr lvl="1" algn="just"/>
            <a:r>
              <a:rPr lang="fr-FR" dirty="0" smtClean="0"/>
              <a:t>‘Consommer’ des symboles et les fournir à l'analyseur syntaxique. </a:t>
            </a:r>
          </a:p>
          <a:p>
            <a:pPr algn="just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6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2" name="Picture 3" descr="C:\Documents and Settings\Wafa\Mes documents\Icon Pack [500.000 icone Windows Vista, XP, Linux, Ubuntu, Mac, Leopard] [Object Dock,Rocketdock,Sidebar,Gadgets,Widget, Wallpapers,temi] [256x256 pixel]\Icone (png)\folder_tx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60648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7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573360" y="-171400"/>
            <a:ext cx="7239000" cy="1143000"/>
          </a:xfrm>
          <a:prstGeom prst="rect">
            <a:avLst/>
          </a:prstGeom>
        </p:spPr>
        <p:txBody>
          <a:bodyPr vert="horz" lIns="45720" tIns="0" rIns="45720" bIns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Analyse Lexicale</a:t>
            </a:r>
            <a:endParaRPr kumimoji="0" lang="fr-F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154" y="692696"/>
            <a:ext cx="461206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1738" y="2060848"/>
            <a:ext cx="288032" cy="288032"/>
          </a:xfrm>
          <a:prstGeom prst="rect">
            <a:avLst/>
          </a:prstGeom>
          <a:noFill/>
        </p:spPr>
      </p:pic>
      <p:pic>
        <p:nvPicPr>
          <p:cNvPr id="12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874" y="2636912"/>
            <a:ext cx="288032" cy="288032"/>
          </a:xfrm>
          <a:prstGeom prst="rect">
            <a:avLst/>
          </a:prstGeom>
          <a:noFill/>
        </p:spPr>
      </p:pic>
      <p:sp>
        <p:nvSpPr>
          <p:cNvPr id="13" name="Organigramme : Processus 12"/>
          <p:cNvSpPr/>
          <p:nvPr/>
        </p:nvSpPr>
        <p:spPr>
          <a:xfrm>
            <a:off x="179512" y="3212976"/>
            <a:ext cx="7776864" cy="3333693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rtlCol="0" anchor="t"/>
          <a:lstStyle/>
          <a:p>
            <a:pPr algn="ctr">
              <a:defRPr/>
            </a:pPr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Reconnaissance des unités lexicales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1" name="Picture 3" descr="C:\Documents and Settings\Wafa\Mes documents\Icon Pack [500.000 icone Windows Vista, XP, Linux, Ubuntu, Mac, Leopard] [Object Dock,Rocketdock,Sidebar,Gadgets,Widget, Wallpapers,temi] [256x256 pixel]\Icone (png)\folder_tx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260648"/>
            <a:ext cx="1440160" cy="1440160"/>
          </a:xfrm>
          <a:prstGeom prst="rect">
            <a:avLst/>
          </a:prstGeom>
          <a:noFill/>
        </p:spPr>
      </p:pic>
      <p:sp>
        <p:nvSpPr>
          <p:cNvPr id="14" name="Rectangle à coins arrondis 13"/>
          <p:cNvSpPr/>
          <p:nvPr/>
        </p:nvSpPr>
        <p:spPr>
          <a:xfrm>
            <a:off x="1187624" y="3429000"/>
            <a:ext cx="1008112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MOT_CLE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187624" y="3861048"/>
            <a:ext cx="1008112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MOT_CLE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187624" y="4293096"/>
            <a:ext cx="1008112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MOT_CLE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267744" y="4292526"/>
            <a:ext cx="50405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843808" y="4293096"/>
            <a:ext cx="1008112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OP_AFFECT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923928" y="4293096"/>
            <a:ext cx="86409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860032" y="4293096"/>
            <a:ext cx="1080120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PT_VIRGULE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12160" y="4293096"/>
            <a:ext cx="122413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COMMENTAIRE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187624" y="4724574"/>
            <a:ext cx="122413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COMMENTAIRE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483768" y="4724574"/>
            <a:ext cx="50405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059832" y="4725144"/>
            <a:ext cx="122413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COMMENTAIRE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187624" y="5156622"/>
            <a:ext cx="3096344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ID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erroné ’45a’ à la ligne #4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1187624" y="5589240"/>
            <a:ext cx="1008112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MOT_CLE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187624" y="6021288"/>
            <a:ext cx="2952328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(* </a:t>
            </a: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à la ligne #6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229200"/>
            <a:ext cx="216024" cy="216024"/>
          </a:xfrm>
          <a:prstGeom prst="rect">
            <a:avLst/>
          </a:prstGeom>
          <a:noFill/>
        </p:spPr>
      </p:pic>
      <p:pic>
        <p:nvPicPr>
          <p:cNvPr id="30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6093296"/>
            <a:ext cx="216024" cy="216024"/>
          </a:xfrm>
          <a:prstGeom prst="rect">
            <a:avLst/>
          </a:prstGeom>
          <a:noFill/>
        </p:spPr>
      </p:pic>
      <p:sp>
        <p:nvSpPr>
          <p:cNvPr id="31" name="Double flèche verticale 30"/>
          <p:cNvSpPr/>
          <p:nvPr/>
        </p:nvSpPr>
        <p:spPr>
          <a:xfrm>
            <a:off x="5652120" y="2564904"/>
            <a:ext cx="504056" cy="108012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Reconnaissance des unités lexicale</a:t>
            </a:r>
          </a:p>
          <a:p>
            <a:r>
              <a:rPr lang="fr-FR" dirty="0" smtClean="0"/>
              <a:t>Affichage d’un message d’alerte lorsqu’on rencontre une erreur lexicale:</a:t>
            </a:r>
          </a:p>
          <a:p>
            <a:pPr lvl="1"/>
            <a:r>
              <a:rPr lang="fr-FR" dirty="0" smtClean="0"/>
              <a:t>Exemple: commentaire non fermé, identifiant erroné, caractère invalide, </a:t>
            </a:r>
            <a:r>
              <a:rPr lang="fr-FR" dirty="0" err="1" smtClean="0"/>
              <a:t>etc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Indiquer la ligne où l’erreur s’est produite</a:t>
            </a:r>
          </a:p>
          <a:p>
            <a:pPr lvl="1"/>
            <a:r>
              <a:rPr lang="fr-FR" dirty="0" smtClean="0"/>
              <a:t>Déclarer une variable « </a:t>
            </a:r>
            <a:r>
              <a:rPr lang="fr-FR" dirty="0" err="1" smtClean="0"/>
              <a:t>num_ligne</a:t>
            </a:r>
            <a:r>
              <a:rPr lang="fr-FR" dirty="0" smtClean="0"/>
              <a:t> » incrémentée pour chaque retour à la ligne</a:t>
            </a:r>
          </a:p>
          <a:p>
            <a:r>
              <a:rPr lang="fr-FR" dirty="0" smtClean="0"/>
              <a:t>Ignorer les tabulations 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8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395536" y="269776"/>
            <a:ext cx="7239000" cy="1143000"/>
          </a:xfrm>
          <a:prstGeom prst="rect">
            <a:avLst/>
          </a:prstGeom>
        </p:spPr>
        <p:txBody>
          <a:bodyPr vert="horz" lIns="45720" tIns="0" rIns="45720" bIns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Analyse Lexicale</a:t>
            </a:r>
            <a:endParaRPr kumimoji="0" lang="fr-F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C:\Documents and Settings\Wafa\Mes documents\Icon Pack [500.000 icone Windows Vista, XP, Linux, Ubuntu, Mac, Leopard] [Object Dock,Rocketdock,Sidebar,Gadgets,Widget, Wallpapers,temi] [256x256 pixel]\Icone (png)\folder_t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Lex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7499176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LEX générateur d’analyseur lexical.</a:t>
            </a:r>
          </a:p>
          <a:p>
            <a:r>
              <a:rPr lang="fr-FR" dirty="0" smtClean="0"/>
              <a:t>Prend en entrée la définition des unités lexicales.</a:t>
            </a:r>
          </a:p>
          <a:p>
            <a:r>
              <a:rPr lang="fr-FR" dirty="0" smtClean="0"/>
              <a:t>Produit un automate fini déterministe minimal permettant de reconnaitre les unités lexicales.</a:t>
            </a:r>
          </a:p>
          <a:p>
            <a:r>
              <a:rPr lang="fr-FR" dirty="0" smtClean="0"/>
              <a:t>L’automate est produit sous la forme d’un programme C.</a:t>
            </a:r>
          </a:p>
          <a:p>
            <a:r>
              <a:rPr lang="fr-FR" dirty="0" smtClean="0"/>
              <a:t>Il existe plusieurs versions de LEX, nous utiliserons ici FLEX.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26/02/2021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9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lexicale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8" name="Picture 3" descr="C:\Documents and Settings\Wafa\Mes documents\Icon Pack [500.000 icone Windows Vista, XP, Linux, Ubuntu, Mac, Leopard] [Object Dock,Rocketdock,Sidebar,Gadgets,Widget, Wallpapers,temi] [256x256 pixel]\Icone (png)\folder_tx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60648"/>
            <a:ext cx="1440160" cy="1440160"/>
          </a:xfrm>
          <a:prstGeom prst="rect">
            <a:avLst/>
          </a:prstGeom>
          <a:noFill/>
        </p:spPr>
      </p:pic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5241974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250984" y="5398764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88224" y="581803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FLEX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pulent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99F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11472</TotalTime>
  <Words>897</Words>
  <Application>Microsoft Office PowerPoint</Application>
  <PresentationFormat>Affichage à l'écran (4:3)</PresentationFormat>
  <Paragraphs>218</Paragraphs>
  <Slides>19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3_Opulent</vt:lpstr>
      <vt:lpstr>4_Opulent</vt:lpstr>
      <vt:lpstr>   Mini projet de compilation GL4 (Analyse LEXICAL)</vt:lpstr>
      <vt:lpstr>Diapositive 2</vt:lpstr>
      <vt:lpstr>Contexte et objectifs</vt:lpstr>
      <vt:lpstr>Contexte et objectifs</vt:lpstr>
      <vt:lpstr>Diapositive 5</vt:lpstr>
      <vt:lpstr>Analyse Lexicale</vt:lpstr>
      <vt:lpstr>Diapositive 7</vt:lpstr>
      <vt:lpstr>Diapositive 8</vt:lpstr>
      <vt:lpstr>utilisation de Lex</vt:lpstr>
      <vt:lpstr>Diapositive 10</vt:lpstr>
      <vt:lpstr>Diapositive 11</vt:lpstr>
      <vt:lpstr>Diapositive 12</vt:lpstr>
      <vt:lpstr>utilisation de Lex</vt:lpstr>
      <vt:lpstr>utilisation de Lex</vt:lpstr>
      <vt:lpstr>utilisation de Lex</vt:lpstr>
      <vt:lpstr>utilisation de Lex</vt:lpstr>
      <vt:lpstr>utilisation de Lex</vt:lpstr>
      <vt:lpstr>Les messages d’erreur</vt:lpstr>
      <vt:lpstr>Merci Pour votre attention!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 </dc:creator>
  <cp:lastModifiedBy>dell</cp:lastModifiedBy>
  <cp:revision>151</cp:revision>
  <dcterms:created xsi:type="dcterms:W3CDTF">2010-01-02T13:07:41Z</dcterms:created>
  <dcterms:modified xsi:type="dcterms:W3CDTF">2021-02-26T12:45:07Z</dcterms:modified>
</cp:coreProperties>
</file>