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58" r:id="rId5"/>
    <p:sldId id="270" r:id="rId6"/>
    <p:sldId id="259" r:id="rId7"/>
    <p:sldId id="260" r:id="rId8"/>
    <p:sldId id="266" r:id="rId9"/>
    <p:sldId id="263" r:id="rId10"/>
    <p:sldId id="281" r:id="rId11"/>
    <p:sldId id="283" r:id="rId12"/>
    <p:sldId id="267" r:id="rId13"/>
    <p:sldId id="286" r:id="rId14"/>
    <p:sldId id="285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a7a25c-9c6a-4b35-a8a4-b8a332c4566d}">
          <p14:sldIdLst>
            <p14:sldId id="257"/>
            <p14:sldId id="258"/>
          </p14:sldIdLst>
        </p14:section>
        <p14:section name="Untitled Section" id="{c9c21f32-dd7c-4eb2-980c-f2b8ae8c800d}">
          <p14:sldIdLst>
            <p14:sldId id="270"/>
            <p14:sldId id="259"/>
            <p14:sldId id="260"/>
            <p14:sldId id="266"/>
            <p14:sldId id="263"/>
            <p14:sldId id="281"/>
            <p14:sldId id="283"/>
            <p14:sldId id="267"/>
            <p14:sldId id="286"/>
            <p14:sldId id="285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E7B"/>
    <a:srgbClr val="841A2C"/>
    <a:srgbClr val="CA92B1"/>
    <a:srgbClr val="DEBCCF"/>
    <a:srgbClr val="B56794"/>
    <a:srgbClr val="D7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E73E-7A67-4F41-9FC3-09C7327E4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3C15-750C-4375-AF86-DE23779BD0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 rot="5400000">
            <a:off x="7019721" y="1211713"/>
            <a:ext cx="5573067" cy="4434573"/>
          </a:xfrm>
          <a:custGeom>
            <a:avLst/>
            <a:gdLst>
              <a:gd name="connsiteX0" fmla="*/ 4512363 w 5573067"/>
              <a:gd name="connsiteY0" fmla="*/ 1951715 h 4434573"/>
              <a:gd name="connsiteX1" fmla="*/ 4740963 w 5573067"/>
              <a:gd name="connsiteY1" fmla="*/ 1494515 h 4434573"/>
              <a:gd name="connsiteX2" fmla="*/ 5344467 w 5573067"/>
              <a:gd name="connsiteY2" fmla="*/ 1494515 h 4434573"/>
              <a:gd name="connsiteX3" fmla="*/ 5573067 w 5573067"/>
              <a:gd name="connsiteY3" fmla="*/ 1951715 h 4434573"/>
              <a:gd name="connsiteX4" fmla="*/ 5344467 w 5573067"/>
              <a:gd name="connsiteY4" fmla="*/ 2408915 h 4434573"/>
              <a:gd name="connsiteX5" fmla="*/ 4740963 w 5573067"/>
              <a:gd name="connsiteY5" fmla="*/ 2408915 h 4434573"/>
              <a:gd name="connsiteX6" fmla="*/ 4512363 w 5573067"/>
              <a:gd name="connsiteY6" fmla="*/ 2949802 h 4434573"/>
              <a:gd name="connsiteX7" fmla="*/ 4740963 w 5573067"/>
              <a:gd name="connsiteY7" fmla="*/ 2492602 h 4434573"/>
              <a:gd name="connsiteX8" fmla="*/ 5344467 w 5573067"/>
              <a:gd name="connsiteY8" fmla="*/ 2492602 h 4434573"/>
              <a:gd name="connsiteX9" fmla="*/ 5573067 w 5573067"/>
              <a:gd name="connsiteY9" fmla="*/ 2949802 h 4434573"/>
              <a:gd name="connsiteX10" fmla="*/ 5344467 w 5573067"/>
              <a:gd name="connsiteY10" fmla="*/ 3407002 h 4434573"/>
              <a:gd name="connsiteX11" fmla="*/ 4740963 w 5573067"/>
              <a:gd name="connsiteY11" fmla="*/ 3407002 h 4434573"/>
              <a:gd name="connsiteX12" fmla="*/ 4465720 w 5573067"/>
              <a:gd name="connsiteY12" fmla="*/ 914400 h 4434573"/>
              <a:gd name="connsiteX13" fmla="*/ 4694320 w 5573067"/>
              <a:gd name="connsiteY13" fmla="*/ 457200 h 4434573"/>
              <a:gd name="connsiteX14" fmla="*/ 5297824 w 5573067"/>
              <a:gd name="connsiteY14" fmla="*/ 457200 h 4434573"/>
              <a:gd name="connsiteX15" fmla="*/ 5526424 w 5573067"/>
              <a:gd name="connsiteY15" fmla="*/ 914400 h 4434573"/>
              <a:gd name="connsiteX16" fmla="*/ 5297824 w 5573067"/>
              <a:gd name="connsiteY16" fmla="*/ 1371600 h 4434573"/>
              <a:gd name="connsiteX17" fmla="*/ 4694320 w 5573067"/>
              <a:gd name="connsiteY17" fmla="*/ 1371600 h 4434573"/>
              <a:gd name="connsiteX18" fmla="*/ 3624467 w 5573067"/>
              <a:gd name="connsiteY18" fmla="*/ 2480675 h 4434573"/>
              <a:gd name="connsiteX19" fmla="*/ 3853067 w 5573067"/>
              <a:gd name="connsiteY19" fmla="*/ 2023475 h 4434573"/>
              <a:gd name="connsiteX20" fmla="*/ 4456571 w 5573067"/>
              <a:gd name="connsiteY20" fmla="*/ 2023475 h 4434573"/>
              <a:gd name="connsiteX21" fmla="*/ 4685171 w 5573067"/>
              <a:gd name="connsiteY21" fmla="*/ 2480675 h 4434573"/>
              <a:gd name="connsiteX22" fmla="*/ 4456571 w 5573067"/>
              <a:gd name="connsiteY22" fmla="*/ 2937875 h 4434573"/>
              <a:gd name="connsiteX23" fmla="*/ 3853067 w 5573067"/>
              <a:gd name="connsiteY23" fmla="*/ 2937875 h 4434573"/>
              <a:gd name="connsiteX24" fmla="*/ 3598232 w 5573067"/>
              <a:gd name="connsiteY24" fmla="*/ 1474901 h 4434573"/>
              <a:gd name="connsiteX25" fmla="*/ 3826832 w 5573067"/>
              <a:gd name="connsiteY25" fmla="*/ 1017701 h 4434573"/>
              <a:gd name="connsiteX26" fmla="*/ 4430336 w 5573067"/>
              <a:gd name="connsiteY26" fmla="*/ 1017701 h 4434573"/>
              <a:gd name="connsiteX27" fmla="*/ 4658936 w 5573067"/>
              <a:gd name="connsiteY27" fmla="*/ 1474901 h 4434573"/>
              <a:gd name="connsiteX28" fmla="*/ 4430336 w 5573067"/>
              <a:gd name="connsiteY28" fmla="*/ 1932101 h 4434573"/>
              <a:gd name="connsiteX29" fmla="*/ 3826832 w 5573067"/>
              <a:gd name="connsiteY29" fmla="*/ 1932101 h 4434573"/>
              <a:gd name="connsiteX30" fmla="*/ 3598232 w 5573067"/>
              <a:gd name="connsiteY30" fmla="*/ 3498376 h 4434573"/>
              <a:gd name="connsiteX31" fmla="*/ 3826832 w 5573067"/>
              <a:gd name="connsiteY31" fmla="*/ 3041176 h 4434573"/>
              <a:gd name="connsiteX32" fmla="*/ 4430336 w 5573067"/>
              <a:gd name="connsiteY32" fmla="*/ 3041176 h 4434573"/>
              <a:gd name="connsiteX33" fmla="*/ 4658936 w 5573067"/>
              <a:gd name="connsiteY33" fmla="*/ 3498376 h 4434573"/>
              <a:gd name="connsiteX34" fmla="*/ 4430336 w 5573067"/>
              <a:gd name="connsiteY34" fmla="*/ 3955576 h 4434573"/>
              <a:gd name="connsiteX35" fmla="*/ 3826832 w 5573067"/>
              <a:gd name="connsiteY35" fmla="*/ 3955576 h 4434573"/>
              <a:gd name="connsiteX36" fmla="*/ 3531175 w 5573067"/>
              <a:gd name="connsiteY36" fmla="*/ 457200 h 4434573"/>
              <a:gd name="connsiteX37" fmla="*/ 3759775 w 5573067"/>
              <a:gd name="connsiteY37" fmla="*/ 0 h 4434573"/>
              <a:gd name="connsiteX38" fmla="*/ 4363279 w 5573067"/>
              <a:gd name="connsiteY38" fmla="*/ 0 h 4434573"/>
              <a:gd name="connsiteX39" fmla="*/ 4591879 w 5573067"/>
              <a:gd name="connsiteY39" fmla="*/ 457200 h 4434573"/>
              <a:gd name="connsiteX40" fmla="*/ 4363279 w 5573067"/>
              <a:gd name="connsiteY40" fmla="*/ 914400 h 4434573"/>
              <a:gd name="connsiteX41" fmla="*/ 3759775 w 5573067"/>
              <a:gd name="connsiteY41" fmla="*/ 914400 h 4434573"/>
              <a:gd name="connsiteX42" fmla="*/ 2710336 w 5573067"/>
              <a:gd name="connsiteY42" fmla="*/ 2003861 h 4434573"/>
              <a:gd name="connsiteX43" fmla="*/ 2938936 w 5573067"/>
              <a:gd name="connsiteY43" fmla="*/ 1546661 h 4434573"/>
              <a:gd name="connsiteX44" fmla="*/ 3542440 w 5573067"/>
              <a:gd name="connsiteY44" fmla="*/ 1546661 h 4434573"/>
              <a:gd name="connsiteX45" fmla="*/ 3771040 w 5573067"/>
              <a:gd name="connsiteY45" fmla="*/ 2003861 h 4434573"/>
              <a:gd name="connsiteX46" fmla="*/ 3542440 w 5573067"/>
              <a:gd name="connsiteY46" fmla="*/ 2461061 h 4434573"/>
              <a:gd name="connsiteX47" fmla="*/ 2938936 w 5573067"/>
              <a:gd name="connsiteY47" fmla="*/ 2461061 h 4434573"/>
              <a:gd name="connsiteX48" fmla="*/ 2710336 w 5573067"/>
              <a:gd name="connsiteY48" fmla="*/ 3977373 h 4434573"/>
              <a:gd name="connsiteX49" fmla="*/ 2938936 w 5573067"/>
              <a:gd name="connsiteY49" fmla="*/ 3520173 h 4434573"/>
              <a:gd name="connsiteX50" fmla="*/ 3542440 w 5573067"/>
              <a:gd name="connsiteY50" fmla="*/ 3520173 h 4434573"/>
              <a:gd name="connsiteX51" fmla="*/ 3771040 w 5573067"/>
              <a:gd name="connsiteY51" fmla="*/ 3977373 h 4434573"/>
              <a:gd name="connsiteX52" fmla="*/ 3542440 w 5573067"/>
              <a:gd name="connsiteY52" fmla="*/ 4434573 h 4434573"/>
              <a:gd name="connsiteX53" fmla="*/ 2938936 w 5573067"/>
              <a:gd name="connsiteY53" fmla="*/ 4434573 h 4434573"/>
              <a:gd name="connsiteX54" fmla="*/ 2690195 w 5573067"/>
              <a:gd name="connsiteY54" fmla="*/ 2990617 h 4434573"/>
              <a:gd name="connsiteX55" fmla="*/ 2918795 w 5573067"/>
              <a:gd name="connsiteY55" fmla="*/ 2533417 h 4434573"/>
              <a:gd name="connsiteX56" fmla="*/ 3522299 w 5573067"/>
              <a:gd name="connsiteY56" fmla="*/ 2533417 h 4434573"/>
              <a:gd name="connsiteX57" fmla="*/ 3750899 w 5573067"/>
              <a:gd name="connsiteY57" fmla="*/ 2990617 h 4434573"/>
              <a:gd name="connsiteX58" fmla="*/ 3522299 w 5573067"/>
              <a:gd name="connsiteY58" fmla="*/ 3447817 h 4434573"/>
              <a:gd name="connsiteX59" fmla="*/ 2918795 w 5573067"/>
              <a:gd name="connsiteY59" fmla="*/ 3447817 h 4434573"/>
              <a:gd name="connsiteX60" fmla="*/ 2663687 w 5573067"/>
              <a:gd name="connsiteY60" fmla="*/ 1005774 h 4434573"/>
              <a:gd name="connsiteX61" fmla="*/ 2892287 w 5573067"/>
              <a:gd name="connsiteY61" fmla="*/ 548574 h 4434573"/>
              <a:gd name="connsiteX62" fmla="*/ 3495791 w 5573067"/>
              <a:gd name="connsiteY62" fmla="*/ 548574 h 4434573"/>
              <a:gd name="connsiteX63" fmla="*/ 3724391 w 5573067"/>
              <a:gd name="connsiteY63" fmla="*/ 1005774 h 4434573"/>
              <a:gd name="connsiteX64" fmla="*/ 3495791 w 5573067"/>
              <a:gd name="connsiteY64" fmla="*/ 1462974 h 4434573"/>
              <a:gd name="connsiteX65" fmla="*/ 2892287 w 5573067"/>
              <a:gd name="connsiteY65" fmla="*/ 1462974 h 4434573"/>
              <a:gd name="connsiteX66" fmla="*/ 1818999 w 5573067"/>
              <a:gd name="connsiteY66" fmla="*/ 2519635 h 4434573"/>
              <a:gd name="connsiteX67" fmla="*/ 2047599 w 5573067"/>
              <a:gd name="connsiteY67" fmla="*/ 2062435 h 4434573"/>
              <a:gd name="connsiteX68" fmla="*/ 2651103 w 5573067"/>
              <a:gd name="connsiteY68" fmla="*/ 2062435 h 4434573"/>
              <a:gd name="connsiteX69" fmla="*/ 2879703 w 5573067"/>
              <a:gd name="connsiteY69" fmla="*/ 2519635 h 4434573"/>
              <a:gd name="connsiteX70" fmla="*/ 2651103 w 5573067"/>
              <a:gd name="connsiteY70" fmla="*/ 2976835 h 4434573"/>
              <a:gd name="connsiteX71" fmla="*/ 2047599 w 5573067"/>
              <a:gd name="connsiteY71" fmla="*/ 2976835 h 4434573"/>
              <a:gd name="connsiteX72" fmla="*/ 1802299 w 5573067"/>
              <a:gd name="connsiteY72" fmla="*/ 3490025 h 4434573"/>
              <a:gd name="connsiteX73" fmla="*/ 2030899 w 5573067"/>
              <a:gd name="connsiteY73" fmla="*/ 3032825 h 4434573"/>
              <a:gd name="connsiteX74" fmla="*/ 2634403 w 5573067"/>
              <a:gd name="connsiteY74" fmla="*/ 3032825 h 4434573"/>
              <a:gd name="connsiteX75" fmla="*/ 2863003 w 5573067"/>
              <a:gd name="connsiteY75" fmla="*/ 3490025 h 4434573"/>
              <a:gd name="connsiteX76" fmla="*/ 2634403 w 5573067"/>
              <a:gd name="connsiteY76" fmla="*/ 3947225 h 4434573"/>
              <a:gd name="connsiteX77" fmla="*/ 2030899 w 5573067"/>
              <a:gd name="connsiteY77" fmla="*/ 3947225 h 4434573"/>
              <a:gd name="connsiteX78" fmla="*/ 1775791 w 5573067"/>
              <a:gd name="connsiteY78" fmla="*/ 1505778 h 4434573"/>
              <a:gd name="connsiteX79" fmla="*/ 2004391 w 5573067"/>
              <a:gd name="connsiteY79" fmla="*/ 1048578 h 4434573"/>
              <a:gd name="connsiteX80" fmla="*/ 2607895 w 5573067"/>
              <a:gd name="connsiteY80" fmla="*/ 1048578 h 4434573"/>
              <a:gd name="connsiteX81" fmla="*/ 2836495 w 5573067"/>
              <a:gd name="connsiteY81" fmla="*/ 1505778 h 4434573"/>
              <a:gd name="connsiteX82" fmla="*/ 2607895 w 5573067"/>
              <a:gd name="connsiteY82" fmla="*/ 1962978 h 4434573"/>
              <a:gd name="connsiteX83" fmla="*/ 2004391 w 5573067"/>
              <a:gd name="connsiteY83" fmla="*/ 1962978 h 4434573"/>
              <a:gd name="connsiteX84" fmla="*/ 1765587 w 5573067"/>
              <a:gd name="connsiteY84" fmla="*/ 492252 h 4434573"/>
              <a:gd name="connsiteX85" fmla="*/ 1994187 w 5573067"/>
              <a:gd name="connsiteY85" fmla="*/ 35052 h 4434573"/>
              <a:gd name="connsiteX86" fmla="*/ 2597691 w 5573067"/>
              <a:gd name="connsiteY86" fmla="*/ 35052 h 4434573"/>
              <a:gd name="connsiteX87" fmla="*/ 2826291 w 5573067"/>
              <a:gd name="connsiteY87" fmla="*/ 492252 h 4434573"/>
              <a:gd name="connsiteX88" fmla="*/ 2597691 w 5573067"/>
              <a:gd name="connsiteY88" fmla="*/ 949452 h 4434573"/>
              <a:gd name="connsiteX89" fmla="*/ 1994187 w 5573067"/>
              <a:gd name="connsiteY89" fmla="*/ 949452 h 4434573"/>
              <a:gd name="connsiteX90" fmla="*/ 887896 w 5573067"/>
              <a:gd name="connsiteY90" fmla="*/ 1005773 h 4434573"/>
              <a:gd name="connsiteX91" fmla="*/ 1116496 w 5573067"/>
              <a:gd name="connsiteY91" fmla="*/ 548573 h 4434573"/>
              <a:gd name="connsiteX92" fmla="*/ 1719999 w 5573067"/>
              <a:gd name="connsiteY92" fmla="*/ 548573 h 4434573"/>
              <a:gd name="connsiteX93" fmla="*/ 1948599 w 5573067"/>
              <a:gd name="connsiteY93" fmla="*/ 1005773 h 4434573"/>
              <a:gd name="connsiteX94" fmla="*/ 1719999 w 5573067"/>
              <a:gd name="connsiteY94" fmla="*/ 1462973 h 4434573"/>
              <a:gd name="connsiteX95" fmla="*/ 1116496 w 5573067"/>
              <a:gd name="connsiteY95" fmla="*/ 1462973 h 4434573"/>
              <a:gd name="connsiteX96" fmla="*/ 887896 w 5573067"/>
              <a:gd name="connsiteY96" fmla="*/ 2032816 h 4434573"/>
              <a:gd name="connsiteX97" fmla="*/ 1116496 w 5573067"/>
              <a:gd name="connsiteY97" fmla="*/ 1575616 h 4434573"/>
              <a:gd name="connsiteX98" fmla="*/ 1719999 w 5573067"/>
              <a:gd name="connsiteY98" fmla="*/ 1575616 h 4434573"/>
              <a:gd name="connsiteX99" fmla="*/ 1948599 w 5573067"/>
              <a:gd name="connsiteY99" fmla="*/ 2032816 h 4434573"/>
              <a:gd name="connsiteX100" fmla="*/ 1719999 w 5573067"/>
              <a:gd name="connsiteY100" fmla="*/ 2490016 h 4434573"/>
              <a:gd name="connsiteX101" fmla="*/ 1116496 w 5573067"/>
              <a:gd name="connsiteY101" fmla="*/ 2490016 h 4434573"/>
              <a:gd name="connsiteX102" fmla="*/ 887896 w 5573067"/>
              <a:gd name="connsiteY102" fmla="*/ 3032825 h 4434573"/>
              <a:gd name="connsiteX103" fmla="*/ 1116495 w 5573067"/>
              <a:gd name="connsiteY103" fmla="*/ 2575625 h 4434573"/>
              <a:gd name="connsiteX104" fmla="*/ 1719999 w 5573067"/>
              <a:gd name="connsiteY104" fmla="*/ 2575625 h 4434573"/>
              <a:gd name="connsiteX105" fmla="*/ 1948599 w 5573067"/>
              <a:gd name="connsiteY105" fmla="*/ 3032825 h 4434573"/>
              <a:gd name="connsiteX106" fmla="*/ 1719999 w 5573067"/>
              <a:gd name="connsiteY106" fmla="*/ 3490025 h 4434573"/>
              <a:gd name="connsiteX107" fmla="*/ 1116495 w 5573067"/>
              <a:gd name="connsiteY107" fmla="*/ 3490025 h 4434573"/>
              <a:gd name="connsiteX108" fmla="*/ 0 w 5573067"/>
              <a:gd name="connsiteY108" fmla="*/ 492252 h 4434573"/>
              <a:gd name="connsiteX109" fmla="*/ 228600 w 5573067"/>
              <a:gd name="connsiteY109" fmla="*/ 35052 h 4434573"/>
              <a:gd name="connsiteX110" fmla="*/ 832104 w 5573067"/>
              <a:gd name="connsiteY110" fmla="*/ 35052 h 4434573"/>
              <a:gd name="connsiteX111" fmla="*/ 1060704 w 5573067"/>
              <a:gd name="connsiteY111" fmla="*/ 492252 h 4434573"/>
              <a:gd name="connsiteX112" fmla="*/ 832104 w 5573067"/>
              <a:gd name="connsiteY112" fmla="*/ 949452 h 4434573"/>
              <a:gd name="connsiteX113" fmla="*/ 228600 w 5573067"/>
              <a:gd name="connsiteY113" fmla="*/ 949452 h 4434573"/>
              <a:gd name="connsiteX114" fmla="*/ 0 w 5573067"/>
              <a:gd name="connsiteY114" fmla="*/ 1519295 h 4434573"/>
              <a:gd name="connsiteX115" fmla="*/ 228600 w 5573067"/>
              <a:gd name="connsiteY115" fmla="*/ 1062095 h 4434573"/>
              <a:gd name="connsiteX116" fmla="*/ 832104 w 5573067"/>
              <a:gd name="connsiteY116" fmla="*/ 1062095 h 4434573"/>
              <a:gd name="connsiteX117" fmla="*/ 1060704 w 5573067"/>
              <a:gd name="connsiteY117" fmla="*/ 1519295 h 4434573"/>
              <a:gd name="connsiteX118" fmla="*/ 832104 w 5573067"/>
              <a:gd name="connsiteY118" fmla="*/ 1976495 h 4434573"/>
              <a:gd name="connsiteX119" fmla="*/ 228600 w 5573067"/>
              <a:gd name="connsiteY119" fmla="*/ 1976495 h 4434573"/>
              <a:gd name="connsiteX120" fmla="*/ 0 w 5573067"/>
              <a:gd name="connsiteY120" fmla="*/ 2530898 h 4434573"/>
              <a:gd name="connsiteX121" fmla="*/ 228599 w 5573067"/>
              <a:gd name="connsiteY121" fmla="*/ 2073698 h 4434573"/>
              <a:gd name="connsiteX122" fmla="*/ 832104 w 5573067"/>
              <a:gd name="connsiteY122" fmla="*/ 2073698 h 4434573"/>
              <a:gd name="connsiteX123" fmla="*/ 1060704 w 5573067"/>
              <a:gd name="connsiteY123" fmla="*/ 2530898 h 4434573"/>
              <a:gd name="connsiteX124" fmla="*/ 832104 w 5573067"/>
              <a:gd name="connsiteY124" fmla="*/ 2988098 h 4434573"/>
              <a:gd name="connsiteX125" fmla="*/ 228599 w 5573067"/>
              <a:gd name="connsiteY125" fmla="*/ 2988098 h 443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573067" h="4434573">
                <a:moveTo>
                  <a:pt x="4512363" y="1951715"/>
                </a:moveTo>
                <a:lnTo>
                  <a:pt x="4740963" y="1494515"/>
                </a:lnTo>
                <a:lnTo>
                  <a:pt x="5344467" y="1494515"/>
                </a:lnTo>
                <a:lnTo>
                  <a:pt x="5573067" y="1951715"/>
                </a:lnTo>
                <a:lnTo>
                  <a:pt x="5344467" y="2408915"/>
                </a:lnTo>
                <a:lnTo>
                  <a:pt x="4740963" y="2408915"/>
                </a:lnTo>
                <a:close/>
                <a:moveTo>
                  <a:pt x="4512363" y="2949802"/>
                </a:moveTo>
                <a:lnTo>
                  <a:pt x="4740963" y="2492602"/>
                </a:lnTo>
                <a:lnTo>
                  <a:pt x="5344467" y="2492602"/>
                </a:lnTo>
                <a:lnTo>
                  <a:pt x="5573067" y="2949802"/>
                </a:lnTo>
                <a:lnTo>
                  <a:pt x="5344467" y="3407002"/>
                </a:lnTo>
                <a:lnTo>
                  <a:pt x="4740963" y="3407002"/>
                </a:lnTo>
                <a:close/>
                <a:moveTo>
                  <a:pt x="4465720" y="914400"/>
                </a:moveTo>
                <a:lnTo>
                  <a:pt x="4694320" y="457200"/>
                </a:lnTo>
                <a:lnTo>
                  <a:pt x="5297824" y="457200"/>
                </a:lnTo>
                <a:lnTo>
                  <a:pt x="5526424" y="914400"/>
                </a:lnTo>
                <a:lnTo>
                  <a:pt x="5297824" y="1371600"/>
                </a:lnTo>
                <a:lnTo>
                  <a:pt x="4694320" y="1371600"/>
                </a:lnTo>
                <a:close/>
                <a:moveTo>
                  <a:pt x="3624467" y="2480675"/>
                </a:moveTo>
                <a:lnTo>
                  <a:pt x="3853067" y="2023475"/>
                </a:lnTo>
                <a:lnTo>
                  <a:pt x="4456571" y="2023475"/>
                </a:lnTo>
                <a:lnTo>
                  <a:pt x="4685171" y="2480675"/>
                </a:lnTo>
                <a:lnTo>
                  <a:pt x="4456571" y="2937875"/>
                </a:lnTo>
                <a:lnTo>
                  <a:pt x="3853067" y="2937875"/>
                </a:lnTo>
                <a:close/>
                <a:moveTo>
                  <a:pt x="3598232" y="1474901"/>
                </a:moveTo>
                <a:lnTo>
                  <a:pt x="3826832" y="1017701"/>
                </a:lnTo>
                <a:lnTo>
                  <a:pt x="4430336" y="1017701"/>
                </a:lnTo>
                <a:lnTo>
                  <a:pt x="4658936" y="1474901"/>
                </a:lnTo>
                <a:lnTo>
                  <a:pt x="4430336" y="1932101"/>
                </a:lnTo>
                <a:lnTo>
                  <a:pt x="3826832" y="1932101"/>
                </a:lnTo>
                <a:close/>
                <a:moveTo>
                  <a:pt x="3598232" y="3498376"/>
                </a:moveTo>
                <a:lnTo>
                  <a:pt x="3826832" y="3041176"/>
                </a:lnTo>
                <a:lnTo>
                  <a:pt x="4430336" y="3041176"/>
                </a:lnTo>
                <a:lnTo>
                  <a:pt x="4658936" y="3498376"/>
                </a:lnTo>
                <a:lnTo>
                  <a:pt x="4430336" y="3955576"/>
                </a:lnTo>
                <a:lnTo>
                  <a:pt x="3826832" y="3955576"/>
                </a:lnTo>
                <a:close/>
                <a:moveTo>
                  <a:pt x="3531175" y="457200"/>
                </a:moveTo>
                <a:lnTo>
                  <a:pt x="3759775" y="0"/>
                </a:lnTo>
                <a:lnTo>
                  <a:pt x="4363279" y="0"/>
                </a:lnTo>
                <a:lnTo>
                  <a:pt x="4591879" y="457200"/>
                </a:lnTo>
                <a:lnTo>
                  <a:pt x="4363279" y="914400"/>
                </a:lnTo>
                <a:lnTo>
                  <a:pt x="3759775" y="914400"/>
                </a:lnTo>
                <a:close/>
                <a:moveTo>
                  <a:pt x="2710336" y="2003861"/>
                </a:moveTo>
                <a:lnTo>
                  <a:pt x="2938936" y="1546661"/>
                </a:lnTo>
                <a:lnTo>
                  <a:pt x="3542440" y="1546661"/>
                </a:lnTo>
                <a:lnTo>
                  <a:pt x="3771040" y="2003861"/>
                </a:lnTo>
                <a:lnTo>
                  <a:pt x="3542440" y="2461061"/>
                </a:lnTo>
                <a:lnTo>
                  <a:pt x="2938936" y="2461061"/>
                </a:lnTo>
                <a:close/>
                <a:moveTo>
                  <a:pt x="2710336" y="3977373"/>
                </a:moveTo>
                <a:lnTo>
                  <a:pt x="2938936" y="3520173"/>
                </a:lnTo>
                <a:lnTo>
                  <a:pt x="3542440" y="3520173"/>
                </a:lnTo>
                <a:lnTo>
                  <a:pt x="3771040" y="3977373"/>
                </a:lnTo>
                <a:lnTo>
                  <a:pt x="3542440" y="4434573"/>
                </a:lnTo>
                <a:lnTo>
                  <a:pt x="2938936" y="4434573"/>
                </a:lnTo>
                <a:close/>
                <a:moveTo>
                  <a:pt x="2690195" y="2990617"/>
                </a:moveTo>
                <a:lnTo>
                  <a:pt x="2918795" y="2533417"/>
                </a:lnTo>
                <a:lnTo>
                  <a:pt x="3522299" y="2533417"/>
                </a:lnTo>
                <a:lnTo>
                  <a:pt x="3750899" y="2990617"/>
                </a:lnTo>
                <a:lnTo>
                  <a:pt x="3522299" y="3447817"/>
                </a:lnTo>
                <a:lnTo>
                  <a:pt x="2918795" y="3447817"/>
                </a:lnTo>
                <a:close/>
                <a:moveTo>
                  <a:pt x="2663687" y="1005774"/>
                </a:moveTo>
                <a:lnTo>
                  <a:pt x="2892287" y="548574"/>
                </a:lnTo>
                <a:lnTo>
                  <a:pt x="3495791" y="548574"/>
                </a:lnTo>
                <a:lnTo>
                  <a:pt x="3724391" y="1005774"/>
                </a:lnTo>
                <a:lnTo>
                  <a:pt x="3495791" y="1462974"/>
                </a:lnTo>
                <a:lnTo>
                  <a:pt x="2892287" y="1462974"/>
                </a:lnTo>
                <a:close/>
                <a:moveTo>
                  <a:pt x="1818999" y="2519635"/>
                </a:moveTo>
                <a:lnTo>
                  <a:pt x="2047599" y="2062435"/>
                </a:lnTo>
                <a:lnTo>
                  <a:pt x="2651103" y="2062435"/>
                </a:lnTo>
                <a:lnTo>
                  <a:pt x="2879703" y="2519635"/>
                </a:lnTo>
                <a:lnTo>
                  <a:pt x="2651103" y="2976835"/>
                </a:lnTo>
                <a:lnTo>
                  <a:pt x="2047599" y="2976835"/>
                </a:lnTo>
                <a:close/>
                <a:moveTo>
                  <a:pt x="1802299" y="3490025"/>
                </a:moveTo>
                <a:lnTo>
                  <a:pt x="2030899" y="3032825"/>
                </a:lnTo>
                <a:lnTo>
                  <a:pt x="2634403" y="3032825"/>
                </a:lnTo>
                <a:lnTo>
                  <a:pt x="2863003" y="3490025"/>
                </a:lnTo>
                <a:lnTo>
                  <a:pt x="2634403" y="3947225"/>
                </a:lnTo>
                <a:lnTo>
                  <a:pt x="2030899" y="3947225"/>
                </a:lnTo>
                <a:close/>
                <a:moveTo>
                  <a:pt x="1775791" y="1505778"/>
                </a:moveTo>
                <a:lnTo>
                  <a:pt x="2004391" y="1048578"/>
                </a:lnTo>
                <a:lnTo>
                  <a:pt x="2607895" y="1048578"/>
                </a:lnTo>
                <a:lnTo>
                  <a:pt x="2836495" y="1505778"/>
                </a:lnTo>
                <a:lnTo>
                  <a:pt x="2607895" y="1962978"/>
                </a:lnTo>
                <a:lnTo>
                  <a:pt x="2004391" y="1962978"/>
                </a:lnTo>
                <a:close/>
                <a:moveTo>
                  <a:pt x="1765587" y="492252"/>
                </a:moveTo>
                <a:lnTo>
                  <a:pt x="1994187" y="35052"/>
                </a:lnTo>
                <a:lnTo>
                  <a:pt x="2597691" y="35052"/>
                </a:lnTo>
                <a:lnTo>
                  <a:pt x="2826291" y="492252"/>
                </a:lnTo>
                <a:lnTo>
                  <a:pt x="2597691" y="949452"/>
                </a:lnTo>
                <a:lnTo>
                  <a:pt x="1994187" y="949452"/>
                </a:lnTo>
                <a:close/>
                <a:moveTo>
                  <a:pt x="887896" y="1005773"/>
                </a:moveTo>
                <a:lnTo>
                  <a:pt x="1116496" y="548573"/>
                </a:lnTo>
                <a:lnTo>
                  <a:pt x="1719999" y="548573"/>
                </a:lnTo>
                <a:lnTo>
                  <a:pt x="1948599" y="1005773"/>
                </a:lnTo>
                <a:lnTo>
                  <a:pt x="1719999" y="1462973"/>
                </a:lnTo>
                <a:lnTo>
                  <a:pt x="1116496" y="1462973"/>
                </a:lnTo>
                <a:close/>
                <a:moveTo>
                  <a:pt x="887896" y="2032816"/>
                </a:moveTo>
                <a:lnTo>
                  <a:pt x="1116496" y="1575616"/>
                </a:lnTo>
                <a:lnTo>
                  <a:pt x="1719999" y="1575616"/>
                </a:lnTo>
                <a:lnTo>
                  <a:pt x="1948599" y="2032816"/>
                </a:lnTo>
                <a:lnTo>
                  <a:pt x="1719999" y="2490016"/>
                </a:lnTo>
                <a:lnTo>
                  <a:pt x="1116496" y="2490016"/>
                </a:lnTo>
                <a:close/>
                <a:moveTo>
                  <a:pt x="887896" y="3032825"/>
                </a:moveTo>
                <a:lnTo>
                  <a:pt x="1116495" y="2575625"/>
                </a:lnTo>
                <a:lnTo>
                  <a:pt x="1719999" y="2575625"/>
                </a:lnTo>
                <a:lnTo>
                  <a:pt x="1948599" y="3032825"/>
                </a:lnTo>
                <a:lnTo>
                  <a:pt x="1719999" y="3490025"/>
                </a:lnTo>
                <a:lnTo>
                  <a:pt x="1116495" y="3490025"/>
                </a:lnTo>
                <a:close/>
                <a:moveTo>
                  <a:pt x="0" y="492252"/>
                </a:moveTo>
                <a:lnTo>
                  <a:pt x="228600" y="35052"/>
                </a:lnTo>
                <a:lnTo>
                  <a:pt x="832104" y="35052"/>
                </a:lnTo>
                <a:lnTo>
                  <a:pt x="1060704" y="492252"/>
                </a:lnTo>
                <a:lnTo>
                  <a:pt x="832104" y="949452"/>
                </a:lnTo>
                <a:lnTo>
                  <a:pt x="228600" y="949452"/>
                </a:lnTo>
                <a:close/>
                <a:moveTo>
                  <a:pt x="0" y="1519295"/>
                </a:moveTo>
                <a:lnTo>
                  <a:pt x="228600" y="1062095"/>
                </a:lnTo>
                <a:lnTo>
                  <a:pt x="832104" y="1062095"/>
                </a:lnTo>
                <a:lnTo>
                  <a:pt x="1060704" y="1519295"/>
                </a:lnTo>
                <a:lnTo>
                  <a:pt x="832104" y="1976495"/>
                </a:lnTo>
                <a:lnTo>
                  <a:pt x="228600" y="1976495"/>
                </a:lnTo>
                <a:close/>
                <a:moveTo>
                  <a:pt x="0" y="2530898"/>
                </a:moveTo>
                <a:lnTo>
                  <a:pt x="228599" y="2073698"/>
                </a:lnTo>
                <a:lnTo>
                  <a:pt x="832104" y="2073698"/>
                </a:lnTo>
                <a:lnTo>
                  <a:pt x="1060704" y="2530898"/>
                </a:lnTo>
                <a:lnTo>
                  <a:pt x="832104" y="2988098"/>
                </a:lnTo>
                <a:lnTo>
                  <a:pt x="228599" y="2988098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Subtitle 28"/>
          <p:cNvSpPr>
            <a:spLocks noGrp="1"/>
          </p:cNvSpPr>
          <p:nvPr>
            <p:ph type="subTitle" idx="1"/>
          </p:nvPr>
        </p:nvSpPr>
        <p:spPr>
          <a:xfrm>
            <a:off x="1656715" y="1655445"/>
            <a:ext cx="5302250" cy="2235835"/>
          </a:xfrm>
          <a:noFill/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POLYNOMIAL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5400" dirty="0"/>
          </a:p>
          <a:p>
            <a:endParaRPr lang="en-US" sz="5400" dirty="0"/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Abstract Algebra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78790" y="1919605"/>
            <a:ext cx="12208510" cy="437578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sz="28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</a:t>
            </a:r>
            <a:r>
              <a:rPr lang="en-US" sz="2800" b="0" i="0">
                <a:solidFill>
                  <a:srgbClr val="202122"/>
                </a:solidFill>
                <a:latin typeface="+mn-ea"/>
                <a:ea typeface="sans-serif"/>
                <a:cs typeface="+mn-ea"/>
                <a:sym typeface="Wingdings 2" panose="05020102010507070707" charset="0"/>
              </a:rPr>
              <a:t></a:t>
            </a:r>
            <a:r>
              <a:rPr lang="en-US" sz="28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Pse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udorandom generators for low-degree polynomials are a 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     </a:t>
            </a:r>
            <a:endParaRPr 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   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particular instance of 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a Pseudo Random Number Generator       </a:t>
            </a:r>
            <a:endParaRPr 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   ( PRNG )</a:t>
            </a:r>
            <a:endParaRPr 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endParaRPr 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  <a:sym typeface="Wingdings 2" panose="05020102010507070707" charset="0"/>
              </a:rPr>
              <a:t> 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  <a:sym typeface="Wingdings 2" panose="05020102010507070707" charset="0"/>
              </a:rPr>
              <a:t>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  <a:sym typeface="Wingdings 2" panose="05020102010507070707" charset="0"/>
              </a:rPr>
              <a:t>   In 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statistical tests, the tests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are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considered 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as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evaluations of low</a:t>
            </a:r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</a:t>
            </a:r>
            <a:endParaRPr 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   </a:t>
            </a:r>
            <a:r>
              <a:rPr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degree polynomials.</a:t>
            </a:r>
            <a:endParaRPr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endParaRPr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alt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</a:t>
            </a:r>
            <a:r>
              <a:rPr lang="en-US" alt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  <a:sym typeface="Wingdings 2" panose="05020102010507070707" charset="0"/>
              </a:rPr>
              <a:t>   </a:t>
            </a:r>
            <a:r>
              <a:rPr lang="en-US" alt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Efficient procedure that maps a short truly random seed to a longer  </a:t>
            </a:r>
            <a:endParaRPr lang="en-US" alt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  <a:p>
            <a:pPr marL="0" indent="0"/>
            <a:r>
              <a:rPr lang="en-US" altLang="en-US" sz="2400" b="0" i="0">
                <a:solidFill>
                  <a:srgbClr val="202122"/>
                </a:solidFill>
                <a:latin typeface="+mn-ea"/>
                <a:ea typeface="sans-serif"/>
                <a:cs typeface="+mn-ea"/>
              </a:rPr>
              <a:t>      pseudorandom string .</a:t>
            </a:r>
            <a:endParaRPr lang="en-US" altLang="en-US" sz="2400" b="0" i="0">
              <a:solidFill>
                <a:srgbClr val="202122"/>
              </a:solidFill>
              <a:latin typeface="+mn-ea"/>
              <a:ea typeface="sans-serif"/>
              <a:cs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90575" y="534035"/>
            <a:ext cx="11077575" cy="967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P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SEUDO RANDOM</a:t>
            </a:r>
            <a:r>
              <a:rPr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 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GENERATOR  FOR</a:t>
            </a:r>
            <a:r>
              <a:rPr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 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POLYNOMIAL </a:t>
            </a:r>
            <a:endParaRPr lang="en-US" sz="3200">
              <a:solidFill>
                <a:schemeClr val="accent1">
                  <a:lumMod val="75000"/>
                </a:schemeClr>
              </a:solidFill>
              <a:latin typeface="+mn-ea"/>
              <a:ea typeface="Linux Libertine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4860" y="1583690"/>
            <a:ext cx="10842625" cy="4733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en-US" sz="2400">
              <a:latin typeface="+mn-ea"/>
              <a:cs typeface="+mn-ea"/>
            </a:endParaRPr>
          </a:p>
          <a:p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 Polynomials f (x): f(x) = fo+f₁x + f2x² + + fnx"; f; ∈ GF (p") </a:t>
            </a:r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are assigned to a Galois field GF (0).</a:t>
            </a:r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 If a generic algebra A (n) is defined in GF (0) and modular arithmetic modulo p [12] is used, the algebraic field Zip is the ring of quotients modulo the prime p (at least for the multiplication operator).</a:t>
            </a:r>
            <a:endParaRPr lang="en-US" altLang="en-US" sz="2400">
              <a:latin typeface="+mn-ea"/>
              <a:cs typeface="+mn-ea"/>
            </a:endParaRPr>
          </a:p>
          <a:p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 For example, addition of two polynomials in GF (2) and Z3 (2)</a:t>
            </a:r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 modulo (x³ + x + 1) is: f(x) = x²+1; f2 (x) = x²+x f(x) = ∑ f (x)</a:t>
            </a:r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 = f (x) + f2 (x) = x + 1 </a:t>
            </a:r>
            <a:endParaRPr lang="en-US" altLang="en-US" sz="2400">
              <a:latin typeface="+mn-ea"/>
              <a:cs typeface="+mn-ea"/>
            </a:endParaRPr>
          </a:p>
          <a:p>
            <a:r>
              <a:rPr lang="en-US" altLang="en-US" sz="2400">
                <a:latin typeface="+mn-ea"/>
                <a:cs typeface="+mn-ea"/>
              </a:rPr>
              <a:t>This is the polynomial equation .</a:t>
            </a:r>
            <a:endParaRPr lang="en-US" sz="2400">
              <a:latin typeface="+mn-ea"/>
              <a:cs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3085" y="779145"/>
            <a:ext cx="11276330" cy="118491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P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OLYNOMIAL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PSEUDO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-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RANDOM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NUMBER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GENERATOR                       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          VIA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CYCLIC</a:t>
            </a:r>
            <a:r>
              <a:rPr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 </a:t>
            </a:r>
            <a:r>
              <a:rPr lang="en-US" sz="3200" b="0" i="0">
                <a:solidFill>
                  <a:schemeClr val="accent1">
                    <a:lumMod val="75000"/>
                  </a:schemeClr>
                </a:solidFill>
                <a:latin typeface="+mn-ea"/>
                <a:ea typeface="ElsevierGulliver"/>
                <a:cs typeface="+mn-ea"/>
              </a:rPr>
              <a:t>PHASE</a:t>
            </a:r>
            <a:endParaRPr lang="en-US" sz="3200" b="0" i="0">
              <a:solidFill>
                <a:schemeClr val="accent1">
                  <a:lumMod val="75000"/>
                </a:schemeClr>
              </a:solidFill>
              <a:latin typeface="+mn-ea"/>
              <a:ea typeface="ElsevierGulliver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065" y="403225"/>
            <a:ext cx="5310505" cy="43656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73780" y="5421630"/>
            <a:ext cx="6423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</a:rPr>
              <a:t>Figure : Pseudo random code generating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83335" y="446405"/>
            <a:ext cx="8340725" cy="503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Reffenences  : </a:t>
            </a:r>
            <a:endParaRPr lang="en-US"/>
          </a:p>
          <a:p>
            <a:endParaRPr lang="en-US" altLang="en-US"/>
          </a:p>
          <a:p>
            <a:r>
              <a:rPr lang="en-US" altLang="en-US"/>
              <a:t>1.  Abstract Algebra :  Theory and Applications</a:t>
            </a:r>
            <a:endParaRPr lang="en-US" altLang="en-US"/>
          </a:p>
          <a:p>
            <a:r>
              <a:rPr lang="en-US" altLang="en-US"/>
              <a:t>Thomas W. Judson</a:t>
            </a:r>
            <a:endParaRPr lang="en-US" altLang="en-US"/>
          </a:p>
          <a:p>
            <a:r>
              <a:rPr lang="en-US" altLang="en-US"/>
              <a:t>2.  Polynomial pseudo random number generator via cyclic phase</a:t>
            </a:r>
            <a:endParaRPr lang="en-US" altLang="en-US"/>
          </a:p>
          <a:p>
            <a:r>
              <a:rPr lang="en-US" altLang="en-US"/>
              <a:t>Angelo Marchi, Alfonso Del Giudice, Antonio Liverani</a:t>
            </a:r>
            <a:endParaRPr lang="en-US" altLang="en-US"/>
          </a:p>
          <a:p>
            <a:r>
              <a:rPr lang="en-US" altLang="en-US"/>
              <a:t>Faculty of Economics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59555" y="2083435"/>
            <a:ext cx="4035425" cy="134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b="1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endParaRPr lang="en-US" sz="4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130" y="1819910"/>
            <a:ext cx="7440930" cy="1870075"/>
          </a:xfrm>
          <a:solidFill>
            <a:schemeClr val="bg1"/>
          </a:solidFill>
        </p:spPr>
        <p:txBody>
          <a:bodyPr>
            <a:normAutofit fontScale="25000"/>
          </a:bodyPr>
          <a:lstStyle/>
          <a:p>
            <a:r>
              <a:rPr lang="en-US" sz="11200" b="1" dirty="0">
                <a:solidFill>
                  <a:schemeClr val="accent1">
                    <a:lumMod val="75000"/>
                  </a:schemeClr>
                </a:solidFill>
              </a:rPr>
              <a:t>Submitted by </a:t>
            </a:r>
            <a:endParaRPr lang="en-US" sz="11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2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1200" b="1" dirty="0">
                <a:solidFill>
                  <a:schemeClr val="tx1"/>
                </a:solidFill>
              </a:rPr>
              <a:t>Kh. Tahera Mehjabin   </a:t>
            </a:r>
            <a:endParaRPr lang="en-US" sz="11200" b="1" dirty="0">
              <a:solidFill>
                <a:schemeClr val="tx1"/>
              </a:solidFill>
            </a:endParaRPr>
          </a:p>
          <a:p>
            <a:r>
              <a:rPr lang="en-US" sz="9600" b="1" dirty="0">
                <a:solidFill>
                  <a:schemeClr val="tx1"/>
                </a:solidFill>
              </a:rPr>
              <a:t>IT 23604</a:t>
            </a:r>
            <a:endParaRPr lang="en-US" sz="9600" b="1" dirty="0">
              <a:solidFill>
                <a:schemeClr val="tx1"/>
              </a:solidFill>
            </a:endParaRPr>
          </a:p>
          <a:p>
            <a:r>
              <a:rPr lang="en-US" sz="11200" b="1" dirty="0">
                <a:solidFill>
                  <a:srgbClr val="002060"/>
                </a:solidFill>
              </a:rPr>
              <a:t> </a:t>
            </a:r>
            <a:endParaRPr lang="en-US" sz="11200" b="1" dirty="0">
              <a:solidFill>
                <a:srgbClr val="002060"/>
              </a:solidFill>
            </a:endParaRPr>
          </a:p>
          <a:p>
            <a:endParaRPr lang="en-US" sz="11200" b="1" dirty="0">
              <a:solidFill>
                <a:srgbClr val="002060"/>
              </a:solidFill>
            </a:endParaRPr>
          </a:p>
          <a:p>
            <a:endParaRPr lang="en-US" sz="11200" b="1" dirty="0">
              <a:solidFill>
                <a:srgbClr val="002060"/>
              </a:solidFill>
            </a:endParaRPr>
          </a:p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019415" y="5454650"/>
            <a:ext cx="3295015" cy="586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</a:rPr>
              <a:t>27th November 2024</a:t>
            </a:r>
            <a:endParaRPr lang="en-US">
              <a:solidFill>
                <a:schemeClr val="accent1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9775" y="567055"/>
            <a:ext cx="6935470" cy="711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OUTLINE :</a:t>
            </a:r>
            <a:endParaRPr 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4845" y="485775"/>
            <a:ext cx="3320415" cy="385127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739775" y="1278890"/>
            <a:ext cx="9180195" cy="1608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endParaRPr lang="en-US" sz="28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sz="2800">
                <a:solidFill>
                  <a:schemeClr val="tx1"/>
                </a:solidFill>
                <a:latin typeface="+mn-ea"/>
                <a:cs typeface="+mn-ea"/>
                <a:sym typeface="Wingdings 2" panose="05020102010507070707" charset="0"/>
              </a:rPr>
              <a:t>  I</a:t>
            </a:r>
            <a:r>
              <a:rPr lang="en-US" sz="2400">
                <a:solidFill>
                  <a:schemeClr val="tx1"/>
                </a:solidFill>
                <a:latin typeface="+mn-ea"/>
                <a:cs typeface="+mn-ea"/>
                <a:sym typeface="Wingdings 2" panose="05020102010507070707" charset="0"/>
              </a:rPr>
              <a:t>NTRODUCTION OF POLYNOMIALS </a:t>
            </a:r>
            <a:endParaRPr lang="en-US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+mn-ea"/>
                <a:cs typeface="+mn-ea"/>
                <a:sym typeface="Wingdings 2" panose="05020102010507070707" charset="0"/>
              </a:rPr>
              <a:t></a:t>
            </a:r>
            <a:r>
              <a:rPr lang="en-US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  TYPES OF POLYNOMIALS</a:t>
            </a:r>
            <a:endParaRPr lang="en-US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en-US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en-US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39140" y="2712085"/>
            <a:ext cx="6617335" cy="1152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olidFill>
                  <a:schemeClr val="tx1"/>
                </a:solidFill>
                <a:latin typeface="+mn-ea"/>
                <a:cs typeface="+mn-ea"/>
                <a:sym typeface="Wingdings 2" panose="05020102010507070707" charset="0"/>
              </a:rPr>
              <a:t>  </a:t>
            </a:r>
            <a:r>
              <a:rPr lang="en-US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POLYNOMIAL RINGS</a:t>
            </a:r>
            <a:r>
              <a:rPr lang="en-US" sz="28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endParaRPr lang="en-US" sz="28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39140" y="5033010"/>
            <a:ext cx="11072495" cy="100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Wingdings 2" panose="05020102010507070707" charset="0"/>
              </a:rPr>
              <a:t> PO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YNOMIAL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PSEUDO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-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RANDOM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NUMBER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GENERATOR</a:t>
            </a:r>
            <a:endParaRPr lang="en-US" sz="2400">
              <a:solidFill>
                <a:schemeClr val="tx1"/>
              </a:solidFill>
              <a:latin typeface="+mn-ea"/>
              <a:ea typeface="ElsevierGulliver"/>
              <a:cs typeface="+mn-ea"/>
              <a:sym typeface="+mn-ea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    VIA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CYCLIC</a:t>
            </a:r>
            <a:r>
              <a:rPr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ElsevierGulliver"/>
                <a:cs typeface="+mn-ea"/>
                <a:sym typeface="+mn-ea"/>
              </a:rPr>
              <a:t>PHASE</a:t>
            </a:r>
            <a:endParaRPr lang="en-US" sz="2400">
              <a:solidFill>
                <a:schemeClr val="tx1"/>
              </a:solidFill>
              <a:latin typeface="+mn-ea"/>
              <a:ea typeface="ElsevierGulliver"/>
              <a:cs typeface="+mn-ea"/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39775" y="3932555"/>
            <a:ext cx="8404225" cy="1032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8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Wingdings 2" panose="05020102010507070707" charset="0"/>
              </a:rPr>
              <a:t></a:t>
            </a:r>
            <a:r>
              <a:rPr lang="en-US" sz="28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Wingdings 2" panose="05020102010507070707" charset="0"/>
              </a:rPr>
              <a:t>  </a:t>
            </a:r>
            <a:r>
              <a:rPr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P</a:t>
            </a:r>
            <a:r>
              <a:rPr lang="en-US"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SEUDO RANDOM</a:t>
            </a:r>
            <a:r>
              <a:rPr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 GENERATOR  FOR    </a:t>
            </a:r>
            <a:r>
              <a:rPr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    </a:t>
            </a:r>
            <a:endParaRPr lang="en-US" sz="2400">
              <a:solidFill>
                <a:schemeClr val="tx1"/>
              </a:solidFill>
              <a:latin typeface="+mn-ea"/>
              <a:ea typeface="Linux Libertine"/>
              <a:cs typeface="+mn-ea"/>
              <a:sym typeface="+mn-ea"/>
            </a:endParaRPr>
          </a:p>
          <a:p>
            <a:r>
              <a:rPr lang="en-US" sz="2400">
                <a:solidFill>
                  <a:schemeClr val="tx1"/>
                </a:solidFill>
                <a:latin typeface="+mn-ea"/>
                <a:ea typeface="Linux Libertine"/>
                <a:cs typeface="+mn-ea"/>
                <a:sym typeface="+mn-ea"/>
              </a:rPr>
              <a:t>     POLYNOMIAL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+mn-ea"/>
                <a:ea typeface="Linux Libertine"/>
                <a:cs typeface="+mn-ea"/>
                <a:sym typeface="+mn-ea"/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+mn-ea"/>
              <a:ea typeface="Linux Libertine"/>
              <a:cs typeface="+mn-ea"/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 rot="10800000" flipV="1">
            <a:off x="739775" y="3272155"/>
            <a:ext cx="10674985" cy="527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200"/>
              </a:spcBef>
              <a:spcAft>
                <a:spcPts val="900"/>
              </a:spcAft>
            </a:pPr>
            <a:r>
              <a:rPr lang="en-US" sz="2800">
                <a:solidFill>
                  <a:schemeClr val="tx1"/>
                </a:solidFill>
                <a:latin typeface="+mn-ea"/>
                <a:ea typeface="var(--header-font-family)"/>
                <a:cs typeface="+mn-ea"/>
                <a:sym typeface="Wingdings 2" panose="05020102010507070707" charset="0"/>
              </a:rPr>
              <a:t> </a:t>
            </a:r>
            <a:r>
              <a:rPr lang="en-US" sz="2400">
                <a:solidFill>
                  <a:schemeClr val="tx1"/>
                </a:solidFill>
                <a:latin typeface="+mn-ea"/>
                <a:ea typeface="var(--header-font-family)"/>
                <a:cs typeface="+mn-ea"/>
                <a:sym typeface="+mn-ea"/>
              </a:rPr>
              <a:t>IRREDUCIBLE</a:t>
            </a:r>
            <a:r>
              <a:rPr sz="2400">
                <a:solidFill>
                  <a:schemeClr val="tx1"/>
                </a:solidFill>
                <a:latin typeface="+mn-ea"/>
                <a:ea typeface="var(--header-font-family)"/>
                <a:cs typeface="+mn-ea"/>
                <a:sym typeface="+mn-ea"/>
              </a:rPr>
              <a:t> P</a:t>
            </a:r>
            <a:r>
              <a:rPr lang="en-US" sz="2400">
                <a:solidFill>
                  <a:schemeClr val="tx1"/>
                </a:solidFill>
                <a:latin typeface="+mn-ea"/>
                <a:ea typeface="var(--header-font-family)"/>
                <a:cs typeface="+mn-ea"/>
                <a:sym typeface="+mn-ea"/>
              </a:rPr>
              <a:t>OLYNOMIAL</a:t>
            </a:r>
            <a:endParaRPr lang="en-US" sz="2400">
              <a:solidFill>
                <a:schemeClr val="tx1"/>
              </a:solidFill>
              <a:latin typeface="+mn-ea"/>
              <a:ea typeface="var(--header-font-family)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075"/>
            <a:ext cx="10515600" cy="963930"/>
          </a:xfrm>
        </p:spPr>
        <p:txBody>
          <a:bodyPr/>
          <a:lstStyle/>
          <a:p>
            <a:r>
              <a:rPr 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POLYNOMIALS :</a:t>
            </a:r>
            <a:endParaRPr lang="en-US" sz="3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5535"/>
            <a:ext cx="10515600" cy="3801745"/>
          </a:xfrm>
        </p:spPr>
        <p:txBody>
          <a:bodyPr/>
          <a:lstStyle/>
          <a:p>
            <a:r>
              <a:rPr lang="en-US" altLang="en-US">
                <a:latin typeface="+mn-ea"/>
                <a:cs typeface="+mn-ea"/>
              </a:rPr>
              <a:t>Polynomials are algebraic expressions that consist of </a:t>
            </a:r>
            <a:r>
              <a:rPr lang="en-US" altLang="en-US">
                <a:solidFill>
                  <a:schemeClr val="tx1"/>
                </a:solidFill>
                <a:latin typeface="+mn-ea"/>
                <a:cs typeface="+mn-ea"/>
              </a:rPr>
              <a:t>variables</a:t>
            </a:r>
            <a:r>
              <a:rPr lang="en-US" altLang="en-US">
                <a:solidFill>
                  <a:srgbClr val="A04E7B"/>
                </a:solidFill>
                <a:latin typeface="+mn-ea"/>
                <a:cs typeface="+mn-ea"/>
              </a:rPr>
              <a:t> </a:t>
            </a:r>
            <a:r>
              <a:rPr lang="en-US" altLang="en-US">
                <a:latin typeface="+mn-ea"/>
                <a:cs typeface="+mn-ea"/>
              </a:rPr>
              <a:t>and </a:t>
            </a:r>
            <a:r>
              <a:rPr lang="en-US" altLang="en-US">
                <a:solidFill>
                  <a:schemeClr val="tx1"/>
                </a:solidFill>
                <a:latin typeface="+mn-ea"/>
                <a:cs typeface="+mn-ea"/>
              </a:rPr>
              <a:t>coefficients.</a:t>
            </a:r>
            <a:endParaRPr lang="en-US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+mn-ea"/>
                <a:cs typeface="+mn-ea"/>
                <a:sym typeface="Wingdings 2" panose="05020102010507070707" charset="0"/>
              </a:rPr>
              <a:t></a:t>
            </a:r>
            <a:r>
              <a:rPr lang="en-US" altLang="en-US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+mn-ea"/>
                <a:cs typeface="+mn-ea"/>
              </a:rPr>
              <a:t>Variables are also sometimes called indeterminates.                                  </a:t>
            </a:r>
            <a:endParaRPr lang="en-US" altLang="en-US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en-US" altLang="en-US">
                <a:solidFill>
                  <a:schemeClr val="tx1"/>
                </a:solidFill>
                <a:latin typeface="+mn-ea"/>
                <a:cs typeface="+mn-ea"/>
              </a:rPr>
              <a:t> Addition, subtraction, multiplication, and also positive integer exponents can be perfomed for polynomial expressions.</a:t>
            </a:r>
            <a:endParaRPr lang="en-US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en-US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1108075"/>
            <a:ext cx="714375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Flowchart: Alternate Process 2"/>
          <p:cNvSpPr/>
          <p:nvPr/>
        </p:nvSpPr>
        <p:spPr>
          <a:xfrm>
            <a:off x="2679065" y="317500"/>
            <a:ext cx="5280660" cy="81026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TYPES OF POLYNOMIALS</a:t>
            </a:r>
            <a:endParaRPr lang="en-US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0715" y="3324860"/>
            <a:ext cx="2186940" cy="797560"/>
          </a:xfrm>
          <a:custGeom>
            <a:avLst/>
            <a:gdLst>
              <a:gd name="connsiteX0" fmla="*/ 0 w 1933"/>
              <a:gd name="connsiteY0" fmla="*/ 509 h 963"/>
              <a:gd name="connsiteX1" fmla="*/ 95 w 1933"/>
              <a:gd name="connsiteY1" fmla="*/ 0 h 963"/>
              <a:gd name="connsiteX2" fmla="*/ 1474 w 1933"/>
              <a:gd name="connsiteY2" fmla="*/ 0 h 963"/>
              <a:gd name="connsiteX3" fmla="*/ 1933 w 1933"/>
              <a:gd name="connsiteY3" fmla="*/ 482 h 963"/>
              <a:gd name="connsiteX4" fmla="*/ 1474 w 1933"/>
              <a:gd name="connsiteY4" fmla="*/ 963 h 963"/>
              <a:gd name="connsiteX5" fmla="*/ 95 w 1933"/>
              <a:gd name="connsiteY5" fmla="*/ 963 h 963"/>
              <a:gd name="connsiteX6" fmla="*/ 0 w 1933"/>
              <a:gd name="connsiteY6" fmla="*/ 509 h 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3" h="963">
                <a:moveTo>
                  <a:pt x="0" y="509"/>
                </a:moveTo>
                <a:lnTo>
                  <a:pt x="95" y="0"/>
                </a:lnTo>
                <a:lnTo>
                  <a:pt x="1474" y="0"/>
                </a:lnTo>
                <a:lnTo>
                  <a:pt x="1933" y="482"/>
                </a:lnTo>
                <a:lnTo>
                  <a:pt x="1474" y="963"/>
                </a:lnTo>
                <a:lnTo>
                  <a:pt x="95" y="963"/>
                </a:lnTo>
                <a:lnTo>
                  <a:pt x="0" y="50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</a:rPr>
              <a:t>Binomials: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0715" y="4878070"/>
            <a:ext cx="2187575" cy="802005"/>
          </a:xfrm>
          <a:custGeom>
            <a:avLst/>
            <a:gdLst>
              <a:gd name="connsiteX0" fmla="*/ 0 w 1933"/>
              <a:gd name="connsiteY0" fmla="*/ 509 h 963"/>
              <a:gd name="connsiteX1" fmla="*/ 95 w 1933"/>
              <a:gd name="connsiteY1" fmla="*/ 0 h 963"/>
              <a:gd name="connsiteX2" fmla="*/ 1474 w 1933"/>
              <a:gd name="connsiteY2" fmla="*/ 0 h 963"/>
              <a:gd name="connsiteX3" fmla="*/ 1933 w 1933"/>
              <a:gd name="connsiteY3" fmla="*/ 482 h 963"/>
              <a:gd name="connsiteX4" fmla="*/ 1474 w 1933"/>
              <a:gd name="connsiteY4" fmla="*/ 963 h 963"/>
              <a:gd name="connsiteX5" fmla="*/ 95 w 1933"/>
              <a:gd name="connsiteY5" fmla="*/ 963 h 963"/>
              <a:gd name="connsiteX6" fmla="*/ 0 w 1933"/>
              <a:gd name="connsiteY6" fmla="*/ 509 h 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3" h="963">
                <a:moveTo>
                  <a:pt x="0" y="509"/>
                </a:moveTo>
                <a:lnTo>
                  <a:pt x="95" y="0"/>
                </a:lnTo>
                <a:lnTo>
                  <a:pt x="1474" y="0"/>
                </a:lnTo>
                <a:lnTo>
                  <a:pt x="1933" y="482"/>
                </a:lnTo>
                <a:lnTo>
                  <a:pt x="1474" y="963"/>
                </a:lnTo>
                <a:lnTo>
                  <a:pt x="95" y="963"/>
                </a:lnTo>
                <a:lnTo>
                  <a:pt x="0" y="50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</a:rPr>
              <a:t> Trinomial :</a:t>
            </a:r>
            <a:endParaRPr lang="en-US" altLang="en-US" sz="2400">
              <a:solidFill>
                <a:schemeClr val="accent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242310" y="1870075"/>
            <a:ext cx="8297545" cy="965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+mn-ea"/>
                <a:cs typeface="+mn-ea"/>
              </a:rPr>
              <a:t>A monomial is a polynomial expression that contains only one term. For example   4t, 21x, 2y, 9pq.</a:t>
            </a:r>
            <a:endParaRPr lang="en-US" altLang="en-US" sz="2400">
              <a:latin typeface="+mn-ea"/>
              <a:cs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241675" y="3324860"/>
            <a:ext cx="8297545" cy="90360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/>
            <a:r>
              <a:rPr lang="en-US" sz="240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A </a:t>
            </a:r>
            <a:r>
              <a:rPr sz="240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binomial is a polynomial with two, unlike terms. For example</a:t>
            </a:r>
            <a:r>
              <a:rPr lang="en-US" sz="240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</a:t>
            </a:r>
            <a:r>
              <a:rPr sz="240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3x + 4x</a:t>
            </a:r>
            <a:r>
              <a:rPr sz="2400" i="0" baseline="3000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2</a:t>
            </a:r>
            <a:r>
              <a:rPr sz="240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  </a:t>
            </a:r>
            <a:endParaRPr sz="240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242310" y="4877435"/>
            <a:ext cx="8040370" cy="91821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A trinomial is a polynomial with three, unlike terms. For example, 3x + 5x</a:t>
            </a:r>
            <a:r>
              <a:rPr sz="2400" b="0" i="0" baseline="3000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2</a:t>
            </a:r>
            <a:r>
              <a:rPr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 – 6x</a:t>
            </a:r>
            <a:r>
              <a:rPr sz="2400" b="0" i="0" baseline="3000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3</a:t>
            </a:r>
            <a:r>
              <a:rPr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 and 12pq + 4x</a:t>
            </a:r>
            <a:r>
              <a:rPr sz="2400" b="0" i="0" baseline="3000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2</a:t>
            </a:r>
            <a:r>
              <a:rPr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 – 10.</a:t>
            </a:r>
            <a:endParaRPr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40715" y="1870075"/>
            <a:ext cx="2186940" cy="818515"/>
          </a:xfrm>
          <a:custGeom>
            <a:avLst/>
            <a:gdLst>
              <a:gd name="connsiteX0" fmla="*/ 0 w 1933"/>
              <a:gd name="connsiteY0" fmla="*/ 509 h 963"/>
              <a:gd name="connsiteX1" fmla="*/ 95 w 1933"/>
              <a:gd name="connsiteY1" fmla="*/ 0 h 963"/>
              <a:gd name="connsiteX2" fmla="*/ 1474 w 1933"/>
              <a:gd name="connsiteY2" fmla="*/ 0 h 963"/>
              <a:gd name="connsiteX3" fmla="*/ 1933 w 1933"/>
              <a:gd name="connsiteY3" fmla="*/ 482 h 963"/>
              <a:gd name="connsiteX4" fmla="*/ 1474 w 1933"/>
              <a:gd name="connsiteY4" fmla="*/ 963 h 963"/>
              <a:gd name="connsiteX5" fmla="*/ 95 w 1933"/>
              <a:gd name="connsiteY5" fmla="*/ 963 h 963"/>
              <a:gd name="connsiteX6" fmla="*/ 0 w 1933"/>
              <a:gd name="connsiteY6" fmla="*/ 509 h 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3" h="963">
                <a:moveTo>
                  <a:pt x="0" y="509"/>
                </a:moveTo>
                <a:lnTo>
                  <a:pt x="95" y="0"/>
                </a:lnTo>
                <a:lnTo>
                  <a:pt x="1474" y="0"/>
                </a:lnTo>
                <a:lnTo>
                  <a:pt x="1933" y="482"/>
                </a:lnTo>
                <a:lnTo>
                  <a:pt x="1474" y="963"/>
                </a:lnTo>
                <a:lnTo>
                  <a:pt x="95" y="963"/>
                </a:lnTo>
                <a:lnTo>
                  <a:pt x="0" y="50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</a:rPr>
              <a:t>Monomials: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Pentagon 6"/>
          <p:cNvSpPr/>
          <p:nvPr/>
        </p:nvSpPr>
        <p:spPr>
          <a:xfrm>
            <a:off x="634365" y="1491615"/>
            <a:ext cx="3039110" cy="67627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</a:rPr>
              <a:t>Zero or constant polynomial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635000" y="2760980"/>
            <a:ext cx="3187700" cy="6680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+mn-ea"/>
                <a:cs typeface="+mn-ea"/>
              </a:rPr>
              <a:t>Linear polynomial</a:t>
            </a:r>
            <a:endParaRPr lang="en-US" altLang="en-US" sz="2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34365" y="4169410"/>
            <a:ext cx="3450590" cy="72199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+mn-ea"/>
                <a:cs typeface="+mn-ea"/>
              </a:rPr>
              <a:t>Quadratic polynomial</a:t>
            </a:r>
            <a:endParaRPr lang="en-US" altLang="en-US" sz="2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35635" y="5556885"/>
            <a:ext cx="3187065" cy="70739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+mn-ea"/>
                <a:cs typeface="+mn-ea"/>
              </a:rPr>
              <a:t>Cubic polynomial</a:t>
            </a:r>
            <a:endParaRPr lang="en-US" altLang="en-US" sz="2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476750" y="1397635"/>
            <a:ext cx="6283960" cy="770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+mn-ea"/>
                <a:cs typeface="+mn-ea"/>
              </a:rPr>
              <a:t>  Polynomials with 0 degree.      Example :      3 or 3x0</a:t>
            </a:r>
            <a:endParaRPr lang="en-US" sz="2400">
              <a:latin typeface="+mn-ea"/>
              <a:cs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476750" y="2675255"/>
            <a:ext cx="6969125" cy="95250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/>
            <a:r>
              <a:rPr 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</a:t>
            </a:r>
            <a:r>
              <a:rPr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Polynomials with 1 as the degree.</a:t>
            </a:r>
            <a:r>
              <a:rPr 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Example : </a:t>
            </a:r>
            <a:r>
              <a:rPr lang="en-US" alt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x + y - 4, </a:t>
            </a:r>
            <a:r>
              <a:rPr lang="en-US" altLang="en-US" sz="2400">
                <a:latin typeface="+mn-ea"/>
                <a:ea typeface="Untitled Sans"/>
                <a:cs typeface="+mn-ea"/>
                <a:sym typeface="+mn-ea"/>
              </a:rPr>
              <a:t>5m + 7n, </a:t>
            </a:r>
            <a:r>
              <a:rPr lang="en-US" altLang="en-US" sz="2400">
                <a:latin typeface="+mn-ea"/>
                <a:ea typeface="Untitled Sans"/>
                <a:cs typeface="+mn-ea"/>
                <a:sym typeface="+mn-ea"/>
              </a:rPr>
              <a:t>2p</a:t>
            </a:r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669155" y="4152900"/>
            <a:ext cx="7204710" cy="87884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en-US" alt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 Polynomials with 2 as the degree . Example :</a:t>
            </a:r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r>
              <a:rPr lang="en-US" alt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8x2 + 7y - 9, </a:t>
            </a:r>
            <a:r>
              <a:rPr lang="en-US" altLang="en-US" sz="2400">
                <a:latin typeface="+mn-ea"/>
                <a:ea typeface="Untitled Sans"/>
                <a:cs typeface="+mn-ea"/>
                <a:sym typeface="+mn-ea"/>
              </a:rPr>
              <a:t>m2 + mn - 6</a:t>
            </a:r>
            <a:endParaRPr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r>
              <a:rPr lang="en-US" altLang="en-US" sz="2400" b="0" i="0">
                <a:solidFill>
                  <a:schemeClr val="tx1"/>
                </a:solidFill>
                <a:latin typeface="+mn-ea"/>
                <a:ea typeface="Untitled Sans"/>
                <a:cs typeface="+mn-ea"/>
              </a:rPr>
              <a:t> </a:t>
            </a:r>
            <a:endParaRPr lang="en-US" altLang="en-US"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sz="2400" b="0" i="0">
              <a:solidFill>
                <a:schemeClr val="tx1"/>
              </a:solidFill>
              <a:latin typeface="+mn-ea"/>
              <a:ea typeface="Untitled Sans"/>
              <a:cs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669155" y="5556885"/>
            <a:ext cx="7205345" cy="833755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sz="2400" b="0" i="0">
                <a:solidFill>
                  <a:srgbClr val="000000"/>
                </a:solidFill>
                <a:latin typeface="+mn-ea"/>
                <a:ea typeface="Untitled Sans"/>
                <a:cs typeface="+mn-ea"/>
              </a:rPr>
              <a:t>Polynomials with 3 as the degree.</a:t>
            </a:r>
            <a:r>
              <a:rPr lang="en-US" sz="2400" b="0" i="0">
                <a:solidFill>
                  <a:srgbClr val="000000"/>
                </a:solidFill>
                <a:latin typeface="+mn-ea"/>
                <a:ea typeface="Untitled Sans"/>
                <a:cs typeface="+mn-ea"/>
              </a:rPr>
              <a:t> Example : </a:t>
            </a:r>
            <a:r>
              <a:rPr lang="en-US" altLang="en-US" sz="2400" b="0" i="0">
                <a:solidFill>
                  <a:srgbClr val="000000"/>
                </a:solidFill>
                <a:latin typeface="+mn-ea"/>
                <a:ea typeface="Untitled Sans"/>
                <a:cs typeface="+mn-ea"/>
              </a:rPr>
              <a:t>3x3,   </a:t>
            </a:r>
            <a:r>
              <a:rPr lang="en-US" altLang="en-US" sz="2400">
                <a:solidFill>
                  <a:srgbClr val="000000"/>
                </a:solidFill>
                <a:latin typeface="+mn-ea"/>
                <a:ea typeface="Untitled Sans"/>
                <a:cs typeface="+mn-ea"/>
                <a:sym typeface="+mn-ea"/>
              </a:rPr>
              <a:t>p3 + pq + 7</a:t>
            </a:r>
            <a:endParaRPr lang="en-US" altLang="en-US" sz="2400" b="0" i="0">
              <a:solidFill>
                <a:srgbClr val="000000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rgbClr val="000000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rgbClr val="000000"/>
              </a:solidFill>
              <a:latin typeface="+mn-ea"/>
              <a:ea typeface="Untitled Sans"/>
              <a:cs typeface="+mn-ea"/>
            </a:endParaRPr>
          </a:p>
          <a:p>
            <a:pPr marL="0" indent="0" algn="l"/>
            <a:endParaRPr lang="en-US" altLang="en-US" sz="2400" b="0" i="0">
              <a:solidFill>
                <a:srgbClr val="000000"/>
              </a:solidFill>
              <a:latin typeface="+mn-ea"/>
              <a:ea typeface="Untitled Sans"/>
              <a:cs typeface="+mn-ea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59610" y="328930"/>
            <a:ext cx="8077835" cy="7493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algn="ctr"/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DEGREES OF POLYNOMIAL</a:t>
            </a:r>
            <a:endParaRPr lang="en-US" sz="3200">
              <a:solidFill>
                <a:schemeClr val="accent1">
                  <a:lumMod val="75000"/>
                </a:schemeClr>
              </a:solidFill>
              <a:latin typeface="+mn-ea"/>
              <a:cs typeface="+mn-ea"/>
            </a:endParaRPr>
          </a:p>
          <a:p>
            <a:pPr algn="ctr"/>
            <a:endParaRPr lang="en-US" sz="320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4995" y="1553845"/>
            <a:ext cx="11002010" cy="17487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sz="2400" b="0" i="0">
                <a:solidFill>
                  <a:srgbClr val="474747"/>
                </a:solidFill>
                <a:latin typeface="+mn-ea"/>
                <a:ea typeface="Arial" panose="020B0604020202020204"/>
                <a:cs typeface="+mn-ea"/>
              </a:rPr>
              <a:t>A</a:t>
            </a:r>
            <a:r>
              <a:rPr sz="2400" b="0" i="0">
                <a:solidFill>
                  <a:srgbClr val="474747"/>
                </a:solidFill>
                <a:latin typeface="+mn-ea"/>
                <a:ea typeface="Arial" panose="020B0604020202020204"/>
                <a:cs typeface="+mn-ea"/>
              </a:rPr>
              <a:t> polynomial ring or polynomial algebra is </a:t>
            </a:r>
            <a:r>
              <a:rPr sz="2400" b="0" i="0">
                <a:solidFill>
                  <a:srgbClr val="040C28"/>
                </a:solidFill>
                <a:latin typeface="+mn-ea"/>
                <a:ea typeface="Arial" panose="020B0604020202020204"/>
                <a:cs typeface="+mn-ea"/>
              </a:rPr>
              <a:t>a ring formed from the set of polynomials in one or more indeterminates (traditionally also called variables) with coefficients in another ring, often a field</a:t>
            </a:r>
            <a:r>
              <a:rPr sz="2400" b="0" i="0">
                <a:solidFill>
                  <a:srgbClr val="474747"/>
                </a:solidFill>
                <a:latin typeface="+mn-ea"/>
                <a:ea typeface="Arial" panose="020B0604020202020204"/>
                <a:cs typeface="+mn-ea"/>
              </a:rPr>
              <a:t>.</a:t>
            </a:r>
            <a:endParaRPr sz="2400" b="0" i="0">
              <a:solidFill>
                <a:srgbClr val="474747"/>
              </a:solidFill>
              <a:latin typeface="+mn-ea"/>
              <a:ea typeface="Arial" panose="020B0604020202020204"/>
              <a:cs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96035" y="300355"/>
            <a:ext cx="7298690" cy="10191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sz="2800"/>
              <a:t> 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POLYNOMIAL RINGS </a:t>
            </a:r>
            <a:endParaRPr lang="en-US" sz="36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95345" y="2975610"/>
            <a:ext cx="4184650" cy="3092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64460" y="6214110"/>
            <a:ext cx="564642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fig -  Relationship among polynomial rings 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0715" y="1517015"/>
            <a:ext cx="11379200" cy="265684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2400" b="0" i="0">
                <a:solidFill>
                  <a:schemeClr val="tx1"/>
                </a:solidFill>
                <a:latin typeface="+mn-ea"/>
                <a:ea typeface="Roboto-Regular"/>
                <a:cs typeface="+mn-ea"/>
                <a:sym typeface="Wingdings 2" panose="05020102010507070707" charset="0"/>
              </a:rPr>
              <a:t></a:t>
            </a:r>
            <a:r>
              <a:rPr sz="2400" b="0" i="0">
                <a:solidFill>
                  <a:schemeClr val="tx1"/>
                </a:solidFill>
                <a:latin typeface="+mn-ea"/>
                <a:ea typeface="Roboto-Regular"/>
                <a:cs typeface="+mn-ea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+mn-ea"/>
                <a:ea typeface="Roboto-Regular"/>
                <a:cs typeface="+mn-ea"/>
              </a:rPr>
              <a:t> An </a:t>
            </a:r>
            <a:r>
              <a:rPr lang="en-US" altLang="en-US" sz="2400" b="0" i="0">
                <a:solidFill>
                  <a:schemeClr val="tx1"/>
                </a:solidFill>
                <a:latin typeface="+mn-ea"/>
                <a:ea typeface="Roboto-Regular"/>
                <a:cs typeface="+mn-ea"/>
              </a:rPr>
              <a:t>irreducible polynomial is a polynomial that cannot be factored into the product of two non-constant polynomials.</a:t>
            </a:r>
            <a:endParaRPr lang="en-US" altLang="en-US" sz="2400" b="0" i="0">
              <a:solidFill>
                <a:schemeClr val="tx1"/>
              </a:solidFill>
              <a:latin typeface="+mn-ea"/>
              <a:ea typeface="Roboto-Regular"/>
              <a:cs typeface="+mn-ea"/>
            </a:endParaRPr>
          </a:p>
          <a:p>
            <a:pPr marL="0" indent="0"/>
            <a:endParaRPr sz="2400" b="0" i="0">
              <a:solidFill>
                <a:schemeClr val="tx1"/>
              </a:solidFill>
              <a:latin typeface="+mn-ea"/>
              <a:ea typeface="Roboto-Regular"/>
              <a:cs typeface="+mn-ea"/>
            </a:endParaRPr>
          </a:p>
          <a:p>
            <a:pPr marL="0" indent="0"/>
            <a:r>
              <a:rPr sz="2400" b="0" i="0">
                <a:solidFill>
                  <a:schemeClr val="tx1"/>
                </a:solidFill>
                <a:latin typeface="+mn-ea"/>
                <a:ea typeface="Roboto-Regular"/>
                <a:cs typeface="+mn-ea"/>
                <a:sym typeface="Wingdings 2" panose="05020102010507070707" charset="0"/>
              </a:rPr>
              <a:t></a:t>
            </a:r>
            <a:r>
              <a:rPr lang="en-US" sz="2400" b="0" i="0">
                <a:solidFill>
                  <a:schemeClr val="tx1"/>
                </a:solidFill>
                <a:latin typeface="+mn-ea"/>
                <a:ea typeface="Roboto-Regular"/>
                <a:cs typeface="+mn-ea"/>
                <a:sym typeface="Wingdings 2" panose="05020102010507070707" charset="0"/>
              </a:rPr>
              <a:t> </a:t>
            </a:r>
            <a:r>
              <a:rPr sz="2400" b="0" i="0">
                <a:solidFill>
                  <a:schemeClr val="tx1"/>
                </a:solidFill>
                <a:latin typeface="+mn-ea"/>
                <a:ea typeface="Roboto-Regular"/>
                <a:cs typeface="+mn-ea"/>
              </a:rPr>
              <a:t> An irreducible polynomial is also called a </a:t>
            </a:r>
            <a:r>
              <a:rPr sz="2400">
                <a:solidFill>
                  <a:schemeClr val="tx1"/>
                </a:solidFill>
                <a:latin typeface="+mn-ea"/>
                <a:cs typeface="+mn-ea"/>
              </a:rPr>
              <a:t>prime polynomial</a:t>
            </a:r>
            <a:r>
              <a:rPr sz="2400" b="0" i="0">
                <a:solidFill>
                  <a:schemeClr val="tx1"/>
                </a:solidFill>
                <a:latin typeface="+mn-ea"/>
                <a:ea typeface="Roboto-Regular"/>
                <a:cs typeface="+mn-ea"/>
              </a:rPr>
              <a:t>.</a:t>
            </a:r>
            <a:endParaRPr sz="2400" b="0" i="0">
              <a:solidFill>
                <a:schemeClr val="tx1"/>
              </a:solidFill>
              <a:latin typeface="+mn-ea"/>
              <a:ea typeface="Roboto-Regular"/>
              <a:cs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8365" y="3429000"/>
            <a:ext cx="10429240" cy="319468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>
            <a:noAutofit/>
          </a:bodyPr>
          <a:p>
            <a:pPr marL="0" indent="0" algn="l">
              <a:spcBef>
                <a:spcPct val="0"/>
              </a:spcBef>
              <a:spcAft>
                <a:spcPts val="200"/>
              </a:spcAft>
            </a:pPr>
            <a:r>
              <a:rPr lang="en-US"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</a:t>
            </a:r>
            <a:r>
              <a:rPr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The polynomial 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th-italic"/>
                <a:cs typeface="+mn-ea"/>
              </a:rPr>
              <a:t>x</a:t>
            </a:r>
            <a:r>
              <a:rPr lang="en-US" sz="2400" b="0" i="0">
                <a:solidFill>
                  <a:srgbClr val="000000"/>
                </a:solidFill>
                <a:latin typeface="+mn-ea"/>
                <a:ea typeface="MathJax_Math-italic"/>
                <a:cs typeface="+mn-ea"/>
              </a:rPr>
              <a:t>^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in"/>
                <a:cs typeface="+mn-ea"/>
              </a:rPr>
              <a:t>2−2∈</a:t>
            </a:r>
            <a:r>
              <a:rPr sz="2400" b="0" i="0">
                <a:solidFill>
                  <a:srgbClr val="000000"/>
                </a:solidFill>
                <a:latin typeface="+mn-ea"/>
                <a:ea typeface="MathJax_AMS"/>
                <a:cs typeface="+mn-ea"/>
              </a:rPr>
              <a:t>Q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in"/>
                <a:cs typeface="+mn-ea"/>
              </a:rPr>
              <a:t>[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th-italic"/>
                <a:cs typeface="+mn-ea"/>
              </a:rPr>
              <a:t>x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in"/>
                <a:cs typeface="+mn-ea"/>
              </a:rPr>
              <a:t>]</a:t>
            </a:r>
            <a:r>
              <a:rPr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 is irreducible since</a:t>
            </a:r>
            <a:endParaRPr sz="2400" b="0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endParaRPr sz="2400" b="0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r>
              <a:rPr lang="en-US" sz="2400" b="1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      </a:t>
            </a:r>
            <a:r>
              <a:rPr sz="2400" b="1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Solution</a:t>
            </a:r>
            <a:r>
              <a:rPr lang="en-US" sz="2400" b="1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:</a:t>
            </a:r>
            <a:endParaRPr sz="2400" b="1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endParaRPr sz="2400" b="1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r>
              <a:rPr lang="en-US"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     </a:t>
            </a:r>
            <a:r>
              <a:rPr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it cannot be factored any further over the rational numbers. </a:t>
            </a:r>
            <a:r>
              <a:rPr lang="en-US"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</a:t>
            </a:r>
            <a:endParaRPr lang="en-US" sz="2400" b="0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r>
              <a:rPr lang="en-US"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                    </a:t>
            </a:r>
            <a:endParaRPr lang="en-US" sz="2400" b="0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  <a:p>
            <a:pPr marL="0" indent="0" algn="l"/>
            <a:r>
              <a:rPr lang="en-US"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      </a:t>
            </a:r>
            <a:r>
              <a:rPr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 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th-italic"/>
                <a:cs typeface="+mn-ea"/>
              </a:rPr>
              <a:t>x</a:t>
            </a:r>
            <a:r>
              <a:rPr lang="en-US" sz="2400" b="0" i="0">
                <a:solidFill>
                  <a:srgbClr val="000000"/>
                </a:solidFill>
                <a:latin typeface="+mn-ea"/>
                <a:ea typeface="MathJax_Math-italic"/>
                <a:cs typeface="+mn-ea"/>
              </a:rPr>
              <a:t>^</a:t>
            </a:r>
            <a:r>
              <a:rPr sz="2400" b="0" i="0">
                <a:solidFill>
                  <a:srgbClr val="000000"/>
                </a:solidFill>
                <a:latin typeface="+mn-ea"/>
                <a:ea typeface="MathJax_Main"/>
                <a:cs typeface="+mn-ea"/>
              </a:rPr>
              <a:t>2+1</a:t>
            </a:r>
            <a:r>
              <a:rPr sz="2400" b="0" i="0">
                <a:solidFill>
                  <a:srgbClr val="000000"/>
                </a:solidFill>
                <a:latin typeface="+mn-ea"/>
                <a:ea typeface="Tahoma" panose="020B0604030504040204"/>
                <a:cs typeface="+mn-ea"/>
              </a:rPr>
              <a:t> is irreducible over the real numbers.</a:t>
            </a:r>
            <a:endParaRPr sz="2400" b="0" i="0">
              <a:solidFill>
                <a:srgbClr val="000000"/>
              </a:solidFill>
              <a:latin typeface="+mn-ea"/>
              <a:ea typeface="Tahoma" panose="020B0604030504040204"/>
              <a:cs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56155" y="123825"/>
            <a:ext cx="7312660" cy="98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200"/>
              </a:spcBef>
              <a:spcAft>
                <a:spcPts val="900"/>
              </a:spcAft>
            </a:pPr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+mn-ea"/>
                <a:ea typeface="var(--header-font-family)"/>
                <a:cs typeface="+mn-ea"/>
                <a:sym typeface="+mn-ea"/>
              </a:rPr>
              <a:t>IRREDUCIBLE</a:t>
            </a:r>
            <a:r>
              <a:rPr sz="3600">
                <a:solidFill>
                  <a:schemeClr val="accent1">
                    <a:lumMod val="75000"/>
                  </a:schemeClr>
                </a:solidFill>
                <a:latin typeface="+mn-ea"/>
                <a:ea typeface="var(--header-font-family)"/>
                <a:cs typeface="+mn-ea"/>
                <a:sym typeface="+mn-ea"/>
              </a:rPr>
              <a:t> P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+mn-ea"/>
                <a:ea typeface="var(--header-font-family)"/>
                <a:cs typeface="+mn-ea"/>
                <a:sym typeface="+mn-ea"/>
              </a:rPr>
              <a:t>OLYNOMIAL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+mn-ea"/>
              <a:ea typeface="var(--header-font-family)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3233</Words>
  <Application>WPS Presentation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Wingdings 2</vt:lpstr>
      <vt:lpstr>ElsevierGulliver</vt:lpstr>
      <vt:lpstr>Segoe Print</vt:lpstr>
      <vt:lpstr>Linux Libertine</vt:lpstr>
      <vt:lpstr>var(--header-font-family)</vt:lpstr>
      <vt:lpstr>Untitled Sans</vt:lpstr>
      <vt:lpstr>Arial</vt:lpstr>
      <vt:lpstr>Roboto-Regular</vt:lpstr>
      <vt:lpstr>Tahoma</vt:lpstr>
      <vt:lpstr>MathJax_Math-italic</vt:lpstr>
      <vt:lpstr>MathJax_Main</vt:lpstr>
      <vt:lpstr>MathJax_AMS</vt:lpstr>
      <vt:lpstr>sans-serif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POLYNOMIALS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USER</dc:creator>
  <cp:lastModifiedBy>USER</cp:lastModifiedBy>
  <cp:revision>17</cp:revision>
  <dcterms:created xsi:type="dcterms:W3CDTF">2024-11-22T11:15:00Z</dcterms:created>
  <dcterms:modified xsi:type="dcterms:W3CDTF">2024-12-06T02:16:05Z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A6C76D6238444AD9B81A16DBD196A1DC_12</vt:lpwstr>
  </property>
  <property fmtid="{D5CDD505-2E9C-101B-9397-08002B2CF9AE}" pid="3" name="KSOProductBuildVer">
    <vt:lpwstr>1033-12.2.0.18911</vt:lpwstr>
  </property>
</Properties>
</file>