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35BA-3703-4397-891C-6F03C11E1057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35E6-FC09-41A3-8542-5E8165270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83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35BA-3703-4397-891C-6F03C11E1057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35E6-FC09-41A3-8542-5E8165270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7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35BA-3703-4397-891C-6F03C11E1057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35E6-FC09-41A3-8542-5E8165270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35BA-3703-4397-891C-6F03C11E1057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35E6-FC09-41A3-8542-5E8165270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5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35BA-3703-4397-891C-6F03C11E1057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35E6-FC09-41A3-8542-5E8165270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35BA-3703-4397-891C-6F03C11E1057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35E6-FC09-41A3-8542-5E8165270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1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35BA-3703-4397-891C-6F03C11E1057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35E6-FC09-41A3-8542-5E8165270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2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35BA-3703-4397-891C-6F03C11E1057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35E6-FC09-41A3-8542-5E8165270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7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35BA-3703-4397-891C-6F03C11E1057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35E6-FC09-41A3-8542-5E8165270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6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35BA-3703-4397-891C-6F03C11E1057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35E6-FC09-41A3-8542-5E8165270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7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35BA-3703-4397-891C-6F03C11E1057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35E6-FC09-41A3-8542-5E8165270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0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035BA-3703-4397-891C-6F03C11E1057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E35E6-FC09-41A3-8542-5E8165270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1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154" y="304799"/>
            <a:ext cx="10638109" cy="785949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ETA Prediction with Graph Neural Networks in Google Maps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184" y="1262743"/>
            <a:ext cx="10885714" cy="4606245"/>
          </a:xfrm>
        </p:spPr>
        <p:txBody>
          <a:bodyPr/>
          <a:lstStyle/>
          <a:p>
            <a:endParaRPr lang="en-US" dirty="0" smtClean="0"/>
          </a:p>
          <a:p>
            <a:r>
              <a:rPr lang="en-US" sz="2000" dirty="0" smtClean="0"/>
              <a:t>ABSTRACT:</a:t>
            </a:r>
            <a:endParaRPr lang="en-US" sz="2000" dirty="0"/>
          </a:p>
          <a:p>
            <a:endParaRPr lang="en-US" dirty="0" smtClean="0"/>
          </a:p>
          <a:p>
            <a:r>
              <a:rPr lang="en-US" dirty="0" smtClean="0"/>
              <a:t>Here we present a graph neural network estimator for estimated time of arrival (ETA)</a:t>
            </a:r>
          </a:p>
          <a:p>
            <a:r>
              <a:rPr lang="en-US" dirty="0" smtClean="0"/>
              <a:t>which we have deployed in production at Google Maps.</a:t>
            </a:r>
          </a:p>
          <a:p>
            <a:r>
              <a:rPr lang="en-US" dirty="0" smtClean="0"/>
              <a:t>Our GNN proved powerful when deployed, significantly reducing</a:t>
            </a:r>
          </a:p>
          <a:p>
            <a:r>
              <a:rPr lang="en-US" dirty="0" smtClean="0"/>
              <a:t>negative ETA outcomes in several regions compared to the previous</a:t>
            </a:r>
          </a:p>
          <a:p>
            <a:r>
              <a:rPr lang="en-US" dirty="0" smtClean="0"/>
              <a:t>production baseline (40+% in cities like Sydney).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4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91742" y="165462"/>
            <a:ext cx="8382589" cy="75982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ETA Prediction with Graph Neural Networks in Google Maps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91742" y="1926771"/>
            <a:ext cx="10498772" cy="472657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INTRODUCTION</a:t>
            </a:r>
            <a:r>
              <a:rPr lang="en-US" sz="2000" dirty="0" smtClean="0"/>
              <a:t>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/>
              <a:t>Google Maps estimated time-of-arrival (ETA) </a:t>
            </a:r>
            <a:r>
              <a:rPr lang="en-US" sz="2000" dirty="0" smtClean="0"/>
              <a:t>prediction </a:t>
            </a:r>
            <a:r>
              <a:rPr lang="en-US" sz="2000" dirty="0"/>
              <a:t>improvements for several world regions, when </a:t>
            </a:r>
            <a:r>
              <a:rPr lang="en-US" sz="2000" dirty="0" smtClean="0"/>
              <a:t>using our </a:t>
            </a:r>
            <a:r>
              <a:rPr lang="en-US" sz="2000" dirty="0"/>
              <a:t>deployed graph neural network-based estimator. </a:t>
            </a:r>
            <a:r>
              <a:rPr lang="en-US" sz="2000" dirty="0" smtClean="0"/>
              <a:t>Numbers </a:t>
            </a:r>
            <a:r>
              <a:rPr lang="en-US" sz="2000" dirty="0"/>
              <a:t>represent relative reduction in negative ETA </a:t>
            </a:r>
            <a:r>
              <a:rPr lang="en-US" sz="2000" dirty="0" smtClean="0"/>
              <a:t>outcomes compared </a:t>
            </a:r>
            <a:r>
              <a:rPr lang="en-US" sz="2000" dirty="0"/>
              <a:t>to the prior approach used in production. A </a:t>
            </a:r>
            <a:r>
              <a:rPr lang="en-US" sz="2000" dirty="0" smtClean="0"/>
              <a:t>negative </a:t>
            </a:r>
            <a:r>
              <a:rPr lang="en-US" sz="2000" dirty="0"/>
              <a:t>ETA outcome occurs when the ETA error from the </a:t>
            </a:r>
            <a:r>
              <a:rPr lang="en-US" sz="2000" dirty="0" smtClean="0"/>
              <a:t>observed </a:t>
            </a:r>
            <a:r>
              <a:rPr lang="en-US" sz="2000" dirty="0"/>
              <a:t>travel duration is over some threshold and acts as </a:t>
            </a:r>
            <a:r>
              <a:rPr lang="en-US" sz="2000" dirty="0" smtClean="0"/>
              <a:t>a measure </a:t>
            </a:r>
            <a:r>
              <a:rPr lang="en-US" sz="2000" dirty="0"/>
              <a:t>of accuracy.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36" y="2490651"/>
            <a:ext cx="9201713" cy="252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53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742612" cy="770709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ETA Prediction with Graph Neural Networks in Google Maps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80754"/>
            <a:ext cx="10742612" cy="481584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METHOD</a:t>
            </a:r>
            <a:r>
              <a:rPr lang="en-US" sz="2000" dirty="0" smtClean="0"/>
              <a:t>:</a:t>
            </a:r>
          </a:p>
          <a:p>
            <a:r>
              <a:rPr lang="en-US" sz="2000" dirty="0"/>
              <a:t>In this section, we describe our travel time prediction problem </a:t>
            </a:r>
            <a:r>
              <a:rPr lang="en-US" sz="2000" dirty="0" smtClean="0"/>
              <a:t>in the </a:t>
            </a:r>
            <a:r>
              <a:rPr lang="en-US" sz="2000" dirty="0"/>
              <a:t>context of arrival time estimation. We also provide the </a:t>
            </a:r>
            <a:r>
              <a:rPr lang="en-US" sz="2000" dirty="0" smtClean="0"/>
              <a:t>technical details </a:t>
            </a:r>
            <a:r>
              <a:rPr lang="en-US" sz="2000" dirty="0"/>
              <a:t>of the GNN models that we used for this problem, </a:t>
            </a:r>
            <a:r>
              <a:rPr lang="en-US" sz="2000" dirty="0" smtClean="0"/>
              <a:t>including their </a:t>
            </a:r>
            <a:r>
              <a:rPr lang="en-US" sz="2000" dirty="0"/>
              <a:t>architecture and training details. The key components of </a:t>
            </a:r>
            <a:r>
              <a:rPr lang="en-US" sz="2000" dirty="0" smtClean="0"/>
              <a:t>our method </a:t>
            </a:r>
            <a:r>
              <a:rPr lang="en-US" sz="2000" dirty="0"/>
              <a:t>are models that operate on networks of route </a:t>
            </a:r>
            <a:r>
              <a:rPr lang="en-US" sz="2000" dirty="0" smtClean="0"/>
              <a:t>segments in </a:t>
            </a:r>
            <a:r>
              <a:rPr lang="en-US" sz="2000" dirty="0"/>
              <a:t>order to leverage their structure, and predict travel times </a:t>
            </a:r>
            <a:r>
              <a:rPr lang="en-US" sz="2000" dirty="0" smtClean="0"/>
              <a:t>for multiple </a:t>
            </a:r>
            <a:r>
              <a:rPr lang="en-US" sz="2000" dirty="0"/>
              <a:t>time horizons into the future, in order to provide end </a:t>
            </a:r>
            <a:r>
              <a:rPr lang="en-US" sz="2000" dirty="0" smtClean="0"/>
              <a:t>users with </a:t>
            </a:r>
            <a:r>
              <a:rPr lang="en-US" sz="2000" dirty="0"/>
              <a:t>more accurate </a:t>
            </a:r>
            <a:r>
              <a:rPr lang="en-US" sz="2000" dirty="0" err="1"/>
              <a:t>ETAstheir</a:t>
            </a:r>
            <a:r>
              <a:rPr lang="en-US" sz="2000" dirty="0"/>
              <a:t> architecture and training details. The key components of </a:t>
            </a:r>
            <a:r>
              <a:rPr lang="en-US" sz="2000" dirty="0" smtClean="0"/>
              <a:t>our method </a:t>
            </a:r>
            <a:r>
              <a:rPr lang="en-US" sz="2000" dirty="0"/>
              <a:t>are models that operate on networks of route </a:t>
            </a:r>
            <a:r>
              <a:rPr lang="en-US" sz="2000" dirty="0" smtClean="0"/>
              <a:t>segments in </a:t>
            </a:r>
            <a:r>
              <a:rPr lang="en-US" sz="2000" dirty="0"/>
              <a:t>order to leverage their structure, and predict travel times </a:t>
            </a:r>
            <a:r>
              <a:rPr lang="en-US" sz="2000" dirty="0" smtClean="0"/>
              <a:t>for multiple </a:t>
            </a:r>
            <a:r>
              <a:rPr lang="en-US" sz="2000" dirty="0"/>
              <a:t>time horizons into the future, in order to provide end </a:t>
            </a:r>
            <a:r>
              <a:rPr lang="en-US" sz="2000" dirty="0" smtClean="0"/>
              <a:t>users with </a:t>
            </a:r>
            <a:r>
              <a:rPr lang="en-US" sz="2000" dirty="0"/>
              <a:t>more accurate ETAs.</a:t>
            </a: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4258491"/>
            <a:ext cx="9467906" cy="217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66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291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ETA Prediction with Graph Neural Networks in Google Maps</vt:lpstr>
      <vt:lpstr>ETA Prediction with Graph Neural Networks in Google Maps</vt:lpstr>
      <vt:lpstr>ETA Prediction with Graph Neural Networks in Google Maps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ETA Prediction with Graph Neural Networks in Google Maps</dc:title>
  <dc:creator>Letters</dc:creator>
  <cp:lastModifiedBy>Letters</cp:lastModifiedBy>
  <cp:revision>7</cp:revision>
  <dcterms:created xsi:type="dcterms:W3CDTF">2023-07-06T07:51:05Z</dcterms:created>
  <dcterms:modified xsi:type="dcterms:W3CDTF">2023-07-06T09:33:52Z</dcterms:modified>
</cp:coreProperties>
</file>