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D12368-76D8-41E6-93EA-F553C80ECCA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407680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12368-76D8-41E6-93EA-F553C80ECCA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64797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12368-76D8-41E6-93EA-F553C80ECCA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367574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12368-76D8-41E6-93EA-F553C80ECCA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76F0-C73A-485B-94B3-82C95C8AD18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9042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12368-76D8-41E6-93EA-F553C80ECCA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419470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D12368-76D8-41E6-93EA-F553C80ECCA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193752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D12368-76D8-41E6-93EA-F553C80ECCA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365460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12368-76D8-41E6-93EA-F553C80ECCA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68786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12368-76D8-41E6-93EA-F553C80ECCA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322110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12368-76D8-41E6-93EA-F553C80ECCA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71401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12368-76D8-41E6-93EA-F553C80ECCA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169074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12368-76D8-41E6-93EA-F553C80ECCA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171652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12368-76D8-41E6-93EA-F553C80ECCA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260159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12368-76D8-41E6-93EA-F553C80ECCA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393870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12368-76D8-41E6-93EA-F553C80ECCA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197722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12368-76D8-41E6-93EA-F553C80ECCA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417354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12368-76D8-41E6-93EA-F553C80ECCA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C76F0-C73A-485B-94B3-82C95C8AD188}" type="slidenum">
              <a:rPr lang="en-US" smtClean="0"/>
              <a:t>‹#›</a:t>
            </a:fld>
            <a:endParaRPr lang="en-US"/>
          </a:p>
        </p:txBody>
      </p:sp>
    </p:spTree>
    <p:extLst>
      <p:ext uri="{BB962C8B-B14F-4D97-AF65-F5344CB8AC3E}">
        <p14:creationId xmlns:p14="http://schemas.microsoft.com/office/powerpoint/2010/main" val="263005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9D12368-76D8-41E6-93EA-F553C80ECCA9}" type="datetimeFigureOut">
              <a:rPr lang="en-US" smtClean="0"/>
              <a:t>8/29/2024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1C76F0-C73A-485B-94B3-82C95C8AD188}" type="slidenum">
              <a:rPr lang="en-US" smtClean="0"/>
              <a:t>‹#›</a:t>
            </a:fld>
            <a:endParaRPr lang="en-US"/>
          </a:p>
        </p:txBody>
      </p:sp>
    </p:spTree>
    <p:extLst>
      <p:ext uri="{BB962C8B-B14F-4D97-AF65-F5344CB8AC3E}">
        <p14:creationId xmlns:p14="http://schemas.microsoft.com/office/powerpoint/2010/main" val="20941657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B63-60C3-2821-5361-36F272E5875B}"/>
              </a:ext>
            </a:extLst>
          </p:cNvPr>
          <p:cNvSpPr>
            <a:spLocks noGrp="1"/>
          </p:cNvSpPr>
          <p:nvPr>
            <p:ph type="ctrTitle"/>
          </p:nvPr>
        </p:nvSpPr>
        <p:spPr>
          <a:xfrm>
            <a:off x="2220685" y="1777696"/>
            <a:ext cx="7750630" cy="1405467"/>
          </a:xfrm>
        </p:spPr>
        <p:txBody>
          <a:bodyPr>
            <a:normAutofit fontScale="90000"/>
          </a:bodyPr>
          <a:lstStyle/>
          <a:p>
            <a:r>
              <a:rPr lang="en-US" dirty="0">
                <a:latin typeface="Aptos Serif" panose="020B0502040204020203" pitchFamily="18" charset="0"/>
                <a:cs typeface="Aptos Serif" panose="020B0502040204020203" pitchFamily="18" charset="0"/>
              </a:rPr>
              <a:t>Phishing Awareness</a:t>
            </a:r>
            <a:br>
              <a:rPr lang="en-US" dirty="0">
                <a:latin typeface="Aptos Serif" panose="020B0502040204020203" pitchFamily="18" charset="0"/>
                <a:cs typeface="Aptos Serif" panose="020B0502040204020203" pitchFamily="18" charset="0"/>
              </a:rPr>
            </a:br>
            <a:r>
              <a:rPr lang="en-US" dirty="0" err="1">
                <a:latin typeface="Aptos Serif" panose="020B0502040204020203" pitchFamily="18" charset="0"/>
                <a:cs typeface="Aptos Serif" panose="020B0502040204020203" pitchFamily="18" charset="0"/>
              </a:rPr>
              <a:t>CodeAlpha</a:t>
            </a:r>
            <a:r>
              <a:rPr lang="en-US" dirty="0">
                <a:latin typeface="Aptos Serif" panose="020B0502040204020203" pitchFamily="18" charset="0"/>
                <a:cs typeface="Aptos Serif" panose="020B0502040204020203" pitchFamily="18" charset="0"/>
              </a:rPr>
              <a:t> Internship</a:t>
            </a:r>
          </a:p>
        </p:txBody>
      </p:sp>
      <p:sp>
        <p:nvSpPr>
          <p:cNvPr id="3" name="Subtitle 2">
            <a:extLst>
              <a:ext uri="{FF2B5EF4-FFF2-40B4-BE49-F238E27FC236}">
                <a16:creationId xmlns:a16="http://schemas.microsoft.com/office/drawing/2014/main" id="{C90E30A6-EC01-87D0-4B4B-E70CCD0972DF}"/>
              </a:ext>
            </a:extLst>
          </p:cNvPr>
          <p:cNvSpPr>
            <a:spLocks noGrp="1"/>
          </p:cNvSpPr>
          <p:nvPr>
            <p:ph type="subTitle" idx="1"/>
          </p:nvPr>
        </p:nvSpPr>
        <p:spPr>
          <a:xfrm>
            <a:off x="2764971" y="3260572"/>
            <a:ext cx="7496629" cy="1405467"/>
          </a:xfrm>
        </p:spPr>
        <p:txBody>
          <a:bodyPr>
            <a:normAutofit/>
          </a:bodyPr>
          <a:lstStyle/>
          <a:p>
            <a:pPr algn="l"/>
            <a:r>
              <a:rPr lang="en-US" sz="1900" dirty="0"/>
              <a:t>Staying Safe Online: How to Spot and Avoid Phishing Scams.</a:t>
            </a:r>
          </a:p>
          <a:p>
            <a:pPr algn="l"/>
            <a:endParaRPr lang="en-US" sz="1900" dirty="0"/>
          </a:p>
        </p:txBody>
      </p:sp>
      <p:sp>
        <p:nvSpPr>
          <p:cNvPr id="5" name="Subtitle 2">
            <a:extLst>
              <a:ext uri="{FF2B5EF4-FFF2-40B4-BE49-F238E27FC236}">
                <a16:creationId xmlns:a16="http://schemas.microsoft.com/office/drawing/2014/main" id="{29A4A2A8-B641-AD0B-CF6A-1D326BFBD6BF}"/>
              </a:ext>
            </a:extLst>
          </p:cNvPr>
          <p:cNvSpPr txBox="1">
            <a:spLocks/>
          </p:cNvSpPr>
          <p:nvPr/>
        </p:nvSpPr>
        <p:spPr>
          <a:xfrm>
            <a:off x="4969328" y="3717619"/>
            <a:ext cx="2253344" cy="491371"/>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1900" dirty="0"/>
              <a:t>By Ahmad Tahhan</a:t>
            </a:r>
          </a:p>
          <a:p>
            <a:endParaRPr lang="en-US" sz="1900" dirty="0"/>
          </a:p>
        </p:txBody>
      </p:sp>
    </p:spTree>
    <p:extLst>
      <p:ext uri="{BB962C8B-B14F-4D97-AF65-F5344CB8AC3E}">
        <p14:creationId xmlns:p14="http://schemas.microsoft.com/office/powerpoint/2010/main" val="105498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725DB-8158-ACAF-8135-7BA6D2252BE1}"/>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Brief</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9F5B11-AF07-9117-B5DD-4C2AD15C1EF3}"/>
              </a:ext>
            </a:extLst>
          </p:cNvPr>
          <p:cNvSpPr>
            <a:spLocks noGrp="1"/>
          </p:cNvSpPr>
          <p:nvPr>
            <p:ph idx="1"/>
          </p:nvPr>
        </p:nvSpPr>
        <p:spPr>
          <a:xfrm>
            <a:off x="4711641" y="1122001"/>
            <a:ext cx="6566564" cy="4761274"/>
          </a:xfrm>
        </p:spPr>
        <p:txBody>
          <a:bodyPr anchor="ctr">
            <a:normAutofit/>
          </a:bodyPr>
          <a:lstStyle/>
          <a:p>
            <a:pPr marL="457200" indent="-457200">
              <a:buFont typeface="+mj-lt"/>
              <a:buAutoNum type="arabicPeriod"/>
            </a:pPr>
            <a:r>
              <a:rPr lang="en-US" sz="1600"/>
              <a:t>Introduction</a:t>
            </a:r>
          </a:p>
          <a:p>
            <a:pPr marL="457200" indent="-457200">
              <a:buFont typeface="+mj-lt"/>
              <a:buAutoNum type="arabicPeriod"/>
            </a:pPr>
            <a:r>
              <a:rPr lang="en-US" sz="1600"/>
              <a:t>Common Types of Phishing Attacks</a:t>
            </a:r>
          </a:p>
          <a:p>
            <a:pPr marL="457200" indent="-457200">
              <a:buFont typeface="+mj-lt"/>
              <a:buAutoNum type="arabicPeriod"/>
            </a:pPr>
            <a:r>
              <a:rPr lang="en-US" sz="1600"/>
              <a:t>Phishing on Social Media Platforms</a:t>
            </a:r>
          </a:p>
          <a:p>
            <a:pPr marL="457200" indent="-457200">
              <a:buFont typeface="+mj-lt"/>
              <a:buAutoNum type="arabicPeriod"/>
            </a:pPr>
            <a:r>
              <a:rPr lang="en-US" sz="1600"/>
              <a:t>Methods to Identify Phishing Attempts</a:t>
            </a:r>
          </a:p>
          <a:p>
            <a:pPr marL="457200" indent="-457200">
              <a:buFont typeface="+mj-lt"/>
              <a:buAutoNum type="arabicPeriod"/>
            </a:pPr>
            <a:r>
              <a:rPr lang="en-US" sz="1600"/>
              <a:t>Strategies for Preventing Phishing Attacks</a:t>
            </a:r>
          </a:p>
        </p:txBody>
      </p:sp>
    </p:spTree>
    <p:extLst>
      <p:ext uri="{BB962C8B-B14F-4D97-AF65-F5344CB8AC3E}">
        <p14:creationId xmlns:p14="http://schemas.microsoft.com/office/powerpoint/2010/main" val="278270892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43F69-7782-AAE2-7796-759AB0772D36}"/>
              </a:ext>
            </a:extLst>
          </p:cNvPr>
          <p:cNvSpPr>
            <a:spLocks noGrp="1"/>
          </p:cNvSpPr>
          <p:nvPr>
            <p:ph type="title"/>
          </p:nvPr>
        </p:nvSpPr>
        <p:spPr>
          <a:xfrm>
            <a:off x="7859488" y="609600"/>
            <a:ext cx="3408068" cy="1326321"/>
          </a:xfrm>
        </p:spPr>
        <p:txBody>
          <a:bodyPr>
            <a:normAutofit/>
          </a:bodyPr>
          <a:lstStyle/>
          <a:p>
            <a:r>
              <a:rPr lang="en-US" sz="2800">
                <a:solidFill>
                  <a:srgbClr val="FFFFFF"/>
                </a:solidFill>
              </a:rPr>
              <a:t>What is A Phishing Attack?</a:t>
            </a:r>
          </a:p>
        </p:txBody>
      </p:sp>
      <p:sp>
        <p:nvSpPr>
          <p:cNvPr id="17" name="Rectangle 16">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computer network">
            <a:extLst>
              <a:ext uri="{FF2B5EF4-FFF2-40B4-BE49-F238E27FC236}">
                <a16:creationId xmlns:a16="http://schemas.microsoft.com/office/drawing/2014/main" id="{DFE3F74F-4101-7DE5-53F6-640E24BD5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880821"/>
            <a:ext cx="5926045" cy="3096358"/>
          </a:xfrm>
          <a:prstGeom prst="rect">
            <a:avLst/>
          </a:prstGeom>
        </p:spPr>
      </p:pic>
      <p:sp>
        <p:nvSpPr>
          <p:cNvPr id="19" name="Rectangle 18">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6E3F8C-356C-F29B-2705-128E569464B8}"/>
              </a:ext>
            </a:extLst>
          </p:cNvPr>
          <p:cNvSpPr>
            <a:spLocks noGrp="1"/>
          </p:cNvSpPr>
          <p:nvPr>
            <p:ph idx="1"/>
          </p:nvPr>
        </p:nvSpPr>
        <p:spPr>
          <a:xfrm>
            <a:off x="7859487" y="2096064"/>
            <a:ext cx="3408070" cy="3962120"/>
          </a:xfrm>
        </p:spPr>
        <p:txBody>
          <a:bodyPr>
            <a:normAutofit/>
          </a:bodyPr>
          <a:lstStyle/>
          <a:p>
            <a:pPr marL="0" indent="0" algn="justLow">
              <a:lnSpc>
                <a:spcPct val="110000"/>
              </a:lnSpc>
              <a:buNone/>
            </a:pPr>
            <a:r>
              <a:rPr lang="en-US" sz="1200" dirty="0">
                <a:solidFill>
                  <a:srgbClr val="FFFFFF"/>
                </a:solidFill>
              </a:rPr>
              <a:t>Phishing is a sophisticated form of cybercrime where attackers disguise themselves as trustworthy individuals or organizations to trick victims into disclosing sensitive information. Typically, these attacks target confidential data like user account numbers, passwords, usernames, credit card details, and online banking credentials. Phishing is predominantly carried out via email, where cybercriminals send deceptive messages containing malicious links or attachments designed to capture login credentials and other personal information. A crucial element in these attacks is social engineering, where attackers manipulate victims into believing the communication is legitimate, often by impersonating a known or authoritative entity.</a:t>
            </a:r>
          </a:p>
        </p:txBody>
      </p:sp>
    </p:spTree>
    <p:extLst>
      <p:ext uri="{BB962C8B-B14F-4D97-AF65-F5344CB8AC3E}">
        <p14:creationId xmlns:p14="http://schemas.microsoft.com/office/powerpoint/2010/main" val="34188865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5D7F5-47B5-918F-A5A0-BA69945B6C3A}"/>
              </a:ext>
            </a:extLst>
          </p:cNvPr>
          <p:cNvSpPr>
            <a:spLocks noGrp="1"/>
          </p:cNvSpPr>
          <p:nvPr>
            <p:ph type="title"/>
          </p:nvPr>
        </p:nvSpPr>
        <p:spPr>
          <a:xfrm>
            <a:off x="913796" y="927100"/>
            <a:ext cx="3418766" cy="4616450"/>
          </a:xfrm>
        </p:spPr>
        <p:txBody>
          <a:bodyPr>
            <a:normAutofit/>
          </a:bodyPr>
          <a:lstStyle/>
          <a:p>
            <a:r>
              <a:rPr lang="en-US"/>
              <a:t>Types of Phishing Attacks</a:t>
            </a:r>
            <a:endParaRPr lang="en-US" dirty="0"/>
          </a:p>
        </p:txBody>
      </p:sp>
      <p:cxnSp>
        <p:nvCxnSpPr>
          <p:cNvPr id="13" name="Straight Connector 12">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254D48FA-A760-3BE5-BCAB-16D84C8C3C33}"/>
              </a:ext>
            </a:extLst>
          </p:cNvPr>
          <p:cNvSpPr>
            <a:spLocks noGrp="1" noChangeArrowheads="1"/>
          </p:cNvSpPr>
          <p:nvPr>
            <p:ph idx="1"/>
          </p:nvPr>
        </p:nvSpPr>
        <p:spPr bwMode="auto">
          <a:xfrm>
            <a:off x="4976029" y="971549"/>
            <a:ext cx="6291528" cy="4616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a:bodyPr>
          <a:lstStyle/>
          <a:p>
            <a:pPr marR="0" lvl="0" algn="justLow" defTabSz="914400" rtl="0" eaLnBrk="0" fontAlgn="base" latinLnBrk="0" hangingPunct="0">
              <a:lnSpc>
                <a:spcPct val="160000"/>
              </a:lnSpc>
              <a:spcBef>
                <a:spcPct val="0"/>
              </a:spcBef>
              <a:spcAft>
                <a:spcPts val="600"/>
              </a:spcAft>
              <a:buClrTx/>
              <a:buSzTx/>
              <a:buFont typeface="Wingdings" panose="05000000000000000000" pitchFamily="2" charset="2"/>
              <a:buChar char="v"/>
              <a:tabLst/>
            </a:pPr>
            <a:r>
              <a:rPr kumimoji="0" lang="en-US" altLang="en-US" sz="1300" b="1" i="0" u="none" strike="noStrike" cap="none" normalizeH="0" baseline="0" dirty="0">
                <a:ln>
                  <a:noFill/>
                </a:ln>
                <a:effectLst/>
                <a:latin typeface="Arial" panose="020B0604020202020204" pitchFamily="34" charset="0"/>
              </a:rPr>
              <a:t>Email Phishing:</a:t>
            </a:r>
            <a:r>
              <a:rPr lang="en-US" altLang="en-US" sz="1300" dirty="0">
                <a:effectLst/>
                <a:latin typeface="Arial" panose="020B0604020202020204" pitchFamily="34" charset="0"/>
              </a:rPr>
              <a:t> </a:t>
            </a:r>
            <a:r>
              <a:rPr kumimoji="0" lang="en-US" altLang="en-US" sz="1300" b="0" i="0" u="none" strike="noStrike" cap="none" normalizeH="0" baseline="0" dirty="0">
                <a:ln>
                  <a:noFill/>
                </a:ln>
                <a:effectLst/>
                <a:latin typeface="Arial" panose="020B0604020202020204" pitchFamily="34" charset="0"/>
              </a:rPr>
              <a:t>Mass-distributed emails that appear legitimate, aiming to steal personal information.</a:t>
            </a:r>
          </a:p>
          <a:p>
            <a:pPr marR="0" lvl="0" algn="justLow" defTabSz="914400" rtl="0" eaLnBrk="0" fontAlgn="base" latinLnBrk="0" hangingPunct="0">
              <a:lnSpc>
                <a:spcPct val="160000"/>
              </a:lnSpc>
              <a:spcBef>
                <a:spcPct val="0"/>
              </a:spcBef>
              <a:spcAft>
                <a:spcPts val="600"/>
              </a:spcAft>
              <a:buClrTx/>
              <a:buSzTx/>
              <a:buFont typeface="Wingdings" panose="05000000000000000000" pitchFamily="2" charset="2"/>
              <a:buChar char="v"/>
              <a:tabLst/>
            </a:pPr>
            <a:r>
              <a:rPr kumimoji="0" lang="en-US" altLang="en-US" sz="1300" b="1" i="0" u="none" strike="noStrike" cap="none" normalizeH="0" baseline="0" dirty="0">
                <a:ln>
                  <a:noFill/>
                </a:ln>
                <a:effectLst/>
                <a:latin typeface="Arial" panose="020B0604020202020204" pitchFamily="34" charset="0"/>
              </a:rPr>
              <a:t>Spear Phishing:</a:t>
            </a:r>
            <a:r>
              <a:rPr lang="en-US" altLang="en-US" sz="1300" dirty="0">
                <a:effectLst/>
                <a:latin typeface="Arial" panose="020B0604020202020204" pitchFamily="34" charset="0"/>
              </a:rPr>
              <a:t> </a:t>
            </a:r>
            <a:r>
              <a:rPr kumimoji="0" lang="en-US" altLang="en-US" sz="1300" b="0" i="0" u="none" strike="noStrike" cap="none" normalizeH="0" baseline="0" dirty="0">
                <a:ln>
                  <a:noFill/>
                </a:ln>
                <a:effectLst/>
                <a:latin typeface="Arial" panose="020B0604020202020204" pitchFamily="34" charset="0"/>
              </a:rPr>
              <a:t>Targeted attacks using personal details to deceive specific individuals.</a:t>
            </a:r>
          </a:p>
          <a:p>
            <a:pPr marR="0" lvl="0" algn="justLow" defTabSz="914400" rtl="0" eaLnBrk="0" fontAlgn="base" latinLnBrk="0" hangingPunct="0">
              <a:lnSpc>
                <a:spcPct val="160000"/>
              </a:lnSpc>
              <a:spcBef>
                <a:spcPct val="0"/>
              </a:spcBef>
              <a:spcAft>
                <a:spcPts val="600"/>
              </a:spcAft>
              <a:buClrTx/>
              <a:buSzTx/>
              <a:buFont typeface="Wingdings" panose="05000000000000000000" pitchFamily="2" charset="2"/>
              <a:buChar char="v"/>
              <a:tabLst/>
            </a:pPr>
            <a:r>
              <a:rPr kumimoji="0" lang="en-US" altLang="en-US" sz="1300" b="1" i="0" u="none" strike="noStrike" cap="none" normalizeH="0" baseline="0" dirty="0">
                <a:ln>
                  <a:noFill/>
                </a:ln>
                <a:effectLst/>
                <a:latin typeface="Arial" panose="020B0604020202020204" pitchFamily="34" charset="0"/>
              </a:rPr>
              <a:t>Whaling:</a:t>
            </a:r>
            <a:r>
              <a:rPr lang="en-US" altLang="en-US" sz="1300" dirty="0">
                <a:effectLst/>
                <a:latin typeface="Arial" panose="020B0604020202020204" pitchFamily="34" charset="0"/>
              </a:rPr>
              <a:t> </a:t>
            </a:r>
            <a:r>
              <a:rPr kumimoji="0" lang="en-US" altLang="en-US" sz="1300" b="0" i="0" u="none" strike="noStrike" cap="none" normalizeH="0" baseline="0" dirty="0">
                <a:ln>
                  <a:noFill/>
                </a:ln>
                <a:effectLst/>
                <a:latin typeface="Arial" panose="020B0604020202020204" pitchFamily="34" charset="0"/>
              </a:rPr>
              <a:t>High-level phishing aimed at executives to steal sensitive corporate information.</a:t>
            </a:r>
          </a:p>
          <a:p>
            <a:pPr marR="0" lvl="0" algn="justLow" defTabSz="914400" rtl="0" eaLnBrk="0" fontAlgn="base" latinLnBrk="0" hangingPunct="0">
              <a:lnSpc>
                <a:spcPct val="160000"/>
              </a:lnSpc>
              <a:spcBef>
                <a:spcPct val="0"/>
              </a:spcBef>
              <a:spcAft>
                <a:spcPts val="600"/>
              </a:spcAft>
              <a:buClrTx/>
              <a:buSzTx/>
              <a:buFont typeface="Wingdings" panose="05000000000000000000" pitchFamily="2" charset="2"/>
              <a:buChar char="v"/>
              <a:tabLst/>
            </a:pPr>
            <a:r>
              <a:rPr kumimoji="0" lang="en-US" altLang="en-US" sz="1300" b="1" i="0" u="none" strike="noStrike" cap="none" normalizeH="0" baseline="0" dirty="0">
                <a:ln>
                  <a:noFill/>
                </a:ln>
                <a:effectLst/>
                <a:latin typeface="Arial" panose="020B0604020202020204" pitchFamily="34" charset="0"/>
              </a:rPr>
              <a:t>Vishing (Voice Phishing):</a:t>
            </a:r>
            <a:r>
              <a:rPr lang="en-US" altLang="en-US" sz="1300" dirty="0">
                <a:effectLst/>
                <a:latin typeface="Arial" panose="020B0604020202020204" pitchFamily="34" charset="0"/>
              </a:rPr>
              <a:t> </a:t>
            </a:r>
            <a:r>
              <a:rPr kumimoji="0" lang="en-US" altLang="en-US" sz="1300" b="0" i="0" u="none" strike="noStrike" cap="none" normalizeH="0" baseline="0" dirty="0">
                <a:ln>
                  <a:noFill/>
                </a:ln>
                <a:effectLst/>
                <a:latin typeface="Arial" panose="020B0604020202020204" pitchFamily="34" charset="0"/>
              </a:rPr>
              <a:t>Phishing conducted via phone calls, often impersonating trusted entities.</a:t>
            </a:r>
          </a:p>
          <a:p>
            <a:pPr eaLnBrk="0" fontAlgn="base" hangingPunct="0">
              <a:lnSpc>
                <a:spcPct val="160000"/>
              </a:lnSpc>
              <a:spcBef>
                <a:spcPct val="0"/>
              </a:spcBef>
              <a:spcAft>
                <a:spcPts val="600"/>
              </a:spcAft>
              <a:buFont typeface="Wingdings" panose="05000000000000000000" pitchFamily="2" charset="2"/>
              <a:buChar char="v"/>
            </a:pPr>
            <a:r>
              <a:rPr kumimoji="0" lang="en-US" altLang="en-US" sz="1300" b="1" i="0" u="none" strike="noStrike" cap="none" normalizeH="0" baseline="0" dirty="0">
                <a:ln>
                  <a:noFill/>
                </a:ln>
                <a:effectLst/>
                <a:latin typeface="Arial" panose="020B0604020202020204" pitchFamily="34" charset="0"/>
              </a:rPr>
              <a:t>Smishing (SMS Phishing):</a:t>
            </a:r>
            <a:r>
              <a:rPr lang="en-US" altLang="en-US" sz="1300" dirty="0">
                <a:effectLst/>
                <a:latin typeface="Arial" panose="020B0604020202020204" pitchFamily="34" charset="0"/>
              </a:rPr>
              <a:t> </a:t>
            </a:r>
            <a:r>
              <a:rPr kumimoji="0" lang="en-US" altLang="en-US" sz="1300" b="0" i="0" u="none" strike="noStrike" cap="none" normalizeH="0" baseline="0" dirty="0">
                <a:ln>
                  <a:noFill/>
                </a:ln>
                <a:effectLst/>
                <a:latin typeface="Arial" panose="020B0604020202020204" pitchFamily="34" charset="0"/>
              </a:rPr>
              <a:t>Phishing attacks via text messages with malicious links or data requests.</a:t>
            </a:r>
          </a:p>
          <a:p>
            <a:pPr marR="0" lvl="0" algn="justLow" defTabSz="914400" rtl="0" eaLnBrk="0" fontAlgn="base" latinLnBrk="0" hangingPunct="0">
              <a:lnSpc>
                <a:spcPct val="160000"/>
              </a:lnSpc>
              <a:spcBef>
                <a:spcPct val="0"/>
              </a:spcBef>
              <a:spcAft>
                <a:spcPts val="600"/>
              </a:spcAft>
              <a:buClrTx/>
              <a:buSzTx/>
              <a:buFont typeface="Wingdings" panose="05000000000000000000" pitchFamily="2" charset="2"/>
              <a:buChar char="v"/>
              <a:tabLst/>
            </a:pPr>
            <a:r>
              <a:rPr kumimoji="0" lang="en-US" altLang="en-US" sz="1300" b="1" i="0" u="none" strike="noStrike" cap="none" normalizeH="0" baseline="0" dirty="0">
                <a:ln>
                  <a:noFill/>
                </a:ln>
                <a:effectLst/>
                <a:latin typeface="Arial" panose="020B0604020202020204" pitchFamily="34" charset="0"/>
              </a:rPr>
              <a:t>Clone Phishing:</a:t>
            </a:r>
            <a:r>
              <a:rPr lang="en-US" altLang="en-US" sz="1300" dirty="0">
                <a:effectLst/>
                <a:latin typeface="Arial" panose="020B0604020202020204" pitchFamily="34" charset="0"/>
              </a:rPr>
              <a:t> </a:t>
            </a:r>
            <a:r>
              <a:rPr kumimoji="0" lang="en-US" altLang="en-US" sz="1300" b="0" i="0" u="none" strike="noStrike" cap="none" normalizeH="0" baseline="0" dirty="0">
                <a:ln>
                  <a:noFill/>
                </a:ln>
                <a:effectLst/>
                <a:latin typeface="Arial" panose="020B0604020202020204" pitchFamily="34" charset="0"/>
              </a:rPr>
              <a:t>Duplicates a legitimate email with altered links or attachments to trick recipients.</a:t>
            </a:r>
          </a:p>
          <a:p>
            <a:pPr marR="0" lvl="0" algn="justLow" defTabSz="914400" rtl="0" eaLnBrk="0" fontAlgn="base" latinLnBrk="0" hangingPunct="0">
              <a:lnSpc>
                <a:spcPct val="160000"/>
              </a:lnSpc>
              <a:spcBef>
                <a:spcPct val="0"/>
              </a:spcBef>
              <a:spcAft>
                <a:spcPts val="600"/>
              </a:spcAft>
              <a:buClrTx/>
              <a:buSzTx/>
              <a:buFont typeface="Wingdings" panose="05000000000000000000" pitchFamily="2" charset="2"/>
              <a:buChar char="v"/>
              <a:tabLst/>
            </a:pPr>
            <a:r>
              <a:rPr kumimoji="0" lang="en-US" altLang="en-US" sz="1300" b="1" i="0" u="none" strike="noStrike" cap="none" normalizeH="0" baseline="0" dirty="0">
                <a:ln>
                  <a:noFill/>
                </a:ln>
                <a:effectLst/>
                <a:latin typeface="Arial" panose="020B0604020202020204" pitchFamily="34" charset="0"/>
              </a:rPr>
              <a:t>CEO Fraud/BEC:</a:t>
            </a:r>
            <a:r>
              <a:rPr lang="en-US" altLang="en-US" sz="1300" dirty="0">
                <a:effectLst/>
                <a:latin typeface="Arial" panose="020B0604020202020204" pitchFamily="34" charset="0"/>
              </a:rPr>
              <a:t> </a:t>
            </a:r>
            <a:r>
              <a:rPr kumimoji="0" lang="en-US" altLang="en-US" sz="1300" b="0" i="0" u="none" strike="noStrike" cap="none" normalizeH="0" baseline="0" dirty="0">
                <a:ln>
                  <a:noFill/>
                </a:ln>
                <a:effectLst/>
                <a:latin typeface="Arial" panose="020B0604020202020204" pitchFamily="34" charset="0"/>
              </a:rPr>
              <a:t>Impersonates company executives to request unauthorized transactions or data.</a:t>
            </a:r>
          </a:p>
        </p:txBody>
      </p:sp>
    </p:spTree>
    <p:extLst>
      <p:ext uri="{BB962C8B-B14F-4D97-AF65-F5344CB8AC3E}">
        <p14:creationId xmlns:p14="http://schemas.microsoft.com/office/powerpoint/2010/main" val="203883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F0224-6DF8-DEF2-6EF5-9E3BF27F5EF0}"/>
              </a:ext>
            </a:extLst>
          </p:cNvPr>
          <p:cNvSpPr>
            <a:spLocks noGrp="1"/>
          </p:cNvSpPr>
          <p:nvPr>
            <p:ph type="title"/>
          </p:nvPr>
        </p:nvSpPr>
        <p:spPr>
          <a:xfrm>
            <a:off x="6435091" y="609600"/>
            <a:ext cx="4832465" cy="1326321"/>
          </a:xfrm>
        </p:spPr>
        <p:txBody>
          <a:bodyPr>
            <a:normAutofit/>
          </a:bodyPr>
          <a:lstStyle/>
          <a:p>
            <a:r>
              <a:rPr lang="en-US">
                <a:solidFill>
                  <a:srgbClr val="FFFFFF"/>
                </a:solidFill>
              </a:rPr>
              <a:t>Phishing Attacks on Social Media</a:t>
            </a:r>
          </a:p>
        </p:txBody>
      </p:sp>
      <p:sp>
        <p:nvSpPr>
          <p:cNvPr id="17" name="Rectangle 16">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hone with a message">
            <a:extLst>
              <a:ext uri="{FF2B5EF4-FFF2-40B4-BE49-F238E27FC236}">
                <a16:creationId xmlns:a16="http://schemas.microsoft.com/office/drawing/2014/main" id="{8DAFDD5E-A117-C91E-B2DA-1D4BA1429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226" y="1114868"/>
            <a:ext cx="4211721" cy="4628265"/>
          </a:xfrm>
          <a:prstGeom prst="rect">
            <a:avLst/>
          </a:prstGeom>
        </p:spPr>
      </p:pic>
      <p:sp>
        <p:nvSpPr>
          <p:cNvPr id="19" name="Rectangle 18">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456CE1-2A79-E8FB-CE7F-315072A6CE9A}"/>
              </a:ext>
            </a:extLst>
          </p:cNvPr>
          <p:cNvSpPr>
            <a:spLocks noGrp="1"/>
          </p:cNvSpPr>
          <p:nvPr>
            <p:ph idx="1"/>
          </p:nvPr>
        </p:nvSpPr>
        <p:spPr>
          <a:xfrm>
            <a:off x="6435091" y="2096064"/>
            <a:ext cx="4832465" cy="3962120"/>
          </a:xfrm>
        </p:spPr>
        <p:txBody>
          <a:bodyPr>
            <a:normAutofit/>
          </a:bodyPr>
          <a:lstStyle/>
          <a:p>
            <a:pPr>
              <a:lnSpc>
                <a:spcPct val="110000"/>
              </a:lnSpc>
              <a:buFont typeface="Arial" panose="020B0604020202020204" pitchFamily="34" charset="0"/>
              <a:buChar char="•"/>
            </a:pPr>
            <a:r>
              <a:rPr lang="en-US" sz="1100" b="1">
                <a:solidFill>
                  <a:srgbClr val="FFFFFF"/>
                </a:solidFill>
              </a:rPr>
              <a:t>Deceptive Promotions:</a:t>
            </a:r>
            <a:r>
              <a:rPr lang="en-US" sz="1100">
                <a:solidFill>
                  <a:srgbClr val="FFFFFF"/>
                </a:solidFill>
              </a:rPr>
              <a:t> Fraudsters create fake social media profiles or hijack existing ones to run false promotions, leading users to scam sites.</a:t>
            </a:r>
          </a:p>
          <a:p>
            <a:pPr>
              <a:lnSpc>
                <a:spcPct val="110000"/>
              </a:lnSpc>
              <a:buFont typeface="Arial" panose="020B0604020202020204" pitchFamily="34" charset="0"/>
              <a:buChar char="•"/>
            </a:pPr>
            <a:r>
              <a:rPr lang="en-US" sz="1100" b="1">
                <a:solidFill>
                  <a:srgbClr val="FFFFFF"/>
                </a:solidFill>
              </a:rPr>
              <a:t>Account Imitation:</a:t>
            </a:r>
            <a:r>
              <a:rPr lang="en-US" sz="1100">
                <a:solidFill>
                  <a:srgbClr val="FFFFFF"/>
                </a:solidFill>
              </a:rPr>
              <a:t> Attackers mimic trusted accounts to send direct messages or comments, requesting personal information or financial details.</a:t>
            </a:r>
          </a:p>
          <a:p>
            <a:pPr>
              <a:lnSpc>
                <a:spcPct val="110000"/>
              </a:lnSpc>
              <a:buFont typeface="Arial" panose="020B0604020202020204" pitchFamily="34" charset="0"/>
              <a:buChar char="•"/>
            </a:pPr>
            <a:r>
              <a:rPr lang="en-US" sz="1100" b="1">
                <a:solidFill>
                  <a:srgbClr val="FFFFFF"/>
                </a:solidFill>
              </a:rPr>
              <a:t>Suspicious Links:</a:t>
            </a:r>
            <a:r>
              <a:rPr lang="en-US" sz="1100">
                <a:solidFill>
                  <a:srgbClr val="FFFFFF"/>
                </a:solidFill>
              </a:rPr>
              <a:t> Phishing messages often include links that direct users to fraudulent sites designed to capture sensitive data.</a:t>
            </a:r>
          </a:p>
          <a:p>
            <a:pPr>
              <a:lnSpc>
                <a:spcPct val="110000"/>
              </a:lnSpc>
              <a:buFont typeface="Arial" panose="020B0604020202020204" pitchFamily="34" charset="0"/>
              <a:buChar char="•"/>
            </a:pPr>
            <a:r>
              <a:rPr lang="en-US" sz="1100" b="1">
                <a:solidFill>
                  <a:srgbClr val="FFFFFF"/>
                </a:solidFill>
              </a:rPr>
              <a:t>Phony Security Alerts:</a:t>
            </a:r>
            <a:r>
              <a:rPr lang="en-US" sz="1100">
                <a:solidFill>
                  <a:srgbClr val="FFFFFF"/>
                </a:solidFill>
              </a:rPr>
              <a:t> Cybercriminals send alerts claiming a security issue, urging users to verify their accounts via fake login pages.</a:t>
            </a:r>
          </a:p>
          <a:p>
            <a:pPr>
              <a:lnSpc>
                <a:spcPct val="110000"/>
              </a:lnSpc>
            </a:pPr>
            <a:r>
              <a:rPr lang="en-US" sz="1100" i="1">
                <a:solidFill>
                  <a:srgbClr val="FFFFFF"/>
                </a:solidFill>
              </a:rPr>
              <a:t>Visual Example:</a:t>
            </a:r>
            <a:endParaRPr lang="en-US" sz="1100">
              <a:solidFill>
                <a:srgbClr val="FFFFFF"/>
              </a:solidFill>
            </a:endParaRPr>
          </a:p>
          <a:p>
            <a:pPr>
              <a:lnSpc>
                <a:spcPct val="110000"/>
              </a:lnSpc>
              <a:buFont typeface="Arial" panose="020B0604020202020204" pitchFamily="34" charset="0"/>
              <a:buChar char="•"/>
            </a:pPr>
            <a:r>
              <a:rPr lang="en-US" sz="1100">
                <a:solidFill>
                  <a:srgbClr val="FFFFFF"/>
                </a:solidFill>
              </a:rPr>
              <a:t>Integrate the provided "What Social Media Phishing Looks Like" image to highlight a typical phishing scenario on social media.</a:t>
            </a:r>
          </a:p>
          <a:p>
            <a:pPr>
              <a:lnSpc>
                <a:spcPct val="110000"/>
              </a:lnSpc>
            </a:pPr>
            <a:endParaRPr lang="en-US" sz="1100">
              <a:solidFill>
                <a:srgbClr val="FFFFFF"/>
              </a:solidFill>
            </a:endParaRPr>
          </a:p>
        </p:txBody>
      </p:sp>
    </p:spTree>
    <p:extLst>
      <p:ext uri="{BB962C8B-B14F-4D97-AF65-F5344CB8AC3E}">
        <p14:creationId xmlns:p14="http://schemas.microsoft.com/office/powerpoint/2010/main" val="27463668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2C5FA-2316-A60E-7A7C-D4082AFCF85F}"/>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Ways to Detect Phishing Attacks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E84C442F-7CA8-44B4-FAFB-0CD290EDE772}"/>
              </a:ext>
            </a:extLst>
          </p:cNvPr>
          <p:cNvSpPr>
            <a:spLocks noGrp="1"/>
          </p:cNvSpPr>
          <p:nvPr>
            <p:ph idx="1"/>
          </p:nvPr>
        </p:nvSpPr>
        <p:spPr>
          <a:xfrm>
            <a:off x="4711641" y="1122001"/>
            <a:ext cx="6566564" cy="4761274"/>
          </a:xfrm>
        </p:spPr>
        <p:txBody>
          <a:bodyPr anchor="ctr">
            <a:noAutofit/>
          </a:bodyPr>
          <a:lstStyle/>
          <a:p>
            <a:pPr marL="0" indent="0">
              <a:lnSpc>
                <a:spcPct val="110000"/>
              </a:lnSpc>
              <a:buNone/>
            </a:pPr>
            <a:r>
              <a:rPr lang="en-US" sz="1200" b="1" dirty="0"/>
              <a:t>1. Inspect Email and URL Details:</a:t>
            </a:r>
            <a:endParaRPr lang="en-US" sz="1200" dirty="0"/>
          </a:p>
          <a:p>
            <a:pPr marL="457200" lvl="1" indent="0">
              <a:lnSpc>
                <a:spcPct val="110000"/>
              </a:lnSpc>
              <a:buNone/>
            </a:pPr>
            <a:r>
              <a:rPr lang="en-US" sz="1200" dirty="0"/>
              <a:t>Verify the sender's email address carefully for any irregularities. Legitimate organizations use official domains.</a:t>
            </a:r>
          </a:p>
          <a:p>
            <a:pPr marL="457200" lvl="1" indent="0">
              <a:lnSpc>
                <a:spcPct val="110000"/>
              </a:lnSpc>
              <a:buNone/>
            </a:pPr>
            <a:r>
              <a:rPr lang="en-US" sz="1200" dirty="0"/>
              <a:t>Hover over links to preview the URL before clicking. Ensure it matches the legitimate website's domain.</a:t>
            </a:r>
          </a:p>
          <a:p>
            <a:pPr marL="0" indent="0">
              <a:lnSpc>
                <a:spcPct val="110000"/>
              </a:lnSpc>
              <a:buNone/>
            </a:pPr>
            <a:r>
              <a:rPr lang="en-US" sz="1200" b="1" dirty="0"/>
              <a:t>2. Check for Grammar and Spelling Mistakes:</a:t>
            </a:r>
            <a:endParaRPr lang="en-US" sz="1200" dirty="0"/>
          </a:p>
          <a:p>
            <a:pPr marL="457200" lvl="1" indent="0">
              <a:lnSpc>
                <a:spcPct val="110000"/>
              </a:lnSpc>
              <a:buNone/>
            </a:pPr>
            <a:r>
              <a:rPr lang="en-US" sz="1200" dirty="0"/>
              <a:t>Phishing emails often contain poor grammar, awkward phrasing, or spelling errors, which are uncommon in legitimate communications.</a:t>
            </a:r>
          </a:p>
          <a:p>
            <a:pPr marL="0" indent="0">
              <a:lnSpc>
                <a:spcPct val="110000"/>
              </a:lnSpc>
              <a:buNone/>
            </a:pPr>
            <a:r>
              <a:rPr lang="en-US" sz="1200" b="1" dirty="0"/>
              <a:t>3. Be Wary of Urgent Requests:</a:t>
            </a:r>
            <a:endParaRPr lang="en-US" sz="1200" dirty="0"/>
          </a:p>
          <a:p>
            <a:pPr marL="457200" lvl="1" indent="0">
              <a:lnSpc>
                <a:spcPct val="110000"/>
              </a:lnSpc>
              <a:buNone/>
            </a:pPr>
            <a:r>
              <a:rPr lang="en-US" sz="1200" dirty="0"/>
              <a:t>Phishing emails often create a sense of urgency (e.g., "Your account will be suspended unless you act now!"). Legitimate organizations rarely ask for immediate action through email.</a:t>
            </a:r>
          </a:p>
          <a:p>
            <a:pPr marL="0" indent="0">
              <a:lnSpc>
                <a:spcPct val="110000"/>
              </a:lnSpc>
              <a:buNone/>
            </a:pPr>
            <a:r>
              <a:rPr lang="en-US" sz="1200" b="1" dirty="0"/>
              <a:t>4. Use Security Tools:</a:t>
            </a:r>
            <a:endParaRPr lang="en-US" sz="1200" dirty="0"/>
          </a:p>
          <a:p>
            <a:pPr marL="457200" lvl="1" indent="0">
              <a:lnSpc>
                <a:spcPct val="110000"/>
              </a:lnSpc>
              <a:buNone/>
            </a:pPr>
            <a:r>
              <a:rPr lang="en-US" sz="1200" dirty="0"/>
              <a:t>Enable your browser's built-in phishing protection to block access to known malicious websites.</a:t>
            </a:r>
          </a:p>
          <a:p>
            <a:pPr marL="457200" lvl="1" indent="0">
              <a:lnSpc>
                <a:spcPct val="110000"/>
              </a:lnSpc>
              <a:buNone/>
            </a:pPr>
            <a:r>
              <a:rPr lang="en-US" sz="1200" dirty="0"/>
              <a:t>Use security software that offers real-time protection against phishing attempts.</a:t>
            </a:r>
          </a:p>
          <a:p>
            <a:pPr marL="0" indent="0">
              <a:lnSpc>
                <a:spcPct val="110000"/>
              </a:lnSpc>
              <a:buNone/>
            </a:pPr>
            <a:r>
              <a:rPr lang="en-US" sz="1200" b="1" dirty="0"/>
              <a:t>5. Verify with the Source:</a:t>
            </a:r>
            <a:endParaRPr lang="en-US" sz="1200" dirty="0"/>
          </a:p>
          <a:p>
            <a:pPr marL="457200" lvl="1" indent="0">
              <a:lnSpc>
                <a:spcPct val="110000"/>
              </a:lnSpc>
              <a:buNone/>
            </a:pPr>
            <a:r>
              <a:rPr lang="en-US" sz="1200" dirty="0"/>
              <a:t>If you receive a suspicious email, contact the organization directly using official contact information found on their website—never through the contact information provided in the email.</a:t>
            </a:r>
          </a:p>
          <a:p>
            <a:pPr marL="0" indent="0">
              <a:lnSpc>
                <a:spcPct val="110000"/>
              </a:lnSpc>
              <a:buNone/>
            </a:pPr>
            <a:r>
              <a:rPr lang="en-US" sz="1200" b="1" dirty="0"/>
              <a:t>6. Examine Attachments Carefully:</a:t>
            </a:r>
            <a:endParaRPr lang="en-US" sz="1200" dirty="0"/>
          </a:p>
          <a:p>
            <a:pPr marL="457200" lvl="1" indent="0">
              <a:lnSpc>
                <a:spcPct val="110000"/>
              </a:lnSpc>
              <a:buNone/>
            </a:pPr>
            <a:r>
              <a:rPr lang="en-US" sz="1200" dirty="0"/>
              <a:t>Be cautious of unexpected attachments, especially from unknown senders. They may contain malware designed to compromise your device.</a:t>
            </a:r>
          </a:p>
          <a:p>
            <a:pPr marL="0" indent="0">
              <a:lnSpc>
                <a:spcPct val="110000"/>
              </a:lnSpc>
              <a:buNone/>
            </a:pPr>
            <a:endParaRPr lang="en-US" sz="1200" dirty="0"/>
          </a:p>
        </p:txBody>
      </p:sp>
    </p:spTree>
    <p:extLst>
      <p:ext uri="{BB962C8B-B14F-4D97-AF65-F5344CB8AC3E}">
        <p14:creationId xmlns:p14="http://schemas.microsoft.com/office/powerpoint/2010/main" val="21776324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621C-B2CF-AA85-6319-FC949672214D}"/>
              </a:ext>
            </a:extLst>
          </p:cNvPr>
          <p:cNvSpPr>
            <a:spLocks noGrp="1"/>
          </p:cNvSpPr>
          <p:nvPr>
            <p:ph type="title"/>
          </p:nvPr>
        </p:nvSpPr>
        <p:spPr>
          <a:xfrm>
            <a:off x="8154444" y="609600"/>
            <a:ext cx="3113112" cy="1326321"/>
          </a:xfrm>
        </p:spPr>
        <p:txBody>
          <a:bodyPr>
            <a:normAutofit/>
          </a:bodyPr>
          <a:lstStyle/>
          <a:p>
            <a:pPr algn="l"/>
            <a:r>
              <a:rPr lang="en-US" sz="2900"/>
              <a:t>Prevention of Phishing Attacks</a:t>
            </a:r>
          </a:p>
        </p:txBody>
      </p:sp>
      <p:pic>
        <p:nvPicPr>
          <p:cNvPr id="8" name="Picture 7" descr="A fish hook on a keyboard&#10;&#10;Description automatically generated">
            <a:extLst>
              <a:ext uri="{FF2B5EF4-FFF2-40B4-BE49-F238E27FC236}">
                <a16:creationId xmlns:a16="http://schemas.microsoft.com/office/drawing/2014/main" id="{C5F8CA26-4147-6ACB-F607-D60447CC03DA}"/>
              </a:ext>
            </a:extLst>
          </p:cNvPr>
          <p:cNvPicPr>
            <a:picLocks noChangeAspect="1"/>
          </p:cNvPicPr>
          <p:nvPr/>
        </p:nvPicPr>
        <p:blipFill>
          <a:blip r:embed="rId3">
            <a:extLst>
              <a:ext uri="{28A0092B-C50C-407E-A947-70E740481C1C}">
                <a14:useLocalDpi xmlns:a14="http://schemas.microsoft.com/office/drawing/2010/main" val="0"/>
              </a:ext>
            </a:extLst>
          </a:blip>
          <a:srcRect l="11149" r="15336" b="-1"/>
          <a:stretch/>
        </p:blipFill>
        <p:spPr>
          <a:xfrm>
            <a:off x="20" y="10"/>
            <a:ext cx="7552924" cy="6857990"/>
          </a:xfrm>
          <a:prstGeom prst="rect">
            <a:avLst/>
          </a:prstGeom>
        </p:spPr>
      </p:pic>
      <p:sp>
        <p:nvSpPr>
          <p:cNvPr id="9" name="Rectangle 4">
            <a:extLst>
              <a:ext uri="{FF2B5EF4-FFF2-40B4-BE49-F238E27FC236}">
                <a16:creationId xmlns:a16="http://schemas.microsoft.com/office/drawing/2014/main" id="{76995010-9E48-DE00-9EC7-713F6408378C}"/>
              </a:ext>
            </a:extLst>
          </p:cNvPr>
          <p:cNvSpPr>
            <a:spLocks noGrp="1" noChangeArrowheads="1"/>
          </p:cNvSpPr>
          <p:nvPr>
            <p:ph idx="1"/>
          </p:nvPr>
        </p:nvSpPr>
        <p:spPr bwMode="auto">
          <a:xfrm>
            <a:off x="8154444" y="2096064"/>
            <a:ext cx="3732756" cy="442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algn="justLow" defTabSz="914400" rtl="0" eaLnBrk="0" fontAlgn="base" latinLnBrk="0" hangingPunct="0">
              <a:lnSpc>
                <a:spcPct val="110000"/>
              </a:lnSpc>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Educate and Train Regularly: </a:t>
            </a:r>
            <a:r>
              <a:rPr kumimoji="0" lang="en-US" altLang="en-US" sz="1500" b="0" i="0" u="none" strike="noStrike" cap="none" normalizeH="0" baseline="0" dirty="0">
                <a:ln>
                  <a:noFill/>
                </a:ln>
                <a:effectLst/>
                <a:latin typeface="Arial" panose="020B0604020202020204" pitchFamily="34" charset="0"/>
              </a:rPr>
              <a:t>Make sure everyone knows the signs of phishing through ongoing training.</a:t>
            </a:r>
          </a:p>
          <a:p>
            <a:pPr marL="0" marR="0" lvl="0" indent="0" algn="justLow" defTabSz="914400" rtl="0" eaLnBrk="0" fontAlgn="base" latinLnBrk="0" hangingPunct="0">
              <a:lnSpc>
                <a:spcPct val="110000"/>
              </a:lnSpc>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Enable Multi-Factor Authentication (MFA):</a:t>
            </a:r>
            <a:r>
              <a:rPr lang="en-US" altLang="en-US" sz="1500" dirty="0">
                <a:effectLst/>
                <a:latin typeface="Arial" panose="020B0604020202020204" pitchFamily="34" charset="0"/>
              </a:rPr>
              <a:t> </a:t>
            </a:r>
            <a:r>
              <a:rPr kumimoji="0" lang="en-US" altLang="en-US" sz="1500" b="0" i="0" u="none" strike="noStrike" cap="none" normalizeH="0" baseline="0" dirty="0">
                <a:ln>
                  <a:noFill/>
                </a:ln>
                <a:effectLst/>
                <a:latin typeface="Arial" panose="020B0604020202020204" pitchFamily="34" charset="0"/>
              </a:rPr>
              <a:t>Adds an extra layer of security beyond just passwords.</a:t>
            </a:r>
          </a:p>
          <a:p>
            <a:pPr marL="0" marR="0" lvl="0" indent="0" algn="justLow" defTabSz="914400" rtl="0" eaLnBrk="0" fontAlgn="base" latinLnBrk="0" hangingPunct="0">
              <a:lnSpc>
                <a:spcPct val="110000"/>
              </a:lnSpc>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Use Email Filters:</a:t>
            </a:r>
            <a:r>
              <a:rPr lang="en-US" altLang="en-US" sz="1500" dirty="0">
                <a:effectLst/>
                <a:latin typeface="Arial" panose="020B0604020202020204" pitchFamily="34" charset="0"/>
              </a:rPr>
              <a:t> </a:t>
            </a:r>
            <a:r>
              <a:rPr kumimoji="0" lang="en-US" altLang="en-US" sz="1500" b="0" i="0" u="none" strike="noStrike" cap="none" normalizeH="0" baseline="0" dirty="0">
                <a:ln>
                  <a:noFill/>
                </a:ln>
                <a:effectLst/>
                <a:latin typeface="Arial" panose="020B0604020202020204" pitchFamily="34" charset="0"/>
              </a:rPr>
              <a:t>Set up filters to block known phishing emails.</a:t>
            </a:r>
          </a:p>
          <a:p>
            <a:pPr marL="0" marR="0" lvl="0" indent="0" algn="justLow" defTabSz="914400" rtl="0" eaLnBrk="0" fontAlgn="base" latinLnBrk="0" hangingPunct="0">
              <a:lnSpc>
                <a:spcPct val="110000"/>
              </a:lnSpc>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Keep Software Updated:</a:t>
            </a:r>
            <a:r>
              <a:rPr lang="en-US" altLang="en-US" sz="1500" dirty="0">
                <a:effectLst/>
                <a:latin typeface="Arial" panose="020B0604020202020204" pitchFamily="34" charset="0"/>
              </a:rPr>
              <a:t> </a:t>
            </a:r>
            <a:r>
              <a:rPr kumimoji="0" lang="en-US" altLang="en-US" sz="1500" b="0" i="0" u="none" strike="noStrike" cap="none" normalizeH="0" baseline="0" dirty="0">
                <a:ln>
                  <a:noFill/>
                </a:ln>
                <a:effectLst/>
                <a:latin typeface="Arial" panose="020B0604020202020204" pitchFamily="34" charset="0"/>
              </a:rPr>
              <a:t>Regular updates prevent vulnerabilities from being exploited.</a:t>
            </a:r>
          </a:p>
          <a:p>
            <a:pPr marL="0" marR="0" lvl="0" indent="0" algn="justLow" defTabSz="914400" rtl="0" eaLnBrk="0" fontAlgn="base" latinLnBrk="0" hangingPunct="0">
              <a:lnSpc>
                <a:spcPct val="110000"/>
              </a:lnSpc>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Conduct Phishing Tests:</a:t>
            </a:r>
            <a:r>
              <a:rPr lang="en-US" altLang="en-US" sz="1500" dirty="0">
                <a:effectLst/>
                <a:latin typeface="Arial" panose="020B0604020202020204" pitchFamily="34" charset="0"/>
              </a:rPr>
              <a:t> </a:t>
            </a:r>
            <a:r>
              <a:rPr kumimoji="0" lang="en-US" altLang="en-US" sz="1500" b="0" i="0" u="none" strike="noStrike" cap="none" normalizeH="0" baseline="0" dirty="0">
                <a:ln>
                  <a:noFill/>
                </a:ln>
                <a:effectLst/>
                <a:latin typeface="Arial" panose="020B0604020202020204" pitchFamily="34" charset="0"/>
              </a:rPr>
              <a:t>Test employees with mock phishing emails to reinforce awareness.</a:t>
            </a:r>
          </a:p>
          <a:p>
            <a:pPr marL="0" marR="0" lvl="0" indent="0" algn="justLow" defTabSz="914400" rtl="0" eaLnBrk="0" fontAlgn="base" latinLnBrk="0" hangingPunct="0">
              <a:lnSpc>
                <a:spcPct val="110000"/>
              </a:lnSpc>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cxnSp>
        <p:nvCxnSpPr>
          <p:cNvPr id="30" name="Straight Connector 29">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32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917B8-922E-1B0E-92AC-DD84E8EBCDD0}"/>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dirty="0"/>
              <a:t>Thank you for your attention!</a:t>
            </a:r>
          </a:p>
        </p:txBody>
      </p:sp>
    </p:spTree>
    <p:extLst>
      <p:ext uri="{BB962C8B-B14F-4D97-AF65-F5344CB8AC3E}">
        <p14:creationId xmlns:p14="http://schemas.microsoft.com/office/powerpoint/2010/main" val="4075928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74</TotalTime>
  <Words>678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 Serif</vt:lpstr>
      <vt:lpstr>Arial</vt:lpstr>
      <vt:lpstr>Bookman Old Style</vt:lpstr>
      <vt:lpstr>Rockwell</vt:lpstr>
      <vt:lpstr>Wingdings</vt:lpstr>
      <vt:lpstr>Damask</vt:lpstr>
      <vt:lpstr>Phishing Awareness CodeAlpha Internship</vt:lpstr>
      <vt:lpstr>Brief</vt:lpstr>
      <vt:lpstr>What is A Phishing Attack?</vt:lpstr>
      <vt:lpstr>Types of Phishing Attacks</vt:lpstr>
      <vt:lpstr>Phishing Attacks on Social Media</vt:lpstr>
      <vt:lpstr>Ways to Detect Phishing Attacks</vt:lpstr>
      <vt:lpstr>Prevention of Phishing Attacks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Tahhan</dc:creator>
  <cp:lastModifiedBy>Ahmad Tahhan</cp:lastModifiedBy>
  <cp:revision>4</cp:revision>
  <dcterms:created xsi:type="dcterms:W3CDTF">2024-08-29T12:55:01Z</dcterms:created>
  <dcterms:modified xsi:type="dcterms:W3CDTF">2024-08-29T14:09:24Z</dcterms:modified>
</cp:coreProperties>
</file>