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1" r:id="rId2"/>
    <p:sldId id="275" r:id="rId3"/>
    <p:sldId id="260" r:id="rId4"/>
    <p:sldId id="262" r:id="rId5"/>
    <p:sldId id="265" r:id="rId6"/>
    <p:sldId id="266" r:id="rId7"/>
    <p:sldId id="267" r:id="rId8"/>
    <p:sldId id="268" r:id="rId9"/>
    <p:sldId id="269" r:id="rId10"/>
    <p:sldId id="270" r:id="rId11"/>
    <p:sldId id="276" r:id="rId12"/>
    <p:sldId id="277" r:id="rId13"/>
    <p:sldId id="279" r:id="rId14"/>
    <p:sldId id="278" r:id="rId15"/>
    <p:sldId id="280" r:id="rId16"/>
    <p:sldId id="274"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57" d="100"/>
          <a:sy n="57" d="100"/>
        </p:scale>
        <p:origin x="72" y="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qbal\Documents\Research%20tren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SE+ML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spPr>
            <a:solidFill>
              <a:schemeClr val="accent1"/>
            </a:solidFill>
            <a:ln>
              <a:noFill/>
            </a:ln>
            <a:effectLst/>
          </c:spPr>
          <c:invertIfNegative val="0"/>
          <c:cat>
            <c:strRef>
              <c:f>Sheet4!$B$5:$B$9</c:f>
              <c:strCache>
                <c:ptCount val="5"/>
                <c:pt idx="0">
                  <c:v>Requirment</c:v>
                </c:pt>
                <c:pt idx="1">
                  <c:v>Defect/Bug Prediction </c:v>
                </c:pt>
                <c:pt idx="2">
                  <c:v>Cost and effort estimation</c:v>
                </c:pt>
                <c:pt idx="3">
                  <c:v>Repair and Performance</c:v>
                </c:pt>
                <c:pt idx="4">
                  <c:v>Testing</c:v>
                </c:pt>
              </c:strCache>
            </c:strRef>
          </c:cat>
          <c:val>
            <c:numRef>
              <c:f>Sheet4!$C$5:$C$9</c:f>
              <c:numCache>
                <c:formatCode>General</c:formatCode>
                <c:ptCount val="5"/>
                <c:pt idx="0">
                  <c:v>6</c:v>
                </c:pt>
                <c:pt idx="1">
                  <c:v>19</c:v>
                </c:pt>
                <c:pt idx="2">
                  <c:v>4</c:v>
                </c:pt>
                <c:pt idx="3">
                  <c:v>5</c:v>
                </c:pt>
                <c:pt idx="4">
                  <c:v>10</c:v>
                </c:pt>
              </c:numCache>
            </c:numRef>
          </c:val>
          <c:extLst>
            <c:ext xmlns:c16="http://schemas.microsoft.com/office/drawing/2014/chart" uri="{C3380CC4-5D6E-409C-BE32-E72D297353CC}">
              <c16:uniqueId val="{00000000-0F92-4BEA-96A0-3B32901F7E0A}"/>
            </c:ext>
          </c:extLst>
        </c:ser>
        <c:dLbls>
          <c:showLegendKey val="0"/>
          <c:showVal val="0"/>
          <c:showCatName val="0"/>
          <c:showSerName val="0"/>
          <c:showPercent val="0"/>
          <c:showBubbleSize val="0"/>
        </c:dLbls>
        <c:gapWidth val="219"/>
        <c:overlap val="-27"/>
        <c:axId val="1705812080"/>
        <c:axId val="1705814992"/>
      </c:barChart>
      <c:catAx>
        <c:axId val="1705812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705814992"/>
        <c:crosses val="autoZero"/>
        <c:auto val="1"/>
        <c:lblAlgn val="ctr"/>
        <c:lblOffset val="100"/>
        <c:noMultiLvlLbl val="0"/>
      </c:catAx>
      <c:valAx>
        <c:axId val="1705814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705812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spPr>
            <a:solidFill>
              <a:schemeClr val="accent3"/>
            </a:solidFill>
            <a:ln>
              <a:noFill/>
            </a:ln>
            <a:effectLst/>
          </c:spPr>
          <c:invertIfNegative val="0"/>
          <c:cat>
            <c:numRef>
              <c:f>Sheet1!$F$9:$F$15</c:f>
              <c:numCache>
                <c:formatCode>General</c:formatCode>
                <c:ptCount val="7"/>
                <c:pt idx="0">
                  <c:v>2011</c:v>
                </c:pt>
                <c:pt idx="1">
                  <c:v>2012</c:v>
                </c:pt>
                <c:pt idx="2">
                  <c:v>2013</c:v>
                </c:pt>
                <c:pt idx="3">
                  <c:v>2014</c:v>
                </c:pt>
                <c:pt idx="4">
                  <c:v>2015</c:v>
                </c:pt>
                <c:pt idx="5">
                  <c:v>2016</c:v>
                </c:pt>
                <c:pt idx="6">
                  <c:v>2017</c:v>
                </c:pt>
              </c:numCache>
            </c:numRef>
          </c:cat>
          <c:val>
            <c:numRef>
              <c:f>Sheet1!$G$9:$G$15</c:f>
              <c:numCache>
                <c:formatCode>General</c:formatCode>
                <c:ptCount val="7"/>
                <c:pt idx="0">
                  <c:v>4</c:v>
                </c:pt>
                <c:pt idx="1">
                  <c:v>6</c:v>
                </c:pt>
                <c:pt idx="2">
                  <c:v>4</c:v>
                </c:pt>
                <c:pt idx="3">
                  <c:v>4</c:v>
                </c:pt>
                <c:pt idx="4">
                  <c:v>3</c:v>
                </c:pt>
                <c:pt idx="5">
                  <c:v>12</c:v>
                </c:pt>
                <c:pt idx="6">
                  <c:v>8</c:v>
                </c:pt>
              </c:numCache>
            </c:numRef>
          </c:val>
          <c:extLst>
            <c:ext xmlns:c16="http://schemas.microsoft.com/office/drawing/2014/chart" uri="{C3380CC4-5D6E-409C-BE32-E72D297353CC}">
              <c16:uniqueId val="{00000000-6FA0-4724-82EC-81C5B91D2479}"/>
            </c:ext>
          </c:extLst>
        </c:ser>
        <c:dLbls>
          <c:showLegendKey val="0"/>
          <c:showVal val="0"/>
          <c:showCatName val="0"/>
          <c:showSerName val="0"/>
          <c:showPercent val="0"/>
          <c:showBubbleSize val="0"/>
        </c:dLbls>
        <c:gapWidth val="219"/>
        <c:overlap val="-27"/>
        <c:axId val="1415475088"/>
        <c:axId val="1415476752"/>
      </c:barChart>
      <c:catAx>
        <c:axId val="1415475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publication year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415476752"/>
        <c:crosses val="autoZero"/>
        <c:auto val="1"/>
        <c:lblAlgn val="ctr"/>
        <c:lblOffset val="100"/>
        <c:noMultiLvlLbl val="0"/>
      </c:catAx>
      <c:valAx>
        <c:axId val="1415476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no.of</a:t>
                </a:r>
                <a:r>
                  <a:rPr lang="de-DE" baseline="0"/>
                  <a:t> publications</a:t>
                </a:r>
                <a:endParaRPr lang="de-DE"/>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415475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B9C2F-A755-4FD7-B989-4E8411A1D920}" type="datetimeFigureOut">
              <a:rPr lang="de-DE" smtClean="0"/>
              <a:t>20.02.2018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F5F9F-B1D4-45B5-BC2B-ADD3DE689433}" type="slidenum">
              <a:rPr lang="de-DE" smtClean="0"/>
              <a:t>‹#›</a:t>
            </a:fld>
            <a:endParaRPr lang="de-DE"/>
          </a:p>
        </p:txBody>
      </p:sp>
    </p:spTree>
    <p:extLst>
      <p:ext uri="{BB962C8B-B14F-4D97-AF65-F5344CB8AC3E}">
        <p14:creationId xmlns:p14="http://schemas.microsoft.com/office/powerpoint/2010/main" val="3546173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Classification</a:t>
            </a:r>
            <a:r>
              <a:rPr lang="en-US" baseline="0" dirty="0" smtClean="0"/>
              <a:t> of </a:t>
            </a:r>
            <a:r>
              <a:rPr lang="en-US" baseline="0" dirty="0" err="1" smtClean="0"/>
              <a:t>Requirments</a:t>
            </a:r>
            <a:r>
              <a:rPr lang="en-US" baseline="0" dirty="0" smtClean="0"/>
              <a:t> from </a:t>
            </a:r>
            <a:r>
              <a:rPr lang="en-US" baseline="0" dirty="0" err="1" smtClean="0"/>
              <a:t>appstores</a:t>
            </a:r>
            <a:r>
              <a:rPr lang="en-US" baseline="0" dirty="0" smtClean="0"/>
              <a:t>, addition of user comments, from tweets </a:t>
            </a:r>
            <a:r>
              <a:rPr lang="en-US" baseline="0" dirty="0" err="1" smtClean="0"/>
              <a:t>etc</a:t>
            </a:r>
            <a:endParaRPr lang="de-DE" dirty="0"/>
          </a:p>
        </p:txBody>
      </p:sp>
      <p:sp>
        <p:nvSpPr>
          <p:cNvPr id="4" name="Slide Number Placeholder 3"/>
          <p:cNvSpPr>
            <a:spLocks noGrp="1"/>
          </p:cNvSpPr>
          <p:nvPr>
            <p:ph type="sldNum" sz="quarter" idx="10"/>
          </p:nvPr>
        </p:nvSpPr>
        <p:spPr/>
        <p:txBody>
          <a:bodyPr/>
          <a:lstStyle/>
          <a:p>
            <a:fld id="{E60F5F9F-B1D4-45B5-BC2B-ADD3DE689433}" type="slidenum">
              <a:rPr lang="de-DE" smtClean="0"/>
              <a:t>12</a:t>
            </a:fld>
            <a:endParaRPr lang="de-DE"/>
          </a:p>
        </p:txBody>
      </p:sp>
    </p:spTree>
    <p:extLst>
      <p:ext uri="{BB962C8B-B14F-4D97-AF65-F5344CB8AC3E}">
        <p14:creationId xmlns:p14="http://schemas.microsoft.com/office/powerpoint/2010/main" val="223759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C554831E-B5E4-4262-B8C9-1E4606F7F0DF}" type="datetimeFigureOut">
              <a:rPr lang="de-DE" smtClean="0"/>
              <a:t>20.02.2018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42054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554831E-B5E4-4262-B8C9-1E4606F7F0DF}" type="datetimeFigureOut">
              <a:rPr lang="de-DE" smtClean="0"/>
              <a:t>20.02.2018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204575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554831E-B5E4-4262-B8C9-1E4606F7F0DF}" type="datetimeFigureOut">
              <a:rPr lang="de-DE" smtClean="0"/>
              <a:t>20.02.2018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321673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554831E-B5E4-4262-B8C9-1E4606F7F0DF}" type="datetimeFigureOut">
              <a:rPr lang="de-DE" smtClean="0"/>
              <a:t>20.02.2018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117585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54831E-B5E4-4262-B8C9-1E4606F7F0DF}" type="datetimeFigureOut">
              <a:rPr lang="de-DE" smtClean="0"/>
              <a:t>20.02.2018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2326595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C554831E-B5E4-4262-B8C9-1E4606F7F0DF}" type="datetimeFigureOut">
              <a:rPr lang="de-DE" smtClean="0"/>
              <a:t>20.02.2018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108830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C554831E-B5E4-4262-B8C9-1E4606F7F0DF}" type="datetimeFigureOut">
              <a:rPr lang="de-DE" smtClean="0"/>
              <a:t>20.02.2018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359501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C554831E-B5E4-4262-B8C9-1E4606F7F0DF}" type="datetimeFigureOut">
              <a:rPr lang="de-DE" smtClean="0"/>
              <a:t>20.02.2018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144054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4831E-B5E4-4262-B8C9-1E4606F7F0DF}" type="datetimeFigureOut">
              <a:rPr lang="de-DE" smtClean="0"/>
              <a:t>20.02.2018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375289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54831E-B5E4-4262-B8C9-1E4606F7F0DF}" type="datetimeFigureOut">
              <a:rPr lang="de-DE" smtClean="0"/>
              <a:t>20.02.2018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175328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54831E-B5E4-4262-B8C9-1E4606F7F0DF}" type="datetimeFigureOut">
              <a:rPr lang="de-DE" smtClean="0"/>
              <a:t>20.02.2018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226115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4831E-B5E4-4262-B8C9-1E4606F7F0DF}" type="datetimeFigureOut">
              <a:rPr lang="de-DE" smtClean="0"/>
              <a:t>20.02.2018</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EBA68-1673-46CC-BFFA-BEEE149ECCCB}" type="slidenum">
              <a:rPr lang="de-DE" smtClean="0"/>
              <a:t>‹#›</a:t>
            </a:fld>
            <a:endParaRPr lang="de-DE"/>
          </a:p>
        </p:txBody>
      </p:sp>
    </p:spTree>
    <p:extLst>
      <p:ext uri="{BB962C8B-B14F-4D97-AF65-F5344CB8AC3E}">
        <p14:creationId xmlns:p14="http://schemas.microsoft.com/office/powerpoint/2010/main" val="753677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Machine Learning and Software Engineering</a:t>
            </a:r>
            <a:endParaRPr lang="de-DE" dirty="0"/>
          </a:p>
        </p:txBody>
      </p:sp>
      <p:sp>
        <p:nvSpPr>
          <p:cNvPr id="5" name="Subtitle 4"/>
          <p:cNvSpPr>
            <a:spLocks noGrp="1"/>
          </p:cNvSpPr>
          <p:nvPr>
            <p:ph type="subTitle" idx="1"/>
          </p:nvPr>
        </p:nvSpPr>
        <p:spPr/>
        <p:txBody>
          <a:bodyPr/>
          <a:lstStyle/>
          <a:p>
            <a:r>
              <a:rPr lang="en-US" dirty="0" smtClean="0"/>
              <a:t>Tahira Iqbal</a:t>
            </a:r>
          </a:p>
          <a:p>
            <a:r>
              <a:rPr lang="en-US" dirty="0" smtClean="0"/>
              <a:t>Software Dependability Group </a:t>
            </a:r>
          </a:p>
          <a:p>
            <a:r>
              <a:rPr lang="en-US" dirty="0" err="1" smtClean="0"/>
              <a:t>Fortiss</a:t>
            </a:r>
            <a:r>
              <a:rPr lang="en-US" dirty="0" smtClean="0"/>
              <a:t>.</a:t>
            </a:r>
            <a:endParaRPr lang="de-DE" dirty="0"/>
          </a:p>
        </p:txBody>
      </p:sp>
    </p:spTree>
    <p:extLst>
      <p:ext uri="{BB962C8B-B14F-4D97-AF65-F5344CB8AC3E}">
        <p14:creationId xmlns:p14="http://schemas.microsoft.com/office/powerpoint/2010/main" val="187300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de-DE" dirty="0"/>
          </a:p>
        </p:txBody>
      </p:sp>
      <p:sp>
        <p:nvSpPr>
          <p:cNvPr id="3" name="Content Placeholder 2"/>
          <p:cNvSpPr>
            <a:spLocks noGrp="1"/>
          </p:cNvSpPr>
          <p:nvPr>
            <p:ph idx="1"/>
          </p:nvPr>
        </p:nvSpPr>
        <p:spPr/>
        <p:txBody>
          <a:bodyPr>
            <a:normAutofit fontScale="77500" lnSpcReduction="20000"/>
          </a:bodyPr>
          <a:lstStyle/>
          <a:p>
            <a:r>
              <a:rPr lang="en-US" dirty="0" smtClean="0"/>
              <a:t>Neural Network </a:t>
            </a:r>
          </a:p>
          <a:p>
            <a:r>
              <a:rPr lang="en-US" dirty="0" smtClean="0"/>
              <a:t>Recurrent Neural Network</a:t>
            </a:r>
          </a:p>
          <a:p>
            <a:r>
              <a:rPr lang="en-US" dirty="0" smtClean="0"/>
              <a:t>Ranked Based Learner</a:t>
            </a:r>
          </a:p>
          <a:p>
            <a:r>
              <a:rPr lang="en-US" dirty="0" smtClean="0"/>
              <a:t>Clustering</a:t>
            </a:r>
          </a:p>
          <a:p>
            <a:r>
              <a:rPr lang="en-US" dirty="0" smtClean="0"/>
              <a:t>Decision Tree</a:t>
            </a:r>
          </a:p>
          <a:p>
            <a:r>
              <a:rPr lang="en-US" dirty="0" smtClean="0"/>
              <a:t>Vector Space Model</a:t>
            </a:r>
          </a:p>
          <a:p>
            <a:r>
              <a:rPr lang="en-US" dirty="0" smtClean="0"/>
              <a:t>Naïve Bayes</a:t>
            </a:r>
          </a:p>
          <a:p>
            <a:r>
              <a:rPr lang="en-US" dirty="0" smtClean="0"/>
              <a:t>Random Forest</a:t>
            </a:r>
          </a:p>
          <a:p>
            <a:r>
              <a:rPr lang="en-US" dirty="0" smtClean="0"/>
              <a:t>Nearest Neighbor</a:t>
            </a:r>
          </a:p>
          <a:p>
            <a:r>
              <a:rPr lang="en-US" dirty="0" smtClean="0"/>
              <a:t>Active Learning</a:t>
            </a:r>
          </a:p>
          <a:p>
            <a:r>
              <a:rPr lang="en-US" dirty="0" smtClean="0"/>
              <a:t>SUSI</a:t>
            </a:r>
          </a:p>
          <a:p>
            <a:r>
              <a:rPr lang="en-US" dirty="0" smtClean="0"/>
              <a:t>Semi Supervised</a:t>
            </a:r>
            <a:endParaRPr lang="de-DE" dirty="0"/>
          </a:p>
        </p:txBody>
      </p:sp>
    </p:spTree>
    <p:extLst>
      <p:ext uri="{BB962C8B-B14F-4D97-AF65-F5344CB8AC3E}">
        <p14:creationId xmlns:p14="http://schemas.microsoft.com/office/powerpoint/2010/main" val="2452232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Engineering</a:t>
            </a:r>
            <a:endParaRPr lang="de-DE" dirty="0"/>
          </a:p>
        </p:txBody>
      </p:sp>
      <p:sp>
        <p:nvSpPr>
          <p:cNvPr id="3" name="Content Placeholder 2"/>
          <p:cNvSpPr>
            <a:spLocks noGrp="1"/>
          </p:cNvSpPr>
          <p:nvPr>
            <p:ph idx="1"/>
          </p:nvPr>
        </p:nvSpPr>
        <p:spPr/>
        <p:txBody>
          <a:bodyPr/>
          <a:lstStyle/>
          <a:p>
            <a:r>
              <a:rPr lang="en-US" dirty="0" smtClean="0"/>
              <a:t>Systematic Literature Survey on RE+ML</a:t>
            </a:r>
          </a:p>
          <a:p>
            <a:pPr>
              <a:buFont typeface="Wingdings" panose="05000000000000000000" pitchFamily="2" charset="2"/>
              <a:buChar char="Ø"/>
            </a:pPr>
            <a:r>
              <a:rPr lang="en-US" dirty="0" smtClean="0"/>
              <a:t>Total Number of Paper=2549</a:t>
            </a:r>
          </a:p>
          <a:p>
            <a:pPr>
              <a:buFont typeface="Wingdings" panose="05000000000000000000" pitchFamily="2" charset="2"/>
              <a:buChar char="Ø"/>
            </a:pPr>
            <a:r>
              <a:rPr lang="en-US" dirty="0" smtClean="0"/>
              <a:t>First Filter(by Title) = 546</a:t>
            </a:r>
          </a:p>
          <a:p>
            <a:pPr>
              <a:buFont typeface="Wingdings" panose="05000000000000000000" pitchFamily="2" charset="2"/>
              <a:buChar char="Ø"/>
            </a:pPr>
            <a:r>
              <a:rPr lang="en-US" dirty="0" smtClean="0"/>
              <a:t>Second Filter(by Abstract, keywords)= 214</a:t>
            </a:r>
            <a:endParaRPr lang="de-DE" dirty="0"/>
          </a:p>
        </p:txBody>
      </p:sp>
    </p:spTree>
    <p:extLst>
      <p:ext uri="{BB962C8B-B14F-4D97-AF65-F5344CB8AC3E}">
        <p14:creationId xmlns:p14="http://schemas.microsoft.com/office/powerpoint/2010/main" val="93620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highlighted Problems in our Database </a:t>
            </a:r>
            <a:endParaRPr lang="de-DE" dirty="0"/>
          </a:p>
        </p:txBody>
      </p:sp>
      <p:sp>
        <p:nvSpPr>
          <p:cNvPr id="3" name="Content Placeholder 2"/>
          <p:cNvSpPr>
            <a:spLocks noGrp="1"/>
          </p:cNvSpPr>
          <p:nvPr>
            <p:ph idx="1"/>
          </p:nvPr>
        </p:nvSpPr>
        <p:spPr/>
        <p:txBody>
          <a:bodyPr/>
          <a:lstStyle/>
          <a:p>
            <a:r>
              <a:rPr lang="en-US" dirty="0" smtClean="0"/>
              <a:t>Classification of software requirement i.e. FR or NFR </a:t>
            </a:r>
          </a:p>
          <a:p>
            <a:r>
              <a:rPr lang="en-US" dirty="0" smtClean="0"/>
              <a:t>Detect Conflicts between requirements.</a:t>
            </a:r>
          </a:p>
          <a:p>
            <a:r>
              <a:rPr lang="en-US" dirty="0"/>
              <a:t>Requirement </a:t>
            </a:r>
            <a:r>
              <a:rPr lang="en-US" dirty="0" smtClean="0"/>
              <a:t>Prioritization. </a:t>
            </a:r>
          </a:p>
          <a:p>
            <a:r>
              <a:rPr lang="en-US" dirty="0" smtClean="0"/>
              <a:t>Requirement Tractability.</a:t>
            </a:r>
            <a:endParaRPr lang="de-DE" dirty="0"/>
          </a:p>
        </p:txBody>
      </p:sp>
    </p:spTree>
    <p:extLst>
      <p:ext uri="{BB962C8B-B14F-4D97-AF65-F5344CB8AC3E}">
        <p14:creationId xmlns:p14="http://schemas.microsoft.com/office/powerpoint/2010/main" val="115694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59"/>
            <a:ext cx="10515600" cy="1535830"/>
          </a:xfrm>
        </p:spPr>
        <p:txBody>
          <a:bodyPr>
            <a:normAutofit fontScale="90000"/>
          </a:bodyPr>
          <a:lstStyle/>
          <a:p>
            <a:r>
              <a:rPr lang="en-US" dirty="0" smtClean="0"/>
              <a:t/>
            </a:r>
            <a:br>
              <a:rPr lang="en-US" dirty="0" smtClean="0"/>
            </a:br>
            <a:r>
              <a:rPr lang="en-US" dirty="0" smtClean="0"/>
              <a:t>Detecting </a:t>
            </a:r>
            <a:r>
              <a:rPr lang="en-US" dirty="0"/>
              <a:t>User Story Information in Developer-Client conversation to Generate Extractive Summary[2].</a:t>
            </a:r>
            <a:r>
              <a:rPr lang="de-DE" dirty="0"/>
              <a:t/>
            </a:r>
            <a:br>
              <a:rPr lang="de-DE" dirty="0"/>
            </a:br>
            <a:endParaRPr lang="de-DE" dirty="0"/>
          </a:p>
        </p:txBody>
      </p:sp>
      <p:sp>
        <p:nvSpPr>
          <p:cNvPr id="3" name="Content Placeholder 2"/>
          <p:cNvSpPr>
            <a:spLocks noGrp="1"/>
          </p:cNvSpPr>
          <p:nvPr>
            <p:ph idx="1"/>
          </p:nvPr>
        </p:nvSpPr>
        <p:spPr/>
        <p:txBody>
          <a:bodyPr>
            <a:normAutofit fontScale="77500" lnSpcReduction="20000"/>
          </a:bodyPr>
          <a:lstStyle/>
          <a:p>
            <a:r>
              <a:rPr lang="en-US" dirty="0"/>
              <a:t>Abstract—User stories are descriptions of functionality that a software user needs. They play an important role in determining which software requirements and bug fixes should be handled and in what order. Developers elicit user stories through meetings with customers. But user story elicitation is complex, and involves many passes to accommodate shifting and unclear customer needs. The result is that developers must take detailed notes during meetings or risk missing important information. Ideally, developers would be freed of the need to take notes themselves, and instead speak naturally with their customers. This paper is a step towards that ideal. We present a technique for automatically extracting information relevant to user stories from recorded conversations between customers and developers. We perform a qualitative study to demonstrate that user story information exists in these conversations in a sufficient quantity to extract automatically. From this, we found that roughly 10.2% of these conversations contained user story information. Then, we test our technique in a quantitative study to determine the degree to which our technique can extract user story information. In our experiment, our process obtained about 70.8% precision and 18.3% recall on the information</a:t>
            </a:r>
            <a:endParaRPr lang="de-DE" dirty="0"/>
          </a:p>
        </p:txBody>
      </p:sp>
    </p:spTree>
    <p:extLst>
      <p:ext uri="{BB962C8B-B14F-4D97-AF65-F5344CB8AC3E}">
        <p14:creationId xmlns:p14="http://schemas.microsoft.com/office/powerpoint/2010/main" val="49148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Problem </a:t>
            </a:r>
            <a:endParaRPr lang="de-DE"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Automated Annotations???</a:t>
            </a:r>
          </a:p>
          <a:p>
            <a:pPr marL="0" indent="0">
              <a:buNone/>
            </a:pPr>
            <a:r>
              <a:rPr lang="en-US" dirty="0"/>
              <a:t>File: the file name of the </a:t>
            </a:r>
            <a:r>
              <a:rPr lang="en-US" dirty="0" smtClean="0"/>
              <a:t>transcript</a:t>
            </a:r>
          </a:p>
          <a:p>
            <a:pPr marL="0" indent="0">
              <a:buNone/>
            </a:pPr>
            <a:r>
              <a:rPr lang="en-US" dirty="0" smtClean="0"/>
              <a:t> </a:t>
            </a:r>
            <a:r>
              <a:rPr lang="en-US" dirty="0"/>
              <a:t>Conversation: an ID number for the conversation </a:t>
            </a:r>
            <a:endParaRPr lang="en-US" dirty="0" smtClean="0"/>
          </a:p>
          <a:p>
            <a:pPr marL="0" indent="0">
              <a:buNone/>
            </a:pPr>
            <a:r>
              <a:rPr lang="en-US" dirty="0" smtClean="0"/>
              <a:t>Abstractive</a:t>
            </a:r>
            <a:r>
              <a:rPr lang="en-US" dirty="0"/>
              <a:t>: an “in your own words” </a:t>
            </a:r>
            <a:r>
              <a:rPr lang="en-US" dirty="0" smtClean="0"/>
              <a:t>summary</a:t>
            </a:r>
          </a:p>
          <a:p>
            <a:pPr marL="0" indent="0">
              <a:buNone/>
            </a:pPr>
            <a:r>
              <a:rPr lang="en-US" dirty="0" smtClean="0"/>
              <a:t> </a:t>
            </a:r>
            <a:r>
              <a:rPr lang="en-US" dirty="0"/>
              <a:t>Extractive: a list of turns summarizing the transcript </a:t>
            </a:r>
            <a:endParaRPr lang="en-US" dirty="0" smtClean="0"/>
          </a:p>
          <a:p>
            <a:pPr marL="0" indent="0">
              <a:buNone/>
            </a:pPr>
            <a:r>
              <a:rPr lang="en-US" dirty="0" smtClean="0"/>
              <a:t>Role</a:t>
            </a:r>
            <a:r>
              <a:rPr lang="en-US" dirty="0"/>
              <a:t>: a list of turns summarizing the </a:t>
            </a:r>
            <a:r>
              <a:rPr lang="en-US" dirty="0" smtClean="0"/>
              <a:t>role</a:t>
            </a:r>
          </a:p>
          <a:p>
            <a:pPr marL="0" indent="0">
              <a:buNone/>
            </a:pPr>
            <a:r>
              <a:rPr lang="en-US" dirty="0" smtClean="0"/>
              <a:t> </a:t>
            </a:r>
            <a:r>
              <a:rPr lang="en-US" dirty="0"/>
              <a:t>Function: a list of turns summarizing the function Rationale: a list of turns summarizing the rationale</a:t>
            </a:r>
            <a:endParaRPr lang="en-US" dirty="0" smtClean="0"/>
          </a:p>
          <a:p>
            <a:pPr>
              <a:buFont typeface="Wingdings" panose="05000000000000000000" pitchFamily="2" charset="2"/>
              <a:buChar char="Ø"/>
            </a:pPr>
            <a:r>
              <a:rPr lang="en-US" dirty="0" smtClean="0"/>
              <a:t>Under sampling problem ???</a:t>
            </a:r>
          </a:p>
          <a:p>
            <a:pPr>
              <a:buFont typeface="Wingdings" panose="05000000000000000000" pitchFamily="2" charset="2"/>
              <a:buChar char="Ø"/>
            </a:pPr>
            <a:r>
              <a:rPr lang="en-US" dirty="0" smtClean="0"/>
              <a:t>Data Unavailability???</a:t>
            </a:r>
          </a:p>
          <a:p>
            <a:pPr marL="0" indent="0">
              <a:buNone/>
            </a:pPr>
            <a:endParaRPr lang="de-DE" dirty="0"/>
          </a:p>
        </p:txBody>
      </p:sp>
    </p:spTree>
    <p:extLst>
      <p:ext uri="{BB962C8B-B14F-4D97-AF65-F5344CB8AC3E}">
        <p14:creationId xmlns:p14="http://schemas.microsoft.com/office/powerpoint/2010/main" val="7173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de-DE" dirty="0"/>
          </a:p>
        </p:txBody>
      </p:sp>
      <p:sp>
        <p:nvSpPr>
          <p:cNvPr id="3" name="Content Placeholder 2"/>
          <p:cNvSpPr>
            <a:spLocks noGrp="1"/>
          </p:cNvSpPr>
          <p:nvPr>
            <p:ph idx="1"/>
          </p:nvPr>
        </p:nvSpPr>
        <p:spPr/>
        <p:txBody>
          <a:bodyPr/>
          <a:lstStyle/>
          <a:p>
            <a:pPr marL="457200" lvl="1" indent="0" algn="just" fontAlgn="base">
              <a:buNone/>
            </a:pPr>
            <a:r>
              <a:rPr lang="en-US" dirty="0" smtClean="0"/>
              <a:t>[1] Du </a:t>
            </a:r>
            <a:r>
              <a:rPr lang="en-US" dirty="0"/>
              <a:t>Zhang, </a:t>
            </a:r>
            <a:r>
              <a:rPr lang="en-US" dirty="0" err="1"/>
              <a:t>Jefferey</a:t>
            </a:r>
            <a:r>
              <a:rPr lang="en-US" dirty="0"/>
              <a:t> </a:t>
            </a:r>
            <a:r>
              <a:rPr lang="en-US" dirty="0" err="1"/>
              <a:t>J.P.Tsai</a:t>
            </a:r>
            <a:r>
              <a:rPr lang="en-US" dirty="0"/>
              <a:t>. “Machine Learning and Software engineering”. Software Quality Journal, 11, 87–119, 2003.</a:t>
            </a:r>
            <a:endParaRPr lang="de-DE" dirty="0"/>
          </a:p>
          <a:p>
            <a:pPr marL="457200" lvl="1" indent="0" algn="just" fontAlgn="base">
              <a:buNone/>
            </a:pPr>
            <a:endParaRPr lang="en-US" dirty="0"/>
          </a:p>
          <a:p>
            <a:pPr marL="457200" lvl="1" indent="0" algn="just" fontAlgn="base">
              <a:buNone/>
            </a:pPr>
            <a:r>
              <a:rPr lang="en-US" dirty="0" smtClean="0"/>
              <a:t>[2] Paige </a:t>
            </a:r>
            <a:r>
              <a:rPr lang="en-US" dirty="0" err="1"/>
              <a:t>Rodeghero</a:t>
            </a:r>
            <a:r>
              <a:rPr lang="en-US" dirty="0"/>
              <a:t>, </a:t>
            </a:r>
            <a:r>
              <a:rPr lang="en-US" dirty="0" err="1"/>
              <a:t>Siyuan</a:t>
            </a:r>
            <a:r>
              <a:rPr lang="en-US" dirty="0"/>
              <a:t> Jiang, Ameer </a:t>
            </a:r>
            <a:r>
              <a:rPr lang="en-US" dirty="0" err="1"/>
              <a:t>Armaly</a:t>
            </a:r>
            <a:r>
              <a:rPr lang="en-US" dirty="0"/>
              <a:t>, and Collin McMillan. “Detecting User Story Information in Developer-Client Conversations to Generate Extractive </a:t>
            </a:r>
            <a:r>
              <a:rPr lang="de-DE" dirty="0" err="1" smtClean="0"/>
              <a:t>Summaries</a:t>
            </a:r>
            <a:r>
              <a:rPr lang="de-DE" dirty="0"/>
              <a:t>”. In ICSE, 2017. </a:t>
            </a:r>
            <a:endParaRPr lang="de-DE" dirty="0" smtClean="0"/>
          </a:p>
          <a:p>
            <a:pPr marL="457200" lvl="1" indent="0" fontAlgn="base">
              <a:buNone/>
            </a:pPr>
            <a:endParaRPr lang="de-DE" dirty="0"/>
          </a:p>
          <a:p>
            <a:endParaRPr lang="de-DE" dirty="0"/>
          </a:p>
        </p:txBody>
      </p:sp>
    </p:spTree>
    <p:extLst>
      <p:ext uri="{BB962C8B-B14F-4D97-AF65-F5344CB8AC3E}">
        <p14:creationId xmlns:p14="http://schemas.microsoft.com/office/powerpoint/2010/main" val="124088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Chosen Topic</a:t>
            </a:r>
            <a:endParaRPr lang="de-DE" dirty="0"/>
          </a:p>
        </p:txBody>
      </p:sp>
      <p:sp>
        <p:nvSpPr>
          <p:cNvPr id="3" name="Content Placeholder 2"/>
          <p:cNvSpPr>
            <a:spLocks noGrp="1"/>
          </p:cNvSpPr>
          <p:nvPr>
            <p:ph idx="1"/>
          </p:nvPr>
        </p:nvSpPr>
        <p:spPr/>
        <p:txBody>
          <a:bodyPr>
            <a:normAutofit fontScale="92500" lnSpcReduction="20000"/>
          </a:bodyPr>
          <a:lstStyle/>
          <a:p>
            <a:r>
              <a:rPr lang="en-US" dirty="0" smtClean="0"/>
              <a:t>Software Defect Detection/ Software Bug Detection.</a:t>
            </a:r>
          </a:p>
          <a:p>
            <a:pPr>
              <a:buFont typeface="Wingdings" panose="05000000000000000000" pitchFamily="2" charset="2"/>
              <a:buChar char="Ø"/>
            </a:pPr>
            <a:r>
              <a:rPr lang="en-US" dirty="0" smtClean="0"/>
              <a:t>NASA Dataset</a:t>
            </a:r>
          </a:p>
          <a:p>
            <a:pPr>
              <a:buFont typeface="Wingdings" panose="05000000000000000000" pitchFamily="2" charset="2"/>
              <a:buChar char="Ø"/>
            </a:pPr>
            <a:r>
              <a:rPr lang="en-US" dirty="0" smtClean="0"/>
              <a:t>Cross Prediction</a:t>
            </a:r>
          </a:p>
          <a:p>
            <a:pPr>
              <a:buFont typeface="Wingdings" panose="05000000000000000000" pitchFamily="2" charset="2"/>
              <a:buChar char="Ø"/>
            </a:pPr>
            <a:r>
              <a:rPr lang="en-US" dirty="0" smtClean="0"/>
              <a:t>Justin Time(JIT)</a:t>
            </a:r>
          </a:p>
          <a:p>
            <a:r>
              <a:rPr lang="en-US" dirty="0" smtClean="0"/>
              <a:t>Automated parameter optimization of classification techniques for defect prediction model (ICSE 16).</a:t>
            </a:r>
          </a:p>
          <a:p>
            <a:r>
              <a:rPr lang="en-US" dirty="0" smtClean="0"/>
              <a:t>Data Quality: Some comments on the NASA Software Defect Dataset(IEEE transaction on software engineering 2013).</a:t>
            </a:r>
          </a:p>
          <a:p>
            <a:r>
              <a:rPr lang="en-US" dirty="0" smtClean="0"/>
              <a:t>Revisiting the impact of classification techniques on the performance of Defect Prediction Model.</a:t>
            </a:r>
          </a:p>
          <a:p>
            <a:r>
              <a:rPr lang="en-US" dirty="0" smtClean="0"/>
              <a:t>…..</a:t>
            </a:r>
          </a:p>
          <a:p>
            <a:endParaRPr lang="de-DE" dirty="0"/>
          </a:p>
        </p:txBody>
      </p:sp>
    </p:spTree>
    <p:extLst>
      <p:ext uri="{BB962C8B-B14F-4D97-AF65-F5344CB8AC3E}">
        <p14:creationId xmlns:p14="http://schemas.microsoft.com/office/powerpoint/2010/main" val="123723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Concept</a:t>
            </a:r>
            <a:endParaRPr lang="de-DE" dirty="0"/>
          </a:p>
        </p:txBody>
      </p:sp>
      <p:sp>
        <p:nvSpPr>
          <p:cNvPr id="5" name="TextBox 4"/>
          <p:cNvSpPr txBox="1"/>
          <p:nvPr/>
        </p:nvSpPr>
        <p:spPr>
          <a:xfrm>
            <a:off x="1170122" y="2665708"/>
            <a:ext cx="2967925" cy="369332"/>
          </a:xfrm>
          <a:prstGeom prst="rect">
            <a:avLst/>
          </a:prstGeom>
          <a:noFill/>
        </p:spPr>
        <p:txBody>
          <a:bodyPr wrap="square" rtlCol="0">
            <a:spAutoFit/>
          </a:bodyPr>
          <a:lstStyle/>
          <a:p>
            <a:r>
              <a:rPr lang="en-US" dirty="0" smtClean="0"/>
              <a:t>Machine Learning</a:t>
            </a:r>
            <a:endParaRPr lang="de-DE" dirty="0"/>
          </a:p>
        </p:txBody>
      </p:sp>
      <p:sp>
        <p:nvSpPr>
          <p:cNvPr id="10" name="TextBox 9"/>
          <p:cNvSpPr txBox="1"/>
          <p:nvPr/>
        </p:nvSpPr>
        <p:spPr>
          <a:xfrm>
            <a:off x="4612037" y="2665708"/>
            <a:ext cx="2967925" cy="369332"/>
          </a:xfrm>
          <a:prstGeom prst="rect">
            <a:avLst/>
          </a:prstGeom>
          <a:noFill/>
        </p:spPr>
        <p:txBody>
          <a:bodyPr wrap="square" rtlCol="0">
            <a:spAutoFit/>
          </a:bodyPr>
          <a:lstStyle/>
          <a:p>
            <a:r>
              <a:rPr lang="en-US" dirty="0" smtClean="0"/>
              <a:t>Software Engineering</a:t>
            </a:r>
            <a:endParaRPr lang="de-DE" dirty="0"/>
          </a:p>
        </p:txBody>
      </p:sp>
      <p:cxnSp>
        <p:nvCxnSpPr>
          <p:cNvPr id="12" name="Straight Arrow Connector 11"/>
          <p:cNvCxnSpPr/>
          <p:nvPr/>
        </p:nvCxnSpPr>
        <p:spPr>
          <a:xfrm>
            <a:off x="3192651" y="2850374"/>
            <a:ext cx="1317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63872" y="2573375"/>
            <a:ext cx="860155" cy="276999"/>
          </a:xfrm>
          <a:prstGeom prst="rect">
            <a:avLst/>
          </a:prstGeom>
          <a:noFill/>
        </p:spPr>
        <p:txBody>
          <a:bodyPr wrap="square" rtlCol="0">
            <a:spAutoFit/>
          </a:bodyPr>
          <a:lstStyle/>
          <a:p>
            <a:pPr algn="ctr"/>
            <a:r>
              <a:rPr lang="en-US" sz="1200" dirty="0" smtClean="0"/>
              <a:t>helps</a:t>
            </a:r>
            <a:endParaRPr lang="de-DE" sz="1200" dirty="0"/>
          </a:p>
        </p:txBody>
      </p:sp>
    </p:spTree>
    <p:extLst>
      <p:ext uri="{BB962C8B-B14F-4D97-AF65-F5344CB8AC3E}">
        <p14:creationId xmlns:p14="http://schemas.microsoft.com/office/powerpoint/2010/main" val="1119685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6055" y="2871150"/>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size</a:t>
            </a:r>
            <a:endParaRPr lang="de-DE" dirty="0"/>
          </a:p>
        </p:txBody>
      </p:sp>
      <p:sp>
        <p:nvSpPr>
          <p:cNvPr id="7" name="Rectangle 6"/>
          <p:cNvSpPr/>
          <p:nvPr/>
        </p:nvSpPr>
        <p:spPr>
          <a:xfrm>
            <a:off x="976056" y="1903410"/>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Quality</a:t>
            </a:r>
            <a:endParaRPr lang="de-DE" dirty="0"/>
          </a:p>
        </p:txBody>
      </p:sp>
      <p:sp>
        <p:nvSpPr>
          <p:cNvPr id="8" name="Rectangle 7"/>
          <p:cNvSpPr/>
          <p:nvPr/>
        </p:nvSpPr>
        <p:spPr>
          <a:xfrm>
            <a:off x="8805461" y="5758631"/>
            <a:ext cx="1884642"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Reusability</a:t>
            </a:r>
            <a:endParaRPr lang="de-DE" dirty="0"/>
          </a:p>
        </p:txBody>
      </p:sp>
      <p:sp>
        <p:nvSpPr>
          <p:cNvPr id="9" name="Rectangle 8"/>
          <p:cNvSpPr/>
          <p:nvPr/>
        </p:nvSpPr>
        <p:spPr>
          <a:xfrm>
            <a:off x="8768235" y="3793853"/>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Defect Detection</a:t>
            </a:r>
            <a:endParaRPr lang="de-DE" dirty="0"/>
          </a:p>
        </p:txBody>
      </p:sp>
      <p:sp>
        <p:nvSpPr>
          <p:cNvPr id="10" name="Rectangle 9"/>
          <p:cNvSpPr/>
          <p:nvPr/>
        </p:nvSpPr>
        <p:spPr>
          <a:xfrm>
            <a:off x="8768235" y="2760421"/>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Reliability</a:t>
            </a:r>
            <a:endParaRPr lang="de-DE" dirty="0"/>
          </a:p>
        </p:txBody>
      </p:sp>
      <p:sp>
        <p:nvSpPr>
          <p:cNvPr id="11" name="Rectangle 10"/>
          <p:cNvSpPr/>
          <p:nvPr/>
        </p:nvSpPr>
        <p:spPr>
          <a:xfrm>
            <a:off x="8768236" y="1783429"/>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Maintenance  or task effort</a:t>
            </a:r>
            <a:endParaRPr lang="de-DE" dirty="0"/>
          </a:p>
        </p:txBody>
      </p:sp>
      <p:sp>
        <p:nvSpPr>
          <p:cNvPr id="12" name="Rectangle 11"/>
          <p:cNvSpPr/>
          <p:nvPr/>
        </p:nvSpPr>
        <p:spPr>
          <a:xfrm>
            <a:off x="976055" y="3774181"/>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Development Cost</a:t>
            </a:r>
            <a:endParaRPr lang="de-DE" dirty="0"/>
          </a:p>
        </p:txBody>
      </p:sp>
      <p:sp>
        <p:nvSpPr>
          <p:cNvPr id="13" name="Rectangle 12"/>
          <p:cNvSpPr/>
          <p:nvPr/>
        </p:nvSpPr>
        <p:spPr>
          <a:xfrm>
            <a:off x="974890" y="5793205"/>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Effort</a:t>
            </a:r>
            <a:endParaRPr lang="de-DE" dirty="0"/>
          </a:p>
        </p:txBody>
      </p:sp>
      <p:sp>
        <p:nvSpPr>
          <p:cNvPr id="14" name="Rectangle 13"/>
          <p:cNvSpPr/>
          <p:nvPr/>
        </p:nvSpPr>
        <p:spPr>
          <a:xfrm>
            <a:off x="8804298" y="4796924"/>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Testability of </a:t>
            </a:r>
            <a:r>
              <a:rPr lang="en-US" dirty="0" err="1" smtClean="0"/>
              <a:t>prog</a:t>
            </a:r>
            <a:r>
              <a:rPr lang="en-US" dirty="0" smtClean="0"/>
              <a:t> and modules</a:t>
            </a:r>
            <a:endParaRPr lang="de-DE" dirty="0"/>
          </a:p>
        </p:txBody>
      </p:sp>
      <p:sp>
        <p:nvSpPr>
          <p:cNvPr id="15" name="Rectangle 14"/>
          <p:cNvSpPr/>
          <p:nvPr/>
        </p:nvSpPr>
        <p:spPr>
          <a:xfrm>
            <a:off x="974890" y="4747080"/>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Release Time</a:t>
            </a:r>
            <a:endParaRPr lang="de-DE" dirty="0"/>
          </a:p>
        </p:txBody>
      </p:sp>
      <p:sp>
        <p:nvSpPr>
          <p:cNvPr id="17" name="Rounded Rectangle 16"/>
          <p:cNvSpPr/>
          <p:nvPr/>
        </p:nvSpPr>
        <p:spPr>
          <a:xfrm>
            <a:off x="4264873" y="3251568"/>
            <a:ext cx="3148049" cy="1283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ML and SE</a:t>
            </a:r>
            <a:endParaRPr lang="de-DE" dirty="0"/>
          </a:p>
        </p:txBody>
      </p:sp>
      <p:cxnSp>
        <p:nvCxnSpPr>
          <p:cNvPr id="21" name="Elbow Connector 20"/>
          <p:cNvCxnSpPr>
            <a:stCxn id="7" idx="3"/>
            <a:endCxn id="17" idx="1"/>
          </p:cNvCxnSpPr>
          <p:nvPr/>
        </p:nvCxnSpPr>
        <p:spPr>
          <a:xfrm>
            <a:off x="2860697" y="2283829"/>
            <a:ext cx="1404176" cy="16094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4" idx="3"/>
            <a:endCxn id="17" idx="1"/>
          </p:cNvCxnSpPr>
          <p:nvPr/>
        </p:nvCxnSpPr>
        <p:spPr>
          <a:xfrm>
            <a:off x="2860696" y="3251569"/>
            <a:ext cx="1404177" cy="641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2" idx="3"/>
          </p:cNvCxnSpPr>
          <p:nvPr/>
        </p:nvCxnSpPr>
        <p:spPr>
          <a:xfrm flipV="1">
            <a:off x="2860696" y="3893293"/>
            <a:ext cx="1355313" cy="26130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5" idx="3"/>
          </p:cNvCxnSpPr>
          <p:nvPr/>
        </p:nvCxnSpPr>
        <p:spPr>
          <a:xfrm flipV="1">
            <a:off x="2859531" y="3893293"/>
            <a:ext cx="703253" cy="123420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3" idx="3"/>
          </p:cNvCxnSpPr>
          <p:nvPr/>
        </p:nvCxnSpPr>
        <p:spPr>
          <a:xfrm flipV="1">
            <a:off x="2859531" y="4934968"/>
            <a:ext cx="703250" cy="12386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1" idx="1"/>
            <a:endCxn id="17" idx="3"/>
          </p:cNvCxnSpPr>
          <p:nvPr/>
        </p:nvCxnSpPr>
        <p:spPr>
          <a:xfrm rot="10800000" flipV="1">
            <a:off x="7412922" y="2163847"/>
            <a:ext cx="1355314" cy="17294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1"/>
            <a:endCxn id="17" idx="3"/>
          </p:cNvCxnSpPr>
          <p:nvPr/>
        </p:nvCxnSpPr>
        <p:spPr>
          <a:xfrm rot="10800000" flipV="1">
            <a:off x="7412923" y="3140839"/>
            <a:ext cx="1355313" cy="7524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9" idx="1"/>
            <a:endCxn id="17" idx="3"/>
          </p:cNvCxnSpPr>
          <p:nvPr/>
        </p:nvCxnSpPr>
        <p:spPr>
          <a:xfrm rot="10800000">
            <a:off x="7412923" y="3893294"/>
            <a:ext cx="1355313" cy="2809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4" idx="1"/>
          </p:cNvCxnSpPr>
          <p:nvPr/>
        </p:nvCxnSpPr>
        <p:spPr>
          <a:xfrm rot="10800000">
            <a:off x="8090580" y="3982739"/>
            <a:ext cx="713719" cy="11946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8" idx="1"/>
          </p:cNvCxnSpPr>
          <p:nvPr/>
        </p:nvCxnSpPr>
        <p:spPr>
          <a:xfrm rot="10800000">
            <a:off x="8090579" y="2871150"/>
            <a:ext cx="714882" cy="32679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74890" y="852356"/>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Repair and Performance</a:t>
            </a:r>
            <a:endParaRPr lang="de-DE" dirty="0"/>
          </a:p>
        </p:txBody>
      </p:sp>
      <p:sp>
        <p:nvSpPr>
          <p:cNvPr id="28" name="Rectangle 27"/>
          <p:cNvSpPr/>
          <p:nvPr/>
        </p:nvSpPr>
        <p:spPr>
          <a:xfrm>
            <a:off x="8768235" y="695708"/>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Requirement engineering</a:t>
            </a:r>
            <a:endParaRPr lang="de-DE" dirty="0"/>
          </a:p>
        </p:txBody>
      </p:sp>
      <p:cxnSp>
        <p:nvCxnSpPr>
          <p:cNvPr id="6" name="Straight Connector 5"/>
          <p:cNvCxnSpPr/>
          <p:nvPr/>
        </p:nvCxnSpPr>
        <p:spPr>
          <a:xfrm flipV="1">
            <a:off x="8090579" y="1076126"/>
            <a:ext cx="0" cy="1087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562782" y="1237704"/>
            <a:ext cx="18612" cy="1046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26" idx="3"/>
          </p:cNvCxnSpPr>
          <p:nvPr/>
        </p:nvCxnSpPr>
        <p:spPr>
          <a:xfrm flipH="1" flipV="1">
            <a:off x="2859531" y="1232775"/>
            <a:ext cx="721863" cy="3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28" idx="1"/>
          </p:cNvCxnSpPr>
          <p:nvPr/>
        </p:nvCxnSpPr>
        <p:spPr>
          <a:xfrm>
            <a:off x="8090580" y="1076126"/>
            <a:ext cx="67765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55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State-of-the-practice from the perspective of ML </a:t>
            </a:r>
            <a:r>
              <a:rPr lang="en-US" dirty="0" smtClean="0"/>
              <a:t>algorithms</a:t>
            </a:r>
            <a:r>
              <a:rPr lang="en-US" sz="2800" dirty="0" smtClean="0"/>
              <a:t>[1]</a:t>
            </a:r>
            <a:endParaRPr lang="de-DE" sz="2800" dirty="0"/>
          </a:p>
        </p:txBody>
      </p:sp>
      <p:pic>
        <p:nvPicPr>
          <p:cNvPr id="4" name="Picture 3"/>
          <p:cNvPicPr>
            <a:picLocks noChangeAspect="1"/>
          </p:cNvPicPr>
          <p:nvPr/>
        </p:nvPicPr>
        <p:blipFill>
          <a:blip r:embed="rId2"/>
          <a:stretch>
            <a:fillRect/>
          </a:stretch>
        </p:blipFill>
        <p:spPr>
          <a:xfrm>
            <a:off x="1743361" y="2475369"/>
            <a:ext cx="6686136" cy="4248150"/>
          </a:xfrm>
          <a:prstGeom prst="rect">
            <a:avLst/>
          </a:prstGeom>
        </p:spPr>
      </p:pic>
    </p:spTree>
    <p:extLst>
      <p:ext uri="{BB962C8B-B14F-4D97-AF65-F5344CB8AC3E}">
        <p14:creationId xmlns:p14="http://schemas.microsoft.com/office/powerpoint/2010/main" val="1526070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trend (1987-2001</a:t>
            </a:r>
            <a:r>
              <a:rPr lang="en-US" dirty="0" smtClean="0"/>
              <a:t>)</a:t>
            </a:r>
            <a:r>
              <a:rPr lang="en-US" dirty="0"/>
              <a:t> </a:t>
            </a:r>
            <a:r>
              <a:rPr lang="en-US" sz="2800" dirty="0"/>
              <a:t>[1]</a:t>
            </a:r>
            <a:endParaRPr lang="de-DE" dirty="0"/>
          </a:p>
        </p:txBody>
      </p:sp>
      <p:pic>
        <p:nvPicPr>
          <p:cNvPr id="4" name="Picture 3"/>
          <p:cNvPicPr>
            <a:picLocks noChangeAspect="1"/>
          </p:cNvPicPr>
          <p:nvPr/>
        </p:nvPicPr>
        <p:blipFill>
          <a:blip r:embed="rId2"/>
          <a:stretch>
            <a:fillRect/>
          </a:stretch>
        </p:blipFill>
        <p:spPr>
          <a:xfrm>
            <a:off x="2047956" y="2272842"/>
            <a:ext cx="7305675" cy="4048125"/>
          </a:xfrm>
          <a:prstGeom prst="rect">
            <a:avLst/>
          </a:prstGeom>
        </p:spPr>
      </p:pic>
    </p:spTree>
    <p:extLst>
      <p:ext uri="{BB962C8B-B14F-4D97-AF65-F5344CB8AC3E}">
        <p14:creationId xmlns:p14="http://schemas.microsoft.com/office/powerpoint/2010/main" val="401215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Conferences</a:t>
            </a:r>
            <a:endParaRPr lang="de-DE" dirty="0"/>
          </a:p>
        </p:txBody>
      </p:sp>
      <p:sp>
        <p:nvSpPr>
          <p:cNvPr id="3" name="Content Placeholder 2"/>
          <p:cNvSpPr>
            <a:spLocks noGrp="1"/>
          </p:cNvSpPr>
          <p:nvPr>
            <p:ph idx="1"/>
          </p:nvPr>
        </p:nvSpPr>
        <p:spPr/>
        <p:txBody>
          <a:bodyPr/>
          <a:lstStyle/>
          <a:p>
            <a:r>
              <a:rPr lang="en-US" dirty="0" smtClean="0"/>
              <a:t>International Conference of Software Engineering(ICSE).</a:t>
            </a:r>
          </a:p>
          <a:p>
            <a:r>
              <a:rPr lang="en-US" dirty="0" smtClean="0"/>
              <a:t>Automated Software Engineering(ASE).</a:t>
            </a:r>
          </a:p>
          <a:p>
            <a:r>
              <a:rPr lang="en-US" dirty="0" smtClean="0"/>
              <a:t>Foundation of Software Engineering(FSE).</a:t>
            </a:r>
          </a:p>
        </p:txBody>
      </p:sp>
    </p:spTree>
    <p:extLst>
      <p:ext uri="{BB962C8B-B14F-4D97-AF65-F5344CB8AC3E}">
        <p14:creationId xmlns:p14="http://schemas.microsoft.com/office/powerpoint/2010/main" val="672094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scope in SE </a:t>
            </a:r>
            <a:endParaRPr lang="de-DE" dirty="0"/>
          </a:p>
        </p:txBody>
      </p:sp>
      <p:sp>
        <p:nvSpPr>
          <p:cNvPr id="5" name="Rectangle 4"/>
          <p:cNvSpPr/>
          <p:nvPr/>
        </p:nvSpPr>
        <p:spPr>
          <a:xfrm>
            <a:off x="976056" y="1903410"/>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Quality</a:t>
            </a:r>
            <a:endParaRPr lang="de-DE" dirty="0"/>
          </a:p>
        </p:txBody>
      </p:sp>
      <p:sp>
        <p:nvSpPr>
          <p:cNvPr id="7" name="Rectangle 6"/>
          <p:cNvSpPr/>
          <p:nvPr/>
        </p:nvSpPr>
        <p:spPr>
          <a:xfrm>
            <a:off x="8768235" y="3793853"/>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Defect Detection</a:t>
            </a:r>
            <a:endParaRPr lang="de-DE" dirty="0"/>
          </a:p>
        </p:txBody>
      </p:sp>
      <p:sp>
        <p:nvSpPr>
          <p:cNvPr id="8" name="Rectangle 7"/>
          <p:cNvSpPr/>
          <p:nvPr/>
        </p:nvSpPr>
        <p:spPr>
          <a:xfrm>
            <a:off x="8768235" y="2760421"/>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Software Defect Detection</a:t>
            </a:r>
            <a:endParaRPr lang="de-DE" dirty="0"/>
          </a:p>
        </p:txBody>
      </p:sp>
      <p:sp>
        <p:nvSpPr>
          <p:cNvPr id="9" name="Rectangle 8"/>
          <p:cNvSpPr/>
          <p:nvPr/>
        </p:nvSpPr>
        <p:spPr>
          <a:xfrm>
            <a:off x="8768236" y="1783429"/>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Maintenance  or task effort</a:t>
            </a:r>
            <a:endParaRPr lang="de-DE" dirty="0"/>
          </a:p>
        </p:txBody>
      </p:sp>
      <p:sp>
        <p:nvSpPr>
          <p:cNvPr id="10" name="Rectangle 9"/>
          <p:cNvSpPr/>
          <p:nvPr/>
        </p:nvSpPr>
        <p:spPr>
          <a:xfrm>
            <a:off x="973724" y="2919733"/>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Development Cost</a:t>
            </a:r>
            <a:endParaRPr lang="de-DE" dirty="0"/>
          </a:p>
        </p:txBody>
      </p:sp>
      <p:sp>
        <p:nvSpPr>
          <p:cNvPr id="12" name="Rectangle 11"/>
          <p:cNvSpPr/>
          <p:nvPr/>
        </p:nvSpPr>
        <p:spPr>
          <a:xfrm>
            <a:off x="8804298" y="4796924"/>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Testability of </a:t>
            </a:r>
            <a:r>
              <a:rPr lang="en-US" dirty="0" err="1" smtClean="0"/>
              <a:t>prog</a:t>
            </a:r>
            <a:r>
              <a:rPr lang="en-US" dirty="0" smtClean="0"/>
              <a:t> and modules</a:t>
            </a:r>
            <a:endParaRPr lang="de-DE" dirty="0"/>
          </a:p>
        </p:txBody>
      </p:sp>
      <p:sp>
        <p:nvSpPr>
          <p:cNvPr id="14" name="Rounded Rectangle 13"/>
          <p:cNvSpPr/>
          <p:nvPr/>
        </p:nvSpPr>
        <p:spPr>
          <a:xfrm>
            <a:off x="4264873" y="3251568"/>
            <a:ext cx="3148049" cy="1283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ML and SE</a:t>
            </a:r>
            <a:endParaRPr lang="de-DE" dirty="0"/>
          </a:p>
        </p:txBody>
      </p:sp>
      <p:cxnSp>
        <p:nvCxnSpPr>
          <p:cNvPr id="15" name="Elbow Connector 14"/>
          <p:cNvCxnSpPr>
            <a:stCxn id="5" idx="3"/>
            <a:endCxn id="14" idx="1"/>
          </p:cNvCxnSpPr>
          <p:nvPr/>
        </p:nvCxnSpPr>
        <p:spPr>
          <a:xfrm>
            <a:off x="2860697" y="2283829"/>
            <a:ext cx="1404176" cy="16094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flipV="1">
            <a:off x="2859531" y="3893293"/>
            <a:ext cx="703253" cy="123420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9" idx="1"/>
            <a:endCxn id="14" idx="3"/>
          </p:cNvCxnSpPr>
          <p:nvPr/>
        </p:nvCxnSpPr>
        <p:spPr>
          <a:xfrm rot="10800000" flipV="1">
            <a:off x="7412922" y="2163847"/>
            <a:ext cx="1355314" cy="17294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1"/>
            <a:endCxn id="14" idx="3"/>
          </p:cNvCxnSpPr>
          <p:nvPr/>
        </p:nvCxnSpPr>
        <p:spPr>
          <a:xfrm rot="10800000" flipV="1">
            <a:off x="7412923" y="3140839"/>
            <a:ext cx="1355313" cy="7524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7" idx="1"/>
            <a:endCxn id="14" idx="3"/>
          </p:cNvCxnSpPr>
          <p:nvPr/>
        </p:nvCxnSpPr>
        <p:spPr>
          <a:xfrm rot="10800000">
            <a:off x="7412923" y="3893294"/>
            <a:ext cx="1355313" cy="2809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2" idx="1"/>
          </p:cNvCxnSpPr>
          <p:nvPr/>
        </p:nvCxnSpPr>
        <p:spPr>
          <a:xfrm rot="10800000">
            <a:off x="8090580" y="3982739"/>
            <a:ext cx="713719" cy="119460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73726" y="4914417"/>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Repair and Performance</a:t>
            </a:r>
            <a:endParaRPr lang="de-DE" dirty="0"/>
          </a:p>
        </p:txBody>
      </p:sp>
      <p:sp>
        <p:nvSpPr>
          <p:cNvPr id="26" name="Rectangle 25"/>
          <p:cNvSpPr/>
          <p:nvPr/>
        </p:nvSpPr>
        <p:spPr>
          <a:xfrm>
            <a:off x="973725" y="3919666"/>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Requirement engineering</a:t>
            </a:r>
            <a:endParaRPr lang="de-DE" dirty="0"/>
          </a:p>
        </p:txBody>
      </p:sp>
      <p:cxnSp>
        <p:nvCxnSpPr>
          <p:cNvPr id="33" name="Straight Connector 32"/>
          <p:cNvCxnSpPr>
            <a:stCxn id="10" idx="3"/>
          </p:cNvCxnSpPr>
          <p:nvPr/>
        </p:nvCxnSpPr>
        <p:spPr>
          <a:xfrm flipV="1">
            <a:off x="2858365" y="3300151"/>
            <a:ext cx="70441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3"/>
          </p:cNvCxnSpPr>
          <p:nvPr/>
        </p:nvCxnSpPr>
        <p:spPr>
          <a:xfrm flipV="1">
            <a:off x="2858366" y="4300084"/>
            <a:ext cx="728849"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918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State-of-the-practice from the perspective of ML algorithms</a:t>
            </a:r>
            <a:endParaRPr lang="de-DE" dirty="0"/>
          </a:p>
        </p:txBody>
      </p:sp>
      <p:graphicFrame>
        <p:nvGraphicFramePr>
          <p:cNvPr id="5" name="Chart 4"/>
          <p:cNvGraphicFramePr>
            <a:graphicFrameLocks/>
          </p:cNvGraphicFramePr>
          <p:nvPr>
            <p:extLst>
              <p:ext uri="{D42A27DB-BD31-4B8C-83A1-F6EECF244321}">
                <p14:modId xmlns:p14="http://schemas.microsoft.com/office/powerpoint/2010/main" val="2697759725"/>
              </p:ext>
            </p:extLst>
          </p:nvPr>
        </p:nvGraphicFramePr>
        <p:xfrm>
          <a:off x="2324746" y="2650210"/>
          <a:ext cx="5393410" cy="31267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7273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trend </a:t>
            </a:r>
            <a:r>
              <a:rPr lang="en-US" dirty="0" smtClean="0"/>
              <a:t>(2011-2017)</a:t>
            </a:r>
            <a:endParaRPr lang="de-DE" dirty="0"/>
          </a:p>
        </p:txBody>
      </p:sp>
      <p:graphicFrame>
        <p:nvGraphicFramePr>
          <p:cNvPr id="5" name="Chart 4"/>
          <p:cNvGraphicFramePr/>
          <p:nvPr>
            <p:extLst>
              <p:ext uri="{D42A27DB-BD31-4B8C-83A1-F6EECF244321}">
                <p14:modId xmlns:p14="http://schemas.microsoft.com/office/powerpoint/2010/main" val="4082323229"/>
              </p:ext>
            </p:extLst>
          </p:nvPr>
        </p:nvGraphicFramePr>
        <p:xfrm>
          <a:off x="2608733" y="2630315"/>
          <a:ext cx="5620385" cy="3007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0948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Words>
  <Application>Microsoft Office PowerPoint</Application>
  <PresentationFormat>Widescreen</PresentationFormat>
  <Paragraphs>92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Machine Learning and Software Engineering</vt:lpstr>
      <vt:lpstr>Base Concept</vt:lpstr>
      <vt:lpstr>PowerPoint Presentation</vt:lpstr>
      <vt:lpstr>State-of-the-practice from the perspective of ML algorithms[1]</vt:lpstr>
      <vt:lpstr>Publication trend (1987-2001) [1]</vt:lpstr>
      <vt:lpstr>Targeted Conferences</vt:lpstr>
      <vt:lpstr>ML scope in SE </vt:lpstr>
      <vt:lpstr>State-of-the-practice from the perspective of ML algorithms</vt:lpstr>
      <vt:lpstr>Publication trend (2011-2017)</vt:lpstr>
      <vt:lpstr>How Does it work</vt:lpstr>
      <vt:lpstr>Requirement Engineering</vt:lpstr>
      <vt:lpstr>The highlighted Problems in our Database </vt:lpstr>
      <vt:lpstr> Detecting User Story Information in Developer-Client conversation to Generate Extractive Summary[2]. </vt:lpstr>
      <vt:lpstr>Research Problem </vt:lpstr>
      <vt:lpstr>References</vt:lpstr>
      <vt:lpstr>First Chosen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Software Engineering</dc:title>
  <dc:creator>Tahira Iqbal</dc:creator>
  <cp:lastModifiedBy>Tahira Iqbal</cp:lastModifiedBy>
  <cp:revision>37</cp:revision>
  <dcterms:created xsi:type="dcterms:W3CDTF">2017-10-09T20:15:41Z</dcterms:created>
  <dcterms:modified xsi:type="dcterms:W3CDTF">2018-02-20T09:19:01Z</dcterms:modified>
</cp:coreProperties>
</file>