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5" r:id="rId9"/>
    <p:sldId id="266"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120" d="100"/>
          <a:sy n="120" d="100"/>
        </p:scale>
        <p:origin x="-17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68EDE-1CAC-4F5B-913D-0E5BDDA947FE}" type="datetimeFigureOut">
              <a:rPr lang="en-GB" smtClean="0"/>
              <a:t>16/04/2018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EFE8F-9FA4-4A9E-9A83-3ECD8707FC0E}" type="slidenum">
              <a:rPr lang="en-GB" smtClean="0"/>
              <a:t>‹#›</a:t>
            </a:fld>
            <a:endParaRPr lang="en-GB"/>
          </a:p>
        </p:txBody>
      </p:sp>
    </p:spTree>
    <p:extLst>
      <p:ext uri="{BB962C8B-B14F-4D97-AF65-F5344CB8AC3E}">
        <p14:creationId xmlns:p14="http://schemas.microsoft.com/office/powerpoint/2010/main" val="540285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4BEFE8F-9FA4-4A9E-9A83-3ECD8707FC0E}" type="slidenum">
              <a:rPr lang="en-GB" smtClean="0"/>
              <a:t>2</a:t>
            </a:fld>
            <a:endParaRPr lang="en-GB"/>
          </a:p>
        </p:txBody>
      </p:sp>
    </p:spTree>
    <p:extLst>
      <p:ext uri="{BB962C8B-B14F-4D97-AF65-F5344CB8AC3E}">
        <p14:creationId xmlns:p14="http://schemas.microsoft.com/office/powerpoint/2010/main" val="3768844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0" y="4369776"/>
            <a:ext cx="9144000" cy="888023"/>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Title</a:t>
            </a:r>
            <a:endParaRPr lang="en-GB" dirty="0"/>
          </a:p>
        </p:txBody>
      </p:sp>
      <p:pic>
        <p:nvPicPr>
          <p:cNvPr id="8" name="Bild 8"/>
          <p:cNvPicPr>
            <a:picLocks noChangeAspect="1"/>
          </p:cNvPicPr>
          <p:nvPr userDrawn="1"/>
        </p:nvPicPr>
        <p:blipFill>
          <a:blip r:embed="rId2"/>
          <a:stretch>
            <a:fillRect/>
          </a:stretch>
        </p:blipFill>
        <p:spPr>
          <a:xfrm>
            <a:off x="5605123" y="2208001"/>
            <a:ext cx="1034506" cy="436406"/>
          </a:xfrm>
          <a:prstGeom prst="rect">
            <a:avLst/>
          </a:prstGeom>
          <a:noFill/>
          <a:ln>
            <a:noFill/>
          </a:ln>
        </p:spPr>
      </p:pic>
      <p:pic>
        <p:nvPicPr>
          <p:cNvPr id="10" name="Picture 9"/>
          <p:cNvPicPr>
            <a:picLocks noChangeAspect="1"/>
          </p:cNvPicPr>
          <p:nvPr userDrawn="1"/>
        </p:nvPicPr>
        <p:blipFill>
          <a:blip r:embed="rId3"/>
          <a:stretch>
            <a:fillRect/>
          </a:stretch>
        </p:blipFill>
        <p:spPr>
          <a:xfrm>
            <a:off x="837744" y="2720851"/>
            <a:ext cx="10516511" cy="804742"/>
          </a:xfrm>
          <a:prstGeom prst="rect">
            <a:avLst/>
          </a:prstGeom>
        </p:spPr>
      </p:pic>
      <p:pic>
        <p:nvPicPr>
          <p:cNvPr id="11" name="Picture 2" descr="http://ocps-itn.eu/wp-content/uploads/2016/03/Logo-EC1.jpg"/>
          <p:cNvPicPr>
            <a:picLocks noChangeAspect="1"/>
          </p:cNvPicPr>
          <p:nvPr userDrawn="1"/>
        </p:nvPicPr>
        <p:blipFill>
          <a:blip r:embed="rId4"/>
          <a:srcRect/>
          <a:stretch>
            <a:fillRect/>
          </a:stretch>
        </p:blipFill>
        <p:spPr>
          <a:xfrm>
            <a:off x="11162661" y="0"/>
            <a:ext cx="1029339" cy="715897"/>
          </a:xfrm>
          <a:prstGeom prst="rect">
            <a:avLst/>
          </a:prstGeom>
          <a:noFill/>
          <a:ln>
            <a:noFill/>
          </a:ln>
        </p:spPr>
      </p:pic>
      <p:sp>
        <p:nvSpPr>
          <p:cNvPr id="12" name="TextBox 2"/>
          <p:cNvSpPr txBox="1"/>
          <p:nvPr userDrawn="1"/>
        </p:nvSpPr>
        <p:spPr>
          <a:xfrm>
            <a:off x="2316186" y="6310553"/>
            <a:ext cx="7612380" cy="461662"/>
          </a:xfrm>
          <a:prstGeom prst="rect">
            <a:avLst/>
          </a:prstGeom>
          <a:noFill/>
          <a:ln>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This project has received funding from the European Union’s Horizon 2020 Framework </a:t>
            </a:r>
            <a:r>
              <a:rPr lang="en-US" sz="1200" b="0" i="0" u="none" strike="noStrike" kern="1200" cap="none" spc="0" baseline="0" dirty="0" err="1">
                <a:solidFill>
                  <a:srgbClr val="000000"/>
                </a:solidFill>
                <a:uFillTx/>
                <a:latin typeface="Calibri"/>
              </a:rPr>
              <a:t>Programme</a:t>
            </a:r>
            <a:r>
              <a:rPr lang="en-US" sz="1200" b="0" i="0" u="none" strike="noStrike" kern="1200" cap="none" spc="0" baseline="0" dirty="0">
                <a:solidFill>
                  <a:srgbClr val="000000"/>
                </a:solidFill>
                <a:uFillTx/>
                <a:latin typeface="Calibri"/>
              </a:rPr>
              <a:t> for Research and Innovation under grant agreement no 674875.</a:t>
            </a:r>
            <a:endParaRPr lang="en-GB" sz="1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816926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406"/>
          </a:xfrm>
        </p:spPr>
        <p:txBody>
          <a:bodyPr/>
          <a:lstStyle/>
          <a:p>
            <a:r>
              <a:rPr lang="en-US" smtClean="0"/>
              <a:t>Click to edit Master title style</a:t>
            </a:r>
            <a:endParaRPr lang="en-GB"/>
          </a:p>
        </p:txBody>
      </p:sp>
      <p:sp>
        <p:nvSpPr>
          <p:cNvPr id="3" name="Content Placeholder 2"/>
          <p:cNvSpPr>
            <a:spLocks noGrp="1"/>
          </p:cNvSpPr>
          <p:nvPr>
            <p:ph idx="1"/>
          </p:nvPr>
        </p:nvSpPr>
        <p:spPr>
          <a:xfrm>
            <a:off x="838200" y="1274885"/>
            <a:ext cx="10515600" cy="4902078"/>
          </a:xfrm>
        </p:spPr>
        <p:txBody>
          <a:bodyPr/>
          <a:lstStyle>
            <a:lvl4pPr marL="2057400" indent="-228600">
              <a:defRPr/>
            </a:lvl4pPr>
            <a:lvl5pPr>
              <a:defRPr lang="en-US" sz="1800" kern="120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p:txBody>
          <a:bodyPr/>
          <a:lstStyle/>
          <a:p>
            <a:fld id="{246DB6E5-ECCD-45FF-934B-C99B3DF7924C}" type="slidenum">
              <a:rPr lang="en-GB" smtClean="0"/>
              <a:t>‹#›</a:t>
            </a:fld>
            <a:endParaRPr lang="en-GB"/>
          </a:p>
        </p:txBody>
      </p:sp>
    </p:spTree>
    <p:extLst>
      <p:ext uri="{BB962C8B-B14F-4D97-AF65-F5344CB8AC3E}">
        <p14:creationId xmlns:p14="http://schemas.microsoft.com/office/powerpoint/2010/main" val="2188327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246DB6E5-ECCD-45FF-934B-C99B3DF7924C}" type="slidenum">
              <a:rPr lang="en-GB" smtClean="0"/>
              <a:t>‹#›</a:t>
            </a:fld>
            <a:endParaRPr lang="en-GB"/>
          </a:p>
        </p:txBody>
      </p:sp>
    </p:spTree>
    <p:extLst>
      <p:ext uri="{BB962C8B-B14F-4D97-AF65-F5344CB8AC3E}">
        <p14:creationId xmlns:p14="http://schemas.microsoft.com/office/powerpoint/2010/main" val="20331817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lvl4pPr>
              <a:defRPr lang="en-US" sz="1800" kern="1200" dirty="0" smtClean="0">
                <a:solidFill>
                  <a:schemeClr val="tx1"/>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4pPr>
              <a:defRPr lang="en-US" sz="1800" kern="1200" dirty="0" smtClean="0">
                <a:solidFill>
                  <a:schemeClr val="tx1"/>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6"/>
          <p:cNvSpPr>
            <a:spLocks noGrp="1"/>
          </p:cNvSpPr>
          <p:nvPr>
            <p:ph type="sldNum" sz="quarter" idx="12"/>
          </p:nvPr>
        </p:nvSpPr>
        <p:spPr/>
        <p:txBody>
          <a:bodyPr/>
          <a:lstStyle/>
          <a:p>
            <a:fld id="{246DB6E5-ECCD-45FF-934B-C99B3DF7924C}" type="slidenum">
              <a:rPr lang="en-GB" smtClean="0"/>
              <a:t>‹#›</a:t>
            </a:fld>
            <a:endParaRPr lang="en-GB"/>
          </a:p>
        </p:txBody>
      </p:sp>
    </p:spTree>
    <p:extLst>
      <p:ext uri="{BB962C8B-B14F-4D97-AF65-F5344CB8AC3E}">
        <p14:creationId xmlns:p14="http://schemas.microsoft.com/office/powerpoint/2010/main" val="35276274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Bild 13"/>
          <p:cNvPicPr>
            <a:picLocks noChangeAspect="1"/>
          </p:cNvPicPr>
          <p:nvPr userDrawn="1"/>
        </p:nvPicPr>
        <p:blipFill rotWithShape="1">
          <a:blip r:embed="rId6">
            <a:extLst>
              <a:ext uri="{28A0092B-C50C-407E-A947-70E740481C1C}">
                <a14:useLocalDpi xmlns:a14="http://schemas.microsoft.com/office/drawing/2010/main" val="0"/>
              </a:ext>
            </a:extLst>
          </a:blip>
          <a:srcRect t="42245" r="73745"/>
          <a:stretch/>
        </p:blipFill>
        <p:spPr>
          <a:xfrm>
            <a:off x="1" y="3507581"/>
            <a:ext cx="1943100" cy="3350419"/>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4"/>
          </p:nvPr>
        </p:nvSpPr>
        <p:spPr>
          <a:xfrm>
            <a:off x="662354" y="6388424"/>
            <a:ext cx="2743200" cy="365125"/>
          </a:xfrm>
          <a:prstGeom prst="rect">
            <a:avLst/>
          </a:prstGeom>
        </p:spPr>
        <p:txBody>
          <a:bodyPr vert="horz" lIns="91440" tIns="45720" rIns="91440" bIns="45720" rtlCol="0" anchor="ctr"/>
          <a:lstStyle>
            <a:lvl1pPr algn="l">
              <a:defRPr sz="1200" b="1">
                <a:solidFill>
                  <a:schemeClr val="accent5"/>
                </a:solidFill>
              </a:defRPr>
            </a:lvl1pPr>
          </a:lstStyle>
          <a:p>
            <a:fld id="{246DB6E5-ECCD-45FF-934B-C99B3DF7924C}" type="slidenum">
              <a:rPr lang="en-GB" smtClean="0"/>
              <a:pPr/>
              <a:t>‹#›</a:t>
            </a:fld>
            <a:endParaRPr lang="en-GB" dirty="0"/>
          </a:p>
        </p:txBody>
      </p:sp>
      <p:pic>
        <p:nvPicPr>
          <p:cNvPr id="7" name="Bild 4"/>
          <p:cNvPicPr/>
          <p:nvPr userDrawn="1"/>
        </p:nvPicPr>
        <p:blipFill rotWithShape="1">
          <a:blip r:embed="rId7">
            <a:extLst>
              <a:ext uri="{28A0092B-C50C-407E-A947-70E740481C1C}">
                <a14:useLocalDpi xmlns:a14="http://schemas.microsoft.com/office/drawing/2010/main" val="0"/>
              </a:ext>
            </a:extLst>
          </a:blip>
          <a:srcRect r="70726"/>
          <a:stretch/>
        </p:blipFill>
        <p:spPr>
          <a:xfrm rot="16200000">
            <a:off x="8687526" y="-1330099"/>
            <a:ext cx="2589347" cy="5249545"/>
          </a:xfrm>
          <a:prstGeom prst="rect">
            <a:avLst/>
          </a:prstGeom>
        </p:spPr>
      </p:pic>
      <p:pic>
        <p:nvPicPr>
          <p:cNvPr id="9" name="Bild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116328" y="5869274"/>
            <a:ext cx="1004178" cy="885252"/>
          </a:xfrm>
          <a:prstGeom prst="rect">
            <a:avLst/>
          </a:prstGeom>
        </p:spPr>
      </p:pic>
    </p:spTree>
    <p:extLst>
      <p:ext uri="{BB962C8B-B14F-4D97-AF65-F5344CB8AC3E}">
        <p14:creationId xmlns:p14="http://schemas.microsoft.com/office/powerpoint/2010/main" val="190811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lang="en-GB" sz="4400" b="1" i="0" u="none" strike="noStrike" kern="1200" cap="none" spc="0" baseline="0" dirty="0" smtClean="0">
          <a:solidFill>
            <a:srgbClr val="002060"/>
          </a:solidFill>
          <a:uFillTx/>
          <a:latin typeface="Bebas"/>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b="0" i="0" u="none" strike="noStrike" kern="1200" cap="none" spc="0" baseline="0" dirty="0" smtClean="0">
          <a:solidFill>
            <a:srgbClr val="002060"/>
          </a:solidFill>
          <a:uFillTx/>
          <a:latin typeface="Bebas"/>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b="0" i="0" u="none" strike="noStrike" kern="1200" cap="none" spc="0" baseline="0" dirty="0" smtClean="0">
          <a:solidFill>
            <a:srgbClr val="002060"/>
          </a:solidFill>
          <a:uFillTx/>
          <a:latin typeface="Bebas"/>
          <a:ea typeface="+mj-ea"/>
          <a:cs typeface="+mj-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b="0" i="0" u="none" strike="noStrike" kern="1200" cap="none" spc="0" baseline="0" dirty="0" smtClean="0">
          <a:solidFill>
            <a:srgbClr val="002060"/>
          </a:solidFill>
          <a:uFillTx/>
          <a:latin typeface="Bebas"/>
          <a:ea typeface="+mj-ea"/>
          <a:cs typeface="+mj-cs"/>
        </a:defRPr>
      </a:lvl3pPr>
      <a:lvl4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Introductory Talk</a:t>
            </a:r>
            <a:endParaRPr lang="en-GB" dirty="0"/>
          </a:p>
        </p:txBody>
      </p:sp>
      <p:sp>
        <p:nvSpPr>
          <p:cNvPr id="4" name="TextBox 1"/>
          <p:cNvSpPr txBox="1"/>
          <p:nvPr/>
        </p:nvSpPr>
        <p:spPr>
          <a:xfrm>
            <a:off x="8012429" y="5455648"/>
            <a:ext cx="2725268" cy="646331"/>
          </a:xfrm>
          <a:prstGeom prst="rect">
            <a:avLst/>
          </a:prstGeom>
          <a:noFill/>
          <a:ln>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smtClean="0">
                <a:solidFill>
                  <a:srgbClr val="000000"/>
                </a:solidFill>
                <a:uFillTx/>
                <a:latin typeface="Calibri"/>
              </a:rPr>
              <a:t>Tahira Iqbal</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b="1" dirty="0" smtClean="0">
                <a:solidFill>
                  <a:srgbClr val="000000"/>
                </a:solidFill>
                <a:latin typeface="Calibri"/>
              </a:rPr>
              <a:t>Iqbal@fortiss.org</a:t>
            </a:r>
            <a:endParaRPr lang="en-GB" sz="1800" b="1" i="0" u="none" strike="noStrike" kern="1200" cap="none" spc="0" baseline="0" dirty="0" smtClean="0">
              <a:solidFill>
                <a:srgbClr val="000000"/>
              </a:solidFill>
              <a:uFillTx/>
              <a:latin typeface="Calibri"/>
            </a:endParaRPr>
          </a:p>
        </p:txBody>
      </p:sp>
    </p:spTree>
    <p:extLst>
      <p:ext uri="{BB962C8B-B14F-4D97-AF65-F5344CB8AC3E}">
        <p14:creationId xmlns:p14="http://schemas.microsoft.com/office/powerpoint/2010/main" val="2248877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OCPS Project</a:t>
            </a:r>
            <a:endParaRPr lang="de-DE" dirty="0"/>
          </a:p>
        </p:txBody>
      </p:sp>
      <p:sp>
        <p:nvSpPr>
          <p:cNvPr id="3" name="Content Placeholder 2"/>
          <p:cNvSpPr>
            <a:spLocks noGrp="1"/>
          </p:cNvSpPr>
          <p:nvPr>
            <p:ph idx="1"/>
          </p:nvPr>
        </p:nvSpPr>
        <p:spPr/>
        <p:txBody>
          <a:bodyPr/>
          <a:lstStyle/>
          <a:p>
            <a:r>
              <a:rPr lang="en-US" dirty="0" smtClean="0"/>
              <a:t>Expected Outcome:</a:t>
            </a:r>
          </a:p>
          <a:p>
            <a:pPr marL="0" indent="0">
              <a:buNone/>
            </a:pPr>
            <a:endParaRPr lang="en-GB" sz="1900" dirty="0" smtClean="0"/>
          </a:p>
          <a:p>
            <a:pPr marL="0" indent="0">
              <a:buNone/>
            </a:pPr>
            <a:r>
              <a:rPr lang="en-GB" sz="1900" dirty="0" smtClean="0"/>
              <a:t>T</a:t>
            </a:r>
            <a:r>
              <a:rPr lang="en-US" sz="1900" dirty="0"/>
              <a:t>he main contribution expected through this project is bridging the gap between state-of-the-art RE theory and industrial practices, developing a tool with the enhancement and improvement of the targeted problem. That will ultimately contribute to improve the quality and also reduce the cost of the development process in control software.</a:t>
            </a:r>
            <a:endParaRPr lang="en-US" dirty="0"/>
          </a:p>
        </p:txBody>
      </p:sp>
      <p:sp>
        <p:nvSpPr>
          <p:cNvPr id="4" name="Slide Number Placeholder 3"/>
          <p:cNvSpPr>
            <a:spLocks noGrp="1"/>
          </p:cNvSpPr>
          <p:nvPr>
            <p:ph type="sldNum" sz="quarter" idx="12"/>
          </p:nvPr>
        </p:nvSpPr>
        <p:spPr/>
        <p:txBody>
          <a:bodyPr/>
          <a:lstStyle/>
          <a:p>
            <a:fld id="{246DB6E5-ECCD-45FF-934B-C99B3DF7924C}" type="slidenum">
              <a:rPr lang="en-GB" smtClean="0"/>
              <a:t>10</a:t>
            </a:fld>
            <a:endParaRPr lang="en-GB"/>
          </a:p>
        </p:txBody>
      </p:sp>
    </p:spTree>
    <p:extLst>
      <p:ext uri="{BB962C8B-B14F-4D97-AF65-F5344CB8AC3E}">
        <p14:creationId xmlns:p14="http://schemas.microsoft.com/office/powerpoint/2010/main" val="408054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OCPS Project</a:t>
            </a:r>
            <a:endParaRPr lang="de-DE" dirty="0"/>
          </a:p>
        </p:txBody>
      </p:sp>
      <p:sp>
        <p:nvSpPr>
          <p:cNvPr id="3" name="Content Placeholder 2"/>
          <p:cNvSpPr>
            <a:spLocks noGrp="1"/>
          </p:cNvSpPr>
          <p:nvPr>
            <p:ph idx="1"/>
          </p:nvPr>
        </p:nvSpPr>
        <p:spPr/>
        <p:txBody>
          <a:bodyPr/>
          <a:lstStyle/>
          <a:p>
            <a:r>
              <a:rPr lang="en-US" dirty="0" smtClean="0"/>
              <a:t>Present Research:</a:t>
            </a:r>
          </a:p>
          <a:p>
            <a:pPr>
              <a:buFont typeface="Wingdings" panose="05000000000000000000" pitchFamily="2" charset="2"/>
              <a:buChar char="Ø"/>
            </a:pPr>
            <a:r>
              <a:rPr lang="en-US" dirty="0" smtClean="0"/>
              <a:t>Working on Survey Paper</a:t>
            </a:r>
          </a:p>
          <a:p>
            <a:pPr>
              <a:buFont typeface="Wingdings" panose="05000000000000000000" pitchFamily="2" charset="2"/>
              <a:buChar char="Ø"/>
            </a:pPr>
            <a:r>
              <a:rPr lang="en-US" dirty="0" smtClean="0"/>
              <a:t>Writing Proposal for the Admission.</a:t>
            </a:r>
            <a:endParaRPr lang="de-DE" dirty="0"/>
          </a:p>
        </p:txBody>
      </p:sp>
      <p:sp>
        <p:nvSpPr>
          <p:cNvPr id="4" name="Slide Number Placeholder 3"/>
          <p:cNvSpPr>
            <a:spLocks noGrp="1"/>
          </p:cNvSpPr>
          <p:nvPr>
            <p:ph type="sldNum" sz="quarter" idx="12"/>
          </p:nvPr>
        </p:nvSpPr>
        <p:spPr/>
        <p:txBody>
          <a:bodyPr/>
          <a:lstStyle/>
          <a:p>
            <a:fld id="{246DB6E5-ECCD-45FF-934B-C99B3DF7924C}" type="slidenum">
              <a:rPr lang="en-GB" smtClean="0"/>
              <a:t>11</a:t>
            </a:fld>
            <a:endParaRPr lang="en-GB"/>
          </a:p>
        </p:txBody>
      </p:sp>
    </p:spTree>
    <p:extLst>
      <p:ext uri="{BB962C8B-B14F-4D97-AF65-F5344CB8AC3E}">
        <p14:creationId xmlns:p14="http://schemas.microsoft.com/office/powerpoint/2010/main" val="238777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05371"/>
          </a:xfrm>
        </p:spPr>
        <p:txBody>
          <a:bodyPr>
            <a:normAutofit/>
          </a:bodyPr>
          <a:lstStyle/>
          <a:p>
            <a:r>
              <a:rPr lang="en-US" dirty="0" smtClean="0"/>
              <a:t>Thank you</a:t>
            </a:r>
            <a:endParaRPr lang="de-DE" dirty="0"/>
          </a:p>
        </p:txBody>
      </p:sp>
      <p:sp>
        <p:nvSpPr>
          <p:cNvPr id="4" name="Slide Number Placeholder 3"/>
          <p:cNvSpPr>
            <a:spLocks noGrp="1"/>
          </p:cNvSpPr>
          <p:nvPr>
            <p:ph type="sldNum" sz="quarter" idx="12"/>
          </p:nvPr>
        </p:nvSpPr>
        <p:spPr/>
        <p:txBody>
          <a:bodyPr/>
          <a:lstStyle/>
          <a:p>
            <a:fld id="{246DB6E5-ECCD-45FF-934B-C99B3DF7924C}" type="slidenum">
              <a:rPr lang="en-GB" smtClean="0"/>
              <a:t>12</a:t>
            </a:fld>
            <a:endParaRPr lang="en-GB"/>
          </a:p>
        </p:txBody>
      </p:sp>
    </p:spTree>
    <p:extLst>
      <p:ext uri="{BB962C8B-B14F-4D97-AF65-F5344CB8AC3E}">
        <p14:creationId xmlns:p14="http://schemas.microsoft.com/office/powerpoint/2010/main" val="326092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23776" y="1052126"/>
            <a:ext cx="5430024" cy="4545592"/>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246DB6E5-ECCD-45FF-934B-C99B3DF7924C}" type="slidenum">
              <a:rPr lang="en-GB" smtClean="0"/>
              <a:t>2</a:t>
            </a:fld>
            <a:endParaRPr lang="en-GB" dirty="0"/>
          </a:p>
        </p:txBody>
      </p:sp>
      <p:sp>
        <p:nvSpPr>
          <p:cNvPr id="7" name="TextBox 6"/>
          <p:cNvSpPr txBox="1"/>
          <p:nvPr/>
        </p:nvSpPr>
        <p:spPr>
          <a:xfrm>
            <a:off x="437321" y="1804946"/>
            <a:ext cx="5486455" cy="1754326"/>
          </a:xfrm>
          <a:prstGeom prst="rect">
            <a:avLst/>
          </a:prstGeom>
          <a:noFill/>
        </p:spPr>
        <p:txBody>
          <a:bodyPr wrap="square" rtlCol="0">
            <a:spAutoFit/>
          </a:bodyPr>
          <a:lstStyle/>
          <a:p>
            <a:r>
              <a:rPr lang="en-US" dirty="0" smtClean="0"/>
              <a:t>Name: Tahira Iqbal.</a:t>
            </a:r>
          </a:p>
          <a:p>
            <a:r>
              <a:rPr lang="en-US" dirty="0" smtClean="0"/>
              <a:t>Biography: April, 1993 Pakistan.</a:t>
            </a:r>
          </a:p>
          <a:p>
            <a:r>
              <a:rPr lang="en-US" dirty="0"/>
              <a:t> </a:t>
            </a:r>
            <a:r>
              <a:rPr lang="en-US" dirty="0" smtClean="0"/>
              <a:t>                  2010-2014 B.E in Software  Engineering.                                                 </a:t>
            </a:r>
          </a:p>
          <a:p>
            <a:r>
              <a:rPr lang="en-US" dirty="0" smtClean="0"/>
              <a:t>                  2014-2016  Masters in Software Engineering.</a:t>
            </a:r>
          </a:p>
          <a:p>
            <a:r>
              <a:rPr lang="en-US" dirty="0"/>
              <a:t> </a:t>
            </a:r>
            <a:r>
              <a:rPr lang="en-US" dirty="0" smtClean="0"/>
              <a:t>                 2017             Research Assistant in Korea</a:t>
            </a:r>
          </a:p>
          <a:p>
            <a:r>
              <a:rPr lang="en-US" dirty="0"/>
              <a:t> </a:t>
            </a:r>
            <a:r>
              <a:rPr lang="en-US" dirty="0" smtClean="0"/>
              <a:t>                 2017             </a:t>
            </a:r>
            <a:r>
              <a:rPr lang="en-US" dirty="0" err="1" smtClean="0"/>
              <a:t>Fortiss</a:t>
            </a:r>
            <a:r>
              <a:rPr lang="en-US" dirty="0" smtClean="0"/>
              <a:t>, Germany as OCPS ESR10.</a:t>
            </a:r>
          </a:p>
        </p:txBody>
      </p:sp>
    </p:spTree>
    <p:extLst>
      <p:ext uri="{BB962C8B-B14F-4D97-AF65-F5344CB8AC3E}">
        <p14:creationId xmlns:p14="http://schemas.microsoft.com/office/powerpoint/2010/main" val="16592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Education</a:t>
            </a:r>
            <a:endParaRPr lang="de-DE" dirty="0"/>
          </a:p>
        </p:txBody>
      </p:sp>
      <p:sp>
        <p:nvSpPr>
          <p:cNvPr id="3" name="Content Placeholder 2"/>
          <p:cNvSpPr>
            <a:spLocks noGrp="1"/>
          </p:cNvSpPr>
          <p:nvPr>
            <p:ph idx="1"/>
          </p:nvPr>
        </p:nvSpPr>
        <p:spPr/>
        <p:txBody>
          <a:bodyPr>
            <a:normAutofit/>
          </a:bodyPr>
          <a:lstStyle/>
          <a:p>
            <a:r>
              <a:rPr lang="en-US" dirty="0" smtClean="0"/>
              <a:t>Bachelor in Engineering Software Engineering 2010-2014</a:t>
            </a:r>
          </a:p>
          <a:p>
            <a:pPr marL="0" indent="0">
              <a:buNone/>
            </a:pPr>
            <a:r>
              <a:rPr lang="en-US" sz="1800" dirty="0" err="1"/>
              <a:t>Namal</a:t>
            </a:r>
            <a:r>
              <a:rPr lang="en-US" sz="1800" dirty="0"/>
              <a:t> College an </a:t>
            </a:r>
            <a:r>
              <a:rPr lang="en-US" sz="1800" dirty="0" err="1"/>
              <a:t>assoisated</a:t>
            </a:r>
            <a:r>
              <a:rPr lang="en-US" sz="1800" dirty="0"/>
              <a:t> college of University of </a:t>
            </a:r>
            <a:r>
              <a:rPr lang="en-US" sz="1800" dirty="0" err="1"/>
              <a:t>Bradford,UK</a:t>
            </a:r>
            <a:r>
              <a:rPr lang="en-US" sz="1800" dirty="0"/>
              <a:t>.</a:t>
            </a:r>
          </a:p>
          <a:p>
            <a:pPr marL="0" indent="0">
              <a:buNone/>
            </a:pPr>
            <a:endParaRPr lang="en-US" dirty="0" smtClean="0"/>
          </a:p>
          <a:p>
            <a:r>
              <a:rPr lang="en-US" dirty="0" smtClean="0"/>
              <a:t>Bachelor Thesis:</a:t>
            </a:r>
          </a:p>
          <a:p>
            <a:pPr marL="0" indent="0">
              <a:buNone/>
            </a:pPr>
            <a:r>
              <a:rPr lang="en-US" sz="1800" b="1" dirty="0" smtClean="0"/>
              <a:t>Title: Animal </a:t>
            </a:r>
            <a:r>
              <a:rPr lang="en-US" sz="1800" b="1" dirty="0"/>
              <a:t>Disease Diagnostic System </a:t>
            </a:r>
          </a:p>
          <a:p>
            <a:pPr marL="0" indent="0">
              <a:buNone/>
            </a:pPr>
            <a:r>
              <a:rPr lang="en-US" sz="1800" dirty="0" smtClean="0"/>
              <a:t>The </a:t>
            </a:r>
            <a:r>
              <a:rPr lang="en-US" sz="1800" dirty="0"/>
              <a:t>purpose of this project </a:t>
            </a:r>
            <a:r>
              <a:rPr lang="en-US" sz="1800" dirty="0" smtClean="0"/>
              <a:t>was </a:t>
            </a:r>
            <a:r>
              <a:rPr lang="en-US" sz="1800" dirty="0"/>
              <a:t>to facilitate the farmers by providing a desktop application, </a:t>
            </a:r>
            <a:r>
              <a:rPr lang="en-US" sz="1800" dirty="0" smtClean="0"/>
              <a:t>which can diagnose  </a:t>
            </a:r>
            <a:r>
              <a:rPr lang="en-US" sz="1800" dirty="0"/>
              <a:t>disease(s) by entering observed symptoms. The data used is a mixture of </a:t>
            </a:r>
            <a:r>
              <a:rPr lang="en-US" sz="1800" dirty="0" smtClean="0"/>
              <a:t>bookish knowledge </a:t>
            </a:r>
            <a:r>
              <a:rPr lang="en-US" sz="1800" dirty="0"/>
              <a:t>and real-time data collected from farmers. The technique used for </a:t>
            </a:r>
            <a:r>
              <a:rPr lang="en-US" sz="1800" dirty="0" smtClean="0"/>
              <a:t>disease diagnosis </a:t>
            </a:r>
            <a:r>
              <a:rPr lang="en-US" sz="1800" dirty="0"/>
              <a:t>is case based reasoning</a:t>
            </a:r>
            <a:r>
              <a:rPr lang="en-US" sz="1800" dirty="0" smtClean="0"/>
              <a:t>.</a:t>
            </a:r>
          </a:p>
          <a:p>
            <a:pPr marL="0" indent="0">
              <a:buNone/>
            </a:pPr>
            <a:endParaRPr lang="en-US" sz="1800" dirty="0"/>
          </a:p>
        </p:txBody>
      </p:sp>
      <p:sp>
        <p:nvSpPr>
          <p:cNvPr id="4" name="Slide Number Placeholder 3"/>
          <p:cNvSpPr>
            <a:spLocks noGrp="1"/>
          </p:cNvSpPr>
          <p:nvPr>
            <p:ph type="sldNum" sz="quarter" idx="12"/>
          </p:nvPr>
        </p:nvSpPr>
        <p:spPr/>
        <p:txBody>
          <a:bodyPr/>
          <a:lstStyle/>
          <a:p>
            <a:fld id="{246DB6E5-ECCD-45FF-934B-C99B3DF7924C}" type="slidenum">
              <a:rPr lang="en-GB" smtClean="0"/>
              <a:t>3</a:t>
            </a:fld>
            <a:endParaRPr lang="en-GB"/>
          </a:p>
        </p:txBody>
      </p:sp>
    </p:spTree>
    <p:extLst>
      <p:ext uri="{BB962C8B-B14F-4D97-AF65-F5344CB8AC3E}">
        <p14:creationId xmlns:p14="http://schemas.microsoft.com/office/powerpoint/2010/main" val="360784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Education</a:t>
            </a:r>
            <a:endParaRPr lang="de-DE" dirty="0"/>
          </a:p>
        </p:txBody>
      </p:sp>
      <p:sp>
        <p:nvSpPr>
          <p:cNvPr id="3" name="Content Placeholder 2"/>
          <p:cNvSpPr>
            <a:spLocks noGrp="1"/>
          </p:cNvSpPr>
          <p:nvPr>
            <p:ph idx="1"/>
          </p:nvPr>
        </p:nvSpPr>
        <p:spPr>
          <a:xfrm>
            <a:off x="838200" y="1224501"/>
            <a:ext cx="10515600" cy="4952462"/>
          </a:xfrm>
        </p:spPr>
        <p:txBody>
          <a:bodyPr>
            <a:normAutofit fontScale="92500"/>
          </a:bodyPr>
          <a:lstStyle/>
          <a:p>
            <a:endParaRPr lang="en-US" sz="4000" dirty="0" smtClean="0"/>
          </a:p>
          <a:p>
            <a:r>
              <a:rPr lang="en-US" sz="3000" dirty="0" smtClean="0"/>
              <a:t>Master </a:t>
            </a:r>
            <a:r>
              <a:rPr lang="en-US" sz="3000" dirty="0"/>
              <a:t>in Science </a:t>
            </a:r>
            <a:r>
              <a:rPr lang="de-DE" sz="3000" dirty="0"/>
              <a:t>Software Engineering 2014-2016</a:t>
            </a:r>
            <a:r>
              <a:rPr lang="de-DE" dirty="0" smtClean="0"/>
              <a:t>.</a:t>
            </a:r>
          </a:p>
          <a:p>
            <a:pPr marL="0" indent="0">
              <a:buNone/>
            </a:pPr>
            <a:r>
              <a:rPr lang="en-US" dirty="0" smtClean="0"/>
              <a:t> </a:t>
            </a:r>
            <a:r>
              <a:rPr lang="en-US" sz="1900" dirty="0" err="1" smtClean="0"/>
              <a:t>Iqra</a:t>
            </a:r>
            <a:r>
              <a:rPr lang="en-US" sz="1900" dirty="0" smtClean="0"/>
              <a:t> University Islamabad Campus.</a:t>
            </a:r>
          </a:p>
          <a:p>
            <a:pPr marL="0" indent="0">
              <a:buNone/>
            </a:pPr>
            <a:endParaRPr lang="en-US" dirty="0"/>
          </a:p>
          <a:p>
            <a:pPr marL="0" indent="0">
              <a:buNone/>
            </a:pPr>
            <a:r>
              <a:rPr lang="en-US" sz="3000" dirty="0"/>
              <a:t>Master </a:t>
            </a:r>
            <a:r>
              <a:rPr lang="en-US" sz="3000" dirty="0" smtClean="0"/>
              <a:t>Thesis: </a:t>
            </a:r>
            <a:endParaRPr lang="en-US" sz="3000" dirty="0"/>
          </a:p>
          <a:p>
            <a:pPr marL="0" indent="0">
              <a:buNone/>
            </a:pPr>
            <a:r>
              <a:rPr lang="en-US" sz="1900" b="1" dirty="0" smtClean="0"/>
              <a:t>Title: Evaluating </a:t>
            </a:r>
            <a:r>
              <a:rPr lang="en-US" sz="1900" b="1" dirty="0"/>
              <a:t>the Software Quality Based on Source Code Using ISO/IEC 25010.</a:t>
            </a:r>
          </a:p>
          <a:p>
            <a:pPr marL="0" indent="0">
              <a:buNone/>
            </a:pPr>
            <a:r>
              <a:rPr lang="en-US" sz="2100" dirty="0"/>
              <a:t>The purpose of the project is to provide a new model based on ISO/IEC 25010 standard that evaluates part of software quality determined using source code only. The proposed method discusses different parameters and how they are mapped to different characteristics and sub-characteristics of software quality. A weight-based approach is used to evaluate software quality, as well as quality of characteristics and sub-characteristics of a software. The results present which code will form a better software in each category with respect to overall quality, characteristic level quality and sub-characteristic level quality. </a:t>
            </a:r>
          </a:p>
          <a:p>
            <a:pPr marL="0" indent="0">
              <a:buNone/>
            </a:pPr>
            <a:endParaRPr lang="en-US" dirty="0" smtClean="0"/>
          </a:p>
        </p:txBody>
      </p:sp>
      <p:sp>
        <p:nvSpPr>
          <p:cNvPr id="4" name="Slide Number Placeholder 3"/>
          <p:cNvSpPr>
            <a:spLocks noGrp="1"/>
          </p:cNvSpPr>
          <p:nvPr>
            <p:ph type="sldNum" sz="quarter" idx="12"/>
          </p:nvPr>
        </p:nvSpPr>
        <p:spPr/>
        <p:txBody>
          <a:bodyPr/>
          <a:lstStyle/>
          <a:p>
            <a:fld id="{246DB6E5-ECCD-45FF-934B-C99B3DF7924C}" type="slidenum">
              <a:rPr lang="en-GB" smtClean="0"/>
              <a:t>4</a:t>
            </a:fld>
            <a:endParaRPr lang="en-GB"/>
          </a:p>
        </p:txBody>
      </p:sp>
    </p:spTree>
    <p:extLst>
      <p:ext uri="{BB962C8B-B14F-4D97-AF65-F5344CB8AC3E}">
        <p14:creationId xmlns:p14="http://schemas.microsoft.com/office/powerpoint/2010/main" val="270601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Interest</a:t>
            </a:r>
            <a:endParaRPr lang="de-DE" dirty="0"/>
          </a:p>
        </p:txBody>
      </p:sp>
      <p:sp>
        <p:nvSpPr>
          <p:cNvPr id="3" name="Content Placeholder 2"/>
          <p:cNvSpPr>
            <a:spLocks noGrp="1"/>
          </p:cNvSpPr>
          <p:nvPr>
            <p:ph idx="1"/>
          </p:nvPr>
        </p:nvSpPr>
        <p:spPr/>
        <p:txBody>
          <a:bodyPr/>
          <a:lstStyle/>
          <a:p>
            <a:r>
              <a:rPr lang="en-US" dirty="0" smtClean="0"/>
              <a:t>Software Engineering</a:t>
            </a:r>
          </a:p>
          <a:p>
            <a:r>
              <a:rPr lang="en-US" dirty="0" smtClean="0"/>
              <a:t> Quality Engineering</a:t>
            </a:r>
          </a:p>
          <a:p>
            <a:r>
              <a:rPr lang="en-US" dirty="0" smtClean="0"/>
              <a:t>Optimization of Software and its processes.</a:t>
            </a:r>
          </a:p>
          <a:p>
            <a:r>
              <a:rPr lang="en-US" dirty="0" smtClean="0"/>
              <a:t>Machine Learning</a:t>
            </a:r>
          </a:p>
          <a:p>
            <a:r>
              <a:rPr lang="en-US" dirty="0" smtClean="0"/>
              <a:t>Requirement engineering.</a:t>
            </a:r>
            <a:endParaRPr lang="de-DE" dirty="0"/>
          </a:p>
        </p:txBody>
      </p:sp>
      <p:sp>
        <p:nvSpPr>
          <p:cNvPr id="4" name="Slide Number Placeholder 3"/>
          <p:cNvSpPr>
            <a:spLocks noGrp="1"/>
          </p:cNvSpPr>
          <p:nvPr>
            <p:ph type="sldNum" sz="quarter" idx="12"/>
          </p:nvPr>
        </p:nvSpPr>
        <p:spPr/>
        <p:txBody>
          <a:bodyPr/>
          <a:lstStyle/>
          <a:p>
            <a:fld id="{246DB6E5-ECCD-45FF-934B-C99B3DF7924C}" type="slidenum">
              <a:rPr lang="en-GB" smtClean="0"/>
              <a:t>5</a:t>
            </a:fld>
            <a:endParaRPr lang="en-GB"/>
          </a:p>
        </p:txBody>
      </p:sp>
    </p:spTree>
    <p:extLst>
      <p:ext uri="{BB962C8B-B14F-4D97-AF65-F5344CB8AC3E}">
        <p14:creationId xmlns:p14="http://schemas.microsoft.com/office/powerpoint/2010/main" val="321127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OCPS Project</a:t>
            </a:r>
            <a:endParaRPr lang="de-DE" dirty="0"/>
          </a:p>
        </p:txBody>
      </p:sp>
      <p:sp>
        <p:nvSpPr>
          <p:cNvPr id="3" name="Content Placeholder 2"/>
          <p:cNvSpPr>
            <a:spLocks noGrp="1"/>
          </p:cNvSpPr>
          <p:nvPr>
            <p:ph idx="1"/>
          </p:nvPr>
        </p:nvSpPr>
        <p:spPr/>
        <p:txBody>
          <a:bodyPr/>
          <a:lstStyle/>
          <a:p>
            <a:r>
              <a:rPr lang="en-US" dirty="0" smtClean="0"/>
              <a:t>Base Concept</a:t>
            </a:r>
          </a:p>
        </p:txBody>
      </p:sp>
      <p:sp>
        <p:nvSpPr>
          <p:cNvPr id="4" name="Slide Number Placeholder 3"/>
          <p:cNvSpPr>
            <a:spLocks noGrp="1"/>
          </p:cNvSpPr>
          <p:nvPr>
            <p:ph type="sldNum" sz="quarter" idx="12"/>
          </p:nvPr>
        </p:nvSpPr>
        <p:spPr/>
        <p:txBody>
          <a:bodyPr/>
          <a:lstStyle/>
          <a:p>
            <a:fld id="{246DB6E5-ECCD-45FF-934B-C99B3DF7924C}" type="slidenum">
              <a:rPr lang="en-GB" smtClean="0"/>
              <a:t>6</a:t>
            </a:fld>
            <a:endParaRPr lang="en-GB"/>
          </a:p>
        </p:txBody>
      </p:sp>
      <p:sp>
        <p:nvSpPr>
          <p:cNvPr id="10" name="TextBox 9"/>
          <p:cNvSpPr txBox="1"/>
          <p:nvPr/>
        </p:nvSpPr>
        <p:spPr>
          <a:xfrm>
            <a:off x="2574073" y="2633069"/>
            <a:ext cx="2967925" cy="369332"/>
          </a:xfrm>
          <a:prstGeom prst="rect">
            <a:avLst/>
          </a:prstGeom>
          <a:noFill/>
        </p:spPr>
        <p:txBody>
          <a:bodyPr wrap="square" rtlCol="0">
            <a:spAutoFit/>
          </a:bodyPr>
          <a:lstStyle/>
          <a:p>
            <a:r>
              <a:rPr lang="en-US" dirty="0" smtClean="0"/>
              <a:t>Machine Learning</a:t>
            </a:r>
            <a:endParaRPr lang="de-DE" dirty="0"/>
          </a:p>
        </p:txBody>
      </p:sp>
      <p:sp>
        <p:nvSpPr>
          <p:cNvPr id="11" name="TextBox 10"/>
          <p:cNvSpPr txBox="1"/>
          <p:nvPr/>
        </p:nvSpPr>
        <p:spPr>
          <a:xfrm>
            <a:off x="5866581" y="2665707"/>
            <a:ext cx="2967925" cy="369332"/>
          </a:xfrm>
          <a:prstGeom prst="rect">
            <a:avLst/>
          </a:prstGeom>
          <a:noFill/>
        </p:spPr>
        <p:txBody>
          <a:bodyPr wrap="square" rtlCol="0">
            <a:spAutoFit/>
          </a:bodyPr>
          <a:lstStyle/>
          <a:p>
            <a:r>
              <a:rPr lang="en-US" dirty="0" smtClean="0"/>
              <a:t>Software Engineering</a:t>
            </a:r>
            <a:endParaRPr lang="de-DE" dirty="0"/>
          </a:p>
        </p:txBody>
      </p:sp>
      <p:cxnSp>
        <p:nvCxnSpPr>
          <p:cNvPr id="12" name="Straight Arrow Connector 11"/>
          <p:cNvCxnSpPr/>
          <p:nvPr/>
        </p:nvCxnSpPr>
        <p:spPr>
          <a:xfrm>
            <a:off x="4448957" y="2850373"/>
            <a:ext cx="1317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62091" y="2540736"/>
            <a:ext cx="860155" cy="276999"/>
          </a:xfrm>
          <a:prstGeom prst="rect">
            <a:avLst/>
          </a:prstGeom>
          <a:noFill/>
        </p:spPr>
        <p:txBody>
          <a:bodyPr wrap="square" rtlCol="0">
            <a:spAutoFit/>
          </a:bodyPr>
          <a:lstStyle/>
          <a:p>
            <a:pPr algn="ctr"/>
            <a:r>
              <a:rPr lang="en-US" sz="1200" dirty="0" smtClean="0"/>
              <a:t>helps</a:t>
            </a:r>
            <a:endParaRPr lang="de-DE" sz="1200" dirty="0"/>
          </a:p>
        </p:txBody>
      </p:sp>
      <p:sp>
        <p:nvSpPr>
          <p:cNvPr id="14" name="Rounded Rectangle 13"/>
          <p:cNvSpPr/>
          <p:nvPr/>
        </p:nvSpPr>
        <p:spPr>
          <a:xfrm>
            <a:off x="2545698" y="2323431"/>
            <a:ext cx="5664631" cy="10538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dirty="0"/>
          </a:p>
        </p:txBody>
      </p:sp>
    </p:spTree>
    <p:extLst>
      <p:ext uri="{BB962C8B-B14F-4D97-AF65-F5344CB8AC3E}">
        <p14:creationId xmlns:p14="http://schemas.microsoft.com/office/powerpoint/2010/main" val="402321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OCPS Project</a:t>
            </a:r>
            <a:endParaRPr lang="de-DE" dirty="0"/>
          </a:p>
        </p:txBody>
      </p:sp>
      <p:sp>
        <p:nvSpPr>
          <p:cNvPr id="4" name="Slide Number Placeholder 3"/>
          <p:cNvSpPr>
            <a:spLocks noGrp="1"/>
          </p:cNvSpPr>
          <p:nvPr>
            <p:ph type="sldNum" sz="quarter" idx="12"/>
          </p:nvPr>
        </p:nvSpPr>
        <p:spPr/>
        <p:txBody>
          <a:bodyPr/>
          <a:lstStyle/>
          <a:p>
            <a:fld id="{246DB6E5-ECCD-45FF-934B-C99B3DF7924C}" type="slidenum">
              <a:rPr lang="en-GB" smtClean="0"/>
              <a:t>7</a:t>
            </a:fld>
            <a:endParaRPr lang="en-GB"/>
          </a:p>
        </p:txBody>
      </p:sp>
      <p:sp>
        <p:nvSpPr>
          <p:cNvPr id="5" name="Rectangle 4"/>
          <p:cNvSpPr/>
          <p:nvPr/>
        </p:nvSpPr>
        <p:spPr>
          <a:xfrm>
            <a:off x="976055" y="287115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size</a:t>
            </a:r>
            <a:endParaRPr lang="de-DE" dirty="0"/>
          </a:p>
        </p:txBody>
      </p:sp>
      <p:sp>
        <p:nvSpPr>
          <p:cNvPr id="6" name="Rectangle 5"/>
          <p:cNvSpPr/>
          <p:nvPr/>
        </p:nvSpPr>
        <p:spPr>
          <a:xfrm>
            <a:off x="976056" y="190341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Quality</a:t>
            </a:r>
            <a:endParaRPr lang="de-DE" dirty="0"/>
          </a:p>
        </p:txBody>
      </p:sp>
      <p:sp>
        <p:nvSpPr>
          <p:cNvPr id="7" name="Rectangle 6"/>
          <p:cNvSpPr/>
          <p:nvPr/>
        </p:nvSpPr>
        <p:spPr>
          <a:xfrm>
            <a:off x="8805461" y="5758631"/>
            <a:ext cx="1884642"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Reusability</a:t>
            </a:r>
            <a:endParaRPr lang="de-DE" dirty="0"/>
          </a:p>
        </p:txBody>
      </p:sp>
      <p:sp>
        <p:nvSpPr>
          <p:cNvPr id="8" name="Rectangle 7"/>
          <p:cNvSpPr/>
          <p:nvPr/>
        </p:nvSpPr>
        <p:spPr>
          <a:xfrm>
            <a:off x="8768235" y="379385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Defect Detection</a:t>
            </a:r>
            <a:endParaRPr lang="de-DE" dirty="0"/>
          </a:p>
        </p:txBody>
      </p:sp>
      <p:sp>
        <p:nvSpPr>
          <p:cNvPr id="9" name="Rectangle 8"/>
          <p:cNvSpPr/>
          <p:nvPr/>
        </p:nvSpPr>
        <p:spPr>
          <a:xfrm>
            <a:off x="8768235" y="276042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Reliability</a:t>
            </a:r>
            <a:endParaRPr lang="de-DE" dirty="0"/>
          </a:p>
        </p:txBody>
      </p:sp>
      <p:sp>
        <p:nvSpPr>
          <p:cNvPr id="10" name="Rectangle 9"/>
          <p:cNvSpPr/>
          <p:nvPr/>
        </p:nvSpPr>
        <p:spPr>
          <a:xfrm>
            <a:off x="8768236" y="1783429"/>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Maintenance  or task effort</a:t>
            </a:r>
            <a:endParaRPr lang="de-DE" dirty="0"/>
          </a:p>
        </p:txBody>
      </p:sp>
      <p:sp>
        <p:nvSpPr>
          <p:cNvPr id="11" name="Rectangle 10"/>
          <p:cNvSpPr/>
          <p:nvPr/>
        </p:nvSpPr>
        <p:spPr>
          <a:xfrm>
            <a:off x="976055" y="377418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Development Cost</a:t>
            </a:r>
            <a:endParaRPr lang="de-DE" dirty="0"/>
          </a:p>
        </p:txBody>
      </p:sp>
      <p:sp>
        <p:nvSpPr>
          <p:cNvPr id="12" name="Rectangle 11"/>
          <p:cNvSpPr/>
          <p:nvPr/>
        </p:nvSpPr>
        <p:spPr>
          <a:xfrm>
            <a:off x="974890" y="5793205"/>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Effort</a:t>
            </a:r>
            <a:endParaRPr lang="de-DE" dirty="0"/>
          </a:p>
        </p:txBody>
      </p:sp>
      <p:sp>
        <p:nvSpPr>
          <p:cNvPr id="13" name="Rectangle 12"/>
          <p:cNvSpPr/>
          <p:nvPr/>
        </p:nvSpPr>
        <p:spPr>
          <a:xfrm>
            <a:off x="8804298" y="4796924"/>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Testability of </a:t>
            </a:r>
            <a:r>
              <a:rPr lang="en-US" dirty="0" err="1" smtClean="0"/>
              <a:t>prog</a:t>
            </a:r>
            <a:r>
              <a:rPr lang="en-US" dirty="0" smtClean="0"/>
              <a:t> and modules</a:t>
            </a:r>
            <a:endParaRPr lang="de-DE" dirty="0"/>
          </a:p>
        </p:txBody>
      </p:sp>
      <p:sp>
        <p:nvSpPr>
          <p:cNvPr id="14" name="Rectangle 13"/>
          <p:cNvSpPr/>
          <p:nvPr/>
        </p:nvSpPr>
        <p:spPr>
          <a:xfrm>
            <a:off x="974890" y="474708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Release Time</a:t>
            </a:r>
            <a:endParaRPr lang="de-DE" dirty="0"/>
          </a:p>
        </p:txBody>
      </p:sp>
      <p:sp>
        <p:nvSpPr>
          <p:cNvPr id="15" name="Rounded Rectangle 14"/>
          <p:cNvSpPr/>
          <p:nvPr/>
        </p:nvSpPr>
        <p:spPr>
          <a:xfrm>
            <a:off x="4264873" y="3251568"/>
            <a:ext cx="3148049" cy="1283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ML and SE</a:t>
            </a:r>
            <a:endParaRPr lang="de-DE" dirty="0"/>
          </a:p>
        </p:txBody>
      </p:sp>
      <p:cxnSp>
        <p:nvCxnSpPr>
          <p:cNvPr id="16" name="Elbow Connector 15"/>
          <p:cNvCxnSpPr>
            <a:stCxn id="6" idx="3"/>
            <a:endCxn id="15" idx="1"/>
          </p:cNvCxnSpPr>
          <p:nvPr/>
        </p:nvCxnSpPr>
        <p:spPr>
          <a:xfrm>
            <a:off x="2860697" y="2283829"/>
            <a:ext cx="1404176" cy="16094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15" idx="1"/>
          </p:cNvCxnSpPr>
          <p:nvPr/>
        </p:nvCxnSpPr>
        <p:spPr>
          <a:xfrm>
            <a:off x="2860696" y="3251569"/>
            <a:ext cx="1404177" cy="641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3"/>
          </p:cNvCxnSpPr>
          <p:nvPr/>
        </p:nvCxnSpPr>
        <p:spPr>
          <a:xfrm flipV="1">
            <a:off x="2860696" y="3893293"/>
            <a:ext cx="1355313" cy="2613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3"/>
          </p:cNvCxnSpPr>
          <p:nvPr/>
        </p:nvCxnSpPr>
        <p:spPr>
          <a:xfrm flipV="1">
            <a:off x="2859531" y="3893293"/>
            <a:ext cx="703253" cy="12342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3"/>
          </p:cNvCxnSpPr>
          <p:nvPr/>
        </p:nvCxnSpPr>
        <p:spPr>
          <a:xfrm flipV="1">
            <a:off x="2859531" y="4934968"/>
            <a:ext cx="703250" cy="12386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1"/>
            <a:endCxn id="15" idx="3"/>
          </p:cNvCxnSpPr>
          <p:nvPr/>
        </p:nvCxnSpPr>
        <p:spPr>
          <a:xfrm rot="10800000" flipV="1">
            <a:off x="7412922" y="2163847"/>
            <a:ext cx="1355314" cy="17294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5" idx="3"/>
          </p:cNvCxnSpPr>
          <p:nvPr/>
        </p:nvCxnSpPr>
        <p:spPr>
          <a:xfrm rot="10800000" flipV="1">
            <a:off x="7412923" y="3140839"/>
            <a:ext cx="1355313" cy="7524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1"/>
            <a:endCxn id="15" idx="3"/>
          </p:cNvCxnSpPr>
          <p:nvPr/>
        </p:nvCxnSpPr>
        <p:spPr>
          <a:xfrm rot="10800000">
            <a:off x="7412923" y="3893294"/>
            <a:ext cx="1355313" cy="2809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1"/>
          </p:cNvCxnSpPr>
          <p:nvPr/>
        </p:nvCxnSpPr>
        <p:spPr>
          <a:xfrm rot="10800000">
            <a:off x="8090580" y="3982739"/>
            <a:ext cx="713719" cy="11946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1"/>
          </p:cNvCxnSpPr>
          <p:nvPr/>
        </p:nvCxnSpPr>
        <p:spPr>
          <a:xfrm rot="10800000">
            <a:off x="8090579" y="2871150"/>
            <a:ext cx="714882" cy="32679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74890" y="852356"/>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Repair and Performance</a:t>
            </a:r>
            <a:endParaRPr lang="de-DE" dirty="0"/>
          </a:p>
        </p:txBody>
      </p:sp>
      <p:sp>
        <p:nvSpPr>
          <p:cNvPr id="27" name="Rectangle 26"/>
          <p:cNvSpPr/>
          <p:nvPr/>
        </p:nvSpPr>
        <p:spPr>
          <a:xfrm>
            <a:off x="8768235" y="695708"/>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Requirement engineering</a:t>
            </a:r>
            <a:endParaRPr lang="de-DE" dirty="0"/>
          </a:p>
        </p:txBody>
      </p:sp>
      <p:cxnSp>
        <p:nvCxnSpPr>
          <p:cNvPr id="28" name="Straight Connector 27"/>
          <p:cNvCxnSpPr/>
          <p:nvPr/>
        </p:nvCxnSpPr>
        <p:spPr>
          <a:xfrm flipV="1">
            <a:off x="8090579" y="1076126"/>
            <a:ext cx="0" cy="1087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562782" y="1237704"/>
            <a:ext cx="18612" cy="1046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6" idx="3"/>
          </p:cNvCxnSpPr>
          <p:nvPr/>
        </p:nvCxnSpPr>
        <p:spPr>
          <a:xfrm flipH="1" flipV="1">
            <a:off x="2859531" y="1232775"/>
            <a:ext cx="721863" cy="3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7" idx="1"/>
          </p:cNvCxnSpPr>
          <p:nvPr/>
        </p:nvCxnSpPr>
        <p:spPr>
          <a:xfrm>
            <a:off x="8090580" y="1076126"/>
            <a:ext cx="67765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48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Publication trend (1987-2001)</a:t>
            </a:r>
            <a:endParaRPr lang="de-DE" dirty="0"/>
          </a:p>
        </p:txBody>
      </p:sp>
      <p:pic>
        <p:nvPicPr>
          <p:cNvPr id="4" name="Picture 3"/>
          <p:cNvPicPr>
            <a:picLocks noChangeAspect="1"/>
          </p:cNvPicPr>
          <p:nvPr/>
        </p:nvPicPr>
        <p:blipFill>
          <a:blip r:embed="rId2"/>
          <a:stretch>
            <a:fillRect/>
          </a:stretch>
        </p:blipFill>
        <p:spPr>
          <a:xfrm>
            <a:off x="2047956" y="2272842"/>
            <a:ext cx="7305675" cy="4048125"/>
          </a:xfrm>
          <a:prstGeom prst="rect">
            <a:avLst/>
          </a:prstGeom>
        </p:spPr>
      </p:pic>
    </p:spTree>
    <p:extLst>
      <p:ext uri="{BB962C8B-B14F-4D97-AF65-F5344CB8AC3E}">
        <p14:creationId xmlns:p14="http://schemas.microsoft.com/office/powerpoint/2010/main" val="299622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Ocps</a:t>
            </a:r>
            <a:r>
              <a:rPr lang="en-US" dirty="0" smtClean="0"/>
              <a:t> Project</a:t>
            </a:r>
            <a:endParaRPr lang="de-DE" dirty="0"/>
          </a:p>
        </p:txBody>
      </p:sp>
      <p:sp>
        <p:nvSpPr>
          <p:cNvPr id="3" name="Content Placeholder 2"/>
          <p:cNvSpPr>
            <a:spLocks noGrp="1"/>
          </p:cNvSpPr>
          <p:nvPr>
            <p:ph idx="1"/>
          </p:nvPr>
        </p:nvSpPr>
        <p:spPr/>
        <p:txBody>
          <a:bodyPr>
            <a:normAutofit fontScale="77500" lnSpcReduction="20000"/>
          </a:bodyPr>
          <a:lstStyle/>
          <a:p>
            <a:endParaRPr lang="en-GB" dirty="0" smtClean="0"/>
          </a:p>
          <a:p>
            <a:r>
              <a:rPr lang="en-US" sz="4000" dirty="0"/>
              <a:t>Title: </a:t>
            </a:r>
            <a:r>
              <a:rPr lang="en-GB" sz="4000" dirty="0"/>
              <a:t>Machine Learning in the engineering of Adaptive and Trustworthy Control Software</a:t>
            </a:r>
            <a:r>
              <a:rPr lang="en-GB" sz="4000" dirty="0" smtClean="0"/>
              <a:t>.</a:t>
            </a:r>
          </a:p>
          <a:p>
            <a:pPr marL="0" indent="0">
              <a:buNone/>
            </a:pPr>
            <a:endParaRPr lang="en-GB" sz="4000" dirty="0"/>
          </a:p>
          <a:p>
            <a:pPr marL="0" indent="0">
              <a:buNone/>
            </a:pPr>
            <a:r>
              <a:rPr lang="en-GB" sz="2500" dirty="0"/>
              <a:t>Requirements are inputs to the planning and developing process for building the software. Inadequate Requirements Engineering (RE) is one of the main sources for the failure of development projects and culminates in exceeding budgets, missing functionalities or even the abortion of the project. In RE, one has to cope with the resulting variety of stakeholders and their multitude of different and possibly contradictory goals. This creates challenges for requirements elicitation, documentation, and management, especially with the involvement of different background stakeholders and users. </a:t>
            </a:r>
            <a:r>
              <a:rPr lang="en-US" sz="2500" dirty="0"/>
              <a:t>In addition, the distinct key aspect of the RE, e.g., who wants functionality, what functionality do the end users want, etc., is difficult as compared to a traditional software system. However, involvements of different user background can make requirements engineering process complicated. Some of the useful information can be missed or declined.</a:t>
            </a:r>
            <a:r>
              <a:rPr lang="en-GB" sz="2500" dirty="0"/>
              <a:t> To deal with these RE problems caused in the developments of CPS needs to minimize and automate for making the system cost and time effective. The main goal of this project to identify the RE related problem especially for cyber physical system. As a solution, Machine Learning (ML) is a potential candidate. </a:t>
            </a:r>
            <a:r>
              <a:rPr lang="en-GB" sz="2500" dirty="0"/>
              <a:t>That will help to automate the system for overcoming the RE problems in this </a:t>
            </a:r>
            <a:r>
              <a:rPr lang="en-GB" sz="2500" dirty="0" smtClean="0"/>
              <a:t>domain</a:t>
            </a:r>
            <a:r>
              <a:rPr lang="en-US" sz="1900" dirty="0"/>
              <a:t>.</a:t>
            </a:r>
            <a:endParaRPr lang="de-DE" sz="2500" dirty="0"/>
          </a:p>
        </p:txBody>
      </p:sp>
      <p:sp>
        <p:nvSpPr>
          <p:cNvPr id="4" name="Slide Number Placeholder 3"/>
          <p:cNvSpPr>
            <a:spLocks noGrp="1"/>
          </p:cNvSpPr>
          <p:nvPr>
            <p:ph type="sldNum" sz="quarter" idx="12"/>
          </p:nvPr>
        </p:nvSpPr>
        <p:spPr/>
        <p:txBody>
          <a:bodyPr/>
          <a:lstStyle/>
          <a:p>
            <a:fld id="{246DB6E5-ECCD-45FF-934B-C99B3DF7924C}" type="slidenum">
              <a:rPr lang="en-GB" smtClean="0"/>
              <a:t>9</a:t>
            </a:fld>
            <a:endParaRPr lang="en-GB"/>
          </a:p>
        </p:txBody>
      </p:sp>
    </p:spTree>
    <p:extLst>
      <p:ext uri="{BB962C8B-B14F-4D97-AF65-F5344CB8AC3E}">
        <p14:creationId xmlns:p14="http://schemas.microsoft.com/office/powerpoint/2010/main" val="3362314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AD45CE23-EC01-40F2-8816-20A79CA41A26}" vid="{2AB850FD-FA01-4747-A4E6-EEA25395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oCPS-PPT-Template</Template>
  <TotalTime>0</TotalTime>
  <Words>657</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Bebas</vt:lpstr>
      <vt:lpstr>Calibri</vt:lpstr>
      <vt:lpstr>Wingdings</vt:lpstr>
      <vt:lpstr>Office Theme</vt:lpstr>
      <vt:lpstr>PowerPoint Presentation</vt:lpstr>
      <vt:lpstr>Introduction</vt:lpstr>
      <vt:lpstr>Education</vt:lpstr>
      <vt:lpstr>Education</vt:lpstr>
      <vt:lpstr>Research Interest</vt:lpstr>
      <vt:lpstr>OCPS Project</vt:lpstr>
      <vt:lpstr>OCPS Project</vt:lpstr>
      <vt:lpstr>Publication trend (1987-2001)</vt:lpstr>
      <vt:lpstr>Ocps Project</vt:lpstr>
      <vt:lpstr>OCPS Project</vt:lpstr>
      <vt:lpstr>OCPS Project</vt:lpstr>
      <vt:lpstr>Thank you</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Víctor Sánchez</dc:creator>
  <cp:lastModifiedBy>Tahira Iqbal</cp:lastModifiedBy>
  <cp:revision>9</cp:revision>
  <dcterms:created xsi:type="dcterms:W3CDTF">2016-09-08T08:39:33Z</dcterms:created>
  <dcterms:modified xsi:type="dcterms:W3CDTF">2018-04-16T11:52:31Z</dcterms:modified>
</cp:coreProperties>
</file>