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 Slab"/>
      <p:regular r:id="rId16"/>
      <p:bold r:id="rId17"/>
    </p:embeddedFon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bold.fntdata"/><Relationship Id="rId16" Type="http://schemas.openxmlformats.org/officeDocument/2006/relationships/font" Target="fonts/RobotoSlab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75fc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75fc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6f75fceb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6f75fce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6f75fce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6f75fce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95cea3c1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95cea3c1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6f75fceb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6f75fce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93bb7f48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93bb7f48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6f75fce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6f75fce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6f75fce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6f75fce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6f75fce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6f75fce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95cea3c1c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95cea3c1c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01977" y="88867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latin typeface="Times New Roman"/>
                <a:ea typeface="Times New Roman"/>
                <a:cs typeface="Times New Roman"/>
                <a:sym typeface="Times New Roman"/>
              </a:rPr>
              <a:t>An Edge Service for Managing HPC Workflows</a:t>
            </a:r>
            <a:endParaRPr sz="3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5577850" y="2702300"/>
            <a:ext cx="2212500" cy="16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Submitted to</a:t>
            </a: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Mr.</a:t>
            </a: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Annajiat Alim Rasel 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Senior Lecturer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Submitted by:</a:t>
            </a:r>
            <a:endParaRPr b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Tahiatun Nazi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ID:20301008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2"/>
          <p:cNvSpPr txBox="1"/>
          <p:nvPr>
            <p:ph idx="4294967295" type="title"/>
          </p:nvPr>
        </p:nvSpPr>
        <p:spPr>
          <a:xfrm>
            <a:off x="311700" y="372500"/>
            <a:ext cx="8520600" cy="143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9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Thankyou</a:t>
            </a:r>
            <a:endParaRPr b="1" sz="49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The HPC Edge Service is a powerful tool in the realm of High-Performance Computing (HPC).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It streamlines and optimizes complex workflows, offering a unified approach to HPC job management.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 txBox="1"/>
          <p:nvPr>
            <p:ph type="title"/>
          </p:nvPr>
        </p:nvSpPr>
        <p:spPr>
          <a:xfrm>
            <a:off x="265500" y="16515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Introduction: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141975" y="501575"/>
            <a:ext cx="4045200" cy="12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Hypothesis and purpose of the paper: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15"/>
          <p:cNvSpPr txBox="1"/>
          <p:nvPr>
            <p:ph idx="1" type="subTitle"/>
          </p:nvPr>
        </p:nvSpPr>
        <p:spPr>
          <a:xfrm>
            <a:off x="141975" y="1949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Hypothesis: 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HPC Edge Service can improve high-performance computing for scientific research in terms of accessibility, efficiency, and security.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Purpose: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Streamline and secure HPC workflows.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Demonstrate real-world applicability.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Enhance data transfer and scheduling.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Enable efficient scientific research across domains.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Times New Roman"/>
                <a:ea typeface="Times New Roman"/>
                <a:cs typeface="Times New Roman"/>
                <a:sym typeface="Times New Roman"/>
              </a:rPr>
              <a:t>Contributions:</a:t>
            </a:r>
            <a:endParaRPr b="1"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Developed the HPC Edge Service to address specific needs in scientific research.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Showcased its versatility, efficiency, and robust security measures.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Highlighted real-world applications and impressive performance, validating its value in scientific domains.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idx="4294967295" type="body"/>
          </p:nvPr>
        </p:nvSpPr>
        <p:spPr>
          <a:xfrm>
            <a:off x="266775" y="589149"/>
            <a:ext cx="3853200" cy="9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Times New Roman"/>
                <a:ea typeface="Times New Roman"/>
                <a:cs typeface="Times New Roman"/>
                <a:sym typeface="Times New Roman"/>
              </a:rPr>
              <a:t>Methodologies:</a:t>
            </a:r>
            <a:endParaRPr b="1"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200">
                <a:latin typeface="Times New Roman"/>
                <a:ea typeface="Times New Roman"/>
                <a:cs typeface="Times New Roman"/>
                <a:sym typeface="Times New Roman"/>
              </a:rPr>
              <a:t>Argo and Balsam:</a:t>
            </a:r>
            <a:endParaRPr b="1" sz="3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3" name="Google Shape;83;p16"/>
          <p:cNvCxnSpPr/>
          <p:nvPr/>
        </p:nvCxnSpPr>
        <p:spPr>
          <a:xfrm>
            <a:off x="41867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p16"/>
          <p:cNvSpPr txBox="1"/>
          <p:nvPr>
            <p:ph idx="4294967295" type="body"/>
          </p:nvPr>
        </p:nvSpPr>
        <p:spPr>
          <a:xfrm rot="10800000">
            <a:off x="-2633300" y="4669431"/>
            <a:ext cx="19398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85" name="Google Shape;85;p16"/>
          <p:cNvSpPr txBox="1"/>
          <p:nvPr>
            <p:ph idx="4294967295" type="body"/>
          </p:nvPr>
        </p:nvSpPr>
        <p:spPr>
          <a:xfrm flipH="1">
            <a:off x="10342675" y="1201625"/>
            <a:ext cx="979200" cy="1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</p:txBody>
      </p:sp>
      <p:sp>
        <p:nvSpPr>
          <p:cNvPr id="86" name="Google Shape;86;p16"/>
          <p:cNvSpPr txBox="1"/>
          <p:nvPr>
            <p:ph idx="4294967295" type="body"/>
          </p:nvPr>
        </p:nvSpPr>
        <p:spPr>
          <a:xfrm>
            <a:off x="564900" y="1916325"/>
            <a:ext cx="8194200" cy="27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Argo and Balsam's roles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Coordination of job management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Workflow management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Interaction between Argo and Balsam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1100" y="3214200"/>
            <a:ext cx="2076525" cy="160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6250" y="713750"/>
            <a:ext cx="4242775" cy="338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500" y="713750"/>
            <a:ext cx="4321750" cy="33861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499625" y="4367350"/>
            <a:ext cx="3746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1:Agro Service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4951250" y="4393450"/>
            <a:ext cx="3524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2: Balsam Service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168450" y="706800"/>
            <a:ext cx="4045200" cy="15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Data Transfer:</a:t>
            </a:r>
            <a:endParaRPr b="1" sz="5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8"/>
          <p:cNvSpPr txBox="1"/>
          <p:nvPr>
            <p:ph idx="2" type="body"/>
          </p:nvPr>
        </p:nvSpPr>
        <p:spPr>
          <a:xfrm>
            <a:off x="4991750" y="946100"/>
            <a:ext cx="3837000" cy="10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Times New Roman"/>
                <a:ea typeface="Times New Roman"/>
                <a:cs typeface="Times New Roman"/>
                <a:sym typeface="Times New Roman"/>
              </a:rPr>
              <a:t>Schedulers:</a:t>
            </a:r>
            <a:endParaRPr b="1"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664825" y="2621175"/>
            <a:ext cx="3077100" cy="14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transfer plugins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Supported protocols: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GridFTP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scp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cp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Credential handling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5100825" y="2048400"/>
            <a:ext cx="37848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Scheduler plugins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Examples: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HTCondor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Cobalt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Slurm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Torque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Extensibility of scheduler support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idx="2" type="body"/>
          </p:nvPr>
        </p:nvSpPr>
        <p:spPr>
          <a:xfrm>
            <a:off x="4950725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2200">
                <a:latin typeface="Times New Roman"/>
                <a:ea typeface="Times New Roman"/>
                <a:cs typeface="Times New Roman"/>
                <a:sym typeface="Times New Roman"/>
              </a:rPr>
              <a:t>Applications :</a:t>
            </a:r>
            <a:endParaRPr b="1"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ATLAS Event Generation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Fusion Experiments at DIII-D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5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9"/>
          <p:cNvSpPr txBox="1"/>
          <p:nvPr>
            <p:ph type="title"/>
          </p:nvPr>
        </p:nvSpPr>
        <p:spPr>
          <a:xfrm>
            <a:off x="226350" y="1962200"/>
            <a:ext cx="4045200" cy="15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Times New Roman"/>
                <a:ea typeface="Times New Roman"/>
                <a:cs typeface="Times New Roman"/>
                <a:sym typeface="Times New Roman"/>
              </a:rPr>
              <a:t>Web Interfaces and Security:</a:t>
            </a:r>
            <a:endParaRPr b="1"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Django-based web interfaces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Example job table browser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User interaction with job management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Security measures: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SSL encryption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Application whitelisting</a:t>
            </a:r>
            <a:endParaRPr sz="4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490250" y="526350"/>
            <a:ext cx="81294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Times New Roman"/>
                <a:ea typeface="Times New Roman"/>
                <a:cs typeface="Times New Roman"/>
                <a:sym typeface="Times New Roman"/>
              </a:rPr>
              <a:t>Conclusion:</a:t>
            </a:r>
            <a:endParaRPr b="1"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The HPC Edge Service caters to the specific requirements of high-performance computing in scientific research.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Versatile components like Argo and Balsam streamline workflows, boosting efficiency.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The availability of multiple data transfer and scheduler plugins provides flexibility in resource utilization.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User-friendly web interfaces empower researchers to manage intricate jobs.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Robust security measures are in place to protect data integrity and regulate system access.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Real-world success stories, such as ATLAS Event Generation, underline its practicality.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Over 122 million core-hours on Mira and 2000 Argo jobs demonstrate its outstanding performance.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idx="1" type="subTitle"/>
          </p:nvPr>
        </p:nvSpPr>
        <p:spPr>
          <a:xfrm>
            <a:off x="0" y="910650"/>
            <a:ext cx="4045200" cy="332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None/>
            </a:pPr>
            <a:r>
              <a:rPr b="1"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Limitations:</a:t>
            </a:r>
            <a:endParaRPr b="1"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Reduced Workflow Complexity: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Less applicable in situations demanding complex task dependencies because it is less appropriate for extremely complex workflows.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Resource Heterogeneity: 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paper does not address the challenges that may arise in highly heterogeneous environments, where resources have varying capabilities and configurations.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Scalability: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Does not extensively discuss the scalability of the HPC Edge Service, particularly in scenarios involving a significant increase in the number of concurrent jobs or larger computational clusters.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Synthesis: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This study used a dynamic mixture of Argo and Balsam to successfully overcome workflow challenges. Nevertheless, a thorough examination of scalability and complex workflow scenarios is lacking in the paper. It makes a major contribution to research computing optimisation, but more effort is required to fully handle complicated, substantial projects.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