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Josefin Sans"/>
      <p:regular r:id="rId19"/>
      <p:bold r:id="rId20"/>
      <p:italic r:id="rId21"/>
      <p:boldItalic r:id="rId22"/>
    </p:embeddedFont>
    <p:embeddedFont>
      <p:font typeface="Roboto Light"/>
      <p:regular r:id="rId23"/>
      <p:bold r:id="rId24"/>
      <p:italic r:id="rId25"/>
      <p:boldItalic r:id="rId26"/>
    </p:embeddedFont>
    <p:embeddedFont>
      <p:font typeface="Bree Serif"/>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JosefinSans-bold.fntdata"/><Relationship Id="rId22" Type="http://schemas.openxmlformats.org/officeDocument/2006/relationships/font" Target="fonts/JosefinSans-boldItalic.fntdata"/><Relationship Id="rId21" Type="http://schemas.openxmlformats.org/officeDocument/2006/relationships/font" Target="fonts/JosefinSans-italic.fntdata"/><Relationship Id="rId24" Type="http://schemas.openxmlformats.org/officeDocument/2006/relationships/font" Target="fonts/RobotoLight-bold.fntdata"/><Relationship Id="rId23" Type="http://schemas.openxmlformats.org/officeDocument/2006/relationships/font" Target="fonts/RobotoLight-regular.fntdata"/><Relationship Id="rId26" Type="http://schemas.openxmlformats.org/officeDocument/2006/relationships/font" Target="fonts/RobotoLight-boldItalic.fntdata"/><Relationship Id="rId25" Type="http://schemas.openxmlformats.org/officeDocument/2006/relationships/font" Target="fonts/RobotoLight-italic.fntdata"/><Relationship Id="rId27" Type="http://schemas.openxmlformats.org/officeDocument/2006/relationships/font" Target="fonts/BreeSerif-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JosefinSans-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1bee045e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1bee045e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cbab11b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cbab11b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944304d7f_12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944304d7f_12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944304d7f_12_17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944304d7f_12_17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944304d7f_12_23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944304d7f_12_23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9cbab11b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9cbab11b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cbab11b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cbab11b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944304d7f_12_30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944304d7f_12_30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944304d7f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944304d7f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944304d7f_16_13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944304d7f_16_13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3"/>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 name="Google Shape;59;p13"/>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0" name="Google Shape;60;p13"/>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1" name="Google Shape;61;p13"/>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2" name="Google Shape;62;p13"/>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3" name="Google Shape;63;p13"/>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4" name="Google Shape;64;p13"/>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5" name="Google Shape;65;p13"/>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6" name="Google Shape;66;p13"/>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7" name="Google Shape;67;p13"/>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9" name="Google Shape;69;p13"/>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70" name="Shape 70"/>
        <p:cNvGrpSpPr/>
        <p:nvPr/>
      </p:nvGrpSpPr>
      <p:grpSpPr>
        <a:xfrm>
          <a:off x="0" y="0"/>
          <a:ext cx="0" cy="0"/>
          <a:chOff x="0" y="0"/>
          <a:chExt cx="0" cy="0"/>
        </a:xfrm>
      </p:grpSpPr>
      <p:sp>
        <p:nvSpPr>
          <p:cNvPr id="71" name="Google Shape;71;p14"/>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4"/>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3" name="Google Shape;73;p14"/>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4" name="Google Shape;74;p14"/>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5" name="Google Shape;75;p14"/>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6" name="Google Shape;76;p14"/>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7" name="Google Shape;77;p14"/>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8" name="Google Shape;78;p14"/>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9" name="Google Shape;79;p14"/>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0" name="Google Shape;80;p14"/>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1" name="Google Shape;81;p14"/>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2" name="Google Shape;82;p14"/>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3" name="Google Shape;83;p14"/>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84" name="Google Shape;84;p14"/>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4"/>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7" name="Google Shape;87;p14"/>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8" name="Google Shape;88;p14"/>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4"/>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91" name="Shape 91"/>
        <p:cNvGrpSpPr/>
        <p:nvPr/>
      </p:nvGrpSpPr>
      <p:grpSpPr>
        <a:xfrm>
          <a:off x="0" y="0"/>
          <a:ext cx="0" cy="0"/>
          <a:chOff x="0" y="0"/>
          <a:chExt cx="0" cy="0"/>
        </a:xfrm>
      </p:grpSpPr>
      <p:sp>
        <p:nvSpPr>
          <p:cNvPr id="92" name="Google Shape;92;p1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5"/>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6" name="Google Shape;96;p15"/>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97" name="Google Shape;97;p15"/>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5"/>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9" name="Google Shape;99;p15"/>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0" name="Google Shape;100;p15"/>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1" name="Google Shape;101;p15"/>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2" name="Google Shape;102;p15"/>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3" name="Google Shape;103;p15"/>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1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07" name="Google Shape;107;p16"/>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1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09" name="Shape 109"/>
        <p:cNvGrpSpPr/>
        <p:nvPr/>
      </p:nvGrpSpPr>
      <p:grpSpPr>
        <a:xfrm>
          <a:off x="0" y="0"/>
          <a:ext cx="0" cy="0"/>
          <a:chOff x="0" y="0"/>
          <a:chExt cx="0" cy="0"/>
        </a:xfrm>
      </p:grpSpPr>
      <p:sp>
        <p:nvSpPr>
          <p:cNvPr id="110" name="Google Shape;110;p17"/>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2" name="Google Shape;112;p17"/>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3" name="Google Shape;113;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14" name="Shape 114"/>
        <p:cNvGrpSpPr/>
        <p:nvPr/>
      </p:nvGrpSpPr>
      <p:grpSpPr>
        <a:xfrm>
          <a:off x="0" y="0"/>
          <a:ext cx="0" cy="0"/>
          <a:chOff x="0" y="0"/>
          <a:chExt cx="0" cy="0"/>
        </a:xfrm>
      </p:grpSpPr>
      <p:sp>
        <p:nvSpPr>
          <p:cNvPr id="115" name="Google Shape;115;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8" name="Google Shape;118;p18"/>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1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0" name="Shape 120"/>
        <p:cNvGrpSpPr/>
        <p:nvPr/>
      </p:nvGrpSpPr>
      <p:grpSpPr>
        <a:xfrm>
          <a:off x="0" y="0"/>
          <a:ext cx="0" cy="0"/>
          <a:chOff x="0" y="0"/>
          <a:chExt cx="0" cy="0"/>
        </a:xfrm>
      </p:grpSpPr>
      <p:sp>
        <p:nvSpPr>
          <p:cNvPr id="121" name="Google Shape;121;p19"/>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2" name="Google Shape;122;p19"/>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23" name="Shape 123"/>
        <p:cNvGrpSpPr/>
        <p:nvPr/>
      </p:nvGrpSpPr>
      <p:grpSpPr>
        <a:xfrm>
          <a:off x="0" y="0"/>
          <a:ext cx="0" cy="0"/>
          <a:chOff x="0" y="0"/>
          <a:chExt cx="0" cy="0"/>
        </a:xfrm>
      </p:grpSpPr>
      <p:sp>
        <p:nvSpPr>
          <p:cNvPr id="124" name="Google Shape;124;p20"/>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5" name="Google Shape;125;p20"/>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26" name="Google Shape;126;p2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6" name="Google Shape;16;p3"/>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7" name="Google Shape;17;p3"/>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27" name="Shape 127"/>
        <p:cNvGrpSpPr/>
        <p:nvPr/>
      </p:nvGrpSpPr>
      <p:grpSpPr>
        <a:xfrm>
          <a:off x="0" y="0"/>
          <a:ext cx="0" cy="0"/>
          <a:chOff x="0" y="0"/>
          <a:chExt cx="0" cy="0"/>
        </a:xfrm>
      </p:grpSpPr>
      <p:sp>
        <p:nvSpPr>
          <p:cNvPr id="128" name="Google Shape;128;p21"/>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1"/>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30" name="Google Shape;130;p2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31" name="Shape 131"/>
        <p:cNvGrpSpPr/>
        <p:nvPr/>
      </p:nvGrpSpPr>
      <p:grpSpPr>
        <a:xfrm>
          <a:off x="0" y="0"/>
          <a:ext cx="0" cy="0"/>
          <a:chOff x="0" y="0"/>
          <a:chExt cx="0" cy="0"/>
        </a:xfrm>
      </p:grpSpPr>
      <p:sp>
        <p:nvSpPr>
          <p:cNvPr id="132" name="Google Shape;132;p2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35" name="Google Shape;135;p22"/>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36" name="Google Shape;136;p22"/>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7" name="Shape 137"/>
        <p:cNvGrpSpPr/>
        <p:nvPr/>
      </p:nvGrpSpPr>
      <p:grpSpPr>
        <a:xfrm>
          <a:off x="0" y="0"/>
          <a:ext cx="0" cy="0"/>
          <a:chOff x="0" y="0"/>
          <a:chExt cx="0" cy="0"/>
        </a:xfrm>
      </p:grpSpPr>
      <p:sp>
        <p:nvSpPr>
          <p:cNvPr id="138" name="Google Shape;138;p23"/>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40" name="Google Shape;140;p23"/>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41" name="Google Shape;141;p23"/>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42" name="Shape 142"/>
        <p:cNvGrpSpPr/>
        <p:nvPr/>
      </p:nvGrpSpPr>
      <p:grpSpPr>
        <a:xfrm>
          <a:off x="0" y="0"/>
          <a:ext cx="0" cy="0"/>
          <a:chOff x="0" y="0"/>
          <a:chExt cx="0" cy="0"/>
        </a:xfrm>
      </p:grpSpPr>
      <p:sp>
        <p:nvSpPr>
          <p:cNvPr id="143" name="Google Shape;143;p24"/>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5" name="Google Shape;145;p24"/>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6" name="Google Shape;146;p2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47" name="Google Shape;147;p24"/>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8" name="Google Shape;148;p24"/>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9" name="Google Shape;149;p24"/>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0" name="Google Shape;150;p24"/>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51" name="Shape 151"/>
        <p:cNvGrpSpPr/>
        <p:nvPr/>
      </p:nvGrpSpPr>
      <p:grpSpPr>
        <a:xfrm>
          <a:off x="0" y="0"/>
          <a:ext cx="0" cy="0"/>
          <a:chOff x="0" y="0"/>
          <a:chExt cx="0" cy="0"/>
        </a:xfrm>
      </p:grpSpPr>
      <p:sp>
        <p:nvSpPr>
          <p:cNvPr id="152" name="Google Shape;152;p2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3" name="Google Shape;153;p25"/>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54" name="Shape 154"/>
        <p:cNvGrpSpPr/>
        <p:nvPr/>
      </p:nvGrpSpPr>
      <p:grpSpPr>
        <a:xfrm>
          <a:off x="0" y="0"/>
          <a:ext cx="0" cy="0"/>
          <a:chOff x="0" y="0"/>
          <a:chExt cx="0" cy="0"/>
        </a:xfrm>
      </p:grpSpPr>
      <p:sp>
        <p:nvSpPr>
          <p:cNvPr id="155" name="Google Shape;155;p2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7" name="Google Shape;157;p26"/>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8" name="Google Shape;158;p2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9" name="Google Shape;159;p26"/>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 name="Google Shape;160;p26"/>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1" name="Google Shape;161;p26"/>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2" name="Google Shape;162;p26"/>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163" name="Shape 163"/>
        <p:cNvGrpSpPr/>
        <p:nvPr/>
      </p:nvGrpSpPr>
      <p:grpSpPr>
        <a:xfrm>
          <a:off x="0" y="0"/>
          <a:ext cx="0" cy="0"/>
          <a:chOff x="0" y="0"/>
          <a:chExt cx="0" cy="0"/>
        </a:xfrm>
      </p:grpSpPr>
      <p:sp>
        <p:nvSpPr>
          <p:cNvPr id="164" name="Google Shape;164;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7" name="Google Shape;167;p27"/>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8" name="Google Shape;168;p2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69" name="Google Shape;169;p27"/>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0" name="Google Shape;170;p27"/>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1" name="Google Shape;171;p27"/>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2" name="Google Shape;172;p27"/>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27"/>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4" name="Google Shape;174;p27"/>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175" name="Shape 175"/>
        <p:cNvGrpSpPr/>
        <p:nvPr/>
      </p:nvGrpSpPr>
      <p:grpSpPr>
        <a:xfrm>
          <a:off x="0" y="0"/>
          <a:ext cx="0" cy="0"/>
          <a:chOff x="0" y="0"/>
          <a:chExt cx="0" cy="0"/>
        </a:xfrm>
      </p:grpSpPr>
      <p:sp>
        <p:nvSpPr>
          <p:cNvPr id="176" name="Google Shape;176;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8" name="Google Shape;178;p28"/>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9" name="Google Shape;179;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0" name="Google Shape;180;p28"/>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1" name="Google Shape;181;p28"/>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2" name="Google Shape;182;p28"/>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3" name="Google Shape;183;p28"/>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4" name="Google Shape;184;p28"/>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5" name="Google Shape;185;p28"/>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86" name="Shape 186"/>
        <p:cNvGrpSpPr/>
        <p:nvPr/>
      </p:nvGrpSpPr>
      <p:grpSpPr>
        <a:xfrm>
          <a:off x="0" y="0"/>
          <a:ext cx="0" cy="0"/>
          <a:chOff x="0" y="0"/>
          <a:chExt cx="0" cy="0"/>
        </a:xfrm>
      </p:grpSpPr>
      <p:sp>
        <p:nvSpPr>
          <p:cNvPr id="187" name="Google Shape;187;p29"/>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9" name="Google Shape;189;p29"/>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193" name="Shape 193"/>
        <p:cNvGrpSpPr/>
        <p:nvPr/>
      </p:nvGrpSpPr>
      <p:grpSpPr>
        <a:xfrm>
          <a:off x="0" y="0"/>
          <a:ext cx="0" cy="0"/>
          <a:chOff x="0" y="0"/>
          <a:chExt cx="0" cy="0"/>
        </a:xfrm>
      </p:grpSpPr>
      <p:sp>
        <p:nvSpPr>
          <p:cNvPr id="194" name="Google Shape;194;p3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5" name="Google Shape;195;p30"/>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 name="Google Shape;21;p4"/>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96" name="Shape 196"/>
        <p:cNvGrpSpPr/>
        <p:nvPr/>
      </p:nvGrpSpPr>
      <p:grpSpPr>
        <a:xfrm>
          <a:off x="0" y="0"/>
          <a:ext cx="0" cy="0"/>
          <a:chOff x="0" y="0"/>
          <a:chExt cx="0" cy="0"/>
        </a:xfrm>
      </p:grpSpPr>
      <p:sp>
        <p:nvSpPr>
          <p:cNvPr id="197" name="Google Shape;197;p3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1"/>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00" name="Shape 200"/>
        <p:cNvGrpSpPr/>
        <p:nvPr/>
      </p:nvGrpSpPr>
      <p:grpSpPr>
        <a:xfrm>
          <a:off x="0" y="0"/>
          <a:ext cx="0" cy="0"/>
          <a:chOff x="0" y="0"/>
          <a:chExt cx="0" cy="0"/>
        </a:xfrm>
      </p:grpSpPr>
      <p:sp>
        <p:nvSpPr>
          <p:cNvPr id="201" name="Google Shape;201;p32"/>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3" name="Google Shape;203;p32"/>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4" name="Google Shape;204;p32"/>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5" name="Google Shape;205;p32"/>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6" name="Google Shape;206;p32"/>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7" name="Google Shape;207;p32"/>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8" name="Google Shape;208;p32"/>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9" name="Google Shape;209;p32"/>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0" name="Google Shape;210;p32"/>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32"/>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2"/>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2"/>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4" name="Google Shape;214;p32"/>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15" name="Shape 215"/>
        <p:cNvGrpSpPr/>
        <p:nvPr/>
      </p:nvGrpSpPr>
      <p:grpSpPr>
        <a:xfrm>
          <a:off x="0" y="0"/>
          <a:ext cx="0" cy="0"/>
          <a:chOff x="0" y="0"/>
          <a:chExt cx="0" cy="0"/>
        </a:xfrm>
      </p:grpSpPr>
      <p:sp>
        <p:nvSpPr>
          <p:cNvPr id="216" name="Google Shape;216;p3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8" name="Google Shape;218;p33"/>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9" name="Google Shape;219;p3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0" name="Google Shape;220;p33"/>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1" name="Google Shape;221;p33"/>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2" name="Google Shape;222;p33"/>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33"/>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33"/>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5" name="Google Shape;225;p33"/>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6" name="Google Shape;226;p33"/>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7" name="Google Shape;227;p33"/>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8" name="Google Shape;228;p33"/>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9" name="Google Shape;229;p33"/>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30" name="Shape 230"/>
        <p:cNvGrpSpPr/>
        <p:nvPr/>
      </p:nvGrpSpPr>
      <p:grpSpPr>
        <a:xfrm>
          <a:off x="0" y="0"/>
          <a:ext cx="0" cy="0"/>
          <a:chOff x="0" y="0"/>
          <a:chExt cx="0" cy="0"/>
        </a:xfrm>
      </p:grpSpPr>
      <p:sp>
        <p:nvSpPr>
          <p:cNvPr id="231" name="Google Shape;231;p3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3" name="Google Shape;233;p34"/>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4" name="Google Shape;234;p3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5" name="Google Shape;235;p34"/>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6" name="Google Shape;236;p34"/>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7" name="Google Shape;237;p34"/>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8" name="Google Shape;238;p34"/>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9" name="Google Shape;239;p34"/>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0" name="Google Shape;240;p34"/>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1" name="Google Shape;241;p34"/>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2" name="Google Shape;242;p34"/>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43" name="Shape 243"/>
        <p:cNvGrpSpPr/>
        <p:nvPr/>
      </p:nvGrpSpPr>
      <p:grpSpPr>
        <a:xfrm>
          <a:off x="0" y="0"/>
          <a:ext cx="0" cy="0"/>
          <a:chOff x="0" y="0"/>
          <a:chExt cx="0" cy="0"/>
        </a:xfrm>
      </p:grpSpPr>
      <p:sp>
        <p:nvSpPr>
          <p:cNvPr id="244" name="Google Shape;244;p3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9" name="Google Shape;249;p35"/>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0" name="Google Shape;250;p3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1" name="Google Shape;251;p35"/>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2" name="Google Shape;252;p35"/>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53" name="Shape 253"/>
        <p:cNvGrpSpPr/>
        <p:nvPr/>
      </p:nvGrpSpPr>
      <p:grpSpPr>
        <a:xfrm>
          <a:off x="0" y="0"/>
          <a:ext cx="0" cy="0"/>
          <a:chOff x="0" y="0"/>
          <a:chExt cx="0" cy="0"/>
        </a:xfrm>
      </p:grpSpPr>
      <p:sp>
        <p:nvSpPr>
          <p:cNvPr id="254" name="Google Shape;254;p3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6" name="Google Shape;256;p36"/>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7" name="Google Shape;257;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8" name="Google Shape;258;p36"/>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36"/>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60" name="Shape 260"/>
        <p:cNvGrpSpPr/>
        <p:nvPr/>
      </p:nvGrpSpPr>
      <p:grpSpPr>
        <a:xfrm>
          <a:off x="0" y="0"/>
          <a:ext cx="0" cy="0"/>
          <a:chOff x="0" y="0"/>
          <a:chExt cx="0" cy="0"/>
        </a:xfrm>
      </p:grpSpPr>
      <p:sp>
        <p:nvSpPr>
          <p:cNvPr id="261" name="Google Shape;261;p37"/>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37"/>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3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37"/>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37"/>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37"/>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37"/>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37"/>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37"/>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271" name="Shape 271"/>
        <p:cNvGrpSpPr/>
        <p:nvPr/>
      </p:nvGrpSpPr>
      <p:grpSpPr>
        <a:xfrm>
          <a:off x="0" y="0"/>
          <a:ext cx="0" cy="0"/>
          <a:chOff x="0" y="0"/>
          <a:chExt cx="0" cy="0"/>
        </a:xfrm>
      </p:grpSpPr>
      <p:sp>
        <p:nvSpPr>
          <p:cNvPr id="272" name="Google Shape;272;p38"/>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38"/>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5" name="Google Shape;275;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76" name="Google Shape;276;p38"/>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7" name="Google Shape;277;p38"/>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8" name="Google Shape;278;p38"/>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9" name="Google Shape;279;p38"/>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0" name="Google Shape;280;p38"/>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38"/>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282" name="Shape 282"/>
        <p:cNvGrpSpPr/>
        <p:nvPr/>
      </p:nvGrpSpPr>
      <p:grpSpPr>
        <a:xfrm>
          <a:off x="0" y="0"/>
          <a:ext cx="0" cy="0"/>
          <a:chOff x="0" y="0"/>
          <a:chExt cx="0" cy="0"/>
        </a:xfrm>
      </p:grpSpPr>
      <p:sp>
        <p:nvSpPr>
          <p:cNvPr id="283" name="Google Shape;283;p3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39"/>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7" name="Google Shape;287;p39"/>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8" name="Google Shape;288;p39"/>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9" name="Google Shape;289;p39"/>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0" name="Google Shape;290;p39"/>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91" name="Google Shape;291;p39"/>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2" name="Google Shape;292;p39"/>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293" name="Shape 293"/>
        <p:cNvGrpSpPr/>
        <p:nvPr/>
      </p:nvGrpSpPr>
      <p:grpSpPr>
        <a:xfrm>
          <a:off x="0" y="0"/>
          <a:ext cx="0" cy="0"/>
          <a:chOff x="0" y="0"/>
          <a:chExt cx="0" cy="0"/>
        </a:xfrm>
      </p:grpSpPr>
      <p:cxnSp>
        <p:nvCxnSpPr>
          <p:cNvPr id="294" name="Google Shape;294;p40"/>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40"/>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296" name="Google Shape;296;p40"/>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8" name="Google Shape;298;p40"/>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299" name="Google Shape;299;p40"/>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0" name="Google Shape;300;p40"/>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1" name="Google Shape;301;p40"/>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3" name="Google Shape;303;p40"/>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4" name="Google Shape;304;p40"/>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 name="Google Shape;29;p5"/>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 name="Google Shape;30;p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 name="Google Shape;31;p5"/>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 name="Google Shape;32;p5"/>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05" name="Shape 305"/>
        <p:cNvGrpSpPr/>
        <p:nvPr/>
      </p:nvGrpSpPr>
      <p:grpSpPr>
        <a:xfrm>
          <a:off x="0" y="0"/>
          <a:ext cx="0" cy="0"/>
          <a:chOff x="0" y="0"/>
          <a:chExt cx="0" cy="0"/>
        </a:xfrm>
      </p:grpSpPr>
      <p:sp>
        <p:nvSpPr>
          <p:cNvPr id="306" name="Google Shape;306;p41"/>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8" name="Google Shape;308;p41"/>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09" name="Google Shape;309;p41"/>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0" name="Google Shape;310;p41"/>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1" name="Google Shape;311;p41"/>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1"/>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3" name="Google Shape;313;p41"/>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14" name="Shape 314"/>
        <p:cNvGrpSpPr/>
        <p:nvPr/>
      </p:nvGrpSpPr>
      <p:grpSpPr>
        <a:xfrm>
          <a:off x="0" y="0"/>
          <a:ext cx="0" cy="0"/>
          <a:chOff x="0" y="0"/>
          <a:chExt cx="0" cy="0"/>
        </a:xfrm>
      </p:grpSpPr>
      <p:sp>
        <p:nvSpPr>
          <p:cNvPr id="315" name="Google Shape;315;p42"/>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8" name="Google Shape;318;p42"/>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19" name="Google Shape;319;p42"/>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20" name="Google Shape;320;p42"/>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1" name="Google Shape;321;p42"/>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22" name="Shape 322"/>
        <p:cNvGrpSpPr/>
        <p:nvPr/>
      </p:nvGrpSpPr>
      <p:grpSpPr>
        <a:xfrm>
          <a:off x="0" y="0"/>
          <a:ext cx="0" cy="0"/>
          <a:chOff x="0" y="0"/>
          <a:chExt cx="0" cy="0"/>
        </a:xfrm>
      </p:grpSpPr>
      <p:sp>
        <p:nvSpPr>
          <p:cNvPr id="323" name="Google Shape;323;p43"/>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4" name="Google Shape;324;p43"/>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25" name="Shape 325"/>
        <p:cNvGrpSpPr/>
        <p:nvPr/>
      </p:nvGrpSpPr>
      <p:grpSpPr>
        <a:xfrm>
          <a:off x="0" y="0"/>
          <a:ext cx="0" cy="0"/>
          <a:chOff x="0" y="0"/>
          <a:chExt cx="0" cy="0"/>
        </a:xfrm>
      </p:grpSpPr>
      <p:sp>
        <p:nvSpPr>
          <p:cNvPr id="326" name="Google Shape;326;p44"/>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7" name="Google Shape;327;p44"/>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28" name="Shape 328"/>
        <p:cNvGrpSpPr/>
        <p:nvPr/>
      </p:nvGrpSpPr>
      <p:grpSpPr>
        <a:xfrm>
          <a:off x="0" y="0"/>
          <a:ext cx="0" cy="0"/>
          <a:chOff x="0" y="0"/>
          <a:chExt cx="0" cy="0"/>
        </a:xfrm>
      </p:grpSpPr>
      <p:sp>
        <p:nvSpPr>
          <p:cNvPr id="329" name="Google Shape;329;p45"/>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1" name="Google Shape;331;p45"/>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2" name="Google Shape;332;p45"/>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3" name="Google Shape;333;p45"/>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4" name="Google Shape;334;p45"/>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5" name="Google Shape;335;p45"/>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6" name="Google Shape;336;p45"/>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37" name="Shape 337"/>
        <p:cNvGrpSpPr/>
        <p:nvPr/>
      </p:nvGrpSpPr>
      <p:grpSpPr>
        <a:xfrm>
          <a:off x="0" y="0"/>
          <a:ext cx="0" cy="0"/>
          <a:chOff x="0" y="0"/>
          <a:chExt cx="0" cy="0"/>
        </a:xfrm>
      </p:grpSpPr>
      <p:sp>
        <p:nvSpPr>
          <p:cNvPr id="338" name="Google Shape;338;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0" name="Google Shape;340;p46"/>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1" name="Google Shape;341;p46"/>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2" name="Google Shape;342;p46"/>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3" name="Google Shape;343;p46"/>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4" name="Google Shape;344;p46"/>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5" name="Google Shape;345;p46"/>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6" name="Google Shape;346;p46"/>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7" name="Google Shape;347;p46"/>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48" name="Shape 348"/>
        <p:cNvGrpSpPr/>
        <p:nvPr/>
      </p:nvGrpSpPr>
      <p:grpSpPr>
        <a:xfrm>
          <a:off x="0" y="0"/>
          <a:ext cx="0" cy="0"/>
          <a:chOff x="0" y="0"/>
          <a:chExt cx="0" cy="0"/>
        </a:xfrm>
      </p:grpSpPr>
      <p:sp>
        <p:nvSpPr>
          <p:cNvPr id="349" name="Google Shape;34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2" name="Google Shape;352;p47"/>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3" name="Google Shape;353;p47"/>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4" name="Google Shape;354;p47"/>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5" name="Google Shape;355;p47"/>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6" name="Google Shape;356;p47"/>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7" name="Google Shape;357;p47"/>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358" name="Shape 358"/>
        <p:cNvGrpSpPr/>
        <p:nvPr/>
      </p:nvGrpSpPr>
      <p:grpSpPr>
        <a:xfrm>
          <a:off x="0" y="0"/>
          <a:ext cx="0" cy="0"/>
          <a:chOff x="0" y="0"/>
          <a:chExt cx="0" cy="0"/>
        </a:xfrm>
      </p:grpSpPr>
      <p:sp>
        <p:nvSpPr>
          <p:cNvPr id="359" name="Google Shape;359;p4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1" name="Google Shape;361;p48"/>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362" name="Shape 362"/>
        <p:cNvGrpSpPr/>
        <p:nvPr/>
      </p:nvGrpSpPr>
      <p:grpSpPr>
        <a:xfrm>
          <a:off x="0" y="0"/>
          <a:ext cx="0" cy="0"/>
          <a:chOff x="0" y="0"/>
          <a:chExt cx="0" cy="0"/>
        </a:xfrm>
      </p:grpSpPr>
      <p:sp>
        <p:nvSpPr>
          <p:cNvPr id="363" name="Google Shape;363;p4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5" name="Google Shape;365;p49"/>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366" name="Shape 366"/>
        <p:cNvGrpSpPr/>
        <p:nvPr/>
      </p:nvGrpSpPr>
      <p:grpSpPr>
        <a:xfrm>
          <a:off x="0" y="0"/>
          <a:ext cx="0" cy="0"/>
          <a:chOff x="0" y="0"/>
          <a:chExt cx="0" cy="0"/>
        </a:xfrm>
      </p:grpSpPr>
      <p:sp>
        <p:nvSpPr>
          <p:cNvPr id="367" name="Google Shape;367;p50"/>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9" name="Google Shape;369;p50"/>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370" name="Google Shape;370;p50"/>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 name="Google Shape;36;p6"/>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371" name="Shape 371"/>
        <p:cNvGrpSpPr/>
        <p:nvPr/>
      </p:nvGrpSpPr>
      <p:grpSpPr>
        <a:xfrm>
          <a:off x="0" y="0"/>
          <a:ext cx="0" cy="0"/>
          <a:chOff x="0" y="0"/>
          <a:chExt cx="0" cy="0"/>
        </a:xfrm>
      </p:grpSpPr>
      <p:sp>
        <p:nvSpPr>
          <p:cNvPr id="372" name="Google Shape;372;p51"/>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374" name="Google Shape;374;p51"/>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a:t>
            </a:r>
            <a:r>
              <a:rPr lang="en" sz="900">
                <a:solidFill>
                  <a:schemeClr val="lt1"/>
                </a:solidFill>
                <a:latin typeface="Roboto"/>
                <a:ea typeface="Roboto"/>
                <a:cs typeface="Roboto"/>
                <a:sym typeface="Roboto"/>
              </a:rPr>
              <a:t>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375" name="Google Shape;375;p51"/>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 name="Google Shape;40;p7"/>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8" name="Shape 48"/>
        <p:cNvGrpSpPr/>
        <p:nvPr/>
      </p:nvGrpSpPr>
      <p:grpSpPr>
        <a:xfrm>
          <a:off x="0" y="0"/>
          <a:ext cx="0" cy="0"/>
          <a:chOff x="0" y="0"/>
          <a:chExt cx="0" cy="0"/>
        </a:xfrm>
      </p:grpSpPr>
      <p:sp>
        <p:nvSpPr>
          <p:cNvPr id="49" name="Google Shape;49;p10"/>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50" name="Google Shape;50;p10"/>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9" name="Shape 379"/>
        <p:cNvGrpSpPr/>
        <p:nvPr/>
      </p:nvGrpSpPr>
      <p:grpSpPr>
        <a:xfrm>
          <a:off x="0" y="0"/>
          <a:ext cx="0" cy="0"/>
          <a:chOff x="0" y="0"/>
          <a:chExt cx="0" cy="0"/>
        </a:xfrm>
      </p:grpSpPr>
      <p:sp>
        <p:nvSpPr>
          <p:cNvPr id="380" name="Google Shape;380;p52"/>
          <p:cNvSpPr txBox="1"/>
          <p:nvPr>
            <p:ph type="ctrTitle"/>
          </p:nvPr>
        </p:nvSpPr>
        <p:spPr>
          <a:xfrm>
            <a:off x="1943850" y="1249650"/>
            <a:ext cx="5256300" cy="197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lt1"/>
                </a:solidFill>
                <a:latin typeface="Times New Roman"/>
                <a:ea typeface="Times New Roman"/>
                <a:cs typeface="Times New Roman"/>
                <a:sym typeface="Times New Roman"/>
              </a:rPr>
              <a:t>Improving HPC Application Performance in Cloud through Dynamic Load Balancing</a:t>
            </a:r>
            <a:endParaRPr b="1" sz="2800">
              <a:latin typeface="Times New Roman"/>
              <a:ea typeface="Times New Roman"/>
              <a:cs typeface="Times New Roman"/>
              <a:sym typeface="Times New Roman"/>
            </a:endParaRPr>
          </a:p>
        </p:txBody>
      </p:sp>
      <p:sp>
        <p:nvSpPr>
          <p:cNvPr id="381" name="Google Shape;381;p52"/>
          <p:cNvSpPr txBox="1"/>
          <p:nvPr>
            <p:ph idx="1" type="subTitle"/>
          </p:nvPr>
        </p:nvSpPr>
        <p:spPr>
          <a:xfrm>
            <a:off x="2607675" y="3425475"/>
            <a:ext cx="4092900" cy="14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400">
                <a:solidFill>
                  <a:schemeClr val="lt1"/>
                </a:solidFill>
                <a:latin typeface="Times New Roman"/>
                <a:ea typeface="Times New Roman"/>
                <a:cs typeface="Times New Roman"/>
                <a:sym typeface="Times New Roman"/>
              </a:rPr>
              <a:t>Submitted to</a:t>
            </a:r>
            <a:r>
              <a:rPr lang="e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Mr.Annajiat Alim Rasel </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Senior Lecturer</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400">
                <a:solidFill>
                  <a:schemeClr val="lt1"/>
                </a:solidFill>
                <a:latin typeface="Times New Roman"/>
                <a:ea typeface="Times New Roman"/>
                <a:cs typeface="Times New Roman"/>
                <a:sym typeface="Times New Roman"/>
              </a:rPr>
              <a:t>Submitted by:</a:t>
            </a:r>
            <a:endParaRPr b="1"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Tahiatun Nazi</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400">
                <a:solidFill>
                  <a:schemeClr val="lt1"/>
                </a:solidFill>
                <a:latin typeface="Times New Roman"/>
                <a:ea typeface="Times New Roman"/>
                <a:cs typeface="Times New Roman"/>
                <a:sym typeface="Times New Roman"/>
              </a:rPr>
              <a:t> ID:20301008</a:t>
            </a:r>
            <a:endParaRPr sz="1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a:solidFill>
                <a:schemeClr val="lt1"/>
              </a:solidFill>
            </a:endParaRPr>
          </a:p>
          <a:p>
            <a:pPr indent="0" lvl="0" marL="0" rtl="0" algn="ctr">
              <a:spcBef>
                <a:spcPts val="0"/>
              </a:spcBef>
              <a:spcAft>
                <a:spcPts val="0"/>
              </a:spcAft>
              <a:buNone/>
            </a:pPr>
            <a:r>
              <a:t/>
            </a:r>
            <a:endParaRPr/>
          </a:p>
        </p:txBody>
      </p:sp>
      <p:pic>
        <p:nvPicPr>
          <p:cNvPr id="382" name="Google Shape;382;p52"/>
          <p:cNvPicPr preferRelativeResize="0"/>
          <p:nvPr/>
        </p:nvPicPr>
        <p:blipFill>
          <a:blip r:embed="rId3">
            <a:alphaModFix/>
          </a:blip>
          <a:stretch>
            <a:fillRect/>
          </a:stretch>
        </p:blipFill>
        <p:spPr>
          <a:xfrm>
            <a:off x="3900500" y="101075"/>
            <a:ext cx="1342975" cy="149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1000"/>
                                        <p:tgtEl>
                                          <p:spTgt spid="38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nvSpPr>
        <p:spPr>
          <a:xfrm>
            <a:off x="2506625" y="2037175"/>
            <a:ext cx="4054200" cy="11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800">
                <a:solidFill>
                  <a:schemeClr val="accent1"/>
                </a:solidFill>
                <a:latin typeface="Times New Roman"/>
                <a:ea typeface="Times New Roman"/>
                <a:cs typeface="Times New Roman"/>
                <a:sym typeface="Times New Roman"/>
              </a:rPr>
              <a:t>Thankyou</a:t>
            </a:r>
            <a:endParaRPr b="1" sz="5800">
              <a:solidFill>
                <a:schemeClr val="accent1"/>
              </a:solidFill>
              <a:latin typeface="Times New Roman"/>
              <a:ea typeface="Times New Roman"/>
              <a:cs typeface="Times New Roman"/>
              <a:sym typeface="Times New Roman"/>
            </a:endParaRPr>
          </a:p>
        </p:txBody>
      </p:sp>
      <p:cxnSp>
        <p:nvCxnSpPr>
          <p:cNvPr id="457" name="Google Shape;457;p61"/>
          <p:cNvCxnSpPr/>
          <p:nvPr/>
        </p:nvCxnSpPr>
        <p:spPr>
          <a:xfrm>
            <a:off x="2158475" y="3227575"/>
            <a:ext cx="4290000" cy="225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6" name="Shape 386"/>
        <p:cNvGrpSpPr/>
        <p:nvPr/>
      </p:nvGrpSpPr>
      <p:grpSpPr>
        <a:xfrm>
          <a:off x="0" y="0"/>
          <a:ext cx="0" cy="0"/>
          <a:chOff x="0" y="0"/>
          <a:chExt cx="0" cy="0"/>
        </a:xfrm>
      </p:grpSpPr>
      <p:sp>
        <p:nvSpPr>
          <p:cNvPr id="387" name="Google Shape;387;p53"/>
          <p:cNvSpPr txBox="1"/>
          <p:nvPr>
            <p:ph type="title"/>
          </p:nvPr>
        </p:nvSpPr>
        <p:spPr>
          <a:xfrm>
            <a:off x="4593875" y="1124000"/>
            <a:ext cx="2773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300">
                <a:latin typeface="Times New Roman"/>
                <a:ea typeface="Times New Roman"/>
                <a:cs typeface="Times New Roman"/>
                <a:sym typeface="Times New Roman"/>
              </a:rPr>
              <a:t>Introduction:</a:t>
            </a:r>
            <a:endParaRPr b="1" sz="2300">
              <a:latin typeface="Times New Roman"/>
              <a:ea typeface="Times New Roman"/>
              <a:cs typeface="Times New Roman"/>
              <a:sym typeface="Times New Roman"/>
            </a:endParaRPr>
          </a:p>
        </p:txBody>
      </p:sp>
      <p:sp>
        <p:nvSpPr>
          <p:cNvPr id="388" name="Google Shape;388;p53"/>
          <p:cNvSpPr txBox="1"/>
          <p:nvPr>
            <p:ph idx="1" type="subTitle"/>
          </p:nvPr>
        </p:nvSpPr>
        <p:spPr>
          <a:xfrm>
            <a:off x="4593875" y="1909525"/>
            <a:ext cx="3672000" cy="21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This paper introduces a load balancing technique for High-Performance Computing (HPC) in the cloud. It tackles challenges of heterogeneity and interference through object migration. Experimental results on OpenStack demonstrate substantial performance improvements, paving the way for efficient HPC in cloud environments.</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
        <p:nvSpPr>
          <p:cNvPr id="389" name="Google Shape;389;p5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INTRODUCTION</a:t>
            </a:r>
            <a:endParaRPr/>
          </a:p>
        </p:txBody>
      </p:sp>
      <p:cxnSp>
        <p:nvCxnSpPr>
          <p:cNvPr id="390" name="Google Shape;390;p53"/>
          <p:cNvCxnSpPr/>
          <p:nvPr/>
        </p:nvCxnSpPr>
        <p:spPr>
          <a:xfrm>
            <a:off x="8544550" y="1690375"/>
            <a:ext cx="0" cy="3518700"/>
          </a:xfrm>
          <a:prstGeom prst="straightConnector1">
            <a:avLst/>
          </a:prstGeom>
          <a:noFill/>
          <a:ln cap="flat" cmpd="sng" w="19050">
            <a:solidFill>
              <a:schemeClr val="accent1"/>
            </a:solidFill>
            <a:prstDash val="solid"/>
            <a:round/>
            <a:headEnd len="med" w="med" type="none"/>
            <a:tailEnd len="med" w="med" type="none"/>
          </a:ln>
        </p:spPr>
      </p:cxnSp>
      <p:pic>
        <p:nvPicPr>
          <p:cNvPr id="391" name="Google Shape;391;p53"/>
          <p:cNvPicPr preferRelativeResize="0"/>
          <p:nvPr/>
        </p:nvPicPr>
        <p:blipFill rotWithShape="1">
          <a:blip r:embed="rId3">
            <a:alphaModFix/>
          </a:blip>
          <a:srcRect b="0" l="22438" r="0" t="0"/>
          <a:stretch/>
        </p:blipFill>
        <p:spPr>
          <a:xfrm>
            <a:off x="260550" y="1124000"/>
            <a:ext cx="4166450" cy="310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2" presetSubtype="4">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1000"/>
                                        <p:tgtEl>
                                          <p:spTgt spid="3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4"/>
          <p:cNvSpPr/>
          <p:nvPr/>
        </p:nvSpPr>
        <p:spPr>
          <a:xfrm>
            <a:off x="530075" y="1032950"/>
            <a:ext cx="4076700" cy="35310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4"/>
          <p:cNvSpPr/>
          <p:nvPr/>
        </p:nvSpPr>
        <p:spPr>
          <a:xfrm>
            <a:off x="4775250" y="1032950"/>
            <a:ext cx="3852000" cy="35310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4"/>
          <p:cNvSpPr/>
          <p:nvPr/>
        </p:nvSpPr>
        <p:spPr>
          <a:xfrm>
            <a:off x="1900175" y="811925"/>
            <a:ext cx="1257900" cy="660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imes New Roman"/>
                <a:ea typeface="Times New Roman"/>
                <a:cs typeface="Times New Roman"/>
                <a:sym typeface="Times New Roman"/>
              </a:rPr>
              <a:t>Hypothesis</a:t>
            </a:r>
            <a:endParaRPr b="1" sz="1600">
              <a:solidFill>
                <a:schemeClr val="accent1"/>
              </a:solidFill>
              <a:latin typeface="Times New Roman"/>
              <a:ea typeface="Times New Roman"/>
              <a:cs typeface="Times New Roman"/>
              <a:sym typeface="Times New Roman"/>
            </a:endParaRPr>
          </a:p>
        </p:txBody>
      </p:sp>
      <p:sp>
        <p:nvSpPr>
          <p:cNvPr id="399" name="Google Shape;399;p54"/>
          <p:cNvSpPr/>
          <p:nvPr/>
        </p:nvSpPr>
        <p:spPr>
          <a:xfrm>
            <a:off x="5830800" y="724075"/>
            <a:ext cx="1560600" cy="660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imes New Roman"/>
                <a:ea typeface="Times New Roman"/>
                <a:cs typeface="Times New Roman"/>
                <a:sym typeface="Times New Roman"/>
              </a:rPr>
              <a:t>Contributions</a:t>
            </a:r>
            <a:endParaRPr b="1" sz="1600">
              <a:solidFill>
                <a:schemeClr val="accent1"/>
              </a:solidFill>
              <a:latin typeface="Times New Roman"/>
              <a:ea typeface="Times New Roman"/>
              <a:cs typeface="Times New Roman"/>
              <a:sym typeface="Times New Roman"/>
            </a:endParaRPr>
          </a:p>
        </p:txBody>
      </p:sp>
      <p:sp>
        <p:nvSpPr>
          <p:cNvPr id="400" name="Google Shape;400;p54"/>
          <p:cNvSpPr txBox="1"/>
          <p:nvPr>
            <p:ph idx="1" type="subTitle"/>
          </p:nvPr>
        </p:nvSpPr>
        <p:spPr>
          <a:xfrm>
            <a:off x="608675" y="1655350"/>
            <a:ext cx="3739800" cy="26727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5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Addressing performance challenges in HPC cloud due to inherent heterogeneity in physical server types, a prevalent issue in cloud environments.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Tackling the impact of unpredictable interference from other VMs on HPC application performance.</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Testing the hypothesis that a load balancing technique incorporating object migration can effectively handle heterogeneity and interference.</a:t>
            </a:r>
            <a:endParaRPr sz="1200">
              <a:latin typeface="Times New Roman"/>
              <a:ea typeface="Times New Roman"/>
              <a:cs typeface="Times New Roman"/>
              <a:sym typeface="Times New Roman"/>
            </a:endParaRPr>
          </a:p>
          <a:p>
            <a:pPr indent="0" lvl="0" marL="0" rtl="0" algn="ctr">
              <a:spcBef>
                <a:spcPts val="1500"/>
              </a:spcBef>
              <a:spcAft>
                <a:spcPts val="0"/>
              </a:spcAft>
              <a:buClr>
                <a:schemeClr val="dk1"/>
              </a:buClr>
              <a:buSzPts val="1100"/>
              <a:buFont typeface="Arial"/>
              <a:buNone/>
            </a:pPr>
            <a:r>
              <a:t/>
            </a:r>
            <a:endParaRPr/>
          </a:p>
        </p:txBody>
      </p:sp>
      <p:sp>
        <p:nvSpPr>
          <p:cNvPr id="401" name="Google Shape;401;p54"/>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402" name="Google Shape;402;p54"/>
          <p:cNvSpPr txBox="1"/>
          <p:nvPr>
            <p:ph idx="4" type="subTitle"/>
          </p:nvPr>
        </p:nvSpPr>
        <p:spPr>
          <a:xfrm>
            <a:off x="4775250" y="1472525"/>
            <a:ext cx="3852000" cy="28554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1500"/>
              </a:spcBef>
              <a:spcAft>
                <a:spcPts val="0"/>
              </a:spcAft>
              <a:buClr>
                <a:schemeClr val="lt1"/>
              </a:buClr>
              <a:buSzPts val="1200"/>
              <a:buFont typeface="Times New Roman"/>
              <a:buChar char="●"/>
            </a:pPr>
            <a:r>
              <a:rPr b="1" lang="en" sz="1200">
                <a:latin typeface="Times New Roman"/>
                <a:ea typeface="Times New Roman"/>
                <a:cs typeface="Times New Roman"/>
                <a:sym typeface="Times New Roman"/>
              </a:rPr>
              <a:t>Customized Cloud Setup:</a:t>
            </a:r>
            <a:r>
              <a:rPr lang="en" sz="1200">
                <a:latin typeface="Times New Roman"/>
                <a:ea typeface="Times New Roman"/>
                <a:cs typeface="Times New Roman"/>
                <a:sym typeface="Times New Roman"/>
              </a:rPr>
              <a:t> Establishing a controlled cloud environment using OpenStack, enabling specific configurations to test correctness and performance.</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b="1" lang="en" sz="1200">
                <a:latin typeface="Times New Roman"/>
                <a:ea typeface="Times New Roman"/>
                <a:cs typeface="Times New Roman"/>
                <a:sym typeface="Times New Roman"/>
              </a:rPr>
              <a:t>Innovative Load Balancer: </a:t>
            </a:r>
            <a:r>
              <a:rPr lang="en" sz="1200">
                <a:latin typeface="Times New Roman"/>
                <a:ea typeface="Times New Roman"/>
                <a:cs typeface="Times New Roman"/>
                <a:sym typeface="Times New Roman"/>
              </a:rPr>
              <a:t>Introducing a load balancing technique designed for HPC in the cloud, addressing challenges through adaptive strategies and object migration.</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b="1" lang="en" sz="1200">
                <a:latin typeface="Times New Roman"/>
                <a:ea typeface="Times New Roman"/>
                <a:cs typeface="Times New Roman"/>
                <a:sym typeface="Times New Roman"/>
              </a:rPr>
              <a:t>Experimental Validation:</a:t>
            </a:r>
            <a:r>
              <a:rPr lang="en" sz="1200">
                <a:latin typeface="Times New Roman"/>
                <a:ea typeface="Times New Roman"/>
                <a:cs typeface="Times New Roman"/>
                <a:sym typeface="Times New Roman"/>
              </a:rPr>
              <a:t> Presenting results from experiments on real cloud infrastructure, demonstrating the effectiveness of the proposed load balancing technique.</a:t>
            </a:r>
            <a:endParaRPr sz="12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Methodologies</a:t>
            </a:r>
            <a:endParaRPr/>
          </a:p>
        </p:txBody>
      </p:sp>
      <p:cxnSp>
        <p:nvCxnSpPr>
          <p:cNvPr id="408" name="Google Shape;408;p55"/>
          <p:cNvCxnSpPr/>
          <p:nvPr/>
        </p:nvCxnSpPr>
        <p:spPr>
          <a:xfrm>
            <a:off x="8544550" y="1860125"/>
            <a:ext cx="0" cy="3374100"/>
          </a:xfrm>
          <a:prstGeom prst="straightConnector1">
            <a:avLst/>
          </a:prstGeom>
          <a:noFill/>
          <a:ln cap="flat" cmpd="sng" w="19050">
            <a:solidFill>
              <a:schemeClr val="accent1"/>
            </a:solidFill>
            <a:prstDash val="solid"/>
            <a:round/>
            <a:headEnd len="med" w="med" type="none"/>
            <a:tailEnd len="med" w="med" type="none"/>
          </a:ln>
        </p:spPr>
      </p:cxnSp>
      <p:sp>
        <p:nvSpPr>
          <p:cNvPr id="409" name="Google Shape;409;p55"/>
          <p:cNvSpPr txBox="1"/>
          <p:nvPr>
            <p:ph idx="4294967295" type="title"/>
          </p:nvPr>
        </p:nvSpPr>
        <p:spPr>
          <a:xfrm>
            <a:off x="504800" y="1498150"/>
            <a:ext cx="1768500" cy="64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Times New Roman"/>
                <a:ea typeface="Times New Roman"/>
                <a:cs typeface="Times New Roman"/>
                <a:sym typeface="Times New Roman"/>
              </a:rPr>
              <a:t>Methodologies:</a:t>
            </a:r>
            <a:endParaRPr b="1" sz="1800">
              <a:solidFill>
                <a:schemeClr val="accent1"/>
              </a:solidFill>
              <a:latin typeface="Times New Roman"/>
              <a:ea typeface="Times New Roman"/>
              <a:cs typeface="Times New Roman"/>
              <a:sym typeface="Times New Roman"/>
            </a:endParaRPr>
          </a:p>
        </p:txBody>
      </p:sp>
      <p:cxnSp>
        <p:nvCxnSpPr>
          <p:cNvPr id="410" name="Google Shape;410;p55"/>
          <p:cNvCxnSpPr/>
          <p:nvPr/>
        </p:nvCxnSpPr>
        <p:spPr>
          <a:xfrm>
            <a:off x="2652600" y="1273525"/>
            <a:ext cx="36300" cy="2475300"/>
          </a:xfrm>
          <a:prstGeom prst="straightConnector1">
            <a:avLst/>
          </a:prstGeom>
          <a:noFill/>
          <a:ln cap="flat" cmpd="sng" w="19050">
            <a:solidFill>
              <a:schemeClr val="accent1"/>
            </a:solidFill>
            <a:prstDash val="solid"/>
            <a:round/>
            <a:headEnd len="med" w="med" type="none"/>
            <a:tailEnd len="med" w="med" type="none"/>
          </a:ln>
        </p:spPr>
      </p:cxnSp>
      <p:sp>
        <p:nvSpPr>
          <p:cNvPr id="411" name="Google Shape;411;p55"/>
          <p:cNvSpPr txBox="1"/>
          <p:nvPr/>
        </p:nvSpPr>
        <p:spPr>
          <a:xfrm>
            <a:off x="3068200" y="1116200"/>
            <a:ext cx="4267500" cy="337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lt1"/>
                </a:solidFill>
                <a:latin typeface="Times New Roman"/>
                <a:ea typeface="Times New Roman"/>
                <a:cs typeface="Times New Roman"/>
                <a:sym typeface="Times New Roman"/>
              </a:rPr>
              <a:t>Cloud Setup and Infrastructure:</a:t>
            </a:r>
            <a:endParaRPr b="1">
              <a:solidFill>
                <a:schemeClr val="lt1"/>
              </a:solidFill>
              <a:latin typeface="Times New Roman"/>
              <a:ea typeface="Times New Roman"/>
              <a:cs typeface="Times New Roman"/>
              <a:sym typeface="Times New Roman"/>
            </a:endParaRPr>
          </a:p>
          <a:p>
            <a:pPr indent="-304800" lvl="0" marL="457200" rtl="0" algn="just">
              <a:lnSpc>
                <a:spcPct val="115000"/>
              </a:lnSpc>
              <a:spcBef>
                <a:spcPts val="15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OpenStack Implementation: Utilized OpenStack on the Open Cirrus testbed at HP Labs for controlled cloud environment setup.</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Heterogeneous Nodes: Employed three types of physical servers - Fast nodes (Intel Xeon E5450, Xeon X3370) and a Slow node (Intel Xeon X3210), ensuring inherent heterogeneity.</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Network Configuration: Interconnected nodes using commodity Ethernet (1Gbps internal to rack, 10Gbps cross-rack).</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Virtualization: Implemented KVM for virtualization, selecting virtio-net as the network virtualization driver for optimal performance.</a:t>
            </a:r>
            <a:endParaRPr sz="1200">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8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2" presetSubtype="4">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1000"/>
                                        <p:tgtEl>
                                          <p:spTgt spid="4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Methodologies</a:t>
            </a:r>
            <a:endParaRPr/>
          </a:p>
        </p:txBody>
      </p:sp>
      <p:cxnSp>
        <p:nvCxnSpPr>
          <p:cNvPr id="417" name="Google Shape;417;p56"/>
          <p:cNvCxnSpPr/>
          <p:nvPr/>
        </p:nvCxnSpPr>
        <p:spPr>
          <a:xfrm>
            <a:off x="2652600" y="1273525"/>
            <a:ext cx="36300" cy="2475300"/>
          </a:xfrm>
          <a:prstGeom prst="straightConnector1">
            <a:avLst/>
          </a:prstGeom>
          <a:noFill/>
          <a:ln cap="flat" cmpd="sng" w="19050">
            <a:solidFill>
              <a:schemeClr val="accent1"/>
            </a:solidFill>
            <a:prstDash val="solid"/>
            <a:round/>
            <a:headEnd len="med" w="med" type="none"/>
            <a:tailEnd len="med" w="med" type="none"/>
          </a:ln>
        </p:spPr>
      </p:cxnSp>
      <p:sp>
        <p:nvSpPr>
          <p:cNvPr id="418" name="Google Shape;418;p56"/>
          <p:cNvSpPr txBox="1"/>
          <p:nvPr/>
        </p:nvSpPr>
        <p:spPr>
          <a:xfrm>
            <a:off x="552525" y="1430750"/>
            <a:ext cx="18867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Times New Roman"/>
                <a:ea typeface="Times New Roman"/>
                <a:cs typeface="Times New Roman"/>
                <a:sym typeface="Times New Roman"/>
              </a:rPr>
              <a:t>Methodologies:</a:t>
            </a:r>
            <a:endParaRPr b="1" sz="1800">
              <a:solidFill>
                <a:schemeClr val="accent1"/>
              </a:solidFill>
              <a:latin typeface="Times New Roman"/>
              <a:ea typeface="Times New Roman"/>
              <a:cs typeface="Times New Roman"/>
              <a:sym typeface="Times New Roman"/>
            </a:endParaRPr>
          </a:p>
        </p:txBody>
      </p:sp>
      <p:sp>
        <p:nvSpPr>
          <p:cNvPr id="419" name="Google Shape;419;p56"/>
          <p:cNvSpPr txBox="1"/>
          <p:nvPr/>
        </p:nvSpPr>
        <p:spPr>
          <a:xfrm>
            <a:off x="3068125" y="1093825"/>
            <a:ext cx="4758900" cy="3301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Clr>
                <a:schemeClr val="dk1"/>
              </a:buClr>
              <a:buSzPts val="1100"/>
              <a:buFont typeface="Arial"/>
              <a:buNone/>
            </a:pPr>
            <a:r>
              <a:rPr b="1" lang="en">
                <a:solidFill>
                  <a:schemeClr val="lt1"/>
                </a:solidFill>
                <a:latin typeface="Times New Roman"/>
                <a:ea typeface="Times New Roman"/>
                <a:cs typeface="Times New Roman"/>
                <a:sym typeface="Times New Roman"/>
              </a:rPr>
              <a:t>Experimental Execution and Benchmarks:</a:t>
            </a:r>
            <a:endParaRPr b="1">
              <a:solidFill>
                <a:schemeClr val="lt1"/>
              </a:solidFill>
              <a:latin typeface="Times New Roman"/>
              <a:ea typeface="Times New Roman"/>
              <a:cs typeface="Times New Roman"/>
              <a:sym typeface="Times New Roman"/>
            </a:endParaRPr>
          </a:p>
          <a:p>
            <a:pPr indent="-304800" lvl="0" marL="457200" rtl="0" algn="just">
              <a:lnSpc>
                <a:spcPct val="150000"/>
              </a:lnSpc>
              <a:spcBef>
                <a:spcPts val="15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VM Specifications: Used VMs of type m1.small (1 core, 2 GB memory, 20 GB disk) for experiments, allowing up to 64 VMs.</a:t>
            </a:r>
            <a:endParaRPr sz="1200">
              <a:solidFill>
                <a:schemeClr val="lt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HPC Benchmarks: Employed </a:t>
            </a:r>
            <a:r>
              <a:rPr lang="en" sz="1200">
                <a:solidFill>
                  <a:schemeClr val="lt1"/>
                </a:solidFill>
                <a:latin typeface="Times New Roman"/>
                <a:ea typeface="Times New Roman"/>
                <a:cs typeface="Times New Roman"/>
                <a:sym typeface="Times New Roman"/>
              </a:rPr>
              <a:t>Stencil 2D</a:t>
            </a:r>
            <a:r>
              <a:rPr lang="en" sz="1200">
                <a:solidFill>
                  <a:schemeClr val="lt1"/>
                </a:solidFill>
                <a:latin typeface="Times New Roman"/>
                <a:ea typeface="Times New Roman"/>
                <a:cs typeface="Times New Roman"/>
                <a:sym typeface="Times New Roman"/>
              </a:rPr>
              <a:t>, Wave2D, and Mol3D for evaluation, representing diverse computation kernels and molecular dynamics simulation.</a:t>
            </a:r>
            <a:endParaRPr sz="1200">
              <a:solidFill>
                <a:schemeClr val="lt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Load Balancer Evaluation: Ran 500 iterations of </a:t>
            </a:r>
            <a:r>
              <a:rPr lang="en" sz="1200">
                <a:solidFill>
                  <a:schemeClr val="lt1"/>
                </a:solidFill>
                <a:latin typeface="Times New Roman"/>
                <a:ea typeface="Times New Roman"/>
                <a:cs typeface="Times New Roman"/>
                <a:sym typeface="Times New Roman"/>
              </a:rPr>
              <a:t>Stencil 2D</a:t>
            </a:r>
            <a:r>
              <a:rPr lang="en" sz="1200">
                <a:solidFill>
                  <a:schemeClr val="lt1"/>
                </a:solidFill>
                <a:latin typeface="Times New Roman"/>
                <a:ea typeface="Times New Roman"/>
                <a:cs typeface="Times New Roman"/>
                <a:sym typeface="Times New Roman"/>
              </a:rPr>
              <a:t> on 32 VMs with a mix of Fast and Slow nodes, introducing interference after 100 iterations for load balancing assessment.</a:t>
            </a:r>
            <a:endParaRPr sz="1200">
              <a:solidFill>
                <a:schemeClr val="lt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Performance Metrics: Evaluated iteration time, CPU utilization, and impact on interference, demonstrating load balancer benefits under varying conditions.</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p:txBody>
      </p:sp>
      <p:cxnSp>
        <p:nvCxnSpPr>
          <p:cNvPr id="420" name="Google Shape;420;p56"/>
          <p:cNvCxnSpPr/>
          <p:nvPr/>
        </p:nvCxnSpPr>
        <p:spPr>
          <a:xfrm>
            <a:off x="8544550" y="1860125"/>
            <a:ext cx="0" cy="33741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57"/>
          <p:cNvPicPr preferRelativeResize="0"/>
          <p:nvPr/>
        </p:nvPicPr>
        <p:blipFill>
          <a:blip r:embed="rId3">
            <a:alphaModFix/>
          </a:blip>
          <a:stretch>
            <a:fillRect/>
          </a:stretch>
        </p:blipFill>
        <p:spPr>
          <a:xfrm>
            <a:off x="343325" y="635300"/>
            <a:ext cx="4510425" cy="4007325"/>
          </a:xfrm>
          <a:prstGeom prst="rect">
            <a:avLst/>
          </a:prstGeom>
          <a:noFill/>
          <a:ln>
            <a:noFill/>
          </a:ln>
        </p:spPr>
      </p:pic>
      <p:sp>
        <p:nvSpPr>
          <p:cNvPr id="426" name="Google Shape;426;p57"/>
          <p:cNvSpPr txBox="1"/>
          <p:nvPr/>
        </p:nvSpPr>
        <p:spPr>
          <a:xfrm>
            <a:off x="5707275" y="1453200"/>
            <a:ext cx="2728800" cy="1527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chemeClr val="lt1"/>
                </a:solidFill>
                <a:latin typeface="Times New Roman"/>
                <a:ea typeface="Times New Roman"/>
                <a:cs typeface="Times New Roman"/>
                <a:sym typeface="Times New Roman"/>
              </a:rPr>
              <a:t>Figure: Experimental setup (on right) and timeline of 8 VMs showing one iteration of </a:t>
            </a:r>
            <a:r>
              <a:rPr lang="en" sz="1200">
                <a:solidFill>
                  <a:schemeClr val="lt1"/>
                </a:solidFill>
                <a:latin typeface="Times New Roman"/>
                <a:ea typeface="Times New Roman"/>
                <a:cs typeface="Times New Roman"/>
                <a:sym typeface="Times New Roman"/>
              </a:rPr>
              <a:t>Stencil 2D</a:t>
            </a:r>
            <a:r>
              <a:rPr lang="en" sz="1200">
                <a:solidFill>
                  <a:schemeClr val="lt1"/>
                </a:solidFill>
                <a:latin typeface="Times New Roman"/>
                <a:ea typeface="Times New Roman"/>
                <a:cs typeface="Times New Roman"/>
                <a:sym typeface="Times New Roman"/>
              </a:rPr>
              <a:t>: white portion = idle time, colored portions = application functions.</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455477" y="1641750"/>
            <a:ext cx="1298700" cy="4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Conclusion:</a:t>
            </a:r>
            <a:endParaRPr/>
          </a:p>
        </p:txBody>
      </p:sp>
      <p:sp>
        <p:nvSpPr>
          <p:cNvPr id="432" name="Google Shape;432;p58"/>
          <p:cNvSpPr txBox="1"/>
          <p:nvPr>
            <p:ph idx="1" type="subTitle"/>
          </p:nvPr>
        </p:nvSpPr>
        <p:spPr>
          <a:xfrm>
            <a:off x="2037900" y="251550"/>
            <a:ext cx="6084000" cy="4487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304800" lvl="0" marL="457200" rtl="0" algn="just">
              <a:lnSpc>
                <a:spcPct val="115000"/>
              </a:lnSpc>
              <a:spcBef>
                <a:spcPts val="15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Innovative Load Balancing: Introduces a refined approach for HPC applications in cloud environments.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Addressing Heterogeneity: Effectively handles static and dynamic variations, enhancing performance.</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Practical Impact: Demonstrates tangible improvements in execution time, showcasing real-world applicability.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Adaptive Runtimes: Highlights the importance of runtime systems in cloud-based HPC optimization.</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Challenges and Future Work: Identifies the complexity of tuning for cloud efficiency, opening avenues for further research.</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Applicability to Exascale: Suggests potential relevance and applicability to future exascale computing challenges.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Implications for Cloud HPC: Provides valuable insights for efficient cloud utilization, with implications for scalability and workload adaptability.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Path Forward: Encourages exploration of data-aware migration strategies and considers VM steal cycles.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Foundation for Future Research: Lays groundwork for larger-scale evaluations, simulations, or emulated environments in subsequent studies.</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433" name="Google Shape;433;p5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OUR MISSION AND VISION</a:t>
            </a:r>
            <a:endParaRPr/>
          </a:p>
        </p:txBody>
      </p:sp>
      <p:cxnSp>
        <p:nvCxnSpPr>
          <p:cNvPr id="434" name="Google Shape;434;p58"/>
          <p:cNvCxnSpPr/>
          <p:nvPr/>
        </p:nvCxnSpPr>
        <p:spPr>
          <a:xfrm>
            <a:off x="8544550" y="2389925"/>
            <a:ext cx="0" cy="336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2" presetSubtype="2">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1000"/>
                                        <p:tgtEl>
                                          <p:spTgt spid="4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2" presetSubtype="4">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1000"/>
                                        <p:tgtEl>
                                          <p:spTgt spid="4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38" name="Shape 438"/>
        <p:cNvGrpSpPr/>
        <p:nvPr/>
      </p:nvGrpSpPr>
      <p:grpSpPr>
        <a:xfrm>
          <a:off x="0" y="0"/>
          <a:ext cx="0" cy="0"/>
          <a:chOff x="0" y="0"/>
          <a:chExt cx="0" cy="0"/>
        </a:xfrm>
      </p:grpSpPr>
      <p:sp>
        <p:nvSpPr>
          <p:cNvPr id="439" name="Google Shape;439;p59"/>
          <p:cNvSpPr/>
          <p:nvPr/>
        </p:nvSpPr>
        <p:spPr>
          <a:xfrm>
            <a:off x="779125" y="689550"/>
            <a:ext cx="7387500" cy="4216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9"/>
          <p:cNvSpPr txBox="1"/>
          <p:nvPr>
            <p:ph idx="1" type="subTitle"/>
          </p:nvPr>
        </p:nvSpPr>
        <p:spPr>
          <a:xfrm>
            <a:off x="874575" y="1565500"/>
            <a:ext cx="6966600" cy="3043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50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Static Heterogeneity Assumption: The paper assumes static heterogeneity, not considering variations in VM performance over time, potentially limiting adaptability to dynamic environments.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Sensitivity to Workload Characteristics: The effectiveness of load balancing may vary based on the nature of workloads, impacting generalizability.</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Scalability Concerns: The study, while demonstrating efficacy, is limited in scale due to the available resources, and scalability to larger cloud environments requires further exploration.</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Dependency on HPC Workload: The load balancing technique is tailored for HPC workloads; its applicability to diverse cloud applications needs investigation.</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Lack of Real Cloud Scalability: While tested on a cloud-like environment, the paper lacks evaluation on a larger scale in a real cloud, impacting practical scalability.</a:t>
            </a:r>
            <a:endParaRPr sz="1200">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t/>
            </a:r>
            <a:endParaRPr/>
          </a:p>
        </p:txBody>
      </p:sp>
      <p:sp>
        <p:nvSpPr>
          <p:cNvPr id="441" name="Google Shape;441;p59"/>
          <p:cNvSpPr txBox="1"/>
          <p:nvPr>
            <p:ph type="title"/>
          </p:nvPr>
        </p:nvSpPr>
        <p:spPr>
          <a:xfrm>
            <a:off x="1189025" y="734475"/>
            <a:ext cx="3586200" cy="450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500"/>
              </a:spcAft>
              <a:buClr>
                <a:schemeClr val="dk1"/>
              </a:buClr>
              <a:buSzPts val="1100"/>
              <a:buFont typeface="Arial"/>
              <a:buNone/>
            </a:pPr>
            <a:r>
              <a:rPr b="1" lang="en">
                <a:latin typeface="Times New Roman"/>
                <a:ea typeface="Times New Roman"/>
                <a:cs typeface="Times New Roman"/>
                <a:sym typeface="Times New Roman"/>
              </a:rPr>
              <a:t>Limitations of the paper:</a:t>
            </a:r>
            <a:endParaRPr b="1" sz="2400">
              <a:latin typeface="Times New Roman"/>
              <a:ea typeface="Times New Roman"/>
              <a:cs typeface="Times New Roman"/>
              <a:sym typeface="Times New Roman"/>
            </a:endParaRPr>
          </a:p>
        </p:txBody>
      </p:sp>
      <p:sp>
        <p:nvSpPr>
          <p:cNvPr id="442" name="Google Shape;442;p5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Limitations:</a:t>
            </a:r>
            <a:endParaRPr/>
          </a:p>
        </p:txBody>
      </p:sp>
      <p:cxnSp>
        <p:nvCxnSpPr>
          <p:cNvPr id="443" name="Google Shape;443;p59"/>
          <p:cNvCxnSpPr/>
          <p:nvPr/>
        </p:nvCxnSpPr>
        <p:spPr>
          <a:xfrm>
            <a:off x="8544550" y="2389925"/>
            <a:ext cx="0" cy="336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1000"/>
                                        <p:tgtEl>
                                          <p:spTgt spid="4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7" name="Shape 447"/>
        <p:cNvGrpSpPr/>
        <p:nvPr/>
      </p:nvGrpSpPr>
      <p:grpSpPr>
        <a:xfrm>
          <a:off x="0" y="0"/>
          <a:ext cx="0" cy="0"/>
          <a:chOff x="0" y="0"/>
          <a:chExt cx="0" cy="0"/>
        </a:xfrm>
      </p:grpSpPr>
      <p:sp>
        <p:nvSpPr>
          <p:cNvPr id="448" name="Google Shape;448;p6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STATISTICS</a:t>
            </a:r>
            <a:endParaRPr/>
          </a:p>
        </p:txBody>
      </p:sp>
      <p:cxnSp>
        <p:nvCxnSpPr>
          <p:cNvPr id="449" name="Google Shape;449;p60"/>
          <p:cNvCxnSpPr/>
          <p:nvPr/>
        </p:nvCxnSpPr>
        <p:spPr>
          <a:xfrm>
            <a:off x="8544550" y="1382225"/>
            <a:ext cx="0" cy="3852000"/>
          </a:xfrm>
          <a:prstGeom prst="straightConnector1">
            <a:avLst/>
          </a:prstGeom>
          <a:noFill/>
          <a:ln cap="flat" cmpd="sng" w="19050">
            <a:solidFill>
              <a:schemeClr val="accent1"/>
            </a:solidFill>
            <a:prstDash val="solid"/>
            <a:round/>
            <a:headEnd len="med" w="med" type="none"/>
            <a:tailEnd len="med" w="med" type="none"/>
          </a:ln>
        </p:spPr>
      </p:cxnSp>
      <p:sp>
        <p:nvSpPr>
          <p:cNvPr id="450" name="Google Shape;450;p60"/>
          <p:cNvSpPr txBox="1"/>
          <p:nvPr/>
        </p:nvSpPr>
        <p:spPr>
          <a:xfrm>
            <a:off x="945600" y="654650"/>
            <a:ext cx="1562700" cy="393600"/>
          </a:xfrm>
          <a:prstGeom prst="rect">
            <a:avLst/>
          </a:prstGeom>
          <a:noFill/>
          <a:ln>
            <a:noFill/>
          </a:ln>
        </p:spPr>
        <p:txBody>
          <a:bodyPr anchorCtr="0" anchor="ctr" bIns="0" lIns="0" spcFirstLastPara="1" rIns="0" wrap="square" tIns="4775">
            <a:noAutofit/>
          </a:bodyPr>
          <a:lstStyle/>
          <a:p>
            <a:pPr indent="0" lvl="0" marL="0" rtl="0" algn="just">
              <a:lnSpc>
                <a:spcPct val="115000"/>
              </a:lnSpc>
              <a:spcBef>
                <a:spcPts val="0"/>
              </a:spcBef>
              <a:spcAft>
                <a:spcPts val="1500"/>
              </a:spcAft>
              <a:buClr>
                <a:schemeClr val="dk1"/>
              </a:buClr>
              <a:buSzPts val="1100"/>
              <a:buFont typeface="Arial"/>
              <a:buNone/>
            </a:pPr>
            <a:r>
              <a:rPr b="1" lang="en" sz="1800">
                <a:solidFill>
                  <a:schemeClr val="accent1"/>
                </a:solidFill>
                <a:latin typeface="Times New Roman"/>
                <a:ea typeface="Times New Roman"/>
                <a:cs typeface="Times New Roman"/>
                <a:sym typeface="Times New Roman"/>
              </a:rPr>
              <a:t>Synthesis:</a:t>
            </a:r>
            <a:endParaRPr b="1" sz="1800">
              <a:solidFill>
                <a:schemeClr val="accent1"/>
              </a:solidFill>
              <a:latin typeface="Josefin Sans"/>
              <a:ea typeface="Josefin Sans"/>
              <a:cs typeface="Josefin Sans"/>
              <a:sym typeface="Josefin Sans"/>
            </a:endParaRPr>
          </a:p>
        </p:txBody>
      </p:sp>
      <p:sp>
        <p:nvSpPr>
          <p:cNvPr id="451" name="Google Shape;451;p60"/>
          <p:cNvSpPr txBox="1"/>
          <p:nvPr/>
        </p:nvSpPr>
        <p:spPr>
          <a:xfrm>
            <a:off x="743450" y="745700"/>
            <a:ext cx="7333500" cy="424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15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Comprehensive Consideration: Successfully addresses both static and dynamic heterogeneity, enhancing application performance.</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Real-world Impact: Demonstrates tangible improvements in execution time, validating the practicality of the proposed technique.</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Adaptive Runtimes: Emphasizes the significance of adaptive parallel runtime systems in optimizing cloud-based HPC.</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Challenges Revealed: Identifies the complexity of tuning applications for cloud efficiency, acknowledging limitations and opening avenues for future research.</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Exascale Relevance: Suggests potential applicability to exascale computing challenges, providing insights into dynamic resource management.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Cloud HPC Optimization: Implications for efficient cloud utilization, scalability, and workload adaptability are highlighted.</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Future Directions: Encourages exploration of advanced migration strategies, considering data-aware approaches and VM steal cycles.</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Foundation for Exploration: Lays a foundation for future research, inviting larger-scale evaluations and simulations for a deeper understanding.</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2" presetSubtype="4">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1000"/>
                                        <p:tgtEl>
                                          <p:spTgt spid="4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