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</p:sldMasterIdLst>
  <p:notesMasterIdLst>
    <p:notesMasterId r:id="rId10"/>
  </p:notesMasterIdLst>
  <p:handoutMasterIdLst>
    <p:handoutMasterId r:id="rId11"/>
  </p:handoutMasterIdLst>
  <p:sldIdLst>
    <p:sldId id="276" r:id="rId5"/>
    <p:sldId id="277" r:id="rId6"/>
    <p:sldId id="278" r:id="rId7"/>
    <p:sldId id="28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65" d="100"/>
          <a:sy n="65" d="100"/>
        </p:scale>
        <p:origin x="738" y="66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t>8/6/2025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7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" name="Group 1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5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6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pic>
        <p:nvPicPr>
          <p:cNvPr id="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183" y="1851809"/>
            <a:ext cx="3006356" cy="2375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AIML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C8983-8365-98EF-CDE5-7EE9E256B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AAF2EB72-8C28-4D29-BB03-06036E211AE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EB7B5B-2B94-2F81-6B72-250DEDC820AB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9EDC2E22-F095-2939-0E70-F82DC78FE7AE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895D11D-E4A5-F4F9-CA5B-CAC2B0340817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8F9754AE-4270-1C37-9740-79EC29815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2EDC1B6-DCCA-8970-A0B3-70A3049322FF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AIML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15BFD-4C37-EA6F-68B7-5F6B2CD7AD32}"/>
              </a:ext>
            </a:extLst>
          </p:cNvPr>
          <p:cNvSpPr txBox="1"/>
          <p:nvPr/>
        </p:nvSpPr>
        <p:spPr>
          <a:xfrm>
            <a:off x="3027218" y="3244334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37B34-ACEA-63C1-0795-4783F8A8FD93}"/>
              </a:ext>
            </a:extLst>
          </p:cNvPr>
          <p:cNvSpPr txBox="1"/>
          <p:nvPr/>
        </p:nvSpPr>
        <p:spPr>
          <a:xfrm>
            <a:off x="3077331" y="549000"/>
            <a:ext cx="8440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Introduction to DBMS (BCS755A)</a:t>
            </a:r>
            <a:endParaRPr lang="en-IN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01EE0-65BC-B741-7ABD-AAA112D1398E}"/>
              </a:ext>
            </a:extLst>
          </p:cNvPr>
          <p:cNvSpPr txBox="1"/>
          <p:nvPr/>
        </p:nvSpPr>
        <p:spPr>
          <a:xfrm>
            <a:off x="3149942" y="2257107"/>
            <a:ext cx="87060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Credits: </a:t>
            </a:r>
            <a:r>
              <a:rPr lang="en-IN" sz="3200" dirty="0"/>
              <a:t>03</a:t>
            </a:r>
          </a:p>
          <a:p>
            <a:r>
              <a:rPr lang="en-US" sz="3200" b="1" dirty="0"/>
              <a:t>Total Pedagogy Hours</a:t>
            </a:r>
            <a:r>
              <a:rPr lang="en-US" sz="3200" dirty="0"/>
              <a:t>: 40 Hours</a:t>
            </a:r>
          </a:p>
          <a:p>
            <a:r>
              <a:rPr lang="en-US" sz="3200" b="1" dirty="0"/>
              <a:t>Total Marks</a:t>
            </a:r>
            <a:r>
              <a:rPr lang="en-US" sz="3200" dirty="0"/>
              <a:t>: 100 (CIE: 50 + SEE: 50)</a:t>
            </a:r>
            <a:br>
              <a:rPr lang="en-US" sz="3200" dirty="0"/>
            </a:br>
            <a:r>
              <a:rPr lang="en-US" sz="3200" b="1" dirty="0"/>
              <a:t>Nature of SEE</a:t>
            </a:r>
            <a:r>
              <a:rPr lang="en-US" sz="3200" dirty="0"/>
              <a:t>: University Theory Examination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7892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0B1E0-59FF-56EC-9AB0-BDC49444B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4B473F2-5F71-298B-D305-366F8D245B7F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FC3A39-F8FF-F6D1-C27E-3A5B8064A2B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136AC468-6724-2725-C657-C0AA9B015D7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ED06D95F-D729-6F19-94B6-C5141C8EAA5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51E8ED7C-BACD-2A3D-8B51-D62659E05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A1DA28C-029C-2A25-F43F-ABD53DFE8B0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AIML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94E28-2B9E-A58F-FEA0-AE2927D66445}"/>
              </a:ext>
            </a:extLst>
          </p:cNvPr>
          <p:cNvSpPr txBox="1"/>
          <p:nvPr/>
        </p:nvSpPr>
        <p:spPr>
          <a:xfrm>
            <a:off x="3027218" y="3244334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2C561-74C3-F2F3-D4F0-51A5C6C2A0ED}"/>
              </a:ext>
            </a:extLst>
          </p:cNvPr>
          <p:cNvSpPr txBox="1"/>
          <p:nvPr/>
        </p:nvSpPr>
        <p:spPr>
          <a:xfrm>
            <a:off x="2846835" y="335843"/>
            <a:ext cx="882859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Continuous Internal Evaluation (CIE)</a:t>
            </a:r>
          </a:p>
          <a:p>
            <a:endParaRPr lang="en-US" sz="2800" b="1" dirty="0"/>
          </a:p>
          <a:p>
            <a:r>
              <a:rPr lang="en-US" sz="2800" b="1" dirty="0"/>
              <a:t>Total Marks: 50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Assignments</a:t>
            </a:r>
            <a:r>
              <a:rPr lang="en-US" sz="2800" dirty="0"/>
              <a:t>: 25 Marks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Internal Assessment Tests (IATs)</a:t>
            </a:r>
            <a:r>
              <a:rPr lang="en-US" sz="2800" dirty="0"/>
              <a:t>: 25 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Two IATs will be conducted: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b="1" dirty="0"/>
              <a:t>IAT-1</a:t>
            </a:r>
            <a:r>
              <a:rPr lang="en-US" sz="2800" dirty="0"/>
              <a:t>: After 40–50% syllabus completion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b="1" dirty="0"/>
              <a:t>IAT-2</a:t>
            </a:r>
            <a:r>
              <a:rPr lang="en-US" sz="2800" dirty="0"/>
              <a:t>: After 85–90% syllabus completion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Assignments must follow university-recommended formats (22OB2.4). If project-based, only one assignment is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Assignments and tests should reflect Bloom’s taxonomy aligned with </a:t>
            </a:r>
            <a:r>
              <a:rPr lang="en-US" sz="2800" dirty="0" err="1"/>
              <a:t>COs.</a:t>
            </a:r>
            <a:endParaRPr lang="en-US" sz="2800" dirty="0"/>
          </a:p>
          <a:p>
            <a:r>
              <a:rPr lang="en-US" sz="2800" dirty="0"/>
              <a:t>👉 </a:t>
            </a:r>
            <a:r>
              <a:rPr lang="en-US" sz="2800" b="1" dirty="0"/>
              <a:t>Minimum Passing</a:t>
            </a:r>
            <a:r>
              <a:rPr lang="en-US" sz="2800" dirty="0"/>
              <a:t>: 20/50 (i.e., 40%)</a:t>
            </a:r>
          </a:p>
        </p:txBody>
      </p:sp>
    </p:spTree>
    <p:extLst>
      <p:ext uri="{BB962C8B-B14F-4D97-AF65-F5344CB8AC3E}">
        <p14:creationId xmlns:p14="http://schemas.microsoft.com/office/powerpoint/2010/main" val="13412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D1B2-7ED0-32D7-17A1-A47303ACC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D48F4423-F451-7D6F-9419-DD9BDE4F1AE1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F56180-6F80-09C3-F9B6-07F1EC8E29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3E51CA53-FB46-F19E-0F84-FE4D48B224A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F63EFEF4-BF9B-7548-EB01-9C1359AAF23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87DA53E8-BAFC-0F7A-C1D7-21300DEF6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78AE6B-26C4-874B-66C4-C0B96489E86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AIML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54C3-E8DE-AEEF-3084-30065DAFBDA9}"/>
              </a:ext>
            </a:extLst>
          </p:cNvPr>
          <p:cNvSpPr txBox="1"/>
          <p:nvPr/>
        </p:nvSpPr>
        <p:spPr>
          <a:xfrm>
            <a:off x="3027218" y="3244334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2AD54-83EB-B81E-5751-211923623A3B}"/>
              </a:ext>
            </a:extLst>
          </p:cNvPr>
          <p:cNvSpPr txBox="1"/>
          <p:nvPr/>
        </p:nvSpPr>
        <p:spPr>
          <a:xfrm>
            <a:off x="2765908" y="935442"/>
            <a:ext cx="93040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Course Project (25 marks) </a:t>
            </a:r>
            <a:br>
              <a:rPr lang="en-US" sz="3200" dirty="0"/>
            </a:br>
            <a:r>
              <a:rPr lang="en-US" sz="3200" dirty="0"/>
              <a:t>● For any problem selected </a:t>
            </a:r>
            <a:br>
              <a:rPr lang="en-US" sz="3200" dirty="0"/>
            </a:br>
            <a:r>
              <a:rPr lang="en-US" sz="3200" dirty="0"/>
              <a:t>• Develop the application having at least five tables &amp; domain areas shall include health care, agriculture &amp; so 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8607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6D72A-EF35-556C-18F5-30FEF657C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5F170FB-4344-D856-53BF-E1D996088A31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3DDA76-4815-81B3-D82E-1B947F37851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A1A235B3-C74E-0FE7-2FD6-994B524BD3C0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EF8FE1C5-EF50-F48B-D051-42C44870B12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6C124008-A2DB-C56F-58D0-145C067DA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FEFC41B-4DBB-83C9-3186-D1D8D6BB6B00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AIML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6AA96-AA9E-F724-CC42-98322F04ADE7}"/>
              </a:ext>
            </a:extLst>
          </p:cNvPr>
          <p:cNvSpPr txBox="1"/>
          <p:nvPr/>
        </p:nvSpPr>
        <p:spPr>
          <a:xfrm>
            <a:off x="2700785" y="1226055"/>
            <a:ext cx="856185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Textbook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/>
              <a:t>Fundamentals of Database Systems</a:t>
            </a:r>
            <a:r>
              <a:rPr lang="en-US" sz="3200" dirty="0"/>
              <a:t> by </a:t>
            </a:r>
            <a:r>
              <a:rPr lang="en-US" sz="3200" dirty="0" err="1"/>
              <a:t>Ramez</a:t>
            </a:r>
            <a:r>
              <a:rPr lang="en-US" sz="3200" dirty="0"/>
              <a:t> </a:t>
            </a:r>
            <a:r>
              <a:rPr lang="en-US" sz="3200" dirty="0" err="1"/>
              <a:t>Elmasri</a:t>
            </a:r>
            <a:r>
              <a:rPr lang="en-US" sz="3200" dirty="0"/>
              <a:t> and Shamkant B. Navathe, 7th Edition, Pearson.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7C607-8F1F-3676-CEB3-EB3E23A15E2B}"/>
              </a:ext>
            </a:extLst>
          </p:cNvPr>
          <p:cNvSpPr txBox="1"/>
          <p:nvPr/>
        </p:nvSpPr>
        <p:spPr>
          <a:xfrm>
            <a:off x="2700784" y="3643668"/>
            <a:ext cx="87952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References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/>
              <a:t>Database Management Systems</a:t>
            </a:r>
            <a:r>
              <a:rPr lang="en-US" sz="3200" dirty="0"/>
              <a:t> by Ramakrishnan and </a:t>
            </a:r>
            <a:r>
              <a:rPr lang="en-US" sz="3200" dirty="0" err="1"/>
              <a:t>Gehrke</a:t>
            </a:r>
            <a:r>
              <a:rPr lang="en-US" sz="3200" dirty="0"/>
              <a:t>, 3rd Edition, McGraw Hill.</a:t>
            </a:r>
          </a:p>
        </p:txBody>
      </p:sp>
    </p:spTree>
    <p:extLst>
      <p:ext uri="{BB962C8B-B14F-4D97-AF65-F5344CB8AC3E}">
        <p14:creationId xmlns:p14="http://schemas.microsoft.com/office/powerpoint/2010/main" val="100136853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Futura Cyrillic Book</vt:lpstr>
      <vt:lpstr>1_Custom Design</vt:lpstr>
      <vt:lpstr>Custom Design</vt:lpstr>
      <vt:lpstr>2_Custom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Hi</cp:lastModifiedBy>
  <cp:revision>41</cp:revision>
  <dcterms:created xsi:type="dcterms:W3CDTF">2021-09-07T04:22:00Z</dcterms:created>
  <dcterms:modified xsi:type="dcterms:W3CDTF">2025-08-06T05:17:10Z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