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1" d="100"/>
          <a:sy n="81" d="100"/>
        </p:scale>
        <p:origin x="-25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85E2A-D971-45CC-A27D-729D54B05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AAE44D6-0E26-4FC2-9D17-9E25D9F1C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2265A49-F755-4C2E-8D06-64D2D0E2B29E}"/>
              </a:ext>
            </a:extLst>
          </p:cNvPr>
          <p:cNvSpPr>
            <a:spLocks noGrp="1"/>
          </p:cNvSpPr>
          <p:nvPr>
            <p:ph type="dt" sz="half" idx="10"/>
          </p:nvPr>
        </p:nvSpPr>
        <p:spPr/>
        <p:txBody>
          <a:bodyPr/>
          <a:lstStyle/>
          <a:p>
            <a:fld id="{C830F453-C564-4429-8108-4794403A073C}" type="datetimeFigureOut">
              <a:rPr lang="en-US" smtClean="0"/>
              <a:t>12/29/2022</a:t>
            </a:fld>
            <a:endParaRPr lang="en-US"/>
          </a:p>
        </p:txBody>
      </p:sp>
      <p:sp>
        <p:nvSpPr>
          <p:cNvPr id="5" name="Footer Placeholder 4">
            <a:extLst>
              <a:ext uri="{FF2B5EF4-FFF2-40B4-BE49-F238E27FC236}">
                <a16:creationId xmlns:a16="http://schemas.microsoft.com/office/drawing/2014/main" xmlns="" id="{A43D05DF-211C-4F09-A824-3EAB14F88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564BD97-389F-4305-9576-BD9132D6C267}"/>
              </a:ext>
            </a:extLst>
          </p:cNvPr>
          <p:cNvSpPr>
            <a:spLocks noGrp="1"/>
          </p:cNvSpPr>
          <p:nvPr>
            <p:ph type="sldNum" sz="quarter" idx="12"/>
          </p:nvPr>
        </p:nvSpPr>
        <p:spPr/>
        <p:txBody>
          <a:bodyPr/>
          <a:lstStyle/>
          <a:p>
            <a:fld id="{0EC70DA7-9583-4431-BE6C-E66CB78D1525}" type="slidenum">
              <a:rPr lang="en-US" smtClean="0"/>
              <a:t>‹#›</a:t>
            </a:fld>
            <a:endParaRPr lang="en-US"/>
          </a:p>
        </p:txBody>
      </p:sp>
    </p:spTree>
    <p:extLst>
      <p:ext uri="{BB962C8B-B14F-4D97-AF65-F5344CB8AC3E}">
        <p14:creationId xmlns:p14="http://schemas.microsoft.com/office/powerpoint/2010/main" val="249396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290DC0-CBEC-462A-B4C6-430C76A824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4E15B59-7B78-45CD-A81C-E9C2A2BAB1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C57B577-0AD8-4324-9493-B69A47BF0EF7}"/>
              </a:ext>
            </a:extLst>
          </p:cNvPr>
          <p:cNvSpPr>
            <a:spLocks noGrp="1"/>
          </p:cNvSpPr>
          <p:nvPr>
            <p:ph type="dt" sz="half" idx="10"/>
          </p:nvPr>
        </p:nvSpPr>
        <p:spPr/>
        <p:txBody>
          <a:bodyPr/>
          <a:lstStyle/>
          <a:p>
            <a:fld id="{C830F453-C564-4429-8108-4794403A073C}" type="datetimeFigureOut">
              <a:rPr lang="en-US" smtClean="0"/>
              <a:t>12/29/2022</a:t>
            </a:fld>
            <a:endParaRPr lang="en-US"/>
          </a:p>
        </p:txBody>
      </p:sp>
      <p:sp>
        <p:nvSpPr>
          <p:cNvPr id="5" name="Footer Placeholder 4">
            <a:extLst>
              <a:ext uri="{FF2B5EF4-FFF2-40B4-BE49-F238E27FC236}">
                <a16:creationId xmlns:a16="http://schemas.microsoft.com/office/drawing/2014/main" xmlns="" id="{A9157ECC-ED93-40CB-AB08-A0B2243B8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280786F-E1F3-40D7-88C5-482DE8EBE290}"/>
              </a:ext>
            </a:extLst>
          </p:cNvPr>
          <p:cNvSpPr>
            <a:spLocks noGrp="1"/>
          </p:cNvSpPr>
          <p:nvPr>
            <p:ph type="sldNum" sz="quarter" idx="12"/>
          </p:nvPr>
        </p:nvSpPr>
        <p:spPr/>
        <p:txBody>
          <a:bodyPr/>
          <a:lstStyle/>
          <a:p>
            <a:fld id="{0EC70DA7-9583-4431-BE6C-E66CB78D1525}" type="slidenum">
              <a:rPr lang="en-US" smtClean="0"/>
              <a:t>‹#›</a:t>
            </a:fld>
            <a:endParaRPr lang="en-US"/>
          </a:p>
        </p:txBody>
      </p:sp>
    </p:spTree>
    <p:extLst>
      <p:ext uri="{BB962C8B-B14F-4D97-AF65-F5344CB8AC3E}">
        <p14:creationId xmlns:p14="http://schemas.microsoft.com/office/powerpoint/2010/main" val="391668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AA3FBB9-E7CE-4CE4-BEF6-47B06E572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B6BC730-FDB5-45F9-8286-323545F749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9822B5-4B5F-4345-B77A-1E1BFC268BF3}"/>
              </a:ext>
            </a:extLst>
          </p:cNvPr>
          <p:cNvSpPr>
            <a:spLocks noGrp="1"/>
          </p:cNvSpPr>
          <p:nvPr>
            <p:ph type="dt" sz="half" idx="10"/>
          </p:nvPr>
        </p:nvSpPr>
        <p:spPr/>
        <p:txBody>
          <a:bodyPr/>
          <a:lstStyle/>
          <a:p>
            <a:fld id="{C830F453-C564-4429-8108-4794403A073C}" type="datetimeFigureOut">
              <a:rPr lang="en-US" smtClean="0"/>
              <a:t>12/29/2022</a:t>
            </a:fld>
            <a:endParaRPr lang="en-US"/>
          </a:p>
        </p:txBody>
      </p:sp>
      <p:sp>
        <p:nvSpPr>
          <p:cNvPr id="5" name="Footer Placeholder 4">
            <a:extLst>
              <a:ext uri="{FF2B5EF4-FFF2-40B4-BE49-F238E27FC236}">
                <a16:creationId xmlns:a16="http://schemas.microsoft.com/office/drawing/2014/main" xmlns="" id="{49C60F77-3B91-4128-82BB-42AC2D319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16CE8E4-842E-4C5B-A25B-37F33669AE30}"/>
              </a:ext>
            </a:extLst>
          </p:cNvPr>
          <p:cNvSpPr>
            <a:spLocks noGrp="1"/>
          </p:cNvSpPr>
          <p:nvPr>
            <p:ph type="sldNum" sz="quarter" idx="12"/>
          </p:nvPr>
        </p:nvSpPr>
        <p:spPr/>
        <p:txBody>
          <a:bodyPr/>
          <a:lstStyle/>
          <a:p>
            <a:fld id="{0EC70DA7-9583-4431-BE6C-E66CB78D1525}" type="slidenum">
              <a:rPr lang="en-US" smtClean="0"/>
              <a:t>‹#›</a:t>
            </a:fld>
            <a:endParaRPr lang="en-US"/>
          </a:p>
        </p:txBody>
      </p:sp>
    </p:spTree>
    <p:extLst>
      <p:ext uri="{BB962C8B-B14F-4D97-AF65-F5344CB8AC3E}">
        <p14:creationId xmlns:p14="http://schemas.microsoft.com/office/powerpoint/2010/main" val="22667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E05CE3-46B2-4B42-8EED-B945AE4AC3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4A4A707-AD79-471D-AB50-A1E8C51FC0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D7C9771-0C2E-4399-A4E1-10A9C893B43B}"/>
              </a:ext>
            </a:extLst>
          </p:cNvPr>
          <p:cNvSpPr>
            <a:spLocks noGrp="1"/>
          </p:cNvSpPr>
          <p:nvPr>
            <p:ph type="dt" sz="half" idx="10"/>
          </p:nvPr>
        </p:nvSpPr>
        <p:spPr/>
        <p:txBody>
          <a:bodyPr/>
          <a:lstStyle/>
          <a:p>
            <a:fld id="{C830F453-C564-4429-8108-4794403A073C}" type="datetimeFigureOut">
              <a:rPr lang="en-US" smtClean="0"/>
              <a:t>12/29/2022</a:t>
            </a:fld>
            <a:endParaRPr lang="en-US"/>
          </a:p>
        </p:txBody>
      </p:sp>
      <p:sp>
        <p:nvSpPr>
          <p:cNvPr id="5" name="Footer Placeholder 4">
            <a:extLst>
              <a:ext uri="{FF2B5EF4-FFF2-40B4-BE49-F238E27FC236}">
                <a16:creationId xmlns:a16="http://schemas.microsoft.com/office/drawing/2014/main" xmlns="" id="{E144F5A9-ECF3-40F5-B0CF-761BC0F2F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4D0EA5B-C300-4689-A2DD-99A468630673}"/>
              </a:ext>
            </a:extLst>
          </p:cNvPr>
          <p:cNvSpPr>
            <a:spLocks noGrp="1"/>
          </p:cNvSpPr>
          <p:nvPr>
            <p:ph type="sldNum" sz="quarter" idx="12"/>
          </p:nvPr>
        </p:nvSpPr>
        <p:spPr/>
        <p:txBody>
          <a:bodyPr/>
          <a:lstStyle/>
          <a:p>
            <a:fld id="{0EC70DA7-9583-4431-BE6C-E66CB78D1525}" type="slidenum">
              <a:rPr lang="en-US" smtClean="0"/>
              <a:t>‹#›</a:t>
            </a:fld>
            <a:endParaRPr lang="en-US"/>
          </a:p>
        </p:txBody>
      </p:sp>
    </p:spTree>
    <p:extLst>
      <p:ext uri="{BB962C8B-B14F-4D97-AF65-F5344CB8AC3E}">
        <p14:creationId xmlns:p14="http://schemas.microsoft.com/office/powerpoint/2010/main" val="22733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AA741-0D78-4EBF-B26C-DFD0A8E5F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FF59B7C-A067-42E8-919F-652E91BD8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BEB693E-161D-4491-AB79-26C94366CF08}"/>
              </a:ext>
            </a:extLst>
          </p:cNvPr>
          <p:cNvSpPr>
            <a:spLocks noGrp="1"/>
          </p:cNvSpPr>
          <p:nvPr>
            <p:ph type="dt" sz="half" idx="10"/>
          </p:nvPr>
        </p:nvSpPr>
        <p:spPr/>
        <p:txBody>
          <a:bodyPr/>
          <a:lstStyle/>
          <a:p>
            <a:fld id="{C830F453-C564-4429-8108-4794403A073C}" type="datetimeFigureOut">
              <a:rPr lang="en-US" smtClean="0"/>
              <a:t>12/29/2022</a:t>
            </a:fld>
            <a:endParaRPr lang="en-US"/>
          </a:p>
        </p:txBody>
      </p:sp>
      <p:sp>
        <p:nvSpPr>
          <p:cNvPr id="5" name="Footer Placeholder 4">
            <a:extLst>
              <a:ext uri="{FF2B5EF4-FFF2-40B4-BE49-F238E27FC236}">
                <a16:creationId xmlns:a16="http://schemas.microsoft.com/office/drawing/2014/main" xmlns="" id="{F0B5477E-98DD-4E1E-91EA-960A8EC11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3AA4089-B9D9-4617-B01C-F7E8A50E25DF}"/>
              </a:ext>
            </a:extLst>
          </p:cNvPr>
          <p:cNvSpPr>
            <a:spLocks noGrp="1"/>
          </p:cNvSpPr>
          <p:nvPr>
            <p:ph type="sldNum" sz="quarter" idx="12"/>
          </p:nvPr>
        </p:nvSpPr>
        <p:spPr/>
        <p:txBody>
          <a:bodyPr/>
          <a:lstStyle/>
          <a:p>
            <a:fld id="{0EC70DA7-9583-4431-BE6C-E66CB78D1525}" type="slidenum">
              <a:rPr lang="en-US" smtClean="0"/>
              <a:t>‹#›</a:t>
            </a:fld>
            <a:endParaRPr lang="en-US"/>
          </a:p>
        </p:txBody>
      </p:sp>
    </p:spTree>
    <p:extLst>
      <p:ext uri="{BB962C8B-B14F-4D97-AF65-F5344CB8AC3E}">
        <p14:creationId xmlns:p14="http://schemas.microsoft.com/office/powerpoint/2010/main" val="109231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E03CDC-C625-485D-91EB-E2C2AC5419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9C13F72-A836-486B-BEC3-C621BC3E17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6B871D3-DF63-4B0F-ACBB-DCED410A0E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26BA083-7DF6-42CC-B394-C52605BECA2F}"/>
              </a:ext>
            </a:extLst>
          </p:cNvPr>
          <p:cNvSpPr>
            <a:spLocks noGrp="1"/>
          </p:cNvSpPr>
          <p:nvPr>
            <p:ph type="dt" sz="half" idx="10"/>
          </p:nvPr>
        </p:nvSpPr>
        <p:spPr/>
        <p:txBody>
          <a:bodyPr/>
          <a:lstStyle/>
          <a:p>
            <a:fld id="{C830F453-C564-4429-8108-4794403A073C}" type="datetimeFigureOut">
              <a:rPr lang="en-US" smtClean="0"/>
              <a:t>12/29/2022</a:t>
            </a:fld>
            <a:endParaRPr lang="en-US"/>
          </a:p>
        </p:txBody>
      </p:sp>
      <p:sp>
        <p:nvSpPr>
          <p:cNvPr id="6" name="Footer Placeholder 5">
            <a:extLst>
              <a:ext uri="{FF2B5EF4-FFF2-40B4-BE49-F238E27FC236}">
                <a16:creationId xmlns:a16="http://schemas.microsoft.com/office/drawing/2014/main" xmlns="" id="{41E6D1CB-3549-45FD-8CE1-077051A3B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DCB553D-21A6-4CE8-B550-DC510EE96E0F}"/>
              </a:ext>
            </a:extLst>
          </p:cNvPr>
          <p:cNvSpPr>
            <a:spLocks noGrp="1"/>
          </p:cNvSpPr>
          <p:nvPr>
            <p:ph type="sldNum" sz="quarter" idx="12"/>
          </p:nvPr>
        </p:nvSpPr>
        <p:spPr/>
        <p:txBody>
          <a:bodyPr/>
          <a:lstStyle/>
          <a:p>
            <a:fld id="{0EC70DA7-9583-4431-BE6C-E66CB78D1525}" type="slidenum">
              <a:rPr lang="en-US" smtClean="0"/>
              <a:t>‹#›</a:t>
            </a:fld>
            <a:endParaRPr lang="en-US"/>
          </a:p>
        </p:txBody>
      </p:sp>
    </p:spTree>
    <p:extLst>
      <p:ext uri="{BB962C8B-B14F-4D97-AF65-F5344CB8AC3E}">
        <p14:creationId xmlns:p14="http://schemas.microsoft.com/office/powerpoint/2010/main" val="51022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7496DE-46C6-4036-B63F-9ACBB43D78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EAE7C9F-AB83-4ED8-B59F-1A6BBEEBE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FA24FBE-3B79-40D2-9678-7F45751EC7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69E8A01-63BD-435D-848A-32CED2665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CF994AB-790C-47B1-82D0-2D00789C1D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9199085-974B-4D02-B515-F6E3707059DA}"/>
              </a:ext>
            </a:extLst>
          </p:cNvPr>
          <p:cNvSpPr>
            <a:spLocks noGrp="1"/>
          </p:cNvSpPr>
          <p:nvPr>
            <p:ph type="dt" sz="half" idx="10"/>
          </p:nvPr>
        </p:nvSpPr>
        <p:spPr/>
        <p:txBody>
          <a:bodyPr/>
          <a:lstStyle/>
          <a:p>
            <a:fld id="{C830F453-C564-4429-8108-4794403A073C}" type="datetimeFigureOut">
              <a:rPr lang="en-US" smtClean="0"/>
              <a:t>12/29/2022</a:t>
            </a:fld>
            <a:endParaRPr lang="en-US"/>
          </a:p>
        </p:txBody>
      </p:sp>
      <p:sp>
        <p:nvSpPr>
          <p:cNvPr id="8" name="Footer Placeholder 7">
            <a:extLst>
              <a:ext uri="{FF2B5EF4-FFF2-40B4-BE49-F238E27FC236}">
                <a16:creationId xmlns:a16="http://schemas.microsoft.com/office/drawing/2014/main" xmlns="" id="{AB02BB01-021B-4CAB-8622-BC25AFE3B0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75C48D8-4852-4721-829B-473EFE29C8C3}"/>
              </a:ext>
            </a:extLst>
          </p:cNvPr>
          <p:cNvSpPr>
            <a:spLocks noGrp="1"/>
          </p:cNvSpPr>
          <p:nvPr>
            <p:ph type="sldNum" sz="quarter" idx="12"/>
          </p:nvPr>
        </p:nvSpPr>
        <p:spPr/>
        <p:txBody>
          <a:bodyPr/>
          <a:lstStyle/>
          <a:p>
            <a:fld id="{0EC70DA7-9583-4431-BE6C-E66CB78D1525}" type="slidenum">
              <a:rPr lang="en-US" smtClean="0"/>
              <a:t>‹#›</a:t>
            </a:fld>
            <a:endParaRPr lang="en-US"/>
          </a:p>
        </p:txBody>
      </p:sp>
    </p:spTree>
    <p:extLst>
      <p:ext uri="{BB962C8B-B14F-4D97-AF65-F5344CB8AC3E}">
        <p14:creationId xmlns:p14="http://schemas.microsoft.com/office/powerpoint/2010/main" val="387294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CD976-8C79-4927-A8BD-ACED75C142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388A67C-3128-4B80-892A-4334962E20EF}"/>
              </a:ext>
            </a:extLst>
          </p:cNvPr>
          <p:cNvSpPr>
            <a:spLocks noGrp="1"/>
          </p:cNvSpPr>
          <p:nvPr>
            <p:ph type="dt" sz="half" idx="10"/>
          </p:nvPr>
        </p:nvSpPr>
        <p:spPr/>
        <p:txBody>
          <a:bodyPr/>
          <a:lstStyle/>
          <a:p>
            <a:fld id="{C830F453-C564-4429-8108-4794403A073C}" type="datetimeFigureOut">
              <a:rPr lang="en-US" smtClean="0"/>
              <a:t>12/29/2022</a:t>
            </a:fld>
            <a:endParaRPr lang="en-US"/>
          </a:p>
        </p:txBody>
      </p:sp>
      <p:sp>
        <p:nvSpPr>
          <p:cNvPr id="4" name="Footer Placeholder 3">
            <a:extLst>
              <a:ext uri="{FF2B5EF4-FFF2-40B4-BE49-F238E27FC236}">
                <a16:creationId xmlns:a16="http://schemas.microsoft.com/office/drawing/2014/main" xmlns="" id="{48A91F75-4F92-4654-AFB1-470FBD484C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0702C40-46C7-48AE-944C-1B7FC34E09C4}"/>
              </a:ext>
            </a:extLst>
          </p:cNvPr>
          <p:cNvSpPr>
            <a:spLocks noGrp="1"/>
          </p:cNvSpPr>
          <p:nvPr>
            <p:ph type="sldNum" sz="quarter" idx="12"/>
          </p:nvPr>
        </p:nvSpPr>
        <p:spPr/>
        <p:txBody>
          <a:bodyPr/>
          <a:lstStyle/>
          <a:p>
            <a:fld id="{0EC70DA7-9583-4431-BE6C-E66CB78D1525}" type="slidenum">
              <a:rPr lang="en-US" smtClean="0"/>
              <a:t>‹#›</a:t>
            </a:fld>
            <a:endParaRPr lang="en-US"/>
          </a:p>
        </p:txBody>
      </p:sp>
    </p:spTree>
    <p:extLst>
      <p:ext uri="{BB962C8B-B14F-4D97-AF65-F5344CB8AC3E}">
        <p14:creationId xmlns:p14="http://schemas.microsoft.com/office/powerpoint/2010/main" val="374777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0FFAC85-2EDF-46B1-A5F6-DD1EB66E35D6}"/>
              </a:ext>
            </a:extLst>
          </p:cNvPr>
          <p:cNvSpPr>
            <a:spLocks noGrp="1"/>
          </p:cNvSpPr>
          <p:nvPr>
            <p:ph type="dt" sz="half" idx="10"/>
          </p:nvPr>
        </p:nvSpPr>
        <p:spPr/>
        <p:txBody>
          <a:bodyPr/>
          <a:lstStyle/>
          <a:p>
            <a:fld id="{C830F453-C564-4429-8108-4794403A073C}" type="datetimeFigureOut">
              <a:rPr lang="en-US" smtClean="0"/>
              <a:t>12/29/2022</a:t>
            </a:fld>
            <a:endParaRPr lang="en-US"/>
          </a:p>
        </p:txBody>
      </p:sp>
      <p:sp>
        <p:nvSpPr>
          <p:cNvPr id="3" name="Footer Placeholder 2">
            <a:extLst>
              <a:ext uri="{FF2B5EF4-FFF2-40B4-BE49-F238E27FC236}">
                <a16:creationId xmlns:a16="http://schemas.microsoft.com/office/drawing/2014/main" xmlns="" id="{C5B45E24-39B6-478B-8C54-ADC16418CE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A9AB2DA-A937-460D-AF8C-D8B0A7E5547B}"/>
              </a:ext>
            </a:extLst>
          </p:cNvPr>
          <p:cNvSpPr>
            <a:spLocks noGrp="1"/>
          </p:cNvSpPr>
          <p:nvPr>
            <p:ph type="sldNum" sz="quarter" idx="12"/>
          </p:nvPr>
        </p:nvSpPr>
        <p:spPr/>
        <p:txBody>
          <a:bodyPr/>
          <a:lstStyle/>
          <a:p>
            <a:fld id="{0EC70DA7-9583-4431-BE6C-E66CB78D1525}" type="slidenum">
              <a:rPr lang="en-US" smtClean="0"/>
              <a:t>‹#›</a:t>
            </a:fld>
            <a:endParaRPr lang="en-US"/>
          </a:p>
        </p:txBody>
      </p:sp>
    </p:spTree>
    <p:extLst>
      <p:ext uri="{BB962C8B-B14F-4D97-AF65-F5344CB8AC3E}">
        <p14:creationId xmlns:p14="http://schemas.microsoft.com/office/powerpoint/2010/main" val="427670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5523E5-7849-403F-A327-5755FC6F6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04E9C83-6080-4148-8F63-F6DCB0F5B6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DECAFAC-1E9D-4B7C-A01C-EB1296F41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B7E1C7-BD0A-440F-802C-D0BDA0682985}"/>
              </a:ext>
            </a:extLst>
          </p:cNvPr>
          <p:cNvSpPr>
            <a:spLocks noGrp="1"/>
          </p:cNvSpPr>
          <p:nvPr>
            <p:ph type="dt" sz="half" idx="10"/>
          </p:nvPr>
        </p:nvSpPr>
        <p:spPr/>
        <p:txBody>
          <a:bodyPr/>
          <a:lstStyle/>
          <a:p>
            <a:fld id="{C830F453-C564-4429-8108-4794403A073C}" type="datetimeFigureOut">
              <a:rPr lang="en-US" smtClean="0"/>
              <a:t>12/29/2022</a:t>
            </a:fld>
            <a:endParaRPr lang="en-US"/>
          </a:p>
        </p:txBody>
      </p:sp>
      <p:sp>
        <p:nvSpPr>
          <p:cNvPr id="6" name="Footer Placeholder 5">
            <a:extLst>
              <a:ext uri="{FF2B5EF4-FFF2-40B4-BE49-F238E27FC236}">
                <a16:creationId xmlns:a16="http://schemas.microsoft.com/office/drawing/2014/main" xmlns="" id="{41801310-A4C9-4F12-ACCB-00E9C5AEA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97EC78B-4E20-4A56-AEC5-871B103ACB2F}"/>
              </a:ext>
            </a:extLst>
          </p:cNvPr>
          <p:cNvSpPr>
            <a:spLocks noGrp="1"/>
          </p:cNvSpPr>
          <p:nvPr>
            <p:ph type="sldNum" sz="quarter" idx="12"/>
          </p:nvPr>
        </p:nvSpPr>
        <p:spPr/>
        <p:txBody>
          <a:bodyPr/>
          <a:lstStyle/>
          <a:p>
            <a:fld id="{0EC70DA7-9583-4431-BE6C-E66CB78D1525}" type="slidenum">
              <a:rPr lang="en-US" smtClean="0"/>
              <a:t>‹#›</a:t>
            </a:fld>
            <a:endParaRPr lang="en-US"/>
          </a:p>
        </p:txBody>
      </p:sp>
    </p:spTree>
    <p:extLst>
      <p:ext uri="{BB962C8B-B14F-4D97-AF65-F5344CB8AC3E}">
        <p14:creationId xmlns:p14="http://schemas.microsoft.com/office/powerpoint/2010/main" val="237510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7A75C-4EFD-49E8-90FF-52AF6EC7D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C7C8A43-AD9F-494B-AE10-47F523AD0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CCFD33E-D3D5-4151-B89A-13A57EF02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29A70CF-6E19-4A30-8FDE-D88977FA3921}"/>
              </a:ext>
            </a:extLst>
          </p:cNvPr>
          <p:cNvSpPr>
            <a:spLocks noGrp="1"/>
          </p:cNvSpPr>
          <p:nvPr>
            <p:ph type="dt" sz="half" idx="10"/>
          </p:nvPr>
        </p:nvSpPr>
        <p:spPr/>
        <p:txBody>
          <a:bodyPr/>
          <a:lstStyle/>
          <a:p>
            <a:fld id="{C830F453-C564-4429-8108-4794403A073C}" type="datetimeFigureOut">
              <a:rPr lang="en-US" smtClean="0"/>
              <a:t>12/29/2022</a:t>
            </a:fld>
            <a:endParaRPr lang="en-US"/>
          </a:p>
        </p:txBody>
      </p:sp>
      <p:sp>
        <p:nvSpPr>
          <p:cNvPr id="6" name="Footer Placeholder 5">
            <a:extLst>
              <a:ext uri="{FF2B5EF4-FFF2-40B4-BE49-F238E27FC236}">
                <a16:creationId xmlns:a16="http://schemas.microsoft.com/office/drawing/2014/main" xmlns="" id="{6073C8B6-37BF-47A1-9483-64DCE246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934DC5B-5C32-450D-B838-34363D7BD6F9}"/>
              </a:ext>
            </a:extLst>
          </p:cNvPr>
          <p:cNvSpPr>
            <a:spLocks noGrp="1"/>
          </p:cNvSpPr>
          <p:nvPr>
            <p:ph type="sldNum" sz="quarter" idx="12"/>
          </p:nvPr>
        </p:nvSpPr>
        <p:spPr/>
        <p:txBody>
          <a:bodyPr/>
          <a:lstStyle/>
          <a:p>
            <a:fld id="{0EC70DA7-9583-4431-BE6C-E66CB78D1525}" type="slidenum">
              <a:rPr lang="en-US" smtClean="0"/>
              <a:t>‹#›</a:t>
            </a:fld>
            <a:endParaRPr lang="en-US"/>
          </a:p>
        </p:txBody>
      </p:sp>
    </p:spTree>
    <p:extLst>
      <p:ext uri="{BB962C8B-B14F-4D97-AF65-F5344CB8AC3E}">
        <p14:creationId xmlns:p14="http://schemas.microsoft.com/office/powerpoint/2010/main" val="373269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C3E84B0-B95E-4661-BF0C-0B7C4F8C69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AE0263C-1204-40A6-BFD3-E1FE2D7BC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3F96E26-C8AC-4C10-9BCB-00E60E9F81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0F453-C564-4429-8108-4794403A073C}" type="datetimeFigureOut">
              <a:rPr lang="en-US" smtClean="0"/>
              <a:t>12/29/2022</a:t>
            </a:fld>
            <a:endParaRPr lang="en-US"/>
          </a:p>
        </p:txBody>
      </p:sp>
      <p:sp>
        <p:nvSpPr>
          <p:cNvPr id="5" name="Footer Placeholder 4">
            <a:extLst>
              <a:ext uri="{FF2B5EF4-FFF2-40B4-BE49-F238E27FC236}">
                <a16:creationId xmlns:a16="http://schemas.microsoft.com/office/drawing/2014/main" xmlns="" id="{8C078C9C-2CBF-4853-9CE0-0E5404989A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3DBA603-5F5F-42CC-B11D-F96F549AC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70DA7-9583-4431-BE6C-E66CB78D1525}" type="slidenum">
              <a:rPr lang="en-US" smtClean="0"/>
              <a:t>‹#›</a:t>
            </a:fld>
            <a:endParaRPr lang="en-US"/>
          </a:p>
        </p:txBody>
      </p:sp>
    </p:spTree>
    <p:extLst>
      <p:ext uri="{BB962C8B-B14F-4D97-AF65-F5344CB8AC3E}">
        <p14:creationId xmlns:p14="http://schemas.microsoft.com/office/powerpoint/2010/main" val="4103509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5EEEDF-94DD-4B3D-9ED1-7D368810387E}"/>
              </a:ext>
            </a:extLst>
          </p:cNvPr>
          <p:cNvSpPr>
            <a:spLocks noGrp="1"/>
          </p:cNvSpPr>
          <p:nvPr>
            <p:ph type="ctrTitle"/>
          </p:nvPr>
        </p:nvSpPr>
        <p:spPr>
          <a:xfrm>
            <a:off x="1524000" y="1181086"/>
            <a:ext cx="9144000" cy="1184609"/>
          </a:xfrm>
        </p:spPr>
        <p:txBody>
          <a:bodyPr/>
          <a:lstStyle/>
          <a:p>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Tools of Design Thinking </a:t>
            </a:r>
          </a:p>
        </p:txBody>
      </p:sp>
    </p:spTree>
    <p:extLst>
      <p:ext uri="{BB962C8B-B14F-4D97-AF65-F5344CB8AC3E}">
        <p14:creationId xmlns:p14="http://schemas.microsoft.com/office/powerpoint/2010/main" val="3328917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DC98E-9FA3-4A01-9B1C-B0DB6ACCA5C6}"/>
              </a:ext>
            </a:extLst>
          </p:cNvPr>
          <p:cNvSpPr>
            <a:spLocks noGrp="1"/>
          </p:cNvSpPr>
          <p:nvPr>
            <p:ph type="title"/>
          </p:nvPr>
        </p:nvSpPr>
        <p:spPr>
          <a:xfrm>
            <a:off x="3725760" y="532905"/>
            <a:ext cx="4740479" cy="1027447"/>
          </a:xfrm>
        </p:spPr>
        <p:txBody>
          <a:bodyPr/>
          <a:lstStyle/>
          <a:p>
            <a:r>
              <a:rPr lang="en-US" b="1" dirty="0">
                <a:latin typeface="Garamond" panose="02020404030301010803" pitchFamily="18" charset="0"/>
              </a:rPr>
              <a:t>Mind Mapping</a:t>
            </a:r>
            <a:endParaRPr lang="en-US" b="1" dirty="0"/>
          </a:p>
        </p:txBody>
      </p:sp>
      <p:sp>
        <p:nvSpPr>
          <p:cNvPr id="3" name="Content Placeholder 2">
            <a:extLst>
              <a:ext uri="{FF2B5EF4-FFF2-40B4-BE49-F238E27FC236}">
                <a16:creationId xmlns:a16="http://schemas.microsoft.com/office/drawing/2014/main" xmlns="" id="{BA1791AC-27E1-43A0-B57A-BA369E1C7359}"/>
              </a:ext>
            </a:extLst>
          </p:cNvPr>
          <p:cNvSpPr>
            <a:spLocks noGrp="1"/>
          </p:cNvSpPr>
          <p:nvPr>
            <p:ph idx="1"/>
          </p:nvPr>
        </p:nvSpPr>
        <p:spPr>
          <a:xfrm>
            <a:off x="838200" y="1825625"/>
            <a:ext cx="10515600" cy="2645707"/>
          </a:xfrm>
        </p:spPr>
        <p:txBody>
          <a:bodyPr>
            <a:noAutofit/>
          </a:bodyPr>
          <a:lstStyle/>
          <a:p>
            <a:pPr algn="just"/>
            <a:r>
              <a:rPr lang="en-US" sz="3600" b="1" i="0" u="none" strike="noStrike" baseline="0" dirty="0">
                <a:latin typeface="Times New Roman" panose="02020603050405020304" pitchFamily="18" charset="0"/>
              </a:rPr>
              <a:t>Mind mapping </a:t>
            </a:r>
            <a:r>
              <a:rPr lang="en-US" sz="3600" b="0" i="0" u="none" strike="noStrike" baseline="0" dirty="0">
                <a:latin typeface="Times New Roman" panose="02020603050405020304" pitchFamily="18" charset="0"/>
              </a:rPr>
              <a:t>is used to represent how ideas or other items are linked to a central idea and to each other. Mind maps are used to generate, visualize, structure, and classify ideas to look for patterns and insights that provide key design criteria.</a:t>
            </a:r>
            <a:endParaRPr lang="en-US" sz="3600" dirty="0"/>
          </a:p>
        </p:txBody>
      </p:sp>
    </p:spTree>
    <p:extLst>
      <p:ext uri="{BB962C8B-B14F-4D97-AF65-F5344CB8AC3E}">
        <p14:creationId xmlns:p14="http://schemas.microsoft.com/office/powerpoint/2010/main" val="3504324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582FEFF-512A-4084-AB60-21CD0ED01EED}"/>
              </a:ext>
            </a:extLst>
          </p:cNvPr>
          <p:cNvSpPr>
            <a:spLocks noGrp="1"/>
          </p:cNvSpPr>
          <p:nvPr>
            <p:ph type="title"/>
          </p:nvPr>
        </p:nvSpPr>
        <p:spPr>
          <a:xfrm>
            <a:off x="3397191" y="323182"/>
            <a:ext cx="4740479" cy="775778"/>
          </a:xfrm>
        </p:spPr>
        <p:txBody>
          <a:bodyPr/>
          <a:lstStyle/>
          <a:p>
            <a:pPr algn="ctr"/>
            <a:r>
              <a:rPr lang="en-US" b="1" dirty="0">
                <a:latin typeface="Garamond" panose="02020404030301010803" pitchFamily="18" charset="0"/>
              </a:rPr>
              <a:t>Mind Mapping</a:t>
            </a:r>
            <a:endParaRPr lang="en-US" b="1" dirty="0"/>
          </a:p>
        </p:txBody>
      </p:sp>
      <p:sp>
        <p:nvSpPr>
          <p:cNvPr id="5" name="AutoShape 2" descr="How to Use Mind Mapping for Better Thinking">
            <a:extLst>
              <a:ext uri="{FF2B5EF4-FFF2-40B4-BE49-F238E27FC236}">
                <a16:creationId xmlns:a16="http://schemas.microsoft.com/office/drawing/2014/main" xmlns="" id="{38CA87FC-F01B-417C-942E-37FAD5F7DAF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xmlns="" id="{90C6662E-B830-4199-AAE1-A0F7F819E5C8}"/>
              </a:ext>
            </a:extLst>
          </p:cNvPr>
          <p:cNvPicPr>
            <a:picLocks noChangeAspect="1"/>
          </p:cNvPicPr>
          <p:nvPr/>
        </p:nvPicPr>
        <p:blipFill>
          <a:blip r:embed="rId2"/>
          <a:stretch>
            <a:fillRect/>
          </a:stretch>
        </p:blipFill>
        <p:spPr>
          <a:xfrm>
            <a:off x="2281805" y="1247544"/>
            <a:ext cx="6971252" cy="5437577"/>
          </a:xfrm>
          <a:prstGeom prst="rect">
            <a:avLst/>
          </a:prstGeom>
        </p:spPr>
      </p:pic>
    </p:spTree>
    <p:extLst>
      <p:ext uri="{BB962C8B-B14F-4D97-AF65-F5344CB8AC3E}">
        <p14:creationId xmlns:p14="http://schemas.microsoft.com/office/powerpoint/2010/main" val="375574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073FFA2-782B-4F57-B7C0-7812675639BE}"/>
              </a:ext>
            </a:extLst>
          </p:cNvPr>
          <p:cNvSpPr>
            <a:spLocks noGrp="1"/>
          </p:cNvSpPr>
          <p:nvPr>
            <p:ph type="title"/>
          </p:nvPr>
        </p:nvSpPr>
        <p:spPr>
          <a:xfrm>
            <a:off x="3574758" y="214125"/>
            <a:ext cx="4740479" cy="775778"/>
          </a:xfrm>
        </p:spPr>
        <p:txBody>
          <a:bodyPr/>
          <a:lstStyle/>
          <a:p>
            <a:pPr algn="ctr"/>
            <a:r>
              <a:rPr lang="en-US" b="1" dirty="0">
                <a:latin typeface="Garamond" panose="02020404030301010803" pitchFamily="18" charset="0"/>
              </a:rPr>
              <a:t>Mind Mapping</a:t>
            </a:r>
            <a:endParaRPr lang="en-US" b="1" dirty="0"/>
          </a:p>
        </p:txBody>
      </p:sp>
      <p:sp>
        <p:nvSpPr>
          <p:cNvPr id="5" name="TextBox 4">
            <a:extLst>
              <a:ext uri="{FF2B5EF4-FFF2-40B4-BE49-F238E27FC236}">
                <a16:creationId xmlns:a16="http://schemas.microsoft.com/office/drawing/2014/main" xmlns="" id="{B63B06FE-34DA-4DA6-97B6-1589625FA77F}"/>
              </a:ext>
            </a:extLst>
          </p:cNvPr>
          <p:cNvSpPr txBox="1"/>
          <p:nvPr/>
        </p:nvSpPr>
        <p:spPr>
          <a:xfrm>
            <a:off x="3825379" y="3311446"/>
            <a:ext cx="390088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Road Traffic Management  </a:t>
            </a:r>
          </a:p>
        </p:txBody>
      </p:sp>
    </p:spTree>
    <p:extLst>
      <p:ext uri="{BB962C8B-B14F-4D97-AF65-F5344CB8AC3E}">
        <p14:creationId xmlns:p14="http://schemas.microsoft.com/office/powerpoint/2010/main" val="664146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BADA21-3B2B-486C-949D-DFB83987DBE2}"/>
              </a:ext>
            </a:extLst>
          </p:cNvPr>
          <p:cNvSpPr>
            <a:spLocks noGrp="1"/>
          </p:cNvSpPr>
          <p:nvPr>
            <p:ph type="title"/>
          </p:nvPr>
        </p:nvSpPr>
        <p:spPr>
          <a:xfrm>
            <a:off x="2819749" y="922993"/>
            <a:ext cx="6552501" cy="633165"/>
          </a:xfrm>
        </p:spPr>
        <p:txBody>
          <a:bodyPr>
            <a:normAutofit fontScale="90000"/>
          </a:bodyPr>
          <a:lstStyle/>
          <a:p>
            <a:r>
              <a:rPr lang="en-US" b="1" dirty="0">
                <a:latin typeface="Garamond" panose="02020404030301010803" pitchFamily="18" charset="0"/>
              </a:rPr>
              <a:t>Rapid Concept Development</a:t>
            </a:r>
            <a:endParaRPr lang="en-US" b="1" dirty="0"/>
          </a:p>
        </p:txBody>
      </p:sp>
      <p:sp>
        <p:nvSpPr>
          <p:cNvPr id="3" name="Content Placeholder 2">
            <a:extLst>
              <a:ext uri="{FF2B5EF4-FFF2-40B4-BE49-F238E27FC236}">
                <a16:creationId xmlns:a16="http://schemas.microsoft.com/office/drawing/2014/main" xmlns="" id="{066959B9-C1F0-4198-9E21-6A7FE78D794E}"/>
              </a:ext>
            </a:extLst>
          </p:cNvPr>
          <p:cNvSpPr>
            <a:spLocks noGrp="1"/>
          </p:cNvSpPr>
          <p:nvPr>
            <p:ph idx="1"/>
          </p:nvPr>
        </p:nvSpPr>
        <p:spPr>
          <a:xfrm>
            <a:off x="729143" y="1966395"/>
            <a:ext cx="10515600" cy="3335447"/>
          </a:xfrm>
        </p:spPr>
        <p:txBody>
          <a:bodyPr/>
          <a:lstStyle/>
          <a:p>
            <a:pPr algn="just">
              <a:lnSpc>
                <a:spcPct val="150000"/>
              </a:lnSpc>
            </a:pPr>
            <a:r>
              <a:rPr lang="en-US" b="0" i="0" dirty="0">
                <a:solidFill>
                  <a:srgbClr val="202124"/>
                </a:solidFill>
                <a:effectLst/>
                <a:latin typeface="Garamond" panose="02020404030301010803" pitchFamily="18" charset="0"/>
              </a:rPr>
              <a:t>Rapid concept development is </a:t>
            </a:r>
            <a:r>
              <a:rPr lang="en-US" b="1" i="0" dirty="0">
                <a:solidFill>
                  <a:srgbClr val="202124"/>
                </a:solidFill>
                <a:effectLst/>
                <a:latin typeface="Garamond" panose="02020404030301010803" pitchFamily="18" charset="0"/>
              </a:rPr>
              <a:t>a tool for using the insights and design criteria we have generated to develop new business opportunities</a:t>
            </a:r>
            <a:r>
              <a:rPr lang="en-US" b="0" i="0" dirty="0">
                <a:solidFill>
                  <a:srgbClr val="202124"/>
                </a:solidFill>
                <a:effectLst/>
                <a:latin typeface="Garamond" panose="02020404030301010803" pitchFamily="18" charset="0"/>
              </a:rPr>
              <a:t>. When people hear the term “innovation process,” concept development may be the only thing they think of, and they often equate it with </a:t>
            </a:r>
            <a:r>
              <a:rPr lang="en-US" b="1" i="0" dirty="0">
                <a:solidFill>
                  <a:srgbClr val="202124"/>
                </a:solidFill>
                <a:effectLst/>
                <a:latin typeface="Garamond" panose="02020404030301010803" pitchFamily="18" charset="0"/>
              </a:rPr>
              <a:t>brainstorming</a:t>
            </a:r>
            <a:r>
              <a:rPr lang="en-US" b="0" i="0" dirty="0">
                <a:solidFill>
                  <a:srgbClr val="202124"/>
                </a:solidFill>
                <a:effectLst/>
                <a:latin typeface="Garamond" panose="02020404030301010803" pitchFamily="18" charset="0"/>
              </a:rPr>
              <a:t>.</a:t>
            </a:r>
            <a:endParaRPr lang="en-US" dirty="0">
              <a:latin typeface="Garamond" panose="02020404030301010803" pitchFamily="18" charset="0"/>
            </a:endParaRPr>
          </a:p>
        </p:txBody>
      </p:sp>
    </p:spTree>
    <p:extLst>
      <p:ext uri="{BB962C8B-B14F-4D97-AF65-F5344CB8AC3E}">
        <p14:creationId xmlns:p14="http://schemas.microsoft.com/office/powerpoint/2010/main" val="137345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26F4C90-C4A3-4743-8964-8068F06E5B7C}"/>
              </a:ext>
            </a:extLst>
          </p:cNvPr>
          <p:cNvSpPr>
            <a:spLocks noGrp="1"/>
          </p:cNvSpPr>
          <p:nvPr>
            <p:ph type="title"/>
          </p:nvPr>
        </p:nvSpPr>
        <p:spPr>
          <a:xfrm>
            <a:off x="2895248" y="1275331"/>
            <a:ext cx="6552501" cy="633165"/>
          </a:xfrm>
        </p:spPr>
        <p:txBody>
          <a:bodyPr>
            <a:normAutofit fontScale="90000"/>
          </a:bodyPr>
          <a:lstStyle/>
          <a:p>
            <a:pPr algn="ctr"/>
            <a:r>
              <a:rPr lang="en-US" b="1" dirty="0">
                <a:latin typeface="Garamond" panose="02020404030301010803" pitchFamily="18" charset="0"/>
              </a:rPr>
              <a:t>Assumption Testing</a:t>
            </a:r>
          </a:p>
        </p:txBody>
      </p:sp>
      <p:sp>
        <p:nvSpPr>
          <p:cNvPr id="6" name="TextBox 5">
            <a:extLst>
              <a:ext uri="{FF2B5EF4-FFF2-40B4-BE49-F238E27FC236}">
                <a16:creationId xmlns:a16="http://schemas.microsoft.com/office/drawing/2014/main" xmlns="" id="{D0C0BDA9-7F96-4080-B39D-B991907CB535}"/>
              </a:ext>
            </a:extLst>
          </p:cNvPr>
          <p:cNvSpPr txBox="1"/>
          <p:nvPr/>
        </p:nvSpPr>
        <p:spPr>
          <a:xfrm>
            <a:off x="711315" y="2025941"/>
            <a:ext cx="10920369" cy="3046988"/>
          </a:xfrm>
          <a:prstGeom prst="rect">
            <a:avLst/>
          </a:prstGeom>
          <a:noFill/>
        </p:spPr>
        <p:txBody>
          <a:bodyPr wrap="square">
            <a:spAutoFit/>
          </a:bodyPr>
          <a:lstStyle/>
          <a:p>
            <a:pPr algn="just"/>
            <a:r>
              <a:rPr lang="en-US" sz="3200" b="0" i="0" u="none" strike="noStrike" baseline="0" dirty="0">
                <a:latin typeface="Garamond" panose="02020404030301010803" pitchFamily="18" charset="0"/>
              </a:rPr>
              <a:t>Assumption testing is a tool for bringing to the surface the key assumptions underlying the attractiveness of a new business concept and using available data to assess the likelihood that these assumptions are true. This approach acknowledges that any new business concept is actually a </a:t>
            </a:r>
            <a:r>
              <a:rPr lang="en-US" sz="3200" b="0" i="1" u="none" strike="noStrike" baseline="0" dirty="0">
                <a:latin typeface="Garamond" panose="02020404030301010803" pitchFamily="18" charset="0"/>
              </a:rPr>
              <a:t>hypothesis</a:t>
            </a:r>
            <a:r>
              <a:rPr lang="en-US" sz="3200" b="0" i="0" u="none" strike="noStrike" baseline="0" dirty="0">
                <a:latin typeface="Garamond" panose="02020404030301010803" pitchFamily="18" charset="0"/>
              </a:rPr>
              <a:t>—a well-informed guess about what customers desire and what they will value.</a:t>
            </a:r>
            <a:endParaRPr lang="en-US" sz="3200" dirty="0">
              <a:latin typeface="Garamond" panose="02020404030301010803" pitchFamily="18" charset="0"/>
            </a:endParaRPr>
          </a:p>
        </p:txBody>
      </p:sp>
    </p:spTree>
    <p:extLst>
      <p:ext uri="{BB962C8B-B14F-4D97-AF65-F5344CB8AC3E}">
        <p14:creationId xmlns:p14="http://schemas.microsoft.com/office/powerpoint/2010/main" val="2503672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26F4C90-C4A3-4743-8964-8068F06E5B7C}"/>
              </a:ext>
            </a:extLst>
          </p:cNvPr>
          <p:cNvSpPr>
            <a:spLocks noGrp="1"/>
          </p:cNvSpPr>
          <p:nvPr>
            <p:ph type="title"/>
          </p:nvPr>
        </p:nvSpPr>
        <p:spPr>
          <a:xfrm>
            <a:off x="2895248" y="1275331"/>
            <a:ext cx="6552501" cy="633165"/>
          </a:xfrm>
        </p:spPr>
        <p:txBody>
          <a:bodyPr>
            <a:normAutofit fontScale="90000"/>
          </a:bodyPr>
          <a:lstStyle/>
          <a:p>
            <a:pPr algn="ctr"/>
            <a:r>
              <a:rPr lang="en-US" b="1" dirty="0">
                <a:latin typeface="Garamond" panose="02020404030301010803" pitchFamily="18" charset="0"/>
              </a:rPr>
              <a:t>Assumption Testing</a:t>
            </a:r>
          </a:p>
        </p:txBody>
      </p:sp>
      <p:sp>
        <p:nvSpPr>
          <p:cNvPr id="6" name="TextBox 5">
            <a:extLst>
              <a:ext uri="{FF2B5EF4-FFF2-40B4-BE49-F238E27FC236}">
                <a16:creationId xmlns:a16="http://schemas.microsoft.com/office/drawing/2014/main" xmlns="" id="{D0C0BDA9-7F96-4080-B39D-B991907CB535}"/>
              </a:ext>
            </a:extLst>
          </p:cNvPr>
          <p:cNvSpPr txBox="1"/>
          <p:nvPr/>
        </p:nvSpPr>
        <p:spPr>
          <a:xfrm>
            <a:off x="2455174" y="2948730"/>
            <a:ext cx="7432647"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3200" b="1" i="0" u="none" strike="noStrike" baseline="0" dirty="0">
                <a:latin typeface="Garamond" panose="02020404030301010803" pitchFamily="18" charset="0"/>
              </a:rPr>
              <a:t>Improving Students Counselling Process   </a:t>
            </a:r>
            <a:endParaRPr lang="en-US" sz="3200" b="1" dirty="0">
              <a:latin typeface="Garamond" panose="02020404030301010803" pitchFamily="18" charset="0"/>
            </a:endParaRPr>
          </a:p>
        </p:txBody>
      </p:sp>
    </p:spTree>
    <p:extLst>
      <p:ext uri="{BB962C8B-B14F-4D97-AF65-F5344CB8AC3E}">
        <p14:creationId xmlns:p14="http://schemas.microsoft.com/office/powerpoint/2010/main" val="492443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EDB3BA8-DCFE-48DA-BD7A-0DACDF6F659A}"/>
              </a:ext>
            </a:extLst>
          </p:cNvPr>
          <p:cNvSpPr>
            <a:spLocks noGrp="1"/>
          </p:cNvSpPr>
          <p:nvPr>
            <p:ph idx="1"/>
          </p:nvPr>
        </p:nvSpPr>
        <p:spPr>
          <a:xfrm>
            <a:off x="485861" y="831018"/>
            <a:ext cx="8961889" cy="2063183"/>
          </a:xfrm>
        </p:spPr>
        <p:txBody>
          <a:bodyPr/>
          <a:lstStyle/>
          <a:p>
            <a:pPr algn="just"/>
            <a:r>
              <a:rPr lang="en-US" i="0" dirty="0">
                <a:solidFill>
                  <a:srgbClr val="202124"/>
                </a:solidFill>
                <a:effectLst/>
                <a:latin typeface="Garamond" panose="02020404030301010803" pitchFamily="18" charset="0"/>
              </a:rPr>
              <a:t>A prototype is a simple experimental model of a proposed solution used to test or validate ideas, design assumptions and other aspects of its conceptualization quickly and cheaply, so that the designer/s involved can make appropriate refinements or possible changes in direction.</a:t>
            </a:r>
            <a:endParaRPr lang="en-US" dirty="0">
              <a:latin typeface="Garamond" panose="02020404030301010803" pitchFamily="18" charset="0"/>
            </a:endParaRPr>
          </a:p>
        </p:txBody>
      </p:sp>
      <p:sp>
        <p:nvSpPr>
          <p:cNvPr id="4" name="Title 1">
            <a:extLst>
              <a:ext uri="{FF2B5EF4-FFF2-40B4-BE49-F238E27FC236}">
                <a16:creationId xmlns:a16="http://schemas.microsoft.com/office/drawing/2014/main" xmlns="" id="{19E7DED7-1594-4081-AB19-F224767BCF1A}"/>
              </a:ext>
            </a:extLst>
          </p:cNvPr>
          <p:cNvSpPr>
            <a:spLocks noGrp="1"/>
          </p:cNvSpPr>
          <p:nvPr>
            <p:ph type="title"/>
          </p:nvPr>
        </p:nvSpPr>
        <p:spPr>
          <a:xfrm>
            <a:off x="2819749" y="201540"/>
            <a:ext cx="6552501" cy="633165"/>
          </a:xfrm>
        </p:spPr>
        <p:txBody>
          <a:bodyPr>
            <a:normAutofit/>
          </a:bodyPr>
          <a:lstStyle/>
          <a:p>
            <a:pPr algn="ctr"/>
            <a:r>
              <a:rPr lang="en-US" sz="3600" b="1" i="0" u="none" strike="noStrike" baseline="0" dirty="0">
                <a:latin typeface="Garamond" panose="02020404030301010803" pitchFamily="18" charset="0"/>
              </a:rPr>
              <a:t>Prototyping</a:t>
            </a:r>
            <a:endParaRPr lang="en-US" sz="3600" b="1" dirty="0">
              <a:latin typeface="Garamond" panose="02020404030301010803" pitchFamily="18" charset="0"/>
            </a:endParaRPr>
          </a:p>
        </p:txBody>
      </p:sp>
      <p:pic>
        <p:nvPicPr>
          <p:cNvPr id="6" name="Picture 5">
            <a:extLst>
              <a:ext uri="{FF2B5EF4-FFF2-40B4-BE49-F238E27FC236}">
                <a16:creationId xmlns:a16="http://schemas.microsoft.com/office/drawing/2014/main" xmlns="" id="{B4E5B292-A8CD-4FF6-808B-9E46A66EE051}"/>
              </a:ext>
            </a:extLst>
          </p:cNvPr>
          <p:cNvPicPr>
            <a:picLocks noChangeAspect="1"/>
          </p:cNvPicPr>
          <p:nvPr/>
        </p:nvPicPr>
        <p:blipFill>
          <a:blip r:embed="rId2"/>
          <a:stretch>
            <a:fillRect/>
          </a:stretch>
        </p:blipFill>
        <p:spPr>
          <a:xfrm>
            <a:off x="2339380" y="3196205"/>
            <a:ext cx="9360596" cy="3145872"/>
          </a:xfrm>
          <a:prstGeom prst="rect">
            <a:avLst/>
          </a:prstGeom>
        </p:spPr>
      </p:pic>
    </p:spTree>
    <p:extLst>
      <p:ext uri="{BB962C8B-B14F-4D97-AF65-F5344CB8AC3E}">
        <p14:creationId xmlns:p14="http://schemas.microsoft.com/office/powerpoint/2010/main" val="3755455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2F9FBC-1F47-4580-83C4-DA01E8C96FBC}"/>
              </a:ext>
            </a:extLst>
          </p:cNvPr>
          <p:cNvSpPr>
            <a:spLocks noGrp="1"/>
          </p:cNvSpPr>
          <p:nvPr>
            <p:ph type="title"/>
          </p:nvPr>
        </p:nvSpPr>
        <p:spPr>
          <a:xfrm>
            <a:off x="4353188" y="113455"/>
            <a:ext cx="3121403" cy="700277"/>
          </a:xfrm>
        </p:spPr>
        <p:txBody>
          <a:bodyPr/>
          <a:lstStyle/>
          <a:p>
            <a:r>
              <a:rPr lang="en-US" b="1" dirty="0">
                <a:latin typeface="Garamond" panose="02020404030301010803" pitchFamily="18" charset="0"/>
              </a:rPr>
              <a:t>Co-creation</a:t>
            </a:r>
            <a:endParaRPr lang="en-US" b="1" dirty="0"/>
          </a:p>
        </p:txBody>
      </p:sp>
      <p:sp>
        <p:nvSpPr>
          <p:cNvPr id="3" name="Content Placeholder 2">
            <a:extLst>
              <a:ext uri="{FF2B5EF4-FFF2-40B4-BE49-F238E27FC236}">
                <a16:creationId xmlns:a16="http://schemas.microsoft.com/office/drawing/2014/main" xmlns="" id="{8122AA21-1143-41B9-837D-45E6FEEEE0B4}"/>
              </a:ext>
            </a:extLst>
          </p:cNvPr>
          <p:cNvSpPr>
            <a:spLocks noGrp="1"/>
          </p:cNvSpPr>
          <p:nvPr>
            <p:ph idx="1"/>
          </p:nvPr>
        </p:nvSpPr>
        <p:spPr>
          <a:xfrm>
            <a:off x="334860" y="1523112"/>
            <a:ext cx="4950204" cy="3971677"/>
          </a:xfrm>
        </p:spPr>
        <p:txBody>
          <a:bodyPr/>
          <a:lstStyle/>
          <a:p>
            <a:pPr algn="just"/>
            <a:r>
              <a:rPr lang="en-US" b="0" i="0" dirty="0">
                <a:solidFill>
                  <a:srgbClr val="202124"/>
                </a:solidFill>
                <a:effectLst/>
                <a:latin typeface="Garamond" panose="02020404030301010803" pitchFamily="18" charset="0"/>
              </a:rPr>
              <a:t>Co-creation is based on the belief that </a:t>
            </a:r>
            <a:r>
              <a:rPr lang="en-US" b="1" i="0" dirty="0">
                <a:solidFill>
                  <a:srgbClr val="202124"/>
                </a:solidFill>
                <a:effectLst/>
                <a:latin typeface="Garamond" panose="02020404030301010803" pitchFamily="18" charset="0"/>
              </a:rPr>
              <a:t>the users' presence is essential in the creative process</a:t>
            </a:r>
            <a:r>
              <a:rPr lang="en-US" b="0" i="0" dirty="0">
                <a:solidFill>
                  <a:srgbClr val="202124"/>
                </a:solidFill>
                <a:effectLst/>
                <a:latin typeface="Garamond" panose="02020404030301010803" pitchFamily="18" charset="0"/>
              </a:rPr>
              <a:t>, as the users provide insight into what is valuable to them. At its core, this means that co-creation is literally any process that brings together users and designers to work toward a shared goal.</a:t>
            </a:r>
            <a:endParaRPr lang="en-US" dirty="0">
              <a:latin typeface="Garamond" panose="02020404030301010803" pitchFamily="18" charset="0"/>
            </a:endParaRPr>
          </a:p>
        </p:txBody>
      </p:sp>
      <p:pic>
        <p:nvPicPr>
          <p:cNvPr id="5" name="Picture 4">
            <a:extLst>
              <a:ext uri="{FF2B5EF4-FFF2-40B4-BE49-F238E27FC236}">
                <a16:creationId xmlns:a16="http://schemas.microsoft.com/office/drawing/2014/main" xmlns="" id="{51C54CDB-F48B-4F1C-9345-411F5B9E2174}"/>
              </a:ext>
            </a:extLst>
          </p:cNvPr>
          <p:cNvPicPr>
            <a:picLocks noChangeAspect="1"/>
          </p:cNvPicPr>
          <p:nvPr/>
        </p:nvPicPr>
        <p:blipFill>
          <a:blip r:embed="rId2"/>
          <a:stretch>
            <a:fillRect/>
          </a:stretch>
        </p:blipFill>
        <p:spPr>
          <a:xfrm>
            <a:off x="5531201" y="1447596"/>
            <a:ext cx="5886084" cy="4122708"/>
          </a:xfrm>
          <a:prstGeom prst="rect">
            <a:avLst/>
          </a:prstGeom>
        </p:spPr>
      </p:pic>
    </p:spTree>
    <p:extLst>
      <p:ext uri="{BB962C8B-B14F-4D97-AF65-F5344CB8AC3E}">
        <p14:creationId xmlns:p14="http://schemas.microsoft.com/office/powerpoint/2010/main" val="3294042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F56EC-5014-4F2D-B81E-8896C8942F48}"/>
              </a:ext>
            </a:extLst>
          </p:cNvPr>
          <p:cNvSpPr>
            <a:spLocks noGrp="1"/>
          </p:cNvSpPr>
          <p:nvPr>
            <p:ph type="title"/>
          </p:nvPr>
        </p:nvSpPr>
        <p:spPr>
          <a:xfrm>
            <a:off x="3539454" y="1438916"/>
            <a:ext cx="4782424" cy="834501"/>
          </a:xfrm>
        </p:spPr>
        <p:txBody>
          <a:bodyPr/>
          <a:lstStyle/>
          <a:p>
            <a:r>
              <a:rPr lang="en-US" sz="4400" b="1" i="0" u="none" strike="noStrike" baseline="0" dirty="0">
                <a:latin typeface="Garamond" panose="02020404030301010803" pitchFamily="18" charset="0"/>
              </a:rPr>
              <a:t>Learning launches</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xmlns="" id="{41CA2DA7-CBF7-43D8-811E-A94FBAA16BF7}"/>
              </a:ext>
            </a:extLst>
          </p:cNvPr>
          <p:cNvSpPr>
            <a:spLocks noGrp="1"/>
          </p:cNvSpPr>
          <p:nvPr>
            <p:ph idx="1"/>
          </p:nvPr>
        </p:nvSpPr>
        <p:spPr>
          <a:xfrm>
            <a:off x="662031" y="2404465"/>
            <a:ext cx="10109432" cy="1714529"/>
          </a:xfrm>
        </p:spPr>
        <p:txBody>
          <a:bodyPr>
            <a:normAutofit/>
          </a:bodyPr>
          <a:lstStyle/>
          <a:p>
            <a:pPr algn="just">
              <a:lnSpc>
                <a:spcPct val="150000"/>
              </a:lnSpc>
            </a:pPr>
            <a:r>
              <a:rPr lang="en-US" sz="1800" b="1" i="0" u="none" strike="noStrike" baseline="0" dirty="0">
                <a:latin typeface="Garamond" panose="02020404030301010803" pitchFamily="18" charset="0"/>
              </a:rPr>
              <a:t>Learning launches are </a:t>
            </a:r>
            <a:r>
              <a:rPr lang="en-US" sz="1800" b="0" i="0" u="none" strike="noStrike" baseline="0" dirty="0">
                <a:latin typeface="Garamond" panose="02020404030301010803" pitchFamily="18" charset="0"/>
              </a:rPr>
              <a:t>designed to test the key underlying value-generating assumptions of a potential new-growth initiative in the marketplace. In contrast to a full new-product rollout, a learning launch is a learning experiment conducted quickly and inexpensively to gather market-driven data.</a:t>
            </a:r>
            <a:endParaRPr lang="en-US" dirty="0">
              <a:latin typeface="Garamond" panose="02020404030301010803" pitchFamily="18" charset="0"/>
            </a:endParaRPr>
          </a:p>
        </p:txBody>
      </p:sp>
    </p:spTree>
    <p:extLst>
      <p:ext uri="{BB962C8B-B14F-4D97-AF65-F5344CB8AC3E}">
        <p14:creationId xmlns:p14="http://schemas.microsoft.com/office/powerpoint/2010/main" val="3260554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F56EC-5014-4F2D-B81E-8896C8942F48}"/>
              </a:ext>
            </a:extLst>
          </p:cNvPr>
          <p:cNvSpPr>
            <a:spLocks noGrp="1"/>
          </p:cNvSpPr>
          <p:nvPr>
            <p:ph type="title"/>
          </p:nvPr>
        </p:nvSpPr>
        <p:spPr>
          <a:xfrm>
            <a:off x="3598177" y="1086578"/>
            <a:ext cx="4782424" cy="834501"/>
          </a:xfrm>
        </p:spPr>
        <p:txBody>
          <a:bodyPr/>
          <a:lstStyle/>
          <a:p>
            <a:pPr algn="ctr"/>
            <a:r>
              <a:rPr lang="en-US" b="1" dirty="0">
                <a:latin typeface="Garamond" panose="02020404030301010803" pitchFamily="18" charset="0"/>
              </a:rPr>
              <a:t>Storytelling</a:t>
            </a:r>
          </a:p>
        </p:txBody>
      </p:sp>
      <p:sp>
        <p:nvSpPr>
          <p:cNvPr id="3" name="Content Placeholder 2">
            <a:extLst>
              <a:ext uri="{FF2B5EF4-FFF2-40B4-BE49-F238E27FC236}">
                <a16:creationId xmlns:a16="http://schemas.microsoft.com/office/drawing/2014/main" xmlns="" id="{41CA2DA7-CBF7-43D8-811E-A94FBAA16BF7}"/>
              </a:ext>
            </a:extLst>
          </p:cNvPr>
          <p:cNvSpPr>
            <a:spLocks noGrp="1"/>
          </p:cNvSpPr>
          <p:nvPr>
            <p:ph idx="1"/>
          </p:nvPr>
        </p:nvSpPr>
        <p:spPr>
          <a:xfrm>
            <a:off x="821420" y="2091975"/>
            <a:ext cx="10788941" cy="2983363"/>
          </a:xfrm>
        </p:spPr>
        <p:txBody>
          <a:bodyPr>
            <a:normAutofit/>
          </a:bodyPr>
          <a:lstStyle/>
          <a:p>
            <a:pPr algn="just"/>
            <a:r>
              <a:rPr lang="en-US" sz="3200" b="1" i="0" u="none" strike="noStrike" baseline="0" dirty="0">
                <a:latin typeface="Garamond" panose="02020404030301010803" pitchFamily="18" charset="0"/>
              </a:rPr>
              <a:t>Storytelling </a:t>
            </a:r>
            <a:r>
              <a:rPr lang="en-US" sz="3200" b="0" i="0" u="none" strike="noStrike" baseline="0" dirty="0">
                <a:latin typeface="Garamond" panose="02020404030301010803" pitchFamily="18" charset="0"/>
              </a:rPr>
              <a:t>is exactly how it sounds: weaving together a story rather than just making a series of points. It is a close relative of visualization—another way to make new ideas feel real and compelling. Visual storytelling is actually the most compelling type of story. All good presentations—whether analytical or design-oriented—tell a persuasive story.</a:t>
            </a:r>
            <a:endParaRPr lang="en-US" sz="3200" dirty="0">
              <a:latin typeface="Garamond" panose="02020404030301010803" pitchFamily="18" charset="0"/>
            </a:endParaRPr>
          </a:p>
        </p:txBody>
      </p:sp>
    </p:spTree>
    <p:extLst>
      <p:ext uri="{BB962C8B-B14F-4D97-AF65-F5344CB8AC3E}">
        <p14:creationId xmlns:p14="http://schemas.microsoft.com/office/powerpoint/2010/main" val="122515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726CB7-D1EF-426D-80B5-46B69CBFE96D}"/>
              </a:ext>
            </a:extLst>
          </p:cNvPr>
          <p:cNvSpPr>
            <a:spLocks noGrp="1"/>
          </p:cNvSpPr>
          <p:nvPr>
            <p:ph type="title"/>
          </p:nvPr>
        </p:nvSpPr>
        <p:spPr/>
        <p:txBody>
          <a:bodyPr/>
          <a:lstStyle/>
          <a:p>
            <a:r>
              <a:rPr lang="en-US" b="1" dirty="0">
                <a:latin typeface="Garamond" panose="02020404030301010803" pitchFamily="18" charset="0"/>
              </a:rPr>
              <a:t>Looking forward in the Session</a:t>
            </a:r>
          </a:p>
        </p:txBody>
      </p:sp>
      <p:sp>
        <p:nvSpPr>
          <p:cNvPr id="3" name="Content Placeholder 2">
            <a:extLst>
              <a:ext uri="{FF2B5EF4-FFF2-40B4-BE49-F238E27FC236}">
                <a16:creationId xmlns:a16="http://schemas.microsoft.com/office/drawing/2014/main" xmlns="" id="{E83E745C-544A-49D9-A2FC-B962E6624330}"/>
              </a:ext>
            </a:extLst>
          </p:cNvPr>
          <p:cNvSpPr>
            <a:spLocks noGrp="1"/>
          </p:cNvSpPr>
          <p:nvPr>
            <p:ph idx="1"/>
          </p:nvPr>
        </p:nvSpPr>
        <p:spPr/>
        <p:txBody>
          <a:bodyPr>
            <a:normAutofit fontScale="92500" lnSpcReduction="20000"/>
          </a:bodyPr>
          <a:lstStyle/>
          <a:p>
            <a:pPr algn="just"/>
            <a:r>
              <a:rPr lang="en-US" dirty="0">
                <a:latin typeface="Garamond" panose="02020404030301010803" pitchFamily="18" charset="0"/>
              </a:rPr>
              <a:t>Visualization</a:t>
            </a:r>
          </a:p>
          <a:p>
            <a:pPr algn="just"/>
            <a:r>
              <a:rPr lang="en-US" dirty="0">
                <a:latin typeface="Garamond" panose="02020404030301010803" pitchFamily="18" charset="0"/>
              </a:rPr>
              <a:t>Journey mapping </a:t>
            </a:r>
          </a:p>
          <a:p>
            <a:pPr algn="just"/>
            <a:r>
              <a:rPr lang="en-US" dirty="0">
                <a:latin typeface="Garamond" panose="02020404030301010803" pitchFamily="18" charset="0"/>
              </a:rPr>
              <a:t>Value chain analysis </a:t>
            </a:r>
          </a:p>
          <a:p>
            <a:pPr algn="just"/>
            <a:r>
              <a:rPr lang="en-US" dirty="0">
                <a:latin typeface="Garamond" panose="02020404030301010803" pitchFamily="18" charset="0"/>
              </a:rPr>
              <a:t>Mind mapping</a:t>
            </a:r>
          </a:p>
          <a:p>
            <a:pPr algn="just"/>
            <a:r>
              <a:rPr lang="en-US" dirty="0">
                <a:latin typeface="Garamond" panose="02020404030301010803" pitchFamily="18" charset="0"/>
              </a:rPr>
              <a:t>Rapid concept development</a:t>
            </a:r>
          </a:p>
          <a:p>
            <a:pPr algn="just"/>
            <a:r>
              <a:rPr lang="en-US" dirty="0">
                <a:latin typeface="Garamond" panose="02020404030301010803" pitchFamily="18" charset="0"/>
              </a:rPr>
              <a:t>Assumption testing</a:t>
            </a:r>
          </a:p>
          <a:p>
            <a:pPr algn="just"/>
            <a:r>
              <a:rPr lang="en-US" dirty="0">
                <a:latin typeface="Garamond" panose="02020404030301010803" pitchFamily="18" charset="0"/>
              </a:rPr>
              <a:t>Prototyping</a:t>
            </a:r>
          </a:p>
          <a:p>
            <a:pPr algn="just"/>
            <a:r>
              <a:rPr lang="en-US" dirty="0">
                <a:latin typeface="Garamond" panose="02020404030301010803" pitchFamily="18" charset="0"/>
              </a:rPr>
              <a:t>Co-creation</a:t>
            </a:r>
          </a:p>
          <a:p>
            <a:pPr algn="just"/>
            <a:r>
              <a:rPr lang="en-US" dirty="0">
                <a:latin typeface="Garamond" panose="02020404030301010803" pitchFamily="18" charset="0"/>
              </a:rPr>
              <a:t>Learning launches</a:t>
            </a:r>
          </a:p>
          <a:p>
            <a:pPr algn="just"/>
            <a:r>
              <a:rPr lang="en-US" dirty="0">
                <a:latin typeface="Garamond" panose="02020404030301010803" pitchFamily="18" charset="0"/>
              </a:rPr>
              <a:t>Storytelling</a:t>
            </a:r>
          </a:p>
        </p:txBody>
      </p:sp>
    </p:spTree>
    <p:extLst>
      <p:ext uri="{BB962C8B-B14F-4D97-AF65-F5344CB8AC3E}">
        <p14:creationId xmlns:p14="http://schemas.microsoft.com/office/powerpoint/2010/main" val="2544518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y Storytelling is important in the design process? | by Sransh Sharma |  UX Planet">
            <a:extLst>
              <a:ext uri="{FF2B5EF4-FFF2-40B4-BE49-F238E27FC236}">
                <a16:creationId xmlns:a16="http://schemas.microsoft.com/office/drawing/2014/main" xmlns="" id="{A6C68916-4068-4157-933E-643F1EE4D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16" y="1633538"/>
            <a:ext cx="4804794" cy="326796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xmlns="" id="{B7902E99-D058-4DF4-BD78-08F5142AB51D}"/>
              </a:ext>
            </a:extLst>
          </p:cNvPr>
          <p:cNvSpPr txBox="1">
            <a:spLocks/>
          </p:cNvSpPr>
          <p:nvPr/>
        </p:nvSpPr>
        <p:spPr>
          <a:xfrm>
            <a:off x="3514287" y="207594"/>
            <a:ext cx="4782424" cy="834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Garamond" panose="02020404030301010803" pitchFamily="18" charset="0"/>
              </a:rPr>
              <a:t>Storytelling</a:t>
            </a:r>
          </a:p>
        </p:txBody>
      </p:sp>
      <p:sp>
        <p:nvSpPr>
          <p:cNvPr id="7" name="Title 1">
            <a:extLst>
              <a:ext uri="{FF2B5EF4-FFF2-40B4-BE49-F238E27FC236}">
                <a16:creationId xmlns:a16="http://schemas.microsoft.com/office/drawing/2014/main" xmlns="" id="{0650CDEF-CDF9-4A1F-B9AB-4990A8B5580D}"/>
              </a:ext>
            </a:extLst>
          </p:cNvPr>
          <p:cNvSpPr txBox="1">
            <a:spLocks/>
          </p:cNvSpPr>
          <p:nvPr/>
        </p:nvSpPr>
        <p:spPr>
          <a:xfrm>
            <a:off x="6384720" y="3011749"/>
            <a:ext cx="4782424" cy="83450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Garamond" panose="02020404030301010803" pitchFamily="18" charset="0"/>
              </a:rPr>
              <a:t>Story of Successful Product/ Service  </a:t>
            </a:r>
          </a:p>
        </p:txBody>
      </p:sp>
    </p:spTree>
    <p:extLst>
      <p:ext uri="{BB962C8B-B14F-4D97-AF65-F5344CB8AC3E}">
        <p14:creationId xmlns:p14="http://schemas.microsoft.com/office/powerpoint/2010/main" val="104301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AB468-5C27-40AA-A6A6-855DABACBD47}"/>
              </a:ext>
            </a:extLst>
          </p:cNvPr>
          <p:cNvSpPr>
            <a:spLocks noGrp="1"/>
          </p:cNvSpPr>
          <p:nvPr>
            <p:ph type="title"/>
          </p:nvPr>
        </p:nvSpPr>
        <p:spPr>
          <a:xfrm>
            <a:off x="838200" y="500062"/>
            <a:ext cx="10515600" cy="1325563"/>
          </a:xfrm>
        </p:spPr>
        <p:style>
          <a:lnRef idx="2">
            <a:schemeClr val="accent1"/>
          </a:lnRef>
          <a:fillRef idx="1">
            <a:schemeClr val="lt1"/>
          </a:fillRef>
          <a:effectRef idx="0">
            <a:schemeClr val="accent1"/>
          </a:effectRef>
          <a:fontRef idx="minor">
            <a:schemeClr val="dk1"/>
          </a:fontRef>
        </p:style>
        <p:txBody>
          <a:bodyPr>
            <a:normAutofit/>
          </a:bodyPr>
          <a:lstStyle/>
          <a:p>
            <a:r>
              <a:rPr lang="en-US" sz="5400" b="1" dirty="0">
                <a:ln w="12700">
                  <a:solidFill>
                    <a:schemeClr val="tx2"/>
                  </a:solidFill>
                  <a:prstDash val="solid"/>
                </a:ln>
                <a:pattFill prst="ltDnDiag">
                  <a:fgClr>
                    <a:schemeClr val="accent5">
                      <a:lumMod val="60000"/>
                      <a:lumOff val="40000"/>
                    </a:schemeClr>
                  </a:fgClr>
                  <a:bgClr>
                    <a:schemeClr val="bg1"/>
                  </a:bgClr>
                </a:pattFill>
                <a:latin typeface="Garamond" panose="02020404030301010803" pitchFamily="18" charset="0"/>
              </a:rPr>
              <a:t>Visualization</a:t>
            </a:r>
            <a:endParaRPr lang="en-US" sz="5400" b="1" dirty="0">
              <a:ln w="12700">
                <a:solidFill>
                  <a:schemeClr val="tx2"/>
                </a:solidFill>
                <a:prstDash val="solid"/>
              </a:ln>
              <a:pattFill prst="ltDnDiag">
                <a:fgClr>
                  <a:schemeClr val="accent5">
                    <a:lumMod val="60000"/>
                    <a:lumOff val="40000"/>
                  </a:schemeClr>
                </a:fgClr>
                <a:bgClr>
                  <a:schemeClr val="bg1"/>
                </a:bgClr>
              </a:pattFill>
            </a:endParaRPr>
          </a:p>
        </p:txBody>
      </p:sp>
      <p:sp>
        <p:nvSpPr>
          <p:cNvPr id="3" name="Content Placeholder 2">
            <a:extLst>
              <a:ext uri="{FF2B5EF4-FFF2-40B4-BE49-F238E27FC236}">
                <a16:creationId xmlns:a16="http://schemas.microsoft.com/office/drawing/2014/main" xmlns="" id="{855D63FB-2690-41FB-BE79-1EBE0944922C}"/>
              </a:ext>
            </a:extLst>
          </p:cNvPr>
          <p:cNvSpPr>
            <a:spLocks noGrp="1"/>
          </p:cNvSpPr>
          <p:nvPr>
            <p:ph idx="1"/>
          </p:nvPr>
        </p:nvSpPr>
        <p:spPr>
          <a:xfrm>
            <a:off x="838200" y="1825625"/>
            <a:ext cx="10515600" cy="3878889"/>
          </a:xfrm>
        </p:spPr>
        <p:style>
          <a:lnRef idx="2">
            <a:schemeClr val="accent5"/>
          </a:lnRef>
          <a:fillRef idx="1">
            <a:schemeClr val="lt1"/>
          </a:fillRef>
          <a:effectRef idx="0">
            <a:schemeClr val="accent5"/>
          </a:effectRef>
          <a:fontRef idx="minor">
            <a:schemeClr val="dk1"/>
          </a:fontRef>
        </p:style>
        <p:txBody>
          <a:bodyPr/>
          <a:lstStyle/>
          <a:p>
            <a:pPr algn="just"/>
            <a:r>
              <a:rPr lang="en-US" dirty="0">
                <a:latin typeface="Garamond" panose="02020404030301010803" pitchFamily="18" charset="0"/>
              </a:rPr>
              <a:t>Visualization refers to any activity that takes information beyond text and numbers and into images, maps, and stories. </a:t>
            </a:r>
          </a:p>
          <a:p>
            <a:pPr algn="just"/>
            <a:r>
              <a:rPr lang="en-US" dirty="0">
                <a:latin typeface="Garamond" panose="02020404030301010803" pitchFamily="18" charset="0"/>
              </a:rPr>
              <a:t>At its simplest level, visualization is about creating physical images and pictures and stepping away from our reliance as managers on numbers and text. </a:t>
            </a:r>
          </a:p>
          <a:p>
            <a:pPr algn="just"/>
            <a:r>
              <a:rPr lang="en-US" dirty="0">
                <a:latin typeface="Garamond" panose="02020404030301010803" pitchFamily="18" charset="0"/>
              </a:rPr>
              <a:t>At a deeper level, it is about seeing with our mind’s eye: conjuring up mental images, vivid depictions of our ideas and insights about customers and their experiences, in a way that makes them human and compelling. </a:t>
            </a:r>
          </a:p>
        </p:txBody>
      </p:sp>
    </p:spTree>
    <p:extLst>
      <p:ext uri="{BB962C8B-B14F-4D97-AF65-F5344CB8AC3E}">
        <p14:creationId xmlns:p14="http://schemas.microsoft.com/office/powerpoint/2010/main" val="348312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7486BD-13EA-408B-AEB2-BEAF1A8479D4}"/>
              </a:ext>
            </a:extLst>
          </p:cNvPr>
          <p:cNvSpPr>
            <a:spLocks noGrp="1"/>
          </p:cNvSpPr>
          <p:nvPr>
            <p:ph type="title"/>
          </p:nvPr>
        </p:nvSpPr>
        <p:spPr/>
        <p:txBody>
          <a:bodyPr/>
          <a:lstStyle/>
          <a:p>
            <a:r>
              <a:rPr lang="en-US" sz="4400" b="1" dirty="0">
                <a:ln w="12700">
                  <a:solidFill>
                    <a:schemeClr val="tx2"/>
                  </a:solidFill>
                  <a:prstDash val="solid"/>
                </a:ln>
                <a:pattFill prst="ltDnDiag">
                  <a:fgClr>
                    <a:schemeClr val="accent5">
                      <a:lumMod val="60000"/>
                      <a:lumOff val="40000"/>
                    </a:schemeClr>
                  </a:fgClr>
                  <a:bgClr>
                    <a:schemeClr val="bg1"/>
                  </a:bgClr>
                </a:pattFill>
                <a:latin typeface="Garamond" panose="02020404030301010803" pitchFamily="18" charset="0"/>
              </a:rPr>
              <a:t>Visualization</a:t>
            </a:r>
            <a:endParaRPr lang="en-US" dirty="0"/>
          </a:p>
        </p:txBody>
      </p:sp>
      <p:pic>
        <p:nvPicPr>
          <p:cNvPr id="1026" name="Picture 2" descr="Visual Thinking | Center for Teaching | Vanderbilt University">
            <a:extLst>
              <a:ext uri="{FF2B5EF4-FFF2-40B4-BE49-F238E27FC236}">
                <a16:creationId xmlns:a16="http://schemas.microsoft.com/office/drawing/2014/main" xmlns="" id="{AC68444D-FE86-42B8-83ED-3E62F50296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0547" y="1690688"/>
            <a:ext cx="4805012" cy="4452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127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77758-3ACF-4F48-9465-141F9DDCC12D}"/>
              </a:ext>
            </a:extLst>
          </p:cNvPr>
          <p:cNvSpPr>
            <a:spLocks noGrp="1"/>
          </p:cNvSpPr>
          <p:nvPr>
            <p:ph type="title"/>
          </p:nvPr>
        </p:nvSpPr>
        <p:spPr/>
        <p:txBody>
          <a:bodyPr/>
          <a:lstStyle/>
          <a:p>
            <a:r>
              <a:rPr lang="en-US" b="1" dirty="0">
                <a:latin typeface="Garamond" panose="02020404030301010803" pitchFamily="18" charset="0"/>
              </a:rPr>
              <a:t>Journey Mapping </a:t>
            </a:r>
            <a:endParaRPr lang="en-US" b="1" dirty="0"/>
          </a:p>
        </p:txBody>
      </p:sp>
      <p:sp>
        <p:nvSpPr>
          <p:cNvPr id="3" name="Content Placeholder 2">
            <a:extLst>
              <a:ext uri="{FF2B5EF4-FFF2-40B4-BE49-F238E27FC236}">
                <a16:creationId xmlns:a16="http://schemas.microsoft.com/office/drawing/2014/main" xmlns="" id="{4F74EEC5-14F1-43B7-BE08-9BB196B9225A}"/>
              </a:ext>
            </a:extLst>
          </p:cNvPr>
          <p:cNvSpPr>
            <a:spLocks noGrp="1"/>
          </p:cNvSpPr>
          <p:nvPr>
            <p:ph idx="1"/>
          </p:nvPr>
        </p:nvSpPr>
        <p:spPr/>
        <p:txBody>
          <a:bodyPr>
            <a:normAutofit/>
          </a:bodyPr>
          <a:lstStyle/>
          <a:p>
            <a:pPr marL="0" indent="0" algn="just">
              <a:buNone/>
            </a:pPr>
            <a:r>
              <a:rPr lang="en-US" sz="3600" b="1" i="0" u="none" strike="noStrike" baseline="0" dirty="0">
                <a:latin typeface="Garamond" panose="02020404030301010803" pitchFamily="18" charset="0"/>
              </a:rPr>
              <a:t>Journey mapping </a:t>
            </a:r>
            <a:r>
              <a:rPr lang="en-US" sz="3600" b="0" i="0" u="none" strike="noStrike" baseline="0" dirty="0">
                <a:latin typeface="Garamond" panose="02020404030301010803" pitchFamily="18" charset="0"/>
              </a:rPr>
              <a:t>(or experience mapping) is an ethnographic research method that focuses on tracing the customer’s “journey” as he or she interacts with an organization while in the process of receiving a service, with special attention to emotional highs and lows. Experience mapping is used with the objective of identifying needs that customers are often unable to articulate.</a:t>
            </a:r>
            <a:endParaRPr lang="en-US" sz="3600" dirty="0">
              <a:latin typeface="Garamond" panose="02020404030301010803" pitchFamily="18" charset="0"/>
            </a:endParaRPr>
          </a:p>
        </p:txBody>
      </p:sp>
    </p:spTree>
    <p:extLst>
      <p:ext uri="{BB962C8B-B14F-4D97-AF65-F5344CB8AC3E}">
        <p14:creationId xmlns:p14="http://schemas.microsoft.com/office/powerpoint/2010/main" val="384367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77758-3ACF-4F48-9465-141F9DDCC12D}"/>
              </a:ext>
            </a:extLst>
          </p:cNvPr>
          <p:cNvSpPr>
            <a:spLocks noGrp="1"/>
          </p:cNvSpPr>
          <p:nvPr>
            <p:ph type="title"/>
          </p:nvPr>
        </p:nvSpPr>
        <p:spPr>
          <a:xfrm>
            <a:off x="3484839" y="398671"/>
            <a:ext cx="4100581" cy="698136"/>
          </a:xfrm>
        </p:spPr>
        <p:txBody>
          <a:bodyPr>
            <a:normAutofit fontScale="90000"/>
          </a:bodyPr>
          <a:lstStyle/>
          <a:p>
            <a:r>
              <a:rPr lang="en-US" b="1" dirty="0">
                <a:latin typeface="Garamond" panose="02020404030301010803" pitchFamily="18" charset="0"/>
              </a:rPr>
              <a:t>Journey Mapping </a:t>
            </a:r>
            <a:endParaRPr lang="en-US" b="1" dirty="0"/>
          </a:p>
        </p:txBody>
      </p:sp>
      <p:pic>
        <p:nvPicPr>
          <p:cNvPr id="5" name="Picture 4">
            <a:extLst>
              <a:ext uri="{FF2B5EF4-FFF2-40B4-BE49-F238E27FC236}">
                <a16:creationId xmlns:a16="http://schemas.microsoft.com/office/drawing/2014/main" xmlns="" id="{BEF185B9-FA49-43A5-BEC6-0834FAF1F199}"/>
              </a:ext>
            </a:extLst>
          </p:cNvPr>
          <p:cNvPicPr>
            <a:picLocks noChangeAspect="1"/>
          </p:cNvPicPr>
          <p:nvPr/>
        </p:nvPicPr>
        <p:blipFill>
          <a:blip r:embed="rId2"/>
          <a:stretch>
            <a:fillRect/>
          </a:stretch>
        </p:blipFill>
        <p:spPr>
          <a:xfrm>
            <a:off x="4938781" y="2033961"/>
            <a:ext cx="6415019" cy="3760778"/>
          </a:xfrm>
          <a:prstGeom prst="rect">
            <a:avLst/>
          </a:prstGeom>
        </p:spPr>
      </p:pic>
      <p:pic>
        <p:nvPicPr>
          <p:cNvPr id="7" name="Picture 6">
            <a:extLst>
              <a:ext uri="{FF2B5EF4-FFF2-40B4-BE49-F238E27FC236}">
                <a16:creationId xmlns:a16="http://schemas.microsoft.com/office/drawing/2014/main" xmlns="" id="{EDB85E9D-FE3B-49CF-83CA-F4D3DCCA4CB2}"/>
              </a:ext>
            </a:extLst>
          </p:cNvPr>
          <p:cNvPicPr>
            <a:picLocks noChangeAspect="1"/>
          </p:cNvPicPr>
          <p:nvPr/>
        </p:nvPicPr>
        <p:blipFill>
          <a:blip r:embed="rId3"/>
          <a:stretch>
            <a:fillRect/>
          </a:stretch>
        </p:blipFill>
        <p:spPr>
          <a:xfrm>
            <a:off x="359896" y="1520984"/>
            <a:ext cx="4180237" cy="4273755"/>
          </a:xfrm>
          <a:prstGeom prst="rect">
            <a:avLst/>
          </a:prstGeom>
        </p:spPr>
      </p:pic>
      <p:sp>
        <p:nvSpPr>
          <p:cNvPr id="8" name="TextBox 7">
            <a:extLst>
              <a:ext uri="{FF2B5EF4-FFF2-40B4-BE49-F238E27FC236}">
                <a16:creationId xmlns:a16="http://schemas.microsoft.com/office/drawing/2014/main" xmlns="" id="{7652FCCC-0EB8-49AE-9D35-8E0DDC0520AF}"/>
              </a:ext>
            </a:extLst>
          </p:cNvPr>
          <p:cNvSpPr txBox="1"/>
          <p:nvPr/>
        </p:nvSpPr>
        <p:spPr>
          <a:xfrm>
            <a:off x="5535130" y="1514411"/>
            <a:ext cx="5404113" cy="369332"/>
          </a:xfrm>
          <a:prstGeom prst="rect">
            <a:avLst/>
          </a:prstGeom>
          <a:noFill/>
        </p:spPr>
        <p:txBody>
          <a:bodyPr wrap="square" rtlCol="0">
            <a:spAutoFit/>
          </a:bodyPr>
          <a:lstStyle/>
          <a:p>
            <a:r>
              <a:rPr lang="en-US" dirty="0"/>
              <a:t>Customer Journey Map (Buying EV – Motorcycle)</a:t>
            </a:r>
          </a:p>
        </p:txBody>
      </p:sp>
    </p:spTree>
    <p:extLst>
      <p:ext uri="{BB962C8B-B14F-4D97-AF65-F5344CB8AC3E}">
        <p14:creationId xmlns:p14="http://schemas.microsoft.com/office/powerpoint/2010/main" val="212370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96D14D-F370-4A07-8234-D1934A3B160E}"/>
              </a:ext>
            </a:extLst>
          </p:cNvPr>
          <p:cNvSpPr>
            <a:spLocks noGrp="1"/>
          </p:cNvSpPr>
          <p:nvPr>
            <p:ph type="title"/>
          </p:nvPr>
        </p:nvSpPr>
        <p:spPr>
          <a:xfrm>
            <a:off x="3346508" y="910409"/>
            <a:ext cx="5168317" cy="733833"/>
          </a:xfrm>
        </p:spPr>
        <p:txBody>
          <a:bodyPr>
            <a:normAutofit fontScale="90000"/>
          </a:bodyPr>
          <a:lstStyle/>
          <a:p>
            <a:pPr algn="ctr"/>
            <a:r>
              <a:rPr lang="en-US" b="1" dirty="0">
                <a:latin typeface="Garamond" panose="02020404030301010803" pitchFamily="18" charset="0"/>
              </a:rPr>
              <a:t>Value Chain Analysis </a:t>
            </a:r>
            <a:endParaRPr lang="en-US" b="1" dirty="0"/>
          </a:p>
        </p:txBody>
      </p:sp>
      <p:sp>
        <p:nvSpPr>
          <p:cNvPr id="3" name="Content Placeholder 2">
            <a:extLst>
              <a:ext uri="{FF2B5EF4-FFF2-40B4-BE49-F238E27FC236}">
                <a16:creationId xmlns:a16="http://schemas.microsoft.com/office/drawing/2014/main" xmlns="" id="{53DC3B20-6800-4A78-B233-D042DCC8C602}"/>
              </a:ext>
            </a:extLst>
          </p:cNvPr>
          <p:cNvSpPr>
            <a:spLocks noGrp="1"/>
          </p:cNvSpPr>
          <p:nvPr>
            <p:ph idx="1"/>
          </p:nvPr>
        </p:nvSpPr>
        <p:spPr>
          <a:xfrm>
            <a:off x="838200" y="1766903"/>
            <a:ext cx="10515600" cy="3098712"/>
          </a:xfrm>
        </p:spPr>
        <p:txBody>
          <a:bodyPr>
            <a:normAutofit/>
          </a:bodyPr>
          <a:lstStyle/>
          <a:p>
            <a:pPr algn="just"/>
            <a:r>
              <a:rPr lang="en-US" sz="3600" b="1" i="0" u="none" strike="noStrike" baseline="0" dirty="0">
                <a:latin typeface="Times New Roman" panose="02020603050405020304" pitchFamily="18" charset="0"/>
              </a:rPr>
              <a:t>Value chain analysis </a:t>
            </a:r>
            <a:r>
              <a:rPr lang="en-US" sz="3600" b="0" i="0" u="none" strike="noStrike" baseline="0" dirty="0">
                <a:latin typeface="Times New Roman" panose="02020603050405020304" pitchFamily="18" charset="0"/>
              </a:rPr>
              <a:t>examines how an organization interacts with value chain partners to produce, market, and distribute new offerings. Analysis of the value chain offers ways to create better value for customers along the chain and uncovers important clues about partners’ capabilities and intentions.</a:t>
            </a:r>
            <a:endParaRPr lang="en-US" sz="3600" dirty="0"/>
          </a:p>
        </p:txBody>
      </p:sp>
    </p:spTree>
    <p:extLst>
      <p:ext uri="{BB962C8B-B14F-4D97-AF65-F5344CB8AC3E}">
        <p14:creationId xmlns:p14="http://schemas.microsoft.com/office/powerpoint/2010/main" val="344584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65476-F794-4E20-BF26-E9C7689086FE}"/>
              </a:ext>
            </a:extLst>
          </p:cNvPr>
          <p:cNvSpPr>
            <a:spLocks noGrp="1"/>
          </p:cNvSpPr>
          <p:nvPr>
            <p:ph type="title"/>
          </p:nvPr>
        </p:nvSpPr>
        <p:spPr>
          <a:xfrm>
            <a:off x="3556233" y="140151"/>
            <a:ext cx="4832758" cy="540886"/>
          </a:xfrm>
        </p:spPr>
        <p:txBody>
          <a:bodyPr>
            <a:normAutofit fontScale="90000"/>
          </a:bodyPr>
          <a:lstStyle/>
          <a:p>
            <a:r>
              <a:rPr lang="en-US" b="1" dirty="0">
                <a:latin typeface="Garamond" panose="02020404030301010803" pitchFamily="18" charset="0"/>
              </a:rPr>
              <a:t>Value Chain Analysis </a:t>
            </a:r>
            <a:endParaRPr lang="en-US" dirty="0"/>
          </a:p>
        </p:txBody>
      </p:sp>
      <p:sp>
        <p:nvSpPr>
          <p:cNvPr id="3" name="Content Placeholder 2">
            <a:extLst>
              <a:ext uri="{FF2B5EF4-FFF2-40B4-BE49-F238E27FC236}">
                <a16:creationId xmlns:a16="http://schemas.microsoft.com/office/drawing/2014/main" xmlns="" id="{FDFA9FE7-F5E9-4D8F-BDE9-F3065FC0119B}"/>
              </a:ext>
            </a:extLst>
          </p:cNvPr>
          <p:cNvSpPr>
            <a:spLocks noGrp="1"/>
          </p:cNvSpPr>
          <p:nvPr>
            <p:ph idx="1"/>
          </p:nvPr>
        </p:nvSpPr>
        <p:spPr>
          <a:xfrm>
            <a:off x="200636" y="961558"/>
            <a:ext cx="11770453" cy="5573465"/>
          </a:xfrm>
        </p:spPr>
        <p:txBody>
          <a:bodyPr>
            <a:normAutofit fontScale="92500" lnSpcReduction="20000"/>
          </a:bodyPr>
          <a:lstStyle/>
          <a:p>
            <a:pPr algn="just" fontAlgn="base"/>
            <a:r>
              <a:rPr lang="en-US" b="0" i="0" dirty="0">
                <a:solidFill>
                  <a:srgbClr val="333333"/>
                </a:solidFill>
                <a:effectLst/>
                <a:latin typeface="Garamond" panose="02020404030301010803" pitchFamily="18" charset="0"/>
              </a:rPr>
              <a:t>Lakshmi is a software development manager for a software house. She and her team handle short software enhancements for many clients. As part of a team development day, they use Value Chain Analysis to think about how they can deliver excellent service to their clients.</a:t>
            </a:r>
          </a:p>
          <a:p>
            <a:pPr algn="just" fontAlgn="base"/>
            <a:r>
              <a:rPr lang="en-US" b="0" i="0" dirty="0">
                <a:solidFill>
                  <a:srgbClr val="333333"/>
                </a:solidFill>
                <a:effectLst/>
                <a:latin typeface="Garamond" panose="02020404030301010803" pitchFamily="18" charset="0"/>
              </a:rPr>
              <a:t>During the Activity Analysis part of the session, they identify the following activities that create value for clients:</a:t>
            </a:r>
          </a:p>
          <a:p>
            <a:pPr lvl="1" algn="just" fontAlgn="base"/>
            <a:r>
              <a:rPr lang="en-US" b="0" i="0" dirty="0">
                <a:solidFill>
                  <a:srgbClr val="333333"/>
                </a:solidFill>
                <a:effectLst/>
                <a:latin typeface="Garamond" panose="02020404030301010803" pitchFamily="18" charset="0"/>
              </a:rPr>
              <a:t>Order taking</a:t>
            </a:r>
          </a:p>
          <a:p>
            <a:pPr lvl="1" algn="just" fontAlgn="base"/>
            <a:r>
              <a:rPr lang="en-US" b="0" i="0" dirty="0">
                <a:solidFill>
                  <a:srgbClr val="333333"/>
                </a:solidFill>
                <a:effectLst/>
                <a:latin typeface="Garamond" panose="02020404030301010803" pitchFamily="18" charset="0"/>
              </a:rPr>
              <a:t>Enhancement specification</a:t>
            </a:r>
          </a:p>
          <a:p>
            <a:pPr lvl="1" algn="just" fontAlgn="base"/>
            <a:r>
              <a:rPr lang="en-US" b="0" i="0" dirty="0">
                <a:solidFill>
                  <a:srgbClr val="333333"/>
                </a:solidFill>
                <a:effectLst/>
                <a:latin typeface="Garamond" panose="02020404030301010803" pitchFamily="18" charset="0"/>
              </a:rPr>
              <a:t>Scheduling</a:t>
            </a:r>
          </a:p>
          <a:p>
            <a:pPr lvl="1" algn="just" fontAlgn="base"/>
            <a:r>
              <a:rPr lang="en-US" b="0" i="0" dirty="0">
                <a:solidFill>
                  <a:srgbClr val="333333"/>
                </a:solidFill>
                <a:effectLst/>
                <a:latin typeface="Garamond" panose="02020404030301010803" pitchFamily="18" charset="0"/>
              </a:rPr>
              <a:t>Software development</a:t>
            </a:r>
          </a:p>
          <a:p>
            <a:pPr lvl="1" algn="just" fontAlgn="base"/>
            <a:r>
              <a:rPr lang="en-US" b="0" i="0" dirty="0">
                <a:solidFill>
                  <a:srgbClr val="333333"/>
                </a:solidFill>
                <a:effectLst/>
                <a:latin typeface="Garamond" panose="02020404030301010803" pitchFamily="18" charset="0"/>
              </a:rPr>
              <a:t>Programmer testing</a:t>
            </a:r>
          </a:p>
          <a:p>
            <a:pPr lvl="1" algn="just" fontAlgn="base"/>
            <a:r>
              <a:rPr lang="en-US" b="0" i="0" dirty="0">
                <a:solidFill>
                  <a:srgbClr val="333333"/>
                </a:solidFill>
                <a:effectLst/>
                <a:latin typeface="Garamond" panose="02020404030301010803" pitchFamily="18" charset="0"/>
              </a:rPr>
              <a:t>Secondary testing</a:t>
            </a:r>
          </a:p>
          <a:p>
            <a:pPr lvl="1" algn="just" fontAlgn="base"/>
            <a:r>
              <a:rPr lang="en-US" b="0" i="0" dirty="0">
                <a:solidFill>
                  <a:srgbClr val="333333"/>
                </a:solidFill>
                <a:effectLst/>
                <a:latin typeface="Garamond" panose="02020404030301010803" pitchFamily="18" charset="0"/>
              </a:rPr>
              <a:t>Delivery</a:t>
            </a:r>
          </a:p>
          <a:p>
            <a:pPr lvl="1" algn="just" fontAlgn="base"/>
            <a:r>
              <a:rPr lang="en-US" b="0" i="0" dirty="0">
                <a:solidFill>
                  <a:srgbClr val="333333"/>
                </a:solidFill>
                <a:effectLst/>
                <a:latin typeface="Garamond" panose="02020404030301010803" pitchFamily="18" charset="0"/>
              </a:rPr>
              <a:t>Support</a:t>
            </a:r>
          </a:p>
          <a:p>
            <a:pPr algn="just" fontAlgn="base"/>
            <a:r>
              <a:rPr lang="en-US" b="0" i="0" dirty="0">
                <a:solidFill>
                  <a:srgbClr val="333333"/>
                </a:solidFill>
                <a:effectLst/>
                <a:latin typeface="Garamond" panose="02020404030301010803" pitchFamily="18" charset="0"/>
              </a:rPr>
              <a:t>Lakshmi also identifies the following non-client-facing activities as being important:</a:t>
            </a:r>
          </a:p>
          <a:p>
            <a:pPr lvl="1" algn="just" fontAlgn="base"/>
            <a:r>
              <a:rPr lang="en-US" b="1" i="0" dirty="0">
                <a:solidFill>
                  <a:srgbClr val="333333"/>
                </a:solidFill>
                <a:effectLst/>
                <a:latin typeface="Garamond" panose="02020404030301010803" pitchFamily="18" charset="0"/>
              </a:rPr>
              <a:t>Recruitment</a:t>
            </a:r>
            <a:r>
              <a:rPr lang="en-US" b="0" i="0" dirty="0">
                <a:solidFill>
                  <a:srgbClr val="333333"/>
                </a:solidFill>
                <a:effectLst/>
                <a:latin typeface="Garamond" panose="02020404030301010803" pitchFamily="18" charset="0"/>
              </a:rPr>
              <a:t>: Choosing people who will work well with the team.</a:t>
            </a:r>
          </a:p>
          <a:p>
            <a:pPr lvl="1" algn="just" fontAlgn="base"/>
            <a:r>
              <a:rPr lang="en-US" b="1" i="0" dirty="0">
                <a:solidFill>
                  <a:srgbClr val="333333"/>
                </a:solidFill>
                <a:effectLst/>
                <a:latin typeface="Garamond" panose="02020404030301010803" pitchFamily="18" charset="0"/>
              </a:rPr>
              <a:t>Training</a:t>
            </a:r>
            <a:r>
              <a:rPr lang="en-US" b="0" i="0" dirty="0">
                <a:solidFill>
                  <a:srgbClr val="333333"/>
                </a:solidFill>
                <a:effectLst/>
                <a:latin typeface="Garamond" panose="02020404030301010803" pitchFamily="18" charset="0"/>
              </a:rPr>
              <a:t>: Helping new team members become effective as quickly as possible, and helping team members learn about new software, techniques and technologies as they are developed.</a:t>
            </a:r>
          </a:p>
          <a:p>
            <a:endParaRPr lang="en-US" dirty="0"/>
          </a:p>
        </p:txBody>
      </p:sp>
    </p:spTree>
    <p:extLst>
      <p:ext uri="{BB962C8B-B14F-4D97-AF65-F5344CB8AC3E}">
        <p14:creationId xmlns:p14="http://schemas.microsoft.com/office/powerpoint/2010/main" val="10445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65476-F794-4E20-BF26-E9C7689086FE}"/>
              </a:ext>
            </a:extLst>
          </p:cNvPr>
          <p:cNvSpPr>
            <a:spLocks noGrp="1"/>
          </p:cNvSpPr>
          <p:nvPr>
            <p:ph type="title"/>
          </p:nvPr>
        </p:nvSpPr>
        <p:spPr>
          <a:xfrm>
            <a:off x="3556233" y="140151"/>
            <a:ext cx="4832758" cy="540886"/>
          </a:xfrm>
        </p:spPr>
        <p:txBody>
          <a:bodyPr>
            <a:normAutofit fontScale="90000"/>
          </a:bodyPr>
          <a:lstStyle/>
          <a:p>
            <a:r>
              <a:rPr lang="en-US" b="1" dirty="0">
                <a:latin typeface="Garamond" panose="02020404030301010803" pitchFamily="18" charset="0"/>
              </a:rPr>
              <a:t>Value Chain Analysis </a:t>
            </a:r>
            <a:endParaRPr lang="en-US" dirty="0"/>
          </a:p>
        </p:txBody>
      </p:sp>
      <p:pic>
        <p:nvPicPr>
          <p:cNvPr id="3074" name="Picture 2" descr="Value Chain Analysis Example">
            <a:extLst>
              <a:ext uri="{FF2B5EF4-FFF2-40B4-BE49-F238E27FC236}">
                <a16:creationId xmlns:a16="http://schemas.microsoft.com/office/drawing/2014/main" xmlns="" id="{AEE9E7A1-3B6C-465C-99FB-F5228D5ED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98" y="789264"/>
            <a:ext cx="5766732" cy="57667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9D456B76-C720-45F9-9514-118C61102AF7}"/>
              </a:ext>
            </a:extLst>
          </p:cNvPr>
          <p:cNvSpPr txBox="1"/>
          <p:nvPr/>
        </p:nvSpPr>
        <p:spPr>
          <a:xfrm>
            <a:off x="6034830" y="994974"/>
            <a:ext cx="6094602" cy="5355312"/>
          </a:xfrm>
          <a:prstGeom prst="rect">
            <a:avLst/>
          </a:prstGeom>
          <a:noFill/>
        </p:spPr>
        <p:txBody>
          <a:bodyPr wrap="square">
            <a:spAutoFit/>
          </a:bodyPr>
          <a:lstStyle/>
          <a:p>
            <a:pPr algn="just" fontAlgn="base"/>
            <a:r>
              <a:rPr lang="en-US" b="0" i="0" dirty="0">
                <a:solidFill>
                  <a:srgbClr val="333333"/>
                </a:solidFill>
                <a:effectLst/>
                <a:latin typeface="Garamond" panose="02020404030301010803" pitchFamily="18" charset="0"/>
              </a:rPr>
              <a:t>Next, she and her team focus on the Order Taking process, and identify the factors that will give the greatest value to customers as part of this process. They identify the following Value Factors:</a:t>
            </a:r>
          </a:p>
          <a:p>
            <a:pPr algn="just" fontAlgn="base">
              <a:buFont typeface="Arial" panose="020B0604020202020204" pitchFamily="34" charset="0"/>
              <a:buChar char="•"/>
            </a:pPr>
            <a:r>
              <a:rPr lang="en-US" b="0" i="0" dirty="0">
                <a:solidFill>
                  <a:srgbClr val="333333"/>
                </a:solidFill>
                <a:effectLst/>
                <a:latin typeface="Garamond" panose="02020404030301010803" pitchFamily="18" charset="0"/>
              </a:rPr>
              <a:t>Giving a quick answer to incoming phone calls.</a:t>
            </a:r>
          </a:p>
          <a:p>
            <a:pPr algn="just" fontAlgn="base">
              <a:buFont typeface="Arial" panose="020B0604020202020204" pitchFamily="34" charset="0"/>
              <a:buChar char="•"/>
            </a:pPr>
            <a:r>
              <a:rPr lang="en-US" b="0" i="0" dirty="0">
                <a:solidFill>
                  <a:srgbClr val="333333"/>
                </a:solidFill>
                <a:effectLst/>
                <a:latin typeface="Garamond" panose="02020404030301010803" pitchFamily="18" charset="0"/>
              </a:rPr>
              <a:t>Having a good knowledge of the customer's business, situation and system, so that they do not waste the customer's time with unnecessary explanation.</a:t>
            </a:r>
          </a:p>
          <a:p>
            <a:pPr algn="just" fontAlgn="base">
              <a:buFont typeface="Arial" panose="020B0604020202020204" pitchFamily="34" charset="0"/>
              <a:buChar char="•"/>
            </a:pPr>
            <a:r>
              <a:rPr lang="en-US" b="0" i="0" dirty="0">
                <a:solidFill>
                  <a:srgbClr val="333333"/>
                </a:solidFill>
                <a:effectLst/>
                <a:latin typeface="Garamond" panose="02020404030301010803" pitchFamily="18" charset="0"/>
              </a:rPr>
              <a:t>Asking all the right questions, and getting a full and accurate understanding of the customer's needs.</a:t>
            </a:r>
          </a:p>
          <a:p>
            <a:pPr algn="just" fontAlgn="base">
              <a:buFont typeface="Arial" panose="020B0604020202020204" pitchFamily="34" charset="0"/>
              <a:buChar char="•"/>
            </a:pPr>
            <a:r>
              <a:rPr lang="en-US" b="0" i="0" dirty="0">
                <a:solidFill>
                  <a:srgbClr val="333333"/>
                </a:solidFill>
                <a:effectLst/>
                <a:latin typeface="Garamond" panose="02020404030301010803" pitchFamily="18" charset="0"/>
              </a:rPr>
              <a:t>Explaining the development process to the customer and managing their expectations as to the likely timetable for delivery.</a:t>
            </a:r>
          </a:p>
          <a:p>
            <a:pPr algn="just" fontAlgn="base"/>
            <a:r>
              <a:rPr lang="en-US" b="0" i="0" dirty="0">
                <a:solidFill>
                  <a:srgbClr val="333333"/>
                </a:solidFill>
                <a:effectLst/>
                <a:latin typeface="Garamond" panose="02020404030301010803" pitchFamily="18" charset="0"/>
              </a:rPr>
              <a:t>You can see these in the "Value Factors" column of figure 1.</a:t>
            </a:r>
          </a:p>
          <a:p>
            <a:pPr algn="just" fontAlgn="base"/>
            <a:r>
              <a:rPr lang="en-US" b="0" i="0" dirty="0">
                <a:solidFill>
                  <a:srgbClr val="333333"/>
                </a:solidFill>
                <a:effectLst/>
                <a:latin typeface="Garamond" panose="02020404030301010803" pitchFamily="18" charset="0"/>
              </a:rPr>
              <a:t>They then look at what they need to do to deliver the maximum value to the customer. These things are shown in figure 1's "Changes Needed" column.</a:t>
            </a:r>
          </a:p>
          <a:p>
            <a:pPr algn="just" fontAlgn="base"/>
            <a:r>
              <a:rPr lang="en-US" b="0" i="0" dirty="0">
                <a:solidFill>
                  <a:srgbClr val="333333"/>
                </a:solidFill>
                <a:effectLst/>
                <a:latin typeface="Garamond" panose="02020404030301010803" pitchFamily="18" charset="0"/>
              </a:rPr>
              <a:t>They then do the same for all other processes.</a:t>
            </a:r>
          </a:p>
          <a:p>
            <a:pPr algn="just" fontAlgn="base"/>
            <a:r>
              <a:rPr lang="en-US" b="0" i="0" dirty="0">
                <a:solidFill>
                  <a:srgbClr val="333333"/>
                </a:solidFill>
                <a:effectLst/>
                <a:latin typeface="Garamond" panose="02020404030301010803" pitchFamily="18" charset="0"/>
              </a:rPr>
              <a:t>Once all brainstorming is complete, Lakshmi and her team may be able to identify quick wins, reject low yield or high cost options, and agree their priorities for implementation.</a:t>
            </a:r>
          </a:p>
        </p:txBody>
      </p:sp>
    </p:spTree>
    <p:extLst>
      <p:ext uri="{BB962C8B-B14F-4D97-AF65-F5344CB8AC3E}">
        <p14:creationId xmlns:p14="http://schemas.microsoft.com/office/powerpoint/2010/main" val="363735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837</Words>
  <Application>Microsoft Office PowerPoint</Application>
  <PresentationFormat>Custom</PresentationFormat>
  <Paragraphs>68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Tools of Design Thinking </vt:lpstr>
      <vt:lpstr>Looking forward in the Session</vt:lpstr>
      <vt:lpstr>Visualization</vt:lpstr>
      <vt:lpstr>Visualization</vt:lpstr>
      <vt:lpstr>Journey Mapping </vt:lpstr>
      <vt:lpstr>Journey Mapping </vt:lpstr>
      <vt:lpstr>Value Chain Analysis </vt:lpstr>
      <vt:lpstr>Value Chain Analysis </vt:lpstr>
      <vt:lpstr>Value Chain Analysis </vt:lpstr>
      <vt:lpstr>Mind Mapping</vt:lpstr>
      <vt:lpstr>Mind Mapping</vt:lpstr>
      <vt:lpstr>Mind Mapping</vt:lpstr>
      <vt:lpstr>Rapid Concept Development</vt:lpstr>
      <vt:lpstr>Assumption Testing</vt:lpstr>
      <vt:lpstr>Assumption Testing</vt:lpstr>
      <vt:lpstr>Prototyping</vt:lpstr>
      <vt:lpstr>Co-creation</vt:lpstr>
      <vt:lpstr>Learning launches</vt:lpstr>
      <vt:lpstr>Storytelling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of Design Thinking</dc:title>
  <dc:creator>Praveen Kulkarni</dc:creator>
  <cp:lastModifiedBy>ACER</cp:lastModifiedBy>
  <cp:revision>8</cp:revision>
  <dcterms:created xsi:type="dcterms:W3CDTF">2021-12-06T17:10:16Z</dcterms:created>
  <dcterms:modified xsi:type="dcterms:W3CDTF">2022-12-29T17:14:42Z</dcterms:modified>
</cp:coreProperties>
</file>