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90554" r:id="rId1"/>
    <p:sldMasterId id="2147491062" r:id="rId2"/>
    <p:sldMasterId id="2147491089" r:id="rId3"/>
    <p:sldMasterId id="2147491168" r:id="rId4"/>
  </p:sldMasterIdLst>
  <p:notesMasterIdLst>
    <p:notesMasterId r:id="rId36"/>
  </p:notesMasterIdLst>
  <p:handoutMasterIdLst>
    <p:handoutMasterId r:id="rId37"/>
  </p:handoutMasterIdLst>
  <p:sldIdLst>
    <p:sldId id="2754" r:id="rId5"/>
    <p:sldId id="2786" r:id="rId6"/>
    <p:sldId id="2774" r:id="rId7"/>
    <p:sldId id="2770" r:id="rId8"/>
    <p:sldId id="2114" r:id="rId9"/>
    <p:sldId id="1395" r:id="rId10"/>
    <p:sldId id="2127" r:id="rId11"/>
    <p:sldId id="1402" r:id="rId12"/>
    <p:sldId id="2775" r:id="rId13"/>
    <p:sldId id="2753" r:id="rId14"/>
    <p:sldId id="2781" r:id="rId15"/>
    <p:sldId id="2771" r:id="rId16"/>
    <p:sldId id="2772" r:id="rId17"/>
    <p:sldId id="2776" r:id="rId18"/>
    <p:sldId id="1398" r:id="rId19"/>
    <p:sldId id="2783" r:id="rId20"/>
    <p:sldId id="2735" r:id="rId21"/>
    <p:sldId id="2757" r:id="rId22"/>
    <p:sldId id="2661" r:id="rId23"/>
    <p:sldId id="2777" r:id="rId24"/>
    <p:sldId id="2769" r:id="rId25"/>
    <p:sldId id="2778" r:id="rId26"/>
    <p:sldId id="2759" r:id="rId27"/>
    <p:sldId id="2779" r:id="rId28"/>
    <p:sldId id="2784" r:id="rId29"/>
    <p:sldId id="2785" r:id="rId30"/>
    <p:sldId id="2760" r:id="rId31"/>
    <p:sldId id="2780" r:id="rId32"/>
    <p:sldId id="2761" r:id="rId33"/>
    <p:sldId id="2764" r:id="rId34"/>
    <p:sldId id="2782" r:id="rId3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23">
          <p15:clr>
            <a:srgbClr val="A4A3A4"/>
          </p15:clr>
        </p15:guide>
        <p15:guide id="3" orient="horz" pos="3888">
          <p15:clr>
            <a:srgbClr val="A4A3A4"/>
          </p15:clr>
        </p15:guide>
        <p15:guide id="4" orient="horz" pos="659">
          <p15:clr>
            <a:srgbClr val="A4A3A4"/>
          </p15:clr>
        </p15:guide>
        <p15:guide id="5" orient="horz" pos="1344">
          <p15:clr>
            <a:srgbClr val="A4A3A4"/>
          </p15:clr>
        </p15:guide>
        <p15:guide id="6" pos="7424">
          <p15:clr>
            <a:srgbClr val="A4A3A4"/>
          </p15:clr>
        </p15:guide>
        <p15:guide id="7" pos="256">
          <p15:clr>
            <a:srgbClr val="A4A3A4"/>
          </p15:clr>
        </p15:guide>
        <p15:guide id="8" pos="6016">
          <p15:clr>
            <a:srgbClr val="A4A3A4"/>
          </p15:clr>
        </p15:guide>
        <p15:guide id="9">
          <p15:clr>
            <a:srgbClr val="A4A3A4"/>
          </p15:clr>
        </p15:guide>
        <p15:guide id="10" pos="3915">
          <p15:clr>
            <a:srgbClr val="A4A3A4"/>
          </p15:clr>
        </p15:guide>
        <p15:guide id="11" pos="376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ABE"/>
    <a:srgbClr val="FFFCCF"/>
    <a:srgbClr val="F7CAAC"/>
    <a:srgbClr val="A09278"/>
    <a:srgbClr val="4B0082"/>
    <a:srgbClr val="FCFBC1"/>
    <a:srgbClr val="FCFBCD"/>
    <a:srgbClr val="D8D4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22" autoAdjust="0"/>
    <p:restoredTop sz="95699" autoAdjust="0"/>
  </p:normalViewPr>
  <p:slideViewPr>
    <p:cSldViewPr>
      <p:cViewPr varScale="1">
        <p:scale>
          <a:sx n="67" d="100"/>
          <a:sy n="67" d="100"/>
        </p:scale>
        <p:origin x="840" y="53"/>
      </p:cViewPr>
      <p:guideLst>
        <p:guide orient="horz" pos="2160"/>
        <p:guide orient="horz" pos="323"/>
        <p:guide orient="horz" pos="3888"/>
        <p:guide orient="horz" pos="659"/>
        <p:guide orient="horz" pos="1344"/>
        <p:guide pos="7424"/>
        <p:guide pos="256"/>
        <p:guide pos="6016"/>
        <p:guide/>
        <p:guide pos="3915"/>
        <p:guide pos="376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3" d="100"/>
          <a:sy n="73" d="100"/>
        </p:scale>
        <p:origin x="-826" y="2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073792-20D1-4F0E-A5D4-CF05A67F88B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4AB81F78-CD8E-4073-BCBF-D568EE97679B}"/>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3A66DB0-56AF-4C7F-A533-CCC35492089C}" type="datetimeFigureOut">
              <a:rPr lang="en-US"/>
              <a:pPr>
                <a:defRPr/>
              </a:pPr>
              <a:t>2/18/2022</a:t>
            </a:fld>
            <a:endParaRPr lang="en-US"/>
          </a:p>
        </p:txBody>
      </p:sp>
      <p:sp>
        <p:nvSpPr>
          <p:cNvPr id="4" name="Footer Placeholder 3">
            <a:extLst>
              <a:ext uri="{FF2B5EF4-FFF2-40B4-BE49-F238E27FC236}">
                <a16:creationId xmlns:a16="http://schemas.microsoft.com/office/drawing/2014/main" id="{6D5A42F1-375D-4D52-B4E3-4C7C44E1D2EC}"/>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F04395B6-B641-47B6-82E1-DE401E8DE86A}"/>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D940F7F-F75C-4658-9966-C289B6F1521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A7B1B6-874C-4803-9AA1-41A0225AE0B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83874B78-5400-4B91-A08C-55033588E4D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70FA2BFC-995B-4F60-90CB-B82AC7DB5673}" type="datetimeFigureOut">
              <a:rPr lang="en-US"/>
              <a:pPr>
                <a:defRPr/>
              </a:pPr>
              <a:t>2/18/2022</a:t>
            </a:fld>
            <a:endParaRPr lang="en-US"/>
          </a:p>
        </p:txBody>
      </p:sp>
      <p:sp>
        <p:nvSpPr>
          <p:cNvPr id="4" name="Slide Image Placeholder 3">
            <a:extLst>
              <a:ext uri="{FF2B5EF4-FFF2-40B4-BE49-F238E27FC236}">
                <a16:creationId xmlns:a16="http://schemas.microsoft.com/office/drawing/2014/main" id="{BBCA759A-3ECA-4B68-A483-0D9A85268664}"/>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3F19679-4DB9-426E-8E46-A081693AE16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9E0D578C-C5B5-4036-B44D-83AC5DB5875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36E3495E-5A66-40AA-BC10-EA92DA6772A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5EB0FBF0-C883-4537-A07E-2878C0B6E22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pic>
        <p:nvPicPr>
          <p:cNvPr id="4" name="Picture 5" descr="G:\T420-SyncBack-BACKUP Folder\HVPE-C\UHV Website\Logos Human Values &amp; Universities\universal_round.png">
            <a:extLst>
              <a:ext uri="{FF2B5EF4-FFF2-40B4-BE49-F238E27FC236}">
                <a16:creationId xmlns:a16="http://schemas.microsoft.com/office/drawing/2014/main" id="{2B9A7078-36BD-412B-A0FA-CA7DCC7938F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01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4" name="Text Placeholder 7"/>
          <p:cNvSpPr>
            <a:spLocks noGrp="1"/>
          </p:cNvSpPr>
          <p:nvPr>
            <p:ph type="subTitle" idx="1"/>
          </p:nvPr>
        </p:nvSpPr>
        <p:spPr bwMode="invGray">
          <a:xfrm>
            <a:off x="1709272"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2"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4058678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92024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4653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EBDA5-2C4A-4B0B-8C3D-EC94D716DAEA}"/>
              </a:ext>
            </a:extLst>
          </p:cNvPr>
          <p:cNvSpPr>
            <a:spLocks noGrp="1"/>
          </p:cNvSpPr>
          <p:nvPr>
            <p:ph type="dt" sz="half" idx="10"/>
          </p:nvPr>
        </p:nvSpPr>
        <p:spPr>
          <a:xfrm>
            <a:off x="0" y="0"/>
            <a:ext cx="0" cy="0"/>
          </a:xfrm>
        </p:spPr>
        <p:txBody>
          <a:bodyPr/>
          <a:lstStyle>
            <a:lvl1pPr>
              <a:defRPr>
                <a:latin typeface="Arial" panose="020B0604020202020204" pitchFamily="34" charset="0"/>
              </a:defRPr>
            </a:lvl1pPr>
          </a:lstStyle>
          <a:p>
            <a:pPr>
              <a:defRPr/>
            </a:pPr>
            <a:fld id="{C671DF63-2BB9-457C-B246-D8664BF577B1}" type="datetimeFigureOut">
              <a:rPr lang="en-US"/>
              <a:pPr>
                <a:defRPr/>
              </a:pPr>
              <a:t>2/18/2022</a:t>
            </a:fld>
            <a:endParaRPr lang="en-US"/>
          </a:p>
        </p:txBody>
      </p:sp>
      <p:sp>
        <p:nvSpPr>
          <p:cNvPr id="5" name="Footer Placeholder 4">
            <a:extLst>
              <a:ext uri="{FF2B5EF4-FFF2-40B4-BE49-F238E27FC236}">
                <a16:creationId xmlns:a16="http://schemas.microsoft.com/office/drawing/2014/main" id="{9B7058B6-D0F8-4D0C-B330-A9AC29788B58}"/>
              </a:ext>
            </a:extLst>
          </p:cNvPr>
          <p:cNvSpPr>
            <a:spLocks noGrp="1"/>
          </p:cNvSpPr>
          <p:nvPr>
            <p:ph type="ftr" sz="quarter" idx="11"/>
          </p:nvPr>
        </p:nvSpPr>
        <p:spPr>
          <a:xfrm>
            <a:off x="0" y="0"/>
            <a:ext cx="0" cy="0"/>
          </a:xfr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CDB18861-31F5-41EE-A189-A8CF35C778F9}"/>
              </a:ext>
            </a:extLst>
          </p:cNvPr>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a:defRPr/>
            </a:lvl1pPr>
          </a:lstStyle>
          <a:p>
            <a:pPr>
              <a:defRPr/>
            </a:pPr>
            <a:fld id="{F2DB8C4E-3203-4A72-BEEF-9AB2564E2923}" type="slidenum">
              <a:rPr lang="en-US" altLang="en-US"/>
              <a:pPr>
                <a:defRPr/>
              </a:pPr>
              <a:t>‹#›</a:t>
            </a:fld>
            <a:endParaRPr lang="en-US" altLang="en-US"/>
          </a:p>
        </p:txBody>
      </p:sp>
    </p:spTree>
    <p:extLst>
      <p:ext uri="{BB962C8B-B14F-4D97-AF65-F5344CB8AC3E}">
        <p14:creationId xmlns:p14="http://schemas.microsoft.com/office/powerpoint/2010/main" val="837576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609600"/>
            <a:ext cx="60071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0299" y="609600"/>
            <a:ext cx="59817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355781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5374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sp>
        <p:nvSpPr>
          <p:cNvPr id="305154" name="Text Placeholder 7"/>
          <p:cNvSpPr>
            <a:spLocks noGrp="1"/>
          </p:cNvSpPr>
          <p:nvPr>
            <p:ph type="subTitle" idx="1"/>
          </p:nvPr>
        </p:nvSpPr>
        <p:spPr bwMode="invGray">
          <a:xfrm>
            <a:off x="1709270"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0"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1025779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248644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594432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609600"/>
            <a:ext cx="60071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0299" y="609600"/>
            <a:ext cx="59817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1182555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84492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8675989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sp>
        <p:nvSpPr>
          <p:cNvPr id="305154" name="Text Placeholder 7"/>
          <p:cNvSpPr>
            <a:spLocks noGrp="1"/>
          </p:cNvSpPr>
          <p:nvPr>
            <p:ph type="subTitle" idx="1"/>
          </p:nvPr>
        </p:nvSpPr>
        <p:spPr bwMode="invGray">
          <a:xfrm>
            <a:off x="1709272"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2"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2460135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9828862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149902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7550890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 y="609600"/>
            <a:ext cx="60071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0299" y="609600"/>
            <a:ext cx="59817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193044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7066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6055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71934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ED1D20-D8B1-4A19-A4E7-9C9393BA0CCC}"/>
              </a:ext>
            </a:extLst>
          </p:cNvPr>
          <p:cNvSpPr>
            <a:spLocks noGrp="1"/>
          </p:cNvSpPr>
          <p:nvPr>
            <p:ph type="dt" sz="half" idx="10"/>
          </p:nvPr>
        </p:nvSpPr>
        <p:spPr>
          <a:xfrm>
            <a:off x="0" y="0"/>
            <a:ext cx="0" cy="0"/>
          </a:xfrm>
        </p:spPr>
        <p:txBody>
          <a:bodyPr/>
          <a:lstStyle>
            <a:lvl1pPr>
              <a:defRPr>
                <a:latin typeface="Arial" panose="020B0604020202020204" pitchFamily="34" charset="0"/>
              </a:defRPr>
            </a:lvl1pPr>
          </a:lstStyle>
          <a:p>
            <a:pPr>
              <a:defRPr/>
            </a:pPr>
            <a:fld id="{E871640B-9875-4625-8F2E-E7D3454A37F4}" type="datetimeFigureOut">
              <a:rPr lang="en-US"/>
              <a:pPr>
                <a:defRPr/>
              </a:pPr>
              <a:t>2/18/2022</a:t>
            </a:fld>
            <a:endParaRPr lang="en-US"/>
          </a:p>
        </p:txBody>
      </p:sp>
      <p:sp>
        <p:nvSpPr>
          <p:cNvPr id="5" name="Footer Placeholder 4">
            <a:extLst>
              <a:ext uri="{FF2B5EF4-FFF2-40B4-BE49-F238E27FC236}">
                <a16:creationId xmlns:a16="http://schemas.microsoft.com/office/drawing/2014/main" id="{1817F4F0-B8C5-4FC0-883B-EC373771C0FA}"/>
              </a:ext>
            </a:extLst>
          </p:cNvPr>
          <p:cNvSpPr>
            <a:spLocks noGrp="1"/>
          </p:cNvSpPr>
          <p:nvPr>
            <p:ph type="ftr" sz="quarter" idx="11"/>
          </p:nvPr>
        </p:nvSpPr>
        <p:spPr>
          <a:xfrm>
            <a:off x="0" y="0"/>
            <a:ext cx="0" cy="0"/>
          </a:xfr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2B4FB13B-C837-42F4-A3B5-2E651FFD6FAD}"/>
              </a:ext>
            </a:extLst>
          </p:cNvPr>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a:defRPr/>
            </a:lvl1pPr>
          </a:lstStyle>
          <a:p>
            <a:pPr>
              <a:defRPr/>
            </a:pPr>
            <a:fld id="{96218FA0-6C3D-47F0-911F-A8ABCF7BB3CC}" type="slidenum">
              <a:rPr lang="en-US" altLang="en-US"/>
              <a:pPr>
                <a:defRPr/>
              </a:pPr>
              <a:t>‹#›</a:t>
            </a:fld>
            <a:endParaRPr lang="en-US" altLang="en-US"/>
          </a:p>
        </p:txBody>
      </p:sp>
    </p:spTree>
    <p:extLst>
      <p:ext uri="{BB962C8B-B14F-4D97-AF65-F5344CB8AC3E}">
        <p14:creationId xmlns:p14="http://schemas.microsoft.com/office/powerpoint/2010/main" val="3675965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609600"/>
            <a:ext cx="60071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0299" y="609600"/>
            <a:ext cx="59817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20406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pic>
        <p:nvPicPr>
          <p:cNvPr id="4" name="Picture 5" descr="G:\T420-SyncBack-BACKUP Folder\HVPE-C\UHV Website\Logos Human Values &amp; Universities\universal_round.png">
            <a:extLst>
              <a:ext uri="{FF2B5EF4-FFF2-40B4-BE49-F238E27FC236}">
                <a16:creationId xmlns:a16="http://schemas.microsoft.com/office/drawing/2014/main" id="{AD3683AC-D444-41EA-A45F-C15D288B8B2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01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4" name="Text Placeholder 7"/>
          <p:cNvSpPr>
            <a:spLocks noGrp="1"/>
          </p:cNvSpPr>
          <p:nvPr>
            <p:ph type="subTitle" idx="1"/>
          </p:nvPr>
        </p:nvSpPr>
        <p:spPr bwMode="invGray">
          <a:xfrm>
            <a:off x="1709272"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2"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32627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1311125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3.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heme" Target="../theme/theme4.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86173B0B-3D2E-423B-86FC-116E7CED0648}"/>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7C2956C4-137C-4905-B94C-BAAE3ED5EFBB}"/>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8" name="Slide Number Placeholder 5">
            <a:extLst>
              <a:ext uri="{FF2B5EF4-FFF2-40B4-BE49-F238E27FC236}">
                <a16:creationId xmlns:a16="http://schemas.microsoft.com/office/drawing/2014/main" id="{151F323A-A03A-4F78-85D5-A4C1B80E2AEC}"/>
              </a:ext>
            </a:extLst>
          </p:cNvPr>
          <p:cNvSpPr txBox="1">
            <a:spLocks/>
          </p:cNvSpPr>
          <p:nvPr/>
        </p:nvSpPr>
        <p:spPr bwMode="auto">
          <a:xfrm>
            <a:off x="11620500" y="6572250"/>
            <a:ext cx="571500" cy="293688"/>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8300AA0-F1D0-464E-AC53-01CA548B61F9}" type="slidenum">
              <a:rPr lang="en-US" altLang="en-US" sz="800" smtClean="0"/>
              <a:pPr algn="r" eaLnBrk="1" hangingPunct="1">
                <a:defRPr/>
              </a:pPr>
              <a:t>‹#›</a:t>
            </a:fld>
            <a:endParaRPr lang="en-US" altLang="en-US" sz="800"/>
          </a:p>
        </p:txBody>
      </p:sp>
      <p:pic>
        <p:nvPicPr>
          <p:cNvPr id="1029" name="Picture 5" descr="G:\T420-SyncBack-BACKUP Folder\HVPE-C\UHV Website\Logos Human Values &amp; Universities\universal_round.png">
            <a:extLst>
              <a:ext uri="{FF2B5EF4-FFF2-40B4-BE49-F238E27FC236}">
                <a16:creationId xmlns:a16="http://schemas.microsoft.com/office/drawing/2014/main" id="{ABF1A7B0-C39B-49B8-A2E8-1F3DB02F34C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553200"/>
            <a:ext cx="406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1228" r:id="rId1"/>
    <p:sldLayoutId id="2147491210" r:id="rId2"/>
    <p:sldLayoutId id="2147491211" r:id="rId3"/>
    <p:sldLayoutId id="2147491212" r:id="rId4"/>
    <p:sldLayoutId id="2147491213" r:id="rId5"/>
    <p:sldLayoutId id="2147491229" r:id="rId6"/>
    <p:sldLayoutId id="2147491214" r:id="rId7"/>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AA3093A7-4239-406B-BB5B-8A897FA23159}"/>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946465F4-CECA-47A8-9A31-5FBFE2104D8F}"/>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8" name="Slide Number Placeholder 5">
            <a:extLst>
              <a:ext uri="{FF2B5EF4-FFF2-40B4-BE49-F238E27FC236}">
                <a16:creationId xmlns:a16="http://schemas.microsoft.com/office/drawing/2014/main" id="{AEC2D872-0811-42D6-AB8D-81405EC1847F}"/>
              </a:ext>
            </a:extLst>
          </p:cNvPr>
          <p:cNvSpPr txBox="1">
            <a:spLocks/>
          </p:cNvSpPr>
          <p:nvPr/>
        </p:nvSpPr>
        <p:spPr bwMode="auto">
          <a:xfrm>
            <a:off x="11620500" y="6572250"/>
            <a:ext cx="571500" cy="293688"/>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7781994-775F-4544-8B0C-60E06A40CDDE}" type="slidenum">
              <a:rPr lang="en-US" altLang="en-US" sz="800" smtClean="0"/>
              <a:pPr algn="r" eaLnBrk="1" hangingPunct="1">
                <a:defRPr/>
              </a:pPr>
              <a:t>‹#›</a:t>
            </a:fld>
            <a:endParaRPr lang="en-US" altLang="en-US" sz="800"/>
          </a:p>
        </p:txBody>
      </p:sp>
      <p:pic>
        <p:nvPicPr>
          <p:cNvPr id="2053" name="Picture 5" descr="G:\T420-SyncBack-BACKUP Folder\HVPE-C\UHV Website\Logos Human Values &amp; Universities\universal_round.png">
            <a:extLst>
              <a:ext uri="{FF2B5EF4-FFF2-40B4-BE49-F238E27FC236}">
                <a16:creationId xmlns:a16="http://schemas.microsoft.com/office/drawing/2014/main" id="{A0963915-3912-4387-9C8C-D3DCB7F0B821}"/>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553200"/>
            <a:ext cx="406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1230" r:id="rId1"/>
    <p:sldLayoutId id="2147491215" r:id="rId2"/>
    <p:sldLayoutId id="2147491216" r:id="rId3"/>
    <p:sldLayoutId id="2147491217" r:id="rId4"/>
    <p:sldLayoutId id="2147491231" r:id="rId5"/>
    <p:sldLayoutId id="2147491218" r:id="rId6"/>
    <p:sldLayoutId id="2147491219" r:id="rId7"/>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1679F3E2-B132-4264-A02A-A9626F2D1AEB}"/>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5176F94E-DFE7-4670-8CA7-2C4306AFD388}"/>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43" name="Slide Number Placeholder 5">
            <a:extLst>
              <a:ext uri="{FF2B5EF4-FFF2-40B4-BE49-F238E27FC236}">
                <a16:creationId xmlns:a16="http://schemas.microsoft.com/office/drawing/2014/main" id="{09EF9644-ED5A-4E65-96AF-7929E391C305}"/>
              </a:ext>
            </a:extLst>
          </p:cNvPr>
          <p:cNvSpPr txBox="1">
            <a:spLocks/>
          </p:cNvSpPr>
          <p:nvPr/>
        </p:nvSpPr>
        <p:spPr bwMode="auto">
          <a:xfrm>
            <a:off x="11620500" y="6572250"/>
            <a:ext cx="571500" cy="293688"/>
          </a:xfrm>
          <a:prstGeom prst="rect">
            <a:avLst/>
          </a:prstGeom>
          <a:noFill/>
          <a:ln w="9525">
            <a:no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66FD0A-F92C-42F2-BB2D-FAE9A6CAEEC6}" type="slidenum">
              <a:rPr lang="en-US" altLang="en-US" sz="800" smtClean="0"/>
              <a:pPr algn="r" eaLnBrk="1" hangingPunct="1">
                <a:defRPr/>
              </a:pPr>
              <a:t>‹#›</a:t>
            </a:fld>
            <a:endParaRPr lang="en-US" altLang="en-US" sz="800"/>
          </a:p>
        </p:txBody>
      </p:sp>
    </p:spTree>
  </p:cSld>
  <p:clrMap bg1="lt1" tx1="dk1" bg2="lt2" tx2="dk2" accent1="accent1" accent2="accent2" accent3="accent3" accent4="accent4" accent5="accent5" accent6="accent6" hlink="hlink" folHlink="folHlink"/>
  <p:sldLayoutIdLst>
    <p:sldLayoutId id="2147491232" r:id="rId1"/>
    <p:sldLayoutId id="2147491220" r:id="rId2"/>
    <p:sldLayoutId id="2147491221" r:id="rId3"/>
    <p:sldLayoutId id="2147491222" r:id="rId4"/>
    <p:sldLayoutId id="2147491223" r:id="rId5"/>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38458B50-417E-4C02-9AD2-B227E5015D3B}"/>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F501CF65-1FF1-460F-8B83-5B3826E451E0}"/>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8" name="Slide Number Placeholder 5">
            <a:extLst>
              <a:ext uri="{FF2B5EF4-FFF2-40B4-BE49-F238E27FC236}">
                <a16:creationId xmlns:a16="http://schemas.microsoft.com/office/drawing/2014/main" id="{BE323B10-478B-4AAB-ABED-CF46567F5BF0}"/>
              </a:ext>
            </a:extLst>
          </p:cNvPr>
          <p:cNvSpPr txBox="1">
            <a:spLocks/>
          </p:cNvSpPr>
          <p:nvPr/>
        </p:nvSpPr>
        <p:spPr bwMode="auto">
          <a:xfrm>
            <a:off x="11620500" y="6572250"/>
            <a:ext cx="571500" cy="293688"/>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E539FD3-B09C-47C1-9D94-7D69CC413A63}" type="slidenum">
              <a:rPr lang="en-US" altLang="en-US" sz="800" smtClean="0"/>
              <a:pPr algn="r" eaLnBrk="1" hangingPunct="1">
                <a:defRPr/>
              </a:pPr>
              <a:t>‹#›</a:t>
            </a:fld>
            <a:endParaRPr lang="en-US" altLang="en-US" sz="800"/>
          </a:p>
        </p:txBody>
      </p:sp>
    </p:spTree>
  </p:cSld>
  <p:clrMap bg1="lt1" tx1="dk1" bg2="lt2" tx2="dk2" accent1="accent1" accent2="accent2" accent3="accent3" accent4="accent4" accent5="accent5" accent6="accent6" hlink="hlink" folHlink="folHlink"/>
  <p:sldLayoutIdLst>
    <p:sldLayoutId id="2147491233" r:id="rId1"/>
    <p:sldLayoutId id="2147491224" r:id="rId2"/>
    <p:sldLayoutId id="2147491225" r:id="rId3"/>
    <p:sldLayoutId id="2147491226" r:id="rId4"/>
    <p:sldLayoutId id="2147491227" r:id="rId5"/>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4">
            <a:extLst>
              <a:ext uri="{FF2B5EF4-FFF2-40B4-BE49-F238E27FC236}">
                <a16:creationId xmlns:a16="http://schemas.microsoft.com/office/drawing/2014/main" id="{FE0B2FAB-F48A-4135-B47E-911F7106B2CA}"/>
              </a:ext>
            </a:extLst>
          </p:cNvPr>
          <p:cNvSpPr>
            <a:spLocks noGrp="1" noChangeArrowheads="1"/>
          </p:cNvSpPr>
          <p:nvPr>
            <p:ph type="subTitle" idx="1"/>
          </p:nvPr>
        </p:nvSpPr>
        <p:spPr>
          <a:xfrm>
            <a:off x="1709738" y="3900488"/>
            <a:ext cx="7840662" cy="369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latin typeface="Arial" panose="020B0604020202020204" pitchFamily="34" charset="0"/>
            </a:endParaRPr>
          </a:p>
        </p:txBody>
      </p:sp>
      <p:sp>
        <p:nvSpPr>
          <p:cNvPr id="11267" name="Title 3">
            <a:extLst>
              <a:ext uri="{FF2B5EF4-FFF2-40B4-BE49-F238E27FC236}">
                <a16:creationId xmlns:a16="http://schemas.microsoft.com/office/drawing/2014/main" id="{D23A1A70-4FEF-4E28-8CEB-70B13763C9A2}"/>
              </a:ext>
            </a:extLst>
          </p:cNvPr>
          <p:cNvSpPr>
            <a:spLocks noGrp="1" noChangeArrowheads="1"/>
          </p:cNvSpPr>
          <p:nvPr>
            <p:ph type="ctrTitle"/>
          </p:nvPr>
        </p:nvSpPr>
        <p:spPr>
          <a:xfrm>
            <a:off x="1709738" y="1066800"/>
            <a:ext cx="7840662" cy="2449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IN" altLang="en-US">
                <a:latin typeface="Arial" panose="020B0604020202020204" pitchFamily="34" charset="0"/>
              </a:rPr>
              <a:t>Lecture 3</a:t>
            </a:r>
            <a:br>
              <a:rPr lang="en-IN" altLang="en-US">
                <a:latin typeface="Arial" panose="020B0604020202020204" pitchFamily="34" charset="0"/>
              </a:rPr>
            </a:br>
            <a:r>
              <a:rPr lang="en-US" altLang="en-US">
                <a:latin typeface="Arial" panose="020B0604020202020204" pitchFamily="34" charset="0"/>
                <a:ea typeface="Calibri" panose="020F0502020204030204" pitchFamily="34" charset="0"/>
                <a:cs typeface="Mangal" panose="02040503050203030202" pitchFamily="18" charset="0"/>
              </a:rPr>
              <a:t>Continuous Happiness and Prosperity – the Basic Human Aspirations</a:t>
            </a:r>
            <a:endParaRPr lang="en-IN" altLang="en-US">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ubtitle 4">
            <a:extLst>
              <a:ext uri="{FF2B5EF4-FFF2-40B4-BE49-F238E27FC236}">
                <a16:creationId xmlns:a16="http://schemas.microsoft.com/office/drawing/2014/main" id="{CEBD236C-C70F-4369-A643-8E9B2D8EC27F}"/>
              </a:ext>
            </a:extLst>
          </p:cNvPr>
          <p:cNvSpPr>
            <a:spLocks noGrp="1" noChangeArrowheads="1"/>
          </p:cNvSpPr>
          <p:nvPr>
            <p:ph type="subTitle" idx="1"/>
          </p:nvPr>
        </p:nvSpPr>
        <p:spPr>
          <a:xfrm>
            <a:off x="1709738" y="3900488"/>
            <a:ext cx="7840662" cy="369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Arial" panose="020B0604020202020204" pitchFamily="34" charset="0"/>
                <a:ea typeface="Calibri" panose="020F0502020204030204" pitchFamily="34" charset="0"/>
                <a:cs typeface="Mangal" panose="02040503050203030202" pitchFamily="18" charset="0"/>
              </a:rPr>
              <a:t>Continuous Happiness and Prosperity – the Basic Human Aspirations</a:t>
            </a:r>
            <a:endParaRPr lang="en-IN" altLang="en-US">
              <a:latin typeface="Arial" panose="020B0604020202020204" pitchFamily="34" charset="0"/>
              <a:ea typeface="Calibri" panose="020F0502020204030204" pitchFamily="34" charset="0"/>
              <a:cs typeface="Mangal" panose="02040503050203030202" pitchFamily="18" charset="0"/>
            </a:endParaRPr>
          </a:p>
        </p:txBody>
      </p:sp>
      <p:sp>
        <p:nvSpPr>
          <p:cNvPr id="20483" name="Title 3">
            <a:extLst>
              <a:ext uri="{FF2B5EF4-FFF2-40B4-BE49-F238E27FC236}">
                <a16:creationId xmlns:a16="http://schemas.microsoft.com/office/drawing/2014/main" id="{ABEA2BA9-8DAD-47C1-98BD-2B82F9FC7F3C}"/>
              </a:ext>
            </a:extLst>
          </p:cNvPr>
          <p:cNvSpPr>
            <a:spLocks noGrp="1" noChangeArrowheads="1"/>
          </p:cNvSpPr>
          <p:nvPr>
            <p:ph type="ctrTitle"/>
          </p:nvPr>
        </p:nvSpPr>
        <p:spPr>
          <a:xfrm>
            <a:off x="1709738" y="2286000"/>
            <a:ext cx="7840662" cy="1230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IN" altLang="en-US">
                <a:latin typeface="Arial" panose="020B0604020202020204" pitchFamily="34" charset="0"/>
              </a:rPr>
              <a:t>Key Points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8B9E505-36F7-429F-B2BA-3E3F599F9D92}"/>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Content of Self-exploration		</a:t>
            </a:r>
          </a:p>
        </p:txBody>
      </p:sp>
      <p:sp>
        <p:nvSpPr>
          <p:cNvPr id="11267" name="Text Placeholder 2">
            <a:extLst>
              <a:ext uri="{FF2B5EF4-FFF2-40B4-BE49-F238E27FC236}">
                <a16:creationId xmlns:a16="http://schemas.microsoft.com/office/drawing/2014/main" id="{5865EB3C-EEA7-4EA4-938B-EF6A63321703}"/>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bodyPr>
          <a:lstStyle/>
          <a:p>
            <a:pPr marL="457200" indent="-457200">
              <a:spcAft>
                <a:spcPct val="10000"/>
              </a:spcAft>
              <a:buFont typeface="Symbol" pitchFamily="18" charset="2"/>
              <a:buNone/>
              <a:defRPr/>
            </a:pPr>
            <a:r>
              <a:rPr altLang="en-US"/>
              <a:t>Desire-</a:t>
            </a:r>
            <a:endParaRPr lang="en-GB"/>
          </a:p>
          <a:p>
            <a:pPr marL="457200" indent="-457200">
              <a:spcAft>
                <a:spcPct val="10000"/>
              </a:spcAft>
              <a:buFont typeface="+mj-lt"/>
              <a:buAutoNum type="arabicPeriod"/>
              <a:defRPr/>
            </a:pPr>
            <a:r>
              <a:rPr lang="en-GB"/>
              <a:t>Happiness</a:t>
            </a:r>
          </a:p>
          <a:p>
            <a:pPr marL="457200" indent="-457200">
              <a:spcAft>
                <a:spcPct val="10000"/>
              </a:spcAft>
              <a:buFont typeface="+mj-lt"/>
              <a:buAutoNum type="arabicPeriod"/>
              <a:defRPr/>
            </a:pPr>
            <a:r>
              <a:rPr lang="en-GB"/>
              <a:t>Prosperity</a:t>
            </a:r>
          </a:p>
          <a:p>
            <a:pPr marL="457200" indent="-457200">
              <a:spcAft>
                <a:spcPct val="10000"/>
              </a:spcAft>
              <a:buFont typeface="+mj-lt"/>
              <a:buAutoNum type="arabicPeriod"/>
              <a:defRPr/>
            </a:pPr>
            <a:r>
              <a:rPr lang="en-GB"/>
              <a:t>The continuity of Happiness and Prosperity</a:t>
            </a:r>
            <a:endParaRPr/>
          </a:p>
          <a:p>
            <a:pPr lvl="1" indent="-457200">
              <a:spcAft>
                <a:spcPct val="10000"/>
              </a:spcAft>
              <a:buFont typeface="Wingdings" pitchFamily="2" charset="2"/>
              <a:buNone/>
              <a:defRPr/>
            </a:pPr>
            <a:endParaRPr/>
          </a:p>
          <a:p>
            <a:pPr marL="457200" indent="-457200">
              <a:spcAft>
                <a:spcPct val="10000"/>
              </a:spcAft>
              <a:buFont typeface="Symbol" pitchFamily="18" charset="2"/>
              <a:buNone/>
              <a:defRPr/>
            </a:pPr>
            <a:r>
              <a:rPr lang="en-GB"/>
              <a:t>Let us find out:</a:t>
            </a:r>
          </a:p>
          <a:p>
            <a:pPr marL="685800" lvl="1" indent="-457200">
              <a:spcAft>
                <a:spcPct val="10000"/>
              </a:spcAft>
              <a:buFont typeface="+mj-lt"/>
              <a:buAutoNum type="arabicPeriod"/>
              <a:defRPr/>
            </a:pPr>
            <a:r>
              <a:rPr lang="en-GB"/>
              <a:t>Do we desire for Happiness?</a:t>
            </a:r>
          </a:p>
          <a:p>
            <a:pPr marL="685800" lvl="1" indent="-457200">
              <a:spcAft>
                <a:spcPct val="10000"/>
              </a:spcAft>
              <a:buFont typeface="+mj-lt"/>
              <a:buAutoNum type="arabicPeriod"/>
              <a:defRPr/>
            </a:pPr>
            <a:r>
              <a:rPr lang="en-GB"/>
              <a:t>Do we desire for Prosperity?</a:t>
            </a:r>
          </a:p>
          <a:p>
            <a:pPr marL="685800" lvl="1" indent="-457200">
              <a:spcAft>
                <a:spcPct val="10000"/>
              </a:spcAft>
              <a:buFont typeface="+mj-lt"/>
              <a:buAutoNum type="arabicPeriod"/>
              <a:defRPr/>
            </a:pPr>
            <a:r>
              <a:rPr lang="en-GB"/>
              <a:t>Do we desire for the continuity of both (happiness &amp; prosperity)?</a:t>
            </a:r>
          </a:p>
          <a:p>
            <a:pPr marL="685800" lvl="1" indent="-457200">
              <a:spcAft>
                <a:spcPct val="10000"/>
              </a:spcAft>
              <a:buFont typeface="+mj-lt"/>
              <a:buAutoNum type="arabicPeriod"/>
              <a:defRPr/>
            </a:pPr>
            <a:r>
              <a:rPr lang="en-IN" altLang="en-US"/>
              <a:t>If continuity of happiness and prosperity is ensured then what else would you desire?</a:t>
            </a:r>
          </a:p>
          <a:p>
            <a:pPr marL="228600" lvl="1" indent="0">
              <a:spcAft>
                <a:spcPct val="10000"/>
              </a:spcAft>
              <a:buFont typeface="Wingdings" pitchFamily="2" charset="2"/>
              <a:buNone/>
              <a:defRPr/>
            </a:pPr>
            <a:endParaRPr lang="en-IN" altLang="en-US"/>
          </a:p>
          <a:p>
            <a:pPr lvl="1" indent="-457200">
              <a:spcAft>
                <a:spcPct val="10000"/>
              </a:spcAft>
              <a:buFont typeface="Wingdings" pitchFamily="2" charset="2"/>
              <a:buNone/>
              <a:defRPr/>
            </a:pPr>
            <a:r>
              <a:rPr lang="en-IN" sz="2200"/>
              <a:t>Our desires are not unlimited or indefinite</a:t>
            </a:r>
          </a:p>
          <a:p>
            <a:pPr lvl="1" indent="-457200">
              <a:spcAft>
                <a:spcPct val="10000"/>
              </a:spcAft>
              <a:buFont typeface="Wingdings" pitchFamily="2" charset="2"/>
              <a:buNone/>
              <a:defRPr/>
            </a:pPr>
            <a:r>
              <a:rPr lang="en-IN" sz="2200"/>
              <a:t>Our basic aspiration is for </a:t>
            </a:r>
            <a:r>
              <a:rPr lang="en-IN" b="1"/>
              <a:t>happiness, prosperity and its continuity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1267">
                                            <p:txEl>
                                              <p:pRg st="9" end="9"/>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26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26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4">
            <a:extLst>
              <a:ext uri="{FF2B5EF4-FFF2-40B4-BE49-F238E27FC236}">
                <a16:creationId xmlns:a16="http://schemas.microsoft.com/office/drawing/2014/main" id="{274F434B-C8D1-4845-9A17-0B45F9CFF634}"/>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IN" altLang="en-US">
                <a:cs typeface="Arial" panose="020B0604020202020204" pitchFamily="34" charset="0"/>
              </a:rPr>
              <a:t>The state or situation, in which I live,</a:t>
            </a:r>
          </a:p>
          <a:p>
            <a:pPr>
              <a:buFont typeface="Arial" panose="020B0604020202020204" pitchFamily="34" charset="0"/>
              <a:buNone/>
            </a:pPr>
            <a:endParaRPr lang="en-IN" altLang="en-US">
              <a:cs typeface="Arial" panose="020B0604020202020204" pitchFamily="34" charset="0"/>
            </a:endParaRPr>
          </a:p>
          <a:p>
            <a:pPr>
              <a:buFont typeface="Arial" panose="020B0604020202020204" pitchFamily="34" charset="0"/>
              <a:buNone/>
            </a:pPr>
            <a:r>
              <a:rPr lang="en-IN" altLang="en-US">
                <a:cs typeface="Arial" panose="020B0604020202020204" pitchFamily="34" charset="0"/>
              </a:rPr>
              <a:t>if there is harmony / synergy in it,</a:t>
            </a:r>
          </a:p>
          <a:p>
            <a:pPr>
              <a:buFont typeface="Arial" panose="020B0604020202020204" pitchFamily="34" charset="0"/>
              <a:buNone/>
            </a:pPr>
            <a:endParaRPr lang="en-IN" altLang="en-US" sz="2000">
              <a:cs typeface="Arial" panose="020B0604020202020204" pitchFamily="34" charset="0"/>
            </a:endParaRPr>
          </a:p>
          <a:p>
            <a:pPr>
              <a:buFont typeface="Arial" panose="020B0604020202020204" pitchFamily="34" charset="0"/>
              <a:buNone/>
            </a:pPr>
            <a:r>
              <a:rPr lang="en-IN" altLang="en-US">
                <a:cs typeface="Arial" panose="020B0604020202020204" pitchFamily="34" charset="0"/>
              </a:rPr>
              <a:t>then it is Naturally Acceptable to me to be in that state / situation</a:t>
            </a:r>
          </a:p>
          <a:p>
            <a:pPr>
              <a:buFont typeface="Arial" panose="020B0604020202020204" pitchFamily="34" charset="0"/>
              <a:buNone/>
            </a:pPr>
            <a:r>
              <a:rPr lang="en-IN" altLang="en-US" sz="1600">
                <a:cs typeface="Arial" panose="020B0604020202020204" pitchFamily="34" charset="0"/>
              </a:rPr>
              <a:t>(and I want to continue to be in that state / situation)</a:t>
            </a:r>
          </a:p>
          <a:p>
            <a:pPr>
              <a:buFont typeface="Arial" panose="020B0604020202020204" pitchFamily="34" charset="0"/>
              <a:buNone/>
            </a:pPr>
            <a:r>
              <a:rPr lang="en-IN" altLang="en-US">
                <a:solidFill>
                  <a:schemeClr val="bg1"/>
                </a:solidFill>
                <a:cs typeface="Arial" panose="020B0604020202020204" pitchFamily="34" charset="0"/>
              </a:rPr>
              <a:t>To be in a state / situation which is Naturally Acceptable is Happiness</a:t>
            </a:r>
            <a:endParaRPr lang="en-GB" altLang="en-US">
              <a:solidFill>
                <a:schemeClr val="bg1"/>
              </a:solidFill>
              <a:cs typeface="Arial" panose="020B0604020202020204" pitchFamily="34" charset="0"/>
            </a:endParaRPr>
          </a:p>
          <a:p>
            <a:pPr>
              <a:buFont typeface="Arial" panose="020B0604020202020204" pitchFamily="34" charset="0"/>
              <a:buNone/>
            </a:pPr>
            <a:endParaRPr lang="en-IN" altLang="en-US">
              <a:cs typeface="Arial" panose="020B0604020202020204" pitchFamily="34" charset="0"/>
            </a:endParaRPr>
          </a:p>
          <a:p>
            <a:pPr>
              <a:buFont typeface="Arial" panose="020B0604020202020204" pitchFamily="34" charset="0"/>
              <a:buNone/>
            </a:pPr>
            <a:r>
              <a:rPr lang="en-IN" altLang="en-US">
                <a:cs typeface="Arial" panose="020B0604020202020204" pitchFamily="34" charset="0"/>
              </a:rPr>
              <a:t>To be in a state of Harmony / Synergy is Happiness</a:t>
            </a:r>
          </a:p>
          <a:p>
            <a:pPr>
              <a:buFont typeface="Arial" panose="020B0604020202020204" pitchFamily="34" charset="0"/>
              <a:buNone/>
            </a:pPr>
            <a:endParaRPr lang="en-IN" altLang="en-US">
              <a:cs typeface="Arial" panose="020B0604020202020204" pitchFamily="34" charset="0"/>
            </a:endParaRPr>
          </a:p>
          <a:p>
            <a:pPr>
              <a:buFont typeface="Arial" panose="020B0604020202020204" pitchFamily="34" charset="0"/>
              <a:buNone/>
            </a:pPr>
            <a:r>
              <a:rPr lang="en-GB" altLang="en-US">
                <a:cs typeface="Arial" panose="020B0604020202020204" pitchFamily="34" charset="0"/>
              </a:rPr>
              <a:t>Happiness = To be in Harmony</a:t>
            </a:r>
          </a:p>
          <a:p>
            <a:pPr>
              <a:buFont typeface="Arial" panose="020B0604020202020204" pitchFamily="34" charset="0"/>
              <a:buNone/>
            </a:pPr>
            <a:endParaRPr lang="en-IN" altLang="en-US">
              <a:cs typeface="Arial" panose="020B0604020202020204" pitchFamily="34" charset="0"/>
            </a:endParaRPr>
          </a:p>
        </p:txBody>
      </p:sp>
      <p:sp>
        <p:nvSpPr>
          <p:cNvPr id="22531" name="Content Placeholder 5">
            <a:extLst>
              <a:ext uri="{FF2B5EF4-FFF2-40B4-BE49-F238E27FC236}">
                <a16:creationId xmlns:a16="http://schemas.microsoft.com/office/drawing/2014/main" id="{5353ED6B-D6EA-4051-BE19-635458AD188A}"/>
              </a:ext>
            </a:extLst>
          </p:cNvPr>
          <p:cNvSpPr>
            <a:spLocks noGrp="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IN" altLang="en-US">
                <a:cs typeface="Arial" panose="020B0604020202020204" pitchFamily="34" charset="0"/>
              </a:rPr>
              <a:t>The state or situation, in which I live,</a:t>
            </a:r>
          </a:p>
          <a:p>
            <a:pPr>
              <a:buFont typeface="Arial" panose="020B0604020202020204" pitchFamily="34" charset="0"/>
              <a:buNone/>
            </a:pPr>
            <a:endParaRPr lang="en-IN" altLang="en-US">
              <a:cs typeface="Arial" panose="020B0604020202020204" pitchFamily="34" charset="0"/>
            </a:endParaRPr>
          </a:p>
          <a:p>
            <a:pPr>
              <a:buFont typeface="Arial" panose="020B0604020202020204" pitchFamily="34" charset="0"/>
              <a:buNone/>
            </a:pPr>
            <a:r>
              <a:rPr lang="en-IN" altLang="en-US">
                <a:cs typeface="Arial" panose="020B0604020202020204" pitchFamily="34" charset="0"/>
              </a:rPr>
              <a:t>if there is </a:t>
            </a:r>
            <a:r>
              <a:rPr lang="en-IN" altLang="en-US">
                <a:solidFill>
                  <a:srgbClr val="FF0000"/>
                </a:solidFill>
                <a:cs typeface="Arial" panose="020B0604020202020204" pitchFamily="34" charset="0"/>
              </a:rPr>
              <a:t>disharmony / contradiction </a:t>
            </a:r>
            <a:r>
              <a:rPr lang="en-IN" altLang="en-US">
                <a:cs typeface="Arial" panose="020B0604020202020204" pitchFamily="34" charset="0"/>
              </a:rPr>
              <a:t>in it,</a:t>
            </a:r>
          </a:p>
          <a:p>
            <a:pPr>
              <a:buFont typeface="Arial" panose="020B0604020202020204" pitchFamily="34" charset="0"/>
              <a:buNone/>
            </a:pPr>
            <a:endParaRPr lang="en-IN" altLang="en-US" sz="2000">
              <a:cs typeface="Arial" panose="020B0604020202020204" pitchFamily="34" charset="0"/>
            </a:endParaRPr>
          </a:p>
          <a:p>
            <a:pPr>
              <a:buFont typeface="Arial" panose="020B0604020202020204" pitchFamily="34" charset="0"/>
              <a:buNone/>
            </a:pPr>
            <a:r>
              <a:rPr lang="en-IN" altLang="en-US">
                <a:cs typeface="Arial" panose="020B0604020202020204" pitchFamily="34" charset="0"/>
              </a:rPr>
              <a:t>then it is </a:t>
            </a:r>
            <a:r>
              <a:rPr lang="en-IN" altLang="en-US">
                <a:solidFill>
                  <a:srgbClr val="FF0000"/>
                </a:solidFill>
                <a:cs typeface="Arial" panose="020B0604020202020204" pitchFamily="34" charset="0"/>
              </a:rPr>
              <a:t>not Naturally Acceptable </a:t>
            </a:r>
            <a:r>
              <a:rPr lang="en-IN" altLang="en-US">
                <a:cs typeface="Arial" panose="020B0604020202020204" pitchFamily="34" charset="0"/>
              </a:rPr>
              <a:t>to me to be in that state / situation</a:t>
            </a:r>
          </a:p>
          <a:p>
            <a:pPr>
              <a:buFont typeface="Arial" panose="020B0604020202020204" pitchFamily="34" charset="0"/>
              <a:buNone/>
            </a:pPr>
            <a:r>
              <a:rPr lang="en-IN" altLang="en-US">
                <a:solidFill>
                  <a:schemeClr val="bg1"/>
                </a:solidFill>
                <a:cs typeface="Arial" panose="020B0604020202020204" pitchFamily="34" charset="0"/>
              </a:rPr>
              <a:t>T</a:t>
            </a:r>
            <a:r>
              <a:rPr lang="en-IN" altLang="en-US" sz="1600">
                <a:cs typeface="Arial" panose="020B0604020202020204" pitchFamily="34" charset="0"/>
              </a:rPr>
              <a:t>(and I want to get out from that state / situation)</a:t>
            </a:r>
            <a:r>
              <a:rPr lang="en-IN" altLang="en-US">
                <a:solidFill>
                  <a:schemeClr val="bg1"/>
                </a:solidFill>
                <a:cs typeface="Arial" panose="020B0604020202020204" pitchFamily="34" charset="0"/>
              </a:rPr>
              <a:t>o be forced to be in a state / situation which is not Naturally Acceptable is Unhappiness</a:t>
            </a:r>
            <a:endParaRPr lang="en-GB" altLang="en-US">
              <a:solidFill>
                <a:schemeClr val="bg1"/>
              </a:solidFill>
              <a:cs typeface="Arial" panose="020B0604020202020204" pitchFamily="34" charset="0"/>
            </a:endParaRPr>
          </a:p>
          <a:p>
            <a:pPr>
              <a:buFont typeface="Arial" panose="020B0604020202020204" pitchFamily="34" charset="0"/>
              <a:buNone/>
            </a:pPr>
            <a:endParaRPr lang="en-IN" altLang="en-US" sz="1800">
              <a:cs typeface="Arial" panose="020B0604020202020204" pitchFamily="34" charset="0"/>
            </a:endParaRPr>
          </a:p>
          <a:p>
            <a:pPr>
              <a:buFont typeface="Arial" panose="020B0604020202020204" pitchFamily="34" charset="0"/>
              <a:buNone/>
            </a:pPr>
            <a:r>
              <a:rPr lang="en-IN" altLang="en-US">
                <a:cs typeface="Arial" panose="020B0604020202020204" pitchFamily="34" charset="0"/>
              </a:rPr>
              <a:t>To be forced to be in a state of </a:t>
            </a:r>
            <a:r>
              <a:rPr lang="en-IN" altLang="en-US">
                <a:solidFill>
                  <a:srgbClr val="FF0000"/>
                </a:solidFill>
                <a:cs typeface="Arial" panose="020B0604020202020204" pitchFamily="34" charset="0"/>
              </a:rPr>
              <a:t>Disharmony / Contradiction </a:t>
            </a:r>
            <a:r>
              <a:rPr lang="en-IN" altLang="en-US">
                <a:cs typeface="Arial" panose="020B0604020202020204" pitchFamily="34" charset="0"/>
              </a:rPr>
              <a:t>is </a:t>
            </a:r>
            <a:r>
              <a:rPr lang="en-IN" altLang="en-US">
                <a:solidFill>
                  <a:srgbClr val="FF0000"/>
                </a:solidFill>
                <a:cs typeface="Arial" panose="020B0604020202020204" pitchFamily="34" charset="0"/>
              </a:rPr>
              <a:t>Unhappiness</a:t>
            </a:r>
          </a:p>
          <a:p>
            <a:pPr>
              <a:buFont typeface="Arial" panose="020B0604020202020204" pitchFamily="34" charset="0"/>
              <a:buNone/>
            </a:pPr>
            <a:endParaRPr lang="en-IN" altLang="en-US">
              <a:solidFill>
                <a:srgbClr val="FF0000"/>
              </a:solidFill>
              <a:cs typeface="Arial" panose="020B0604020202020204" pitchFamily="34" charset="0"/>
            </a:endParaRPr>
          </a:p>
          <a:p>
            <a:pPr>
              <a:buFont typeface="Arial" panose="020B0604020202020204" pitchFamily="34" charset="0"/>
              <a:buNone/>
            </a:pPr>
            <a:r>
              <a:rPr lang="en-IN" altLang="en-US">
                <a:solidFill>
                  <a:srgbClr val="FF0000"/>
                </a:solidFill>
                <a:cs typeface="Arial" panose="020B0604020202020204" pitchFamily="34" charset="0"/>
              </a:rPr>
              <a:t>Unhappiness</a:t>
            </a:r>
            <a:r>
              <a:rPr lang="en-IN" altLang="en-US">
                <a:cs typeface="Arial" panose="020B0604020202020204" pitchFamily="34" charset="0"/>
              </a:rPr>
              <a:t> =</a:t>
            </a:r>
            <a:r>
              <a:rPr lang="en-IN" altLang="en-US">
                <a:solidFill>
                  <a:srgbClr val="FF0000"/>
                </a:solidFill>
                <a:cs typeface="Arial" panose="020B0604020202020204" pitchFamily="34" charset="0"/>
              </a:rPr>
              <a:t> Disharmony</a:t>
            </a:r>
          </a:p>
          <a:p>
            <a:pPr>
              <a:buFont typeface="Arial" panose="020B0604020202020204" pitchFamily="34" charset="0"/>
              <a:buNone/>
            </a:pPr>
            <a:endParaRPr lang="en-IN" altLang="en-US">
              <a:cs typeface="Arial" panose="020B0604020202020204" pitchFamily="34" charset="0"/>
            </a:endParaRPr>
          </a:p>
        </p:txBody>
      </p:sp>
      <p:sp>
        <p:nvSpPr>
          <p:cNvPr id="22532" name="Title 3">
            <a:extLst>
              <a:ext uri="{FF2B5EF4-FFF2-40B4-BE49-F238E27FC236}">
                <a16:creationId xmlns:a16="http://schemas.microsoft.com/office/drawing/2014/main" id="{44B54AA3-AE94-4825-9E14-1285F0BF0D17}"/>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Happiness						Unhappiness</a:t>
            </a:r>
            <a:endParaRPr lang="en-GB" altLang="en-US"/>
          </a:p>
        </p:txBody>
      </p:sp>
      <p:cxnSp>
        <p:nvCxnSpPr>
          <p:cNvPr id="5" name="Straight Connector 4">
            <a:extLst>
              <a:ext uri="{FF2B5EF4-FFF2-40B4-BE49-F238E27FC236}">
                <a16:creationId xmlns:a16="http://schemas.microsoft.com/office/drawing/2014/main" id="{FEB5B3BB-9626-4C16-8705-F6E1861634B3}"/>
              </a:ext>
            </a:extLst>
          </p:cNvPr>
          <p:cNvCxnSpPr/>
          <p:nvPr/>
        </p:nvCxnSpPr>
        <p:spPr>
          <a:xfrm rot="5400000">
            <a:off x="3040857" y="3532981"/>
            <a:ext cx="6151562" cy="41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00A6E0E-D9D2-41D0-8C01-7B23B0C808DF}"/>
              </a:ext>
            </a:extLst>
          </p:cNvPr>
          <p:cNvCxnSpPr>
            <a:cxnSpLocks/>
          </p:cNvCxnSpPr>
          <p:nvPr/>
        </p:nvCxnSpPr>
        <p:spPr>
          <a:xfrm flipH="1">
            <a:off x="1219200" y="3276600"/>
            <a:ext cx="1588" cy="10683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866ACDC-FA85-48C4-95F7-04A2485F111F}"/>
              </a:ext>
            </a:extLst>
          </p:cNvPr>
          <p:cNvCxnSpPr>
            <a:cxnSpLocks/>
          </p:cNvCxnSpPr>
          <p:nvPr/>
        </p:nvCxnSpPr>
        <p:spPr>
          <a:xfrm flipH="1">
            <a:off x="7391400" y="3352800"/>
            <a:ext cx="1588"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67A9ED2-FE61-44E5-9DBE-983C0F3676B0}"/>
              </a:ext>
            </a:extLst>
          </p:cNvPr>
          <p:cNvCxnSpPr/>
          <p:nvPr/>
        </p:nvCxnSpPr>
        <p:spPr>
          <a:xfrm rot="5400000">
            <a:off x="7203282" y="5295106"/>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C5F6132-8B56-43B4-B962-E0B12CDDF088}"/>
              </a:ext>
            </a:extLst>
          </p:cNvPr>
          <p:cNvCxnSpPr/>
          <p:nvPr/>
        </p:nvCxnSpPr>
        <p:spPr>
          <a:xfrm rot="5400000">
            <a:off x="1031082" y="5295106"/>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4">
            <a:extLst>
              <a:ext uri="{FF2B5EF4-FFF2-40B4-BE49-F238E27FC236}">
                <a16:creationId xmlns:a16="http://schemas.microsoft.com/office/drawing/2014/main" id="{60F91764-E7F5-49C4-8C51-1AC2E27FD08D}"/>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IN" altLang="en-US">
                <a:cs typeface="Arial" panose="020B0604020202020204" pitchFamily="34" charset="0"/>
              </a:rPr>
              <a:t>The state or situation, in which I live,</a:t>
            </a:r>
          </a:p>
          <a:p>
            <a:pPr>
              <a:buFont typeface="Arial" panose="020B0604020202020204" pitchFamily="34" charset="0"/>
              <a:buNone/>
            </a:pPr>
            <a:endParaRPr lang="en-IN" altLang="en-US">
              <a:cs typeface="Arial" panose="020B0604020202020204" pitchFamily="34" charset="0"/>
            </a:endParaRPr>
          </a:p>
          <a:p>
            <a:pPr>
              <a:buFont typeface="Arial" panose="020B0604020202020204" pitchFamily="34" charset="0"/>
              <a:buNone/>
            </a:pPr>
            <a:r>
              <a:rPr lang="en-IN" altLang="en-US">
                <a:cs typeface="Arial" panose="020B0604020202020204" pitchFamily="34" charset="0"/>
              </a:rPr>
              <a:t>if there is harmony / synergy in it,</a:t>
            </a:r>
          </a:p>
          <a:p>
            <a:pPr>
              <a:buFont typeface="Arial" panose="020B0604020202020204" pitchFamily="34" charset="0"/>
              <a:buNone/>
            </a:pPr>
            <a:endParaRPr lang="en-IN" altLang="en-US" sz="2000">
              <a:cs typeface="Arial" panose="020B0604020202020204" pitchFamily="34" charset="0"/>
            </a:endParaRPr>
          </a:p>
          <a:p>
            <a:pPr>
              <a:buFont typeface="Arial" panose="020B0604020202020204" pitchFamily="34" charset="0"/>
              <a:buNone/>
            </a:pPr>
            <a:r>
              <a:rPr lang="en-IN" altLang="en-US">
                <a:cs typeface="Arial" panose="020B0604020202020204" pitchFamily="34" charset="0"/>
              </a:rPr>
              <a:t>then it is Naturally Acceptable to me to be in that state / situation</a:t>
            </a:r>
          </a:p>
          <a:p>
            <a:pPr>
              <a:buFont typeface="Arial" panose="020B0604020202020204" pitchFamily="34" charset="0"/>
              <a:buNone/>
            </a:pPr>
            <a:r>
              <a:rPr lang="en-IN" altLang="en-US" sz="1600">
                <a:cs typeface="Arial" panose="020B0604020202020204" pitchFamily="34" charset="0"/>
              </a:rPr>
              <a:t>(and I want to continue to be in that state / situation)</a:t>
            </a:r>
          </a:p>
          <a:p>
            <a:pPr>
              <a:buFont typeface="Arial" panose="020B0604020202020204" pitchFamily="34" charset="0"/>
              <a:buNone/>
            </a:pPr>
            <a:r>
              <a:rPr lang="en-IN" altLang="en-US">
                <a:solidFill>
                  <a:schemeClr val="bg1"/>
                </a:solidFill>
                <a:cs typeface="Arial" panose="020B0604020202020204" pitchFamily="34" charset="0"/>
              </a:rPr>
              <a:t>To be in a state / situation which is Naturally Acceptable is Happiness</a:t>
            </a:r>
            <a:endParaRPr lang="en-GB" altLang="en-US">
              <a:solidFill>
                <a:schemeClr val="bg1"/>
              </a:solidFill>
              <a:cs typeface="Arial" panose="020B0604020202020204" pitchFamily="34" charset="0"/>
            </a:endParaRPr>
          </a:p>
          <a:p>
            <a:pPr>
              <a:buFont typeface="Arial" panose="020B0604020202020204" pitchFamily="34" charset="0"/>
              <a:buNone/>
            </a:pPr>
            <a:endParaRPr lang="en-IN" altLang="en-US">
              <a:cs typeface="Arial" panose="020B0604020202020204" pitchFamily="34" charset="0"/>
            </a:endParaRPr>
          </a:p>
          <a:p>
            <a:pPr>
              <a:buFont typeface="Arial" panose="020B0604020202020204" pitchFamily="34" charset="0"/>
              <a:buNone/>
            </a:pPr>
            <a:r>
              <a:rPr lang="en-IN" altLang="en-US">
                <a:cs typeface="Arial" panose="020B0604020202020204" pitchFamily="34" charset="0"/>
              </a:rPr>
              <a:t>To be in a state of Harmony / Synergy is Happiness</a:t>
            </a:r>
          </a:p>
          <a:p>
            <a:pPr>
              <a:buFont typeface="Arial" panose="020B0604020202020204" pitchFamily="34" charset="0"/>
              <a:buNone/>
            </a:pPr>
            <a:endParaRPr lang="en-IN" altLang="en-US">
              <a:cs typeface="Arial" panose="020B0604020202020204" pitchFamily="34" charset="0"/>
            </a:endParaRPr>
          </a:p>
          <a:p>
            <a:pPr>
              <a:buFont typeface="Arial" panose="020B0604020202020204" pitchFamily="34" charset="0"/>
              <a:buNone/>
            </a:pPr>
            <a:r>
              <a:rPr lang="en-GB" altLang="en-US" b="1">
                <a:cs typeface="Arial" panose="020B0604020202020204" pitchFamily="34" charset="0"/>
              </a:rPr>
              <a:t>Happiness = To be in Harmony</a:t>
            </a:r>
          </a:p>
          <a:p>
            <a:pPr>
              <a:buFont typeface="Arial" panose="020B0604020202020204" pitchFamily="34" charset="0"/>
              <a:buNone/>
            </a:pPr>
            <a:endParaRPr lang="en-IN" altLang="en-US">
              <a:cs typeface="Arial" panose="020B0604020202020204" pitchFamily="34" charset="0"/>
            </a:endParaRPr>
          </a:p>
        </p:txBody>
      </p:sp>
      <p:sp>
        <p:nvSpPr>
          <p:cNvPr id="12290" name="Content Placeholder 5">
            <a:extLst>
              <a:ext uri="{FF2B5EF4-FFF2-40B4-BE49-F238E27FC236}">
                <a16:creationId xmlns:a16="http://schemas.microsoft.com/office/drawing/2014/main" id="{73283B5B-1F3D-49A1-A0F4-E7E696317C49}"/>
              </a:ext>
            </a:extLst>
          </p:cNvPr>
          <p:cNvSpPr>
            <a:spLocks noGrp="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Arial" panose="020B0604020202020204" pitchFamily="34" charset="0"/>
              <a:buNone/>
            </a:pPr>
            <a:r>
              <a:rPr lang="en-US" altLang="en-US">
                <a:cs typeface="Arial" panose="020B0604020202020204" pitchFamily="34" charset="0"/>
              </a:rPr>
              <a:t>State / Situation in which I live </a:t>
            </a:r>
          </a:p>
          <a:p>
            <a:pPr marL="457200" indent="-457200">
              <a:buFont typeface="Arial" panose="020B0604020202020204" pitchFamily="34" charset="0"/>
              <a:buNone/>
            </a:pPr>
            <a:r>
              <a:rPr lang="en-US" altLang="en-US">
                <a:cs typeface="Arial" panose="020B0604020202020204" pitchFamily="34" charset="0"/>
              </a:rPr>
              <a:t>or expanse of my being:</a:t>
            </a:r>
          </a:p>
          <a:p>
            <a:pPr marL="685800" lvl="1" indent="-457200">
              <a:buFont typeface="Calibri" panose="020F0502020204030204" pitchFamily="34" charset="0"/>
              <a:buAutoNum type="arabicPeriod"/>
            </a:pPr>
            <a:r>
              <a:rPr lang="en-US" altLang="en-US" sz="2200">
                <a:cs typeface="Arial" panose="020B0604020202020204" pitchFamily="34" charset="0"/>
              </a:rPr>
              <a:t>As an Individual Human Being</a:t>
            </a:r>
          </a:p>
          <a:p>
            <a:pPr marL="685800" lvl="1" indent="-457200">
              <a:buFont typeface="Calibri" panose="020F0502020204030204" pitchFamily="34" charset="0"/>
              <a:buAutoNum type="arabicPeriod"/>
            </a:pPr>
            <a:r>
              <a:rPr lang="en-US" altLang="en-US" sz="2200">
                <a:cs typeface="Arial" panose="020B0604020202020204" pitchFamily="34" charset="0"/>
              </a:rPr>
              <a:t>As a member of a Family</a:t>
            </a:r>
          </a:p>
          <a:p>
            <a:pPr marL="685800" lvl="1" indent="-457200">
              <a:buFont typeface="Calibri" panose="020F0502020204030204" pitchFamily="34" charset="0"/>
              <a:buAutoNum type="arabicPeriod"/>
            </a:pPr>
            <a:r>
              <a:rPr lang="en-US" altLang="en-US" sz="2200">
                <a:cs typeface="Arial" panose="020B0604020202020204" pitchFamily="34" charset="0"/>
              </a:rPr>
              <a:t>As a member of Society</a:t>
            </a:r>
          </a:p>
          <a:p>
            <a:pPr marL="685800" lvl="1" indent="-457200">
              <a:buFont typeface="Calibri" panose="020F0502020204030204" pitchFamily="34" charset="0"/>
              <a:buAutoNum type="arabicPeriod"/>
            </a:pPr>
            <a:r>
              <a:rPr lang="en-US" altLang="en-US" sz="2200">
                <a:cs typeface="Arial" panose="020B0604020202020204" pitchFamily="34" charset="0"/>
              </a:rPr>
              <a:t>As an unit in Nature/Existence</a:t>
            </a:r>
          </a:p>
          <a:p>
            <a:pPr marL="457200" indent="-457200">
              <a:buFont typeface="Arial" panose="020B0604020202020204" pitchFamily="34" charset="0"/>
              <a:buNone/>
            </a:pPr>
            <a:endParaRPr lang="en-US" altLang="en-US">
              <a:cs typeface="Arial" panose="020B0604020202020204" pitchFamily="34" charset="0"/>
            </a:endParaRPr>
          </a:p>
          <a:p>
            <a:pPr marL="457200" indent="-457200">
              <a:buFont typeface="Arial" panose="020B0604020202020204" pitchFamily="34" charset="0"/>
              <a:buNone/>
            </a:pPr>
            <a:r>
              <a:rPr lang="en-US" altLang="en-US" b="1">
                <a:cs typeface="Arial" panose="020B0604020202020204" pitchFamily="34" charset="0"/>
              </a:rPr>
              <a:t>Continuity of Happiness</a:t>
            </a:r>
          </a:p>
          <a:p>
            <a:pPr marL="457200" indent="-457200">
              <a:buFont typeface="Arial" panose="020B0604020202020204" pitchFamily="34" charset="0"/>
              <a:buNone/>
            </a:pPr>
            <a:r>
              <a:rPr lang="en-US" altLang="en-US" b="1">
                <a:cs typeface="Arial" panose="020B0604020202020204" pitchFamily="34" charset="0"/>
              </a:rPr>
              <a:t>= Harmony at all levels of being</a:t>
            </a:r>
            <a:r>
              <a:rPr lang="en-US" altLang="en-US">
                <a:cs typeface="Arial" panose="020B0604020202020204" pitchFamily="34" charset="0"/>
              </a:rPr>
              <a:t> i.e.</a:t>
            </a:r>
          </a:p>
          <a:p>
            <a:pPr marL="685800" lvl="1" indent="-457200">
              <a:buFont typeface="Calibri" panose="020F0502020204030204" pitchFamily="34" charset="0"/>
              <a:buAutoNum type="arabicPeriod"/>
            </a:pPr>
            <a:r>
              <a:rPr lang="en-US" altLang="en-US" sz="2200">
                <a:cs typeface="Arial" panose="020B0604020202020204" pitchFamily="34" charset="0"/>
              </a:rPr>
              <a:t>Harmony in the Human Being</a:t>
            </a:r>
          </a:p>
          <a:p>
            <a:pPr marL="685800" lvl="1" indent="-457200">
              <a:buFont typeface="Calibri" panose="020F0502020204030204" pitchFamily="34" charset="0"/>
              <a:buAutoNum type="arabicPeriod"/>
            </a:pPr>
            <a:r>
              <a:rPr lang="en-US" altLang="en-US" sz="2200">
                <a:cs typeface="Arial" panose="020B0604020202020204" pitchFamily="34" charset="0"/>
              </a:rPr>
              <a:t>Harmony in the Family</a:t>
            </a:r>
          </a:p>
          <a:p>
            <a:pPr marL="685800" lvl="1" indent="-457200">
              <a:buFont typeface="Calibri" panose="020F0502020204030204" pitchFamily="34" charset="0"/>
              <a:buAutoNum type="arabicPeriod"/>
            </a:pPr>
            <a:r>
              <a:rPr lang="en-US" altLang="en-US" sz="2200">
                <a:cs typeface="Arial" panose="020B0604020202020204" pitchFamily="34" charset="0"/>
              </a:rPr>
              <a:t>Harmony in the Society</a:t>
            </a:r>
          </a:p>
          <a:p>
            <a:pPr marL="685800" lvl="1" indent="-457200">
              <a:buFont typeface="Calibri" panose="020F0502020204030204" pitchFamily="34" charset="0"/>
              <a:buAutoNum type="arabicPeriod"/>
            </a:pPr>
            <a:r>
              <a:rPr lang="en-US" altLang="en-US" sz="2200">
                <a:cs typeface="Arial" panose="020B0604020202020204" pitchFamily="34" charset="0"/>
              </a:rPr>
              <a:t>Harmony in Nature/Existence</a:t>
            </a:r>
            <a:endParaRPr lang="en-US" altLang="en-US">
              <a:cs typeface="Arial" panose="020B0604020202020204" pitchFamily="34" charset="0"/>
            </a:endParaRPr>
          </a:p>
        </p:txBody>
      </p:sp>
      <p:sp>
        <p:nvSpPr>
          <p:cNvPr id="23556" name="Title 3">
            <a:extLst>
              <a:ext uri="{FF2B5EF4-FFF2-40B4-BE49-F238E27FC236}">
                <a16:creationId xmlns:a16="http://schemas.microsoft.com/office/drawing/2014/main" id="{BE0E9C71-5495-4568-9588-AAD2CD2E27D6}"/>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Happiness						Continuity of Happiness</a:t>
            </a:r>
            <a:endParaRPr lang="en-GB" altLang="en-US"/>
          </a:p>
        </p:txBody>
      </p:sp>
      <p:cxnSp>
        <p:nvCxnSpPr>
          <p:cNvPr id="5" name="Straight Connector 4">
            <a:extLst>
              <a:ext uri="{FF2B5EF4-FFF2-40B4-BE49-F238E27FC236}">
                <a16:creationId xmlns:a16="http://schemas.microsoft.com/office/drawing/2014/main" id="{918C046F-705D-462C-83DD-B1B7A994F0EF}"/>
              </a:ext>
            </a:extLst>
          </p:cNvPr>
          <p:cNvCxnSpPr/>
          <p:nvPr/>
        </p:nvCxnSpPr>
        <p:spPr>
          <a:xfrm rot="5400000">
            <a:off x="2964657" y="3532981"/>
            <a:ext cx="6151562" cy="41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FA9904B-95F4-466B-9C45-8DD0A99086BF}"/>
              </a:ext>
            </a:extLst>
          </p:cNvPr>
          <p:cNvCxnSpPr>
            <a:cxnSpLocks/>
          </p:cNvCxnSpPr>
          <p:nvPr/>
        </p:nvCxnSpPr>
        <p:spPr>
          <a:xfrm flipH="1">
            <a:off x="1143000" y="3352800"/>
            <a:ext cx="1588" cy="1041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512C7CF-B0B3-4CCA-9898-4BF18EAAD544}"/>
              </a:ext>
            </a:extLst>
          </p:cNvPr>
          <p:cNvCxnSpPr/>
          <p:nvPr/>
        </p:nvCxnSpPr>
        <p:spPr>
          <a:xfrm rot="5400000">
            <a:off x="8114507" y="3188494"/>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84918E7-8679-4631-8BB4-D2B5DEBD8E32}"/>
              </a:ext>
            </a:extLst>
          </p:cNvPr>
          <p:cNvCxnSpPr/>
          <p:nvPr/>
        </p:nvCxnSpPr>
        <p:spPr>
          <a:xfrm rot="5400000">
            <a:off x="954882" y="5371306"/>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9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290">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290">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290">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290">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181618E-523F-4DBA-B704-F8432C0009D2}"/>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Our Program</a:t>
            </a:r>
            <a:endParaRPr lang="en-GB" altLang="en-US"/>
          </a:p>
        </p:txBody>
      </p:sp>
      <p:sp>
        <p:nvSpPr>
          <p:cNvPr id="7171" name="Text Placeholder 2">
            <a:extLst>
              <a:ext uri="{FF2B5EF4-FFF2-40B4-BE49-F238E27FC236}">
                <a16:creationId xmlns:a16="http://schemas.microsoft.com/office/drawing/2014/main" id="{5161D069-05EA-4DFA-B229-923716913220}"/>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Symbol" pitchFamily="18" charset="2"/>
              <a:buNone/>
            </a:pPr>
            <a:r>
              <a:rPr lang="en-GB" altLang="en-US" b="1"/>
              <a:t>To facilitate understanding of the </a:t>
            </a:r>
            <a:r>
              <a:rPr altLang="en-US" b="1"/>
              <a:t>harmony at all levels of being</a:t>
            </a:r>
          </a:p>
          <a:p>
            <a:pPr marL="685800" lvl="1" indent="-457200">
              <a:buFont typeface="Calibri" panose="020F0502020204030204" pitchFamily="34" charset="0"/>
              <a:buAutoNum type="arabicPeriod"/>
            </a:pPr>
            <a:r>
              <a:rPr lang="en-GB" altLang="en-US" sz="2200"/>
              <a:t>Harmony in the Human Being</a:t>
            </a:r>
          </a:p>
          <a:p>
            <a:pPr marL="685800" lvl="1" indent="-457200">
              <a:buFont typeface="Calibri" panose="020F0502020204030204" pitchFamily="34" charset="0"/>
              <a:buAutoNum type="arabicPeriod"/>
            </a:pPr>
            <a:r>
              <a:rPr lang="en-GB" altLang="en-US" sz="2200"/>
              <a:t>Harmony in the Family</a:t>
            </a:r>
          </a:p>
          <a:p>
            <a:pPr marL="685800" lvl="1" indent="-457200">
              <a:buFont typeface="Calibri" panose="020F0502020204030204" pitchFamily="34" charset="0"/>
              <a:buAutoNum type="arabicPeriod"/>
            </a:pPr>
            <a:r>
              <a:rPr lang="en-GB" altLang="en-US" sz="2200"/>
              <a:t>Harmony in the Society</a:t>
            </a:r>
          </a:p>
          <a:p>
            <a:pPr marL="685800" lvl="1" indent="-457200">
              <a:buFont typeface="Calibri" panose="020F0502020204030204" pitchFamily="34" charset="0"/>
              <a:buAutoNum type="arabicPeriod"/>
            </a:pPr>
            <a:r>
              <a:rPr lang="en-GB" altLang="en-US" sz="2200"/>
              <a:t>Harmony in Nature/Existence</a:t>
            </a:r>
          </a:p>
          <a:p>
            <a:pPr marL="457200" indent="-457200">
              <a:buFont typeface="Symbol" pitchFamily="18" charset="2"/>
              <a:buNone/>
            </a:pPr>
            <a:endParaRPr altLang="en-US"/>
          </a:p>
          <a:p>
            <a:pPr marL="457200" indent="-457200">
              <a:buFont typeface="Symbol" pitchFamily="18" charset="2"/>
              <a:buNone/>
            </a:pPr>
            <a:endParaRPr altLang="en-US"/>
          </a:p>
          <a:p>
            <a:pPr marL="457200" indent="-457200">
              <a:buFont typeface="Symbol" pitchFamily="18" charset="2"/>
              <a:buNone/>
            </a:pPr>
            <a:r>
              <a:rPr altLang="en-US" b="1"/>
              <a:t>To understand &amp; to live in harmony at all levels of being</a:t>
            </a:r>
          </a:p>
          <a:p>
            <a:pPr marL="685800" lvl="1" indent="-457200">
              <a:buFont typeface="Calibri" panose="020F0502020204030204" pitchFamily="34" charset="0"/>
              <a:buAutoNum type="arabicPeriod"/>
            </a:pPr>
            <a:r>
              <a:rPr lang="en-GB" altLang="en-US" sz="2200"/>
              <a:t>In the Human Being</a:t>
            </a:r>
          </a:p>
          <a:p>
            <a:pPr marL="685800" lvl="1" indent="-457200">
              <a:buFont typeface="Calibri" panose="020F0502020204030204" pitchFamily="34" charset="0"/>
              <a:buAutoNum type="arabicPeriod"/>
            </a:pPr>
            <a:r>
              <a:rPr lang="en-GB" altLang="en-US" sz="2200"/>
              <a:t>In the Family</a:t>
            </a:r>
          </a:p>
          <a:p>
            <a:pPr marL="685800" lvl="1" indent="-457200">
              <a:buFont typeface="Calibri" panose="020F0502020204030204" pitchFamily="34" charset="0"/>
              <a:buAutoNum type="arabicPeriod"/>
            </a:pPr>
            <a:r>
              <a:rPr lang="en-GB" altLang="en-US" sz="2200"/>
              <a:t>In the Society</a:t>
            </a:r>
          </a:p>
          <a:p>
            <a:pPr marL="685800" lvl="1" indent="-457200">
              <a:buFont typeface="Calibri" panose="020F0502020204030204" pitchFamily="34" charset="0"/>
              <a:buAutoNum type="arabicPeriod"/>
            </a:pPr>
            <a:r>
              <a:rPr lang="en-GB" altLang="en-US" sz="2200"/>
              <a:t>In Nature/Existence</a:t>
            </a:r>
          </a:p>
        </p:txBody>
      </p:sp>
      <p:grpSp>
        <p:nvGrpSpPr>
          <p:cNvPr id="24580" name="Group 5">
            <a:extLst>
              <a:ext uri="{FF2B5EF4-FFF2-40B4-BE49-F238E27FC236}">
                <a16:creationId xmlns:a16="http://schemas.microsoft.com/office/drawing/2014/main" id="{12AB5706-3780-4354-9575-3EE34E574EFD}"/>
              </a:ext>
            </a:extLst>
          </p:cNvPr>
          <p:cNvGrpSpPr>
            <a:grpSpLocks/>
          </p:cNvGrpSpPr>
          <p:nvPr/>
        </p:nvGrpSpPr>
        <p:grpSpPr bwMode="auto">
          <a:xfrm>
            <a:off x="6781800" y="1066800"/>
            <a:ext cx="3276600" cy="1371600"/>
            <a:chOff x="5257800" y="1143000"/>
            <a:chExt cx="3276600" cy="1371600"/>
          </a:xfrm>
        </p:grpSpPr>
        <p:sp>
          <p:nvSpPr>
            <p:cNvPr id="4" name="Right Brace 3">
              <a:extLst>
                <a:ext uri="{FF2B5EF4-FFF2-40B4-BE49-F238E27FC236}">
                  <a16:creationId xmlns:a16="http://schemas.microsoft.com/office/drawing/2014/main" id="{460D5EAD-1F1C-481F-B5B5-5ADF7A673C33}"/>
                </a:ext>
              </a:extLst>
            </p:cNvPr>
            <p:cNvSpPr/>
            <p:nvPr/>
          </p:nvSpPr>
          <p:spPr>
            <a:xfrm>
              <a:off x="5257800" y="1143000"/>
              <a:ext cx="152400" cy="1371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a:p>
          </p:txBody>
        </p:sp>
        <p:sp>
          <p:nvSpPr>
            <p:cNvPr id="24589" name="TextBox 4">
              <a:extLst>
                <a:ext uri="{FF2B5EF4-FFF2-40B4-BE49-F238E27FC236}">
                  <a16:creationId xmlns:a16="http://schemas.microsoft.com/office/drawing/2014/main" id="{8A1D6E9B-6AFD-4963-8272-46FDF157B610}"/>
                </a:ext>
              </a:extLst>
            </p:cNvPr>
            <p:cNvSpPr txBox="1">
              <a:spLocks noChangeArrowheads="1"/>
            </p:cNvSpPr>
            <p:nvPr/>
          </p:nvSpPr>
          <p:spPr bwMode="auto">
            <a:xfrm>
              <a:off x="5486400" y="1655135"/>
              <a:ext cx="304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0000"/>
                  </a:solidFill>
                </a:rPr>
                <a:t>Proposals</a:t>
              </a:r>
              <a:endParaRPr lang="en-GB" altLang="en-US" b="1">
                <a:solidFill>
                  <a:srgbClr val="FF0000"/>
                </a:solidFill>
              </a:endParaRPr>
            </a:p>
          </p:txBody>
        </p:sp>
      </p:grpSp>
      <p:grpSp>
        <p:nvGrpSpPr>
          <p:cNvPr id="3" name="Group 6">
            <a:extLst>
              <a:ext uri="{FF2B5EF4-FFF2-40B4-BE49-F238E27FC236}">
                <a16:creationId xmlns:a16="http://schemas.microsoft.com/office/drawing/2014/main" id="{AA10A92E-74AD-4078-8C9B-60D9F7C262AF}"/>
              </a:ext>
            </a:extLst>
          </p:cNvPr>
          <p:cNvGrpSpPr>
            <a:grpSpLocks/>
          </p:cNvGrpSpPr>
          <p:nvPr/>
        </p:nvGrpSpPr>
        <p:grpSpPr bwMode="auto">
          <a:xfrm>
            <a:off x="6781800" y="3886200"/>
            <a:ext cx="3581400" cy="1905000"/>
            <a:chOff x="5257800" y="1143000"/>
            <a:chExt cx="3581400" cy="1905000"/>
          </a:xfrm>
        </p:grpSpPr>
        <p:sp>
          <p:nvSpPr>
            <p:cNvPr id="8" name="Right Brace 7">
              <a:extLst>
                <a:ext uri="{FF2B5EF4-FFF2-40B4-BE49-F238E27FC236}">
                  <a16:creationId xmlns:a16="http://schemas.microsoft.com/office/drawing/2014/main" id="{A84EF1F5-738D-4F76-972C-87A7DA248ACF}"/>
                </a:ext>
              </a:extLst>
            </p:cNvPr>
            <p:cNvSpPr/>
            <p:nvPr/>
          </p:nvSpPr>
          <p:spPr>
            <a:xfrm>
              <a:off x="5257800" y="1143000"/>
              <a:ext cx="152400" cy="1905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a:p>
          </p:txBody>
        </p:sp>
        <p:sp>
          <p:nvSpPr>
            <p:cNvPr id="22537" name="TextBox 8">
              <a:extLst>
                <a:ext uri="{FF2B5EF4-FFF2-40B4-BE49-F238E27FC236}">
                  <a16:creationId xmlns:a16="http://schemas.microsoft.com/office/drawing/2014/main" id="{FC84428A-5FA5-4721-A010-B633536A2D30}"/>
                </a:ext>
              </a:extLst>
            </p:cNvPr>
            <p:cNvSpPr txBox="1">
              <a:spLocks noChangeArrowheads="1"/>
            </p:cNvSpPr>
            <p:nvPr/>
          </p:nvSpPr>
          <p:spPr bwMode="auto">
            <a:xfrm>
              <a:off x="5486400" y="1143000"/>
              <a:ext cx="3352800" cy="1754188"/>
            </a:xfrm>
            <a:prstGeom prst="rect">
              <a:avLst/>
            </a:prstGeom>
            <a:noFill/>
            <a:ln w="9525">
              <a:noFill/>
              <a:miter lim="800000"/>
              <a:headEnd/>
              <a:tailEnd/>
            </a:ln>
          </p:spPr>
          <p:txBody>
            <a:bodyPr>
              <a:spAutoFit/>
            </a:bodyPr>
            <a:lstStyle/>
            <a:p>
              <a:pPr marL="342900" indent="-342900" eaLnBrk="1" hangingPunct="1">
                <a:buFontTx/>
                <a:buAutoNum type="alphaLcParenR"/>
                <a:defRPr/>
              </a:pPr>
              <a:r>
                <a:rPr lang="en-US" b="1" dirty="0">
                  <a:solidFill>
                    <a:srgbClr val="FF0000"/>
                  </a:solidFill>
                </a:rPr>
                <a:t>Verify the proposals</a:t>
              </a:r>
            </a:p>
            <a:p>
              <a:pPr marL="342900" indent="-342900" eaLnBrk="1" hangingPunct="1">
                <a:defRPr/>
              </a:pPr>
              <a:r>
                <a:rPr lang="en-US" b="1" dirty="0">
                  <a:solidFill>
                    <a:srgbClr val="FF0000"/>
                  </a:solidFill>
                </a:rPr>
                <a:t>      on the basis of your NATURAL ACCEPTANCE</a:t>
              </a:r>
            </a:p>
            <a:p>
              <a:pPr eaLnBrk="1" hangingPunct="1">
                <a:defRPr/>
              </a:pPr>
              <a:endParaRPr lang="en-US" b="1" dirty="0">
                <a:solidFill>
                  <a:srgbClr val="FF0000"/>
                </a:solidFill>
              </a:endParaRPr>
            </a:p>
            <a:p>
              <a:pPr eaLnBrk="1" hangingPunct="1">
                <a:defRPr/>
              </a:pPr>
              <a:r>
                <a:rPr lang="en-US" b="1" dirty="0">
                  <a:solidFill>
                    <a:srgbClr val="FF0000"/>
                  </a:solidFill>
                </a:rPr>
                <a:t>b) Experiential validation</a:t>
              </a:r>
            </a:p>
            <a:p>
              <a:pPr eaLnBrk="1" hangingPunct="1">
                <a:defRPr/>
              </a:pPr>
              <a:r>
                <a:rPr lang="en-US" b="1" dirty="0">
                  <a:solidFill>
                    <a:srgbClr val="FF0000"/>
                  </a:solidFill>
                </a:rPr>
                <a:t>     by LIVING ACCORDINGLY</a:t>
              </a:r>
              <a:endParaRPr lang="en-GB" b="1" dirty="0">
                <a:solidFill>
                  <a:srgbClr val="FF0000"/>
                </a:solidFill>
              </a:endParaRPr>
            </a:p>
          </p:txBody>
        </p:sp>
      </p:grpSp>
      <p:sp>
        <p:nvSpPr>
          <p:cNvPr id="10" name="Rectangle 47">
            <a:extLst>
              <a:ext uri="{FF2B5EF4-FFF2-40B4-BE49-F238E27FC236}">
                <a16:creationId xmlns:a16="http://schemas.microsoft.com/office/drawing/2014/main" id="{BE35430B-33F4-498D-ADFC-2C475A9C3847}"/>
              </a:ext>
            </a:extLst>
          </p:cNvPr>
          <p:cNvSpPr>
            <a:spLocks noChangeArrowheads="1"/>
          </p:cNvSpPr>
          <p:nvPr/>
        </p:nvSpPr>
        <p:spPr bwMode="auto">
          <a:xfrm>
            <a:off x="7086600" y="5943600"/>
            <a:ext cx="279717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b="1">
                <a:cs typeface="Arial" panose="020B0604020202020204" pitchFamily="34" charset="0"/>
              </a:rPr>
              <a:t>Right Understanding</a:t>
            </a:r>
          </a:p>
          <a:p>
            <a:pPr algn="ctr" eaLnBrk="1" hangingPunct="1"/>
            <a:r>
              <a:rPr lang="en-US" altLang="en-US" sz="2200" b="1">
                <a:cs typeface="Arial" panose="020B0604020202020204" pitchFamily="34" charset="0"/>
              </a:rPr>
              <a:t>Right Feeling</a:t>
            </a:r>
          </a:p>
        </p:txBody>
      </p:sp>
      <p:sp>
        <p:nvSpPr>
          <p:cNvPr id="11" name="Line 99">
            <a:extLst>
              <a:ext uri="{FF2B5EF4-FFF2-40B4-BE49-F238E27FC236}">
                <a16:creationId xmlns:a16="http://schemas.microsoft.com/office/drawing/2014/main" id="{29D4ACFD-D396-4449-9C25-FF7529AD2573}"/>
              </a:ext>
            </a:extLst>
          </p:cNvPr>
          <p:cNvSpPr>
            <a:spLocks noChangeShapeType="1"/>
          </p:cNvSpPr>
          <p:nvPr/>
        </p:nvSpPr>
        <p:spPr bwMode="auto">
          <a:xfrm>
            <a:off x="8497888" y="5611813"/>
            <a:ext cx="0" cy="3730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Oval 11">
            <a:extLst>
              <a:ext uri="{FF2B5EF4-FFF2-40B4-BE49-F238E27FC236}">
                <a16:creationId xmlns:a16="http://schemas.microsoft.com/office/drawing/2014/main" id="{41596E4C-4AAE-448B-B107-74D323BF9426}"/>
              </a:ext>
            </a:extLst>
          </p:cNvPr>
          <p:cNvSpPr/>
          <p:nvPr/>
        </p:nvSpPr>
        <p:spPr bwMode="auto">
          <a:xfrm>
            <a:off x="6891338" y="4973638"/>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2</a:t>
            </a:r>
          </a:p>
        </p:txBody>
      </p:sp>
      <p:sp>
        <p:nvSpPr>
          <p:cNvPr id="13" name="Oval 5">
            <a:extLst>
              <a:ext uri="{FF2B5EF4-FFF2-40B4-BE49-F238E27FC236}">
                <a16:creationId xmlns:a16="http://schemas.microsoft.com/office/drawing/2014/main" id="{D1990517-69C8-4658-B655-C4B2AB6055BD}"/>
              </a:ext>
            </a:extLst>
          </p:cNvPr>
          <p:cNvSpPr/>
          <p:nvPr/>
        </p:nvSpPr>
        <p:spPr bwMode="auto">
          <a:xfrm>
            <a:off x="6891338" y="38862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1">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A4B7671-C39C-4D67-A57C-C7B047C823E0}"/>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t>Prosperity (</a:t>
            </a:r>
            <a:r>
              <a:rPr lang="en-US" altLang="en-US" sz="3200">
                <a:latin typeface="Kruti Dev 010" pitchFamily="2" charset="0"/>
              </a:rPr>
              <a:t>le`f)</a:t>
            </a:r>
            <a:r>
              <a:rPr lang="en-US" altLang="en-US" sz="2400"/>
              <a:t>)</a:t>
            </a:r>
            <a:endParaRPr lang="en-GB" altLang="en-US" sz="3200">
              <a:latin typeface="Kruti Dev 010" pitchFamily="2" charset="0"/>
            </a:endParaRPr>
          </a:p>
        </p:txBody>
      </p:sp>
      <p:sp>
        <p:nvSpPr>
          <p:cNvPr id="29699" name="Text Placeholder 2">
            <a:extLst>
              <a:ext uri="{FF2B5EF4-FFF2-40B4-BE49-F238E27FC236}">
                <a16:creationId xmlns:a16="http://schemas.microsoft.com/office/drawing/2014/main" id="{1358DB2D-FE04-44AB-9367-ECAF78B8F011}"/>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lang="en-GB" altLang="en-US"/>
              <a:t>Prosperity –  The feeling of </a:t>
            </a:r>
            <a:r>
              <a:rPr lang="en-GB" altLang="en-US" b="1" u="sng"/>
              <a:t>having / producing more </a:t>
            </a:r>
            <a:r>
              <a:rPr lang="en-GB" altLang="en-US"/>
              <a:t>than </a:t>
            </a:r>
            <a:r>
              <a:rPr lang="en-GB" altLang="en-US" b="1" u="sng"/>
              <a:t>required Physical Facility</a:t>
            </a:r>
            <a:endParaRPr lang="en-GB" altLang="en-US"/>
          </a:p>
          <a:p>
            <a:pPr>
              <a:buFont typeface="Symbol" pitchFamily="18" charset="2"/>
              <a:buNone/>
            </a:pPr>
            <a:endParaRPr altLang="en-US" sz="2800">
              <a:solidFill>
                <a:srgbClr val="1E00AA"/>
              </a:solidFill>
              <a:latin typeface="Kruti Dev 010" pitchFamily="2" charset="0"/>
            </a:endParaRPr>
          </a:p>
          <a:p>
            <a:pPr>
              <a:buFont typeface="Symbol" pitchFamily="18" charset="2"/>
              <a:buNone/>
            </a:pPr>
            <a:r>
              <a:rPr altLang="en-US" sz="2800">
                <a:solidFill>
                  <a:srgbClr val="1E00AA"/>
                </a:solidFill>
                <a:latin typeface="Kruti Dev 010" pitchFamily="2" charset="0"/>
              </a:rPr>
              <a:t>le`f)    </a:t>
            </a:r>
            <a:r>
              <a:rPr altLang="en-US" sz="2000">
                <a:solidFill>
                  <a:srgbClr val="1E00AA"/>
                </a:solidFill>
                <a:latin typeface="Kruti Dev 010" pitchFamily="2" charset="0"/>
              </a:rPr>
              <a:t> </a:t>
            </a:r>
            <a:r>
              <a:rPr altLang="en-US" sz="2800">
                <a:solidFill>
                  <a:srgbClr val="1E00AA"/>
                </a:solidFill>
                <a:latin typeface="Kruti Dev 010" pitchFamily="2" charset="0"/>
              </a:rPr>
              <a:t>&amp; </a:t>
            </a:r>
            <a:r>
              <a:rPr altLang="en-US" sz="2800" b="1" u="sng">
                <a:solidFill>
                  <a:srgbClr val="1E00AA"/>
                </a:solidFill>
                <a:latin typeface="Kruti Dev 010" pitchFamily="2" charset="0"/>
              </a:rPr>
              <a:t>vko”;d lqfo/kk</a:t>
            </a:r>
            <a:r>
              <a:rPr altLang="en-US" sz="2800">
                <a:solidFill>
                  <a:srgbClr val="1E00AA"/>
                </a:solidFill>
                <a:latin typeface="Kruti Dev 010" pitchFamily="2" charset="0"/>
              </a:rPr>
              <a:t> ls </a:t>
            </a:r>
            <a:r>
              <a:rPr altLang="en-US" sz="2800" b="1" u="sng">
                <a:solidFill>
                  <a:srgbClr val="1E00AA"/>
                </a:solidFill>
                <a:latin typeface="Kruti Dev 010" pitchFamily="2" charset="0"/>
              </a:rPr>
              <a:t>vf/kd dh miyfC/k@ mRiknu</a:t>
            </a:r>
            <a:r>
              <a:rPr altLang="en-US" sz="2800">
                <a:solidFill>
                  <a:srgbClr val="1E00AA"/>
                </a:solidFill>
                <a:latin typeface="Kruti Dev 010" pitchFamily="2" charset="0"/>
              </a:rPr>
              <a:t> dk Hkko</a:t>
            </a:r>
          </a:p>
          <a:p>
            <a:pPr>
              <a:buFont typeface="Symbol" pitchFamily="18" charset="2"/>
              <a:buNone/>
            </a:pPr>
            <a:endParaRPr altLang="en-US" sz="2000"/>
          </a:p>
          <a:p>
            <a:pPr>
              <a:buFont typeface="Symbol" pitchFamily="18" charset="2"/>
              <a:buNone/>
            </a:pPr>
            <a:r>
              <a:rPr lang="en-GB" altLang="en-US"/>
              <a:t>A prosperous person thinks of right utilisation, nurturing the other</a:t>
            </a:r>
          </a:p>
          <a:p>
            <a:pPr>
              <a:buFont typeface="Symbol" pitchFamily="18" charset="2"/>
              <a:buNone/>
            </a:pPr>
            <a:r>
              <a:rPr lang="fr-FR" altLang="en-US">
                <a:solidFill>
                  <a:srgbClr val="FF0000"/>
                </a:solidFill>
              </a:rPr>
              <a:t>“  deprived           “        “        “  accumulation,  exploiting  “     “</a:t>
            </a:r>
          </a:p>
          <a:p>
            <a:pPr>
              <a:buFont typeface="Symbol" pitchFamily="18" charset="2"/>
              <a:buNone/>
            </a:pPr>
            <a:endParaRPr altLang="en-US" sz="2800" b="1">
              <a:solidFill>
                <a:srgbClr val="1E00AA"/>
              </a:solidFill>
              <a:latin typeface="Kruti Dev 010" pitchFamily="2" charset="0"/>
            </a:endParaRPr>
          </a:p>
          <a:p>
            <a:pPr>
              <a:buFont typeface="Symbol" pitchFamily="18" charset="2"/>
              <a:buNone/>
            </a:pPr>
            <a:r>
              <a:rPr altLang="en-US" sz="2800" b="1">
                <a:solidFill>
                  <a:srgbClr val="1E00AA"/>
                </a:solidFill>
                <a:latin typeface="Kruti Dev 010" pitchFamily="2" charset="0"/>
              </a:rPr>
              <a:t>le`) O;fDr</a:t>
            </a:r>
            <a:r>
              <a:rPr altLang="en-US" sz="2800">
                <a:solidFill>
                  <a:srgbClr val="1E00AA"/>
                </a:solidFill>
                <a:latin typeface="Kruti Dev 010" pitchFamily="2" charset="0"/>
              </a:rPr>
              <a:t>  lnqi;ksx dk] nwljs dk iks"k.k djus dk lksprk gS</a:t>
            </a:r>
          </a:p>
          <a:p>
            <a:pPr>
              <a:buFont typeface="Symbol" pitchFamily="18" charset="2"/>
              <a:buNone/>
            </a:pPr>
            <a:r>
              <a:rPr altLang="en-US" sz="2800" b="1">
                <a:solidFill>
                  <a:srgbClr val="FF0000"/>
                </a:solidFill>
                <a:latin typeface="Kruti Dev 010" pitchFamily="2" charset="0"/>
              </a:rPr>
              <a:t>nfjnz	</a:t>
            </a:r>
            <a:r>
              <a:rPr altLang="en-US" sz="2800">
                <a:solidFill>
                  <a:srgbClr val="FF0000"/>
                </a:solidFill>
              </a:rPr>
              <a:t>“ </a:t>
            </a:r>
            <a:r>
              <a:rPr altLang="en-US" sz="2800">
                <a:solidFill>
                  <a:srgbClr val="FF0000"/>
                </a:solidFill>
                <a:latin typeface="Kruti Dev 010" pitchFamily="2" charset="0"/>
              </a:rPr>
              <a:t>    laxzg    </a:t>
            </a:r>
            <a:r>
              <a:rPr altLang="en-US" sz="2800">
                <a:solidFill>
                  <a:srgbClr val="FF0000"/>
                </a:solidFill>
              </a:rPr>
              <a:t>“    “     “</a:t>
            </a:r>
            <a:r>
              <a:rPr altLang="en-US" sz="2800">
                <a:solidFill>
                  <a:srgbClr val="FF0000"/>
                </a:solidFill>
                <a:latin typeface="Kruti Dev 010" pitchFamily="2" charset="0"/>
              </a:rPr>
              <a:t>  “kks"k.k </a:t>
            </a:r>
            <a:r>
              <a:rPr altLang="en-US" sz="2800">
                <a:solidFill>
                  <a:srgbClr val="FF0000"/>
                </a:solidFill>
              </a:rPr>
              <a:t>“      “     “     “</a:t>
            </a:r>
            <a:endParaRPr altLang="en-US" sz="2800">
              <a:solidFill>
                <a:srgbClr val="FF0000"/>
              </a:solidFill>
              <a:latin typeface="Kruti Dev 010"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EC6E4662-F6D8-407D-80C5-A06AC5787120}"/>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Physical Facility</a:t>
            </a:r>
            <a:endParaRPr lang="en-IN" altLang="en-US"/>
          </a:p>
        </p:txBody>
      </p:sp>
      <p:sp>
        <p:nvSpPr>
          <p:cNvPr id="26627" name="Text Placeholder 2">
            <a:extLst>
              <a:ext uri="{FF2B5EF4-FFF2-40B4-BE49-F238E27FC236}">
                <a16:creationId xmlns:a16="http://schemas.microsoft.com/office/drawing/2014/main" id="{81D9BF49-0D78-4E29-AB2A-E57362386E18}"/>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Symbol" pitchFamily="18" charset="2"/>
              <a:buNone/>
            </a:pPr>
            <a:r>
              <a:rPr altLang="en-US"/>
              <a:t>Identification		</a:t>
            </a:r>
          </a:p>
          <a:p>
            <a:pPr marL="0" indent="0">
              <a:buFont typeface="Symbol" pitchFamily="18" charset="2"/>
              <a:buNone/>
            </a:pPr>
            <a:r>
              <a:rPr altLang="en-US"/>
              <a:t>Availability / Production</a:t>
            </a:r>
          </a:p>
          <a:p>
            <a:pPr marL="0" indent="0">
              <a:buFont typeface="Symbol" pitchFamily="18" charset="2"/>
              <a:buNone/>
            </a:pPr>
            <a:r>
              <a:rPr altLang="en-US"/>
              <a:t>Consuming (what is required… right utilization)</a:t>
            </a:r>
          </a:p>
          <a:p>
            <a:pPr marL="0" indent="0">
              <a:buFont typeface="Symbol" pitchFamily="18" charset="2"/>
              <a:buNone/>
            </a:pPr>
            <a:r>
              <a:rPr altLang="en-US"/>
              <a:t>Sharing (in family… society… for the wellbeing of all)</a:t>
            </a:r>
          </a:p>
          <a:p>
            <a:pPr marL="0" indent="0">
              <a:buFont typeface="Symbol" pitchFamily="18" charset="2"/>
              <a:buNone/>
            </a:pPr>
            <a:r>
              <a:rPr altLang="en-US"/>
              <a:t>Storage of remaining (for right utilization in future)</a:t>
            </a:r>
          </a:p>
          <a:p>
            <a:pPr marL="0" indent="0">
              <a:buFont typeface="Symbol" pitchFamily="18" charset="2"/>
              <a:buNone/>
            </a:pPr>
            <a:endParaRPr altLang="en-US"/>
          </a:p>
          <a:p>
            <a:pPr marL="0" indent="0">
              <a:buFont typeface="Symbol" pitchFamily="18" charset="2"/>
              <a:buNone/>
            </a:pPr>
            <a:endParaRPr altLang="en-US"/>
          </a:p>
          <a:p>
            <a:pPr marL="0" indent="0">
              <a:buFont typeface="Symbol" pitchFamily="18" charset="2"/>
              <a:buNone/>
            </a:pPr>
            <a:r>
              <a:rPr altLang="en-US"/>
              <a:t>What is naturally acceptable?</a:t>
            </a:r>
          </a:p>
          <a:p>
            <a:pPr marL="0" indent="0">
              <a:buFont typeface="Symbol" pitchFamily="18" charset="2"/>
              <a:buNone/>
            </a:pPr>
            <a:r>
              <a:rPr altLang="en-US"/>
              <a:t>Renunciation</a:t>
            </a:r>
          </a:p>
          <a:p>
            <a:pPr marL="0" indent="0">
              <a:buFont typeface="Symbol" pitchFamily="18" charset="2"/>
              <a:buNone/>
            </a:pPr>
            <a:r>
              <a:rPr altLang="en-US"/>
              <a:t>Right Utilisation</a:t>
            </a:r>
          </a:p>
          <a:p>
            <a:pPr marL="0" indent="0">
              <a:buFont typeface="Symbol" pitchFamily="18" charset="2"/>
              <a:buNone/>
            </a:pPr>
            <a:r>
              <a:rPr altLang="en-US"/>
              <a:t>Indulgence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ubtitle 4">
            <a:extLst>
              <a:ext uri="{FF2B5EF4-FFF2-40B4-BE49-F238E27FC236}">
                <a16:creationId xmlns:a16="http://schemas.microsoft.com/office/drawing/2014/main" id="{706D514F-0B78-4442-BBBC-38738D7F5E9E}"/>
              </a:ext>
            </a:extLst>
          </p:cNvPr>
          <p:cNvSpPr>
            <a:spLocks noGrp="1" noChangeArrowheads="1"/>
          </p:cNvSpPr>
          <p:nvPr>
            <p:ph type="subTitle" idx="1"/>
          </p:nvPr>
        </p:nvSpPr>
        <p:spPr>
          <a:xfrm>
            <a:off x="1709738" y="3900488"/>
            <a:ext cx="7840662" cy="369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Arial" panose="020B0604020202020204" pitchFamily="34" charset="0"/>
                <a:ea typeface="Calibri" panose="020F0502020204030204" pitchFamily="34" charset="0"/>
                <a:cs typeface="Mangal" panose="02040503050203030202" pitchFamily="18" charset="0"/>
              </a:rPr>
              <a:t>Continuous Happiness and Prosperity – the Basic Human Aspirations</a:t>
            </a:r>
            <a:endParaRPr lang="en-IN" altLang="en-US">
              <a:latin typeface="Arial" panose="020B0604020202020204" pitchFamily="34" charset="0"/>
              <a:ea typeface="Calibri" panose="020F0502020204030204" pitchFamily="34" charset="0"/>
              <a:cs typeface="Mangal" panose="02040503050203030202" pitchFamily="18" charset="0"/>
            </a:endParaRPr>
          </a:p>
        </p:txBody>
      </p:sp>
      <p:sp>
        <p:nvSpPr>
          <p:cNvPr id="27651" name="Title 3">
            <a:extLst>
              <a:ext uri="{FF2B5EF4-FFF2-40B4-BE49-F238E27FC236}">
                <a16:creationId xmlns:a16="http://schemas.microsoft.com/office/drawing/2014/main" id="{A2C14C58-BBD8-4D3E-9C97-5795DB0FDD59}"/>
              </a:ext>
            </a:extLst>
          </p:cNvPr>
          <p:cNvSpPr>
            <a:spLocks noGrp="1" noChangeArrowheads="1"/>
          </p:cNvSpPr>
          <p:nvPr>
            <p:ph type="ctrTitle"/>
          </p:nvPr>
        </p:nvSpPr>
        <p:spPr>
          <a:xfrm>
            <a:off x="1709738" y="2286000"/>
            <a:ext cx="7840662" cy="1230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IN" altLang="en-US">
                <a:latin typeface="Arial" panose="020B0604020202020204" pitchFamily="34" charset="0"/>
              </a:rPr>
              <a:t>FAQs for Lecture 3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1">
            <a:extLst>
              <a:ext uri="{FF2B5EF4-FFF2-40B4-BE49-F238E27FC236}">
                <a16:creationId xmlns:a16="http://schemas.microsoft.com/office/drawing/2014/main" id="{5B98A849-6629-4DAF-B6F1-6B005B6F4C3D}"/>
              </a:ext>
            </a:extLst>
          </p:cNvPr>
          <p:cNvSpPr>
            <a:spLocks noGrp="1"/>
          </p:cNvSpPr>
          <p:nvPr>
            <p:ph sz="half" idx="1"/>
          </p:nvPr>
        </p:nvSpPr>
        <p:spPr bwMode="auto">
          <a:xfrm>
            <a:off x="0" y="609600"/>
            <a:ext cx="6007100" cy="5943600"/>
          </a:xfrm>
        </p:spPr>
        <p:txBody>
          <a:bodyPr vert="horz" wrap="square" lIns="91440" tIns="45720" rIns="91440" bIns="45720" numCol="1" anchor="t" anchorCtr="0" compatLnSpc="1">
            <a:prstTxWarp prst="textNoShape">
              <a:avLst/>
            </a:prstTxWarp>
          </a:bodyPr>
          <a:lstStyle/>
          <a:p>
            <a:pPr>
              <a:defRPr/>
            </a:pPr>
            <a:r>
              <a:rPr lang="en-IN" dirty="0"/>
              <a:t>How can meaning of happiness be universal? </a:t>
            </a:r>
          </a:p>
          <a:p>
            <a:pPr marL="0" indent="0">
              <a:buFont typeface="Arial" panose="020B0604020202020204" pitchFamily="34" charset="0"/>
              <a:buNone/>
              <a:defRPr/>
            </a:pPr>
            <a:r>
              <a:rPr lang="en-IN" dirty="0"/>
              <a:t>Or how can happiness be the same for everyone?</a:t>
            </a:r>
          </a:p>
          <a:p>
            <a:pPr marL="0" indent="0">
              <a:buFont typeface="Arial" panose="020B0604020202020204" pitchFamily="34" charset="0"/>
              <a:buNone/>
              <a:defRPr/>
            </a:pPr>
            <a:endParaRPr lang="en-IN" altLang="en-US" dirty="0"/>
          </a:p>
          <a:p>
            <a:pPr>
              <a:defRPr/>
            </a:pPr>
            <a:endParaRPr lang="en-US" dirty="0"/>
          </a:p>
          <a:p>
            <a:pPr>
              <a:defRPr/>
            </a:pPr>
            <a:endParaRPr lang="en-US" dirty="0"/>
          </a:p>
          <a:p>
            <a:pPr>
              <a:defRPr/>
            </a:pPr>
            <a:r>
              <a:rPr lang="en-US" dirty="0"/>
              <a:t>Everyone in this world is working for one’s own happiness. So is it not right to say that everyone is selfish in this world?</a:t>
            </a:r>
          </a:p>
          <a:p>
            <a:pPr>
              <a:defRPr/>
            </a:pPr>
            <a:endParaRPr lang="en-US" dirty="0"/>
          </a:p>
          <a:p>
            <a:pPr>
              <a:buFont typeface="Arial" charset="0"/>
              <a:buNone/>
              <a:defRPr/>
            </a:pPr>
            <a:endParaRPr lang="en-US" dirty="0"/>
          </a:p>
          <a:p>
            <a:pPr>
              <a:defRPr/>
            </a:pPr>
            <a:endParaRPr lang="en-IN" dirty="0"/>
          </a:p>
          <a:p>
            <a:pPr marL="0" indent="0">
              <a:buFont typeface="Arial" panose="020B0604020202020204" pitchFamily="34" charset="0"/>
              <a:buNone/>
              <a:defRPr/>
            </a:pPr>
            <a:endParaRPr lang="en-US" altLang="en-US" dirty="0"/>
          </a:p>
        </p:txBody>
      </p:sp>
      <p:sp>
        <p:nvSpPr>
          <p:cNvPr id="28675" name="Content Placeholder 2">
            <a:extLst>
              <a:ext uri="{FF2B5EF4-FFF2-40B4-BE49-F238E27FC236}">
                <a16:creationId xmlns:a16="http://schemas.microsoft.com/office/drawing/2014/main" id="{3041C5EE-38E9-47CC-A7B9-AE1B62C28102}"/>
              </a:ext>
            </a:extLst>
          </p:cNvPr>
          <p:cNvSpPr>
            <a:spLocks noGrp="1"/>
          </p:cNvSpPr>
          <p:nvPr>
            <p:ph sz="half" idx="2"/>
          </p:nvPr>
        </p:nvSpPr>
        <p:spPr bwMode="auto">
          <a:xfrm>
            <a:off x="6210300" y="5334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a:t>We have defined happiness as “to be in harmony”, and unhappiness as </a:t>
            </a:r>
            <a:r>
              <a:rPr lang="en-US" altLang="en-US"/>
              <a:t>“to be forced to be in a state of contradiction”. Does this defination of happiness and unhappiness hold good for you? If yes, then happiness means same for all of us.</a:t>
            </a:r>
          </a:p>
          <a:p>
            <a:pPr marL="0" indent="0">
              <a:buFont typeface="Arial" panose="020B0604020202020204" pitchFamily="34" charset="0"/>
              <a:buNone/>
            </a:pPr>
            <a:endParaRPr lang="en-IN" altLang="en-US"/>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Yes, everyone is </a:t>
            </a:r>
            <a:r>
              <a:rPr lang="en-US" altLang="en-US"/>
              <a:t>working for one’s own happiness; but, unfortunately, they are not working for continuous happiness which is their basic desire. If only they work for it, they will realise the importance of relationship, harmony and co-existence which is the foundation for ensuring continuity of happiness for one and for all. In this case, </a:t>
            </a:r>
            <a:r>
              <a:rPr lang="hi-IN" altLang="en-US"/>
              <a:t>स्वार्थ, परार्थ, परमार्थ</a:t>
            </a:r>
            <a:r>
              <a:rPr lang="en-IN" altLang="en-US"/>
              <a:t>- all three are fulfilled togrther.</a:t>
            </a:r>
            <a:r>
              <a:rPr lang="en-US" altLang="en-US"/>
              <a:t>  </a:t>
            </a:r>
            <a:endParaRPr lang="en-IN" altLang="en-US"/>
          </a:p>
        </p:txBody>
      </p:sp>
      <p:sp>
        <p:nvSpPr>
          <p:cNvPr id="28676" name="Title 3">
            <a:extLst>
              <a:ext uri="{FF2B5EF4-FFF2-40B4-BE49-F238E27FC236}">
                <a16:creationId xmlns:a16="http://schemas.microsoft.com/office/drawing/2014/main" id="{6D9BF7CF-4E15-47E4-A8EA-F2EE8CD36153}"/>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Question(s) 1: Happiness			</a:t>
            </a:r>
            <a:r>
              <a:rPr lang="en-US" altLang="en-US"/>
              <a:t>	Response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a:extLst>
              <a:ext uri="{FF2B5EF4-FFF2-40B4-BE49-F238E27FC236}">
                <a16:creationId xmlns:a16="http://schemas.microsoft.com/office/drawing/2014/main" id="{92B0A3FF-F00E-4DCE-81F5-FC8A205C48F2}"/>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Why is it important to understand the aspirations?</a:t>
            </a:r>
          </a:p>
        </p:txBody>
      </p:sp>
      <p:sp>
        <p:nvSpPr>
          <p:cNvPr id="4" name="Text Placeholder 3">
            <a:extLst>
              <a:ext uri="{FF2B5EF4-FFF2-40B4-BE49-F238E27FC236}">
                <a16:creationId xmlns:a16="http://schemas.microsoft.com/office/drawing/2014/main" id="{6C9BFC0B-34F3-4AC7-8426-D4871D1FB9B8}"/>
              </a:ext>
            </a:extLst>
          </p:cNvPr>
          <p:cNvSpPr>
            <a:spLocks noGrp="1"/>
          </p:cNvSpPr>
          <p:nvPr>
            <p:ph type="body" sz="quarter" idx="13"/>
          </p:nvPr>
        </p:nvSpPr>
        <p:spPr/>
        <p:txBody>
          <a:bodyPr>
            <a:noAutofit/>
          </a:bodyPr>
          <a:lstStyle/>
          <a:p>
            <a:pPr marL="457200" indent="-457200">
              <a:buFont typeface="Symbol" pitchFamily="18" charset="2"/>
              <a:buAutoNum type="arabicPeriod"/>
              <a:defRPr/>
            </a:pPr>
            <a:r>
              <a:rPr lang="en-IN"/>
              <a:t>We will make effort in the intended direction (however far the destination may be)</a:t>
            </a:r>
          </a:p>
          <a:p>
            <a:pPr marL="457200" indent="-457200">
              <a:buFont typeface="Symbol" pitchFamily="18" charset="2"/>
              <a:buAutoNum type="arabicPeriod"/>
              <a:defRPr/>
            </a:pPr>
            <a:endParaRPr lang="en-IN"/>
          </a:p>
          <a:p>
            <a:pPr marL="457200" indent="-457200">
              <a:buFont typeface="Symbol" pitchFamily="18" charset="2"/>
              <a:buAutoNum type="arabicPeriod"/>
              <a:defRPr/>
            </a:pPr>
            <a:r>
              <a:rPr lang="en-IN"/>
              <a:t>We will know when we get there</a:t>
            </a:r>
          </a:p>
          <a:p>
            <a:pPr marL="457200" indent="-457200">
              <a:buFont typeface="Symbol" pitchFamily="18" charset="2"/>
              <a:buAutoNum type="arabicPeriod"/>
              <a:defRPr/>
            </a:pPr>
            <a:endParaRPr lang="en-IN"/>
          </a:p>
          <a:p>
            <a:pPr marL="457200" indent="-457200">
              <a:buFont typeface="Symbol" pitchFamily="18" charset="2"/>
              <a:buAutoNum type="arabicPeriod"/>
              <a:defRPr/>
            </a:pPr>
            <a:r>
              <a:rPr lang="en-IN"/>
              <a:t>Without clarity:</a:t>
            </a:r>
          </a:p>
          <a:p>
            <a:pPr lvl="2">
              <a:defRPr/>
            </a:pPr>
            <a:r>
              <a:rPr lang="en-IN" sz="2200"/>
              <a:t>we may get busy with “how to” and 								waver from the intended aspiration</a:t>
            </a:r>
          </a:p>
          <a:p>
            <a:pPr lvl="4">
              <a:defRPr/>
            </a:pPr>
            <a:endParaRPr lang="en-IN" sz="2200"/>
          </a:p>
          <a:p>
            <a:pPr lvl="2">
              <a:defRPr/>
            </a:pPr>
            <a:r>
              <a:rPr lang="en-IN" sz="2200"/>
              <a:t>We may over-evaluate “our part” of the whole, 						get so involved in it that 									the overall target may be compromised</a:t>
            </a:r>
          </a:p>
          <a:p>
            <a:pPr marL="0" indent="0">
              <a:buFont typeface="Symbol" pitchFamily="18" charset="2"/>
              <a:buNone/>
              <a:defRPr/>
            </a:pPr>
            <a:endParaRPr lang="en-IN"/>
          </a:p>
          <a:p>
            <a:pPr marL="0" indent="0">
              <a:buFont typeface="Symbol" pitchFamily="18" charset="2"/>
              <a:buNone/>
              <a:defRPr/>
            </a:pPr>
            <a:r>
              <a:rPr lang="en-IN"/>
              <a:t>Whatever we feel, think, do, get done… should it not result in desired results?</a:t>
            </a:r>
          </a:p>
          <a:p>
            <a:pPr marL="0" indent="0">
              <a:buFont typeface="Symbol" pitchFamily="18" charset="2"/>
              <a:buNone/>
              <a:defRPr/>
            </a:pPr>
            <a:r>
              <a:rPr lang="en-IN"/>
              <a:t>So, we have to be clear about these desired results</a:t>
            </a:r>
          </a:p>
          <a:p>
            <a:pPr marL="0" indent="0">
              <a:buFont typeface="Symbol" pitchFamily="18" charset="2"/>
              <a:buNone/>
              <a:defRPr/>
            </a:pPr>
            <a:r>
              <a:rPr lang="en-IN"/>
              <a:t>Without that clarity, our efforts may be directionless!</a:t>
            </a:r>
          </a:p>
          <a:p>
            <a:pPr lvl="2">
              <a:defRPr/>
            </a:pPr>
            <a:endParaRPr lang="en-IN" sz="2200"/>
          </a:p>
        </p:txBody>
      </p:sp>
      <p:grpSp>
        <p:nvGrpSpPr>
          <p:cNvPr id="29700" name="Group 2">
            <a:extLst>
              <a:ext uri="{FF2B5EF4-FFF2-40B4-BE49-F238E27FC236}">
                <a16:creationId xmlns:a16="http://schemas.microsoft.com/office/drawing/2014/main" id="{0188380A-0C11-4475-9DDB-57C993DF0F5B}"/>
              </a:ext>
            </a:extLst>
          </p:cNvPr>
          <p:cNvGrpSpPr>
            <a:grpSpLocks/>
          </p:cNvGrpSpPr>
          <p:nvPr/>
        </p:nvGrpSpPr>
        <p:grpSpPr bwMode="auto">
          <a:xfrm>
            <a:off x="6248400" y="1216025"/>
            <a:ext cx="5819775" cy="3968750"/>
            <a:chOff x="6248400" y="1216290"/>
            <a:chExt cx="5819775" cy="3968287"/>
          </a:xfrm>
        </p:grpSpPr>
        <p:pic>
          <p:nvPicPr>
            <p:cNvPr id="29701" name="Picture 2" descr="The surgery was a success but the patient died">
              <a:extLst>
                <a:ext uri="{FF2B5EF4-FFF2-40B4-BE49-F238E27FC236}">
                  <a16:creationId xmlns:a16="http://schemas.microsoft.com/office/drawing/2014/main" id="{280A1C73-19F4-458C-852C-0BA081DF1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216290"/>
              <a:ext cx="5819775" cy="3660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Box 5">
              <a:extLst>
                <a:ext uri="{FF2B5EF4-FFF2-40B4-BE49-F238E27FC236}">
                  <a16:creationId xmlns:a16="http://schemas.microsoft.com/office/drawing/2014/main" id="{9232B0D0-5D7A-4030-BC19-25E07A3FFC0E}"/>
                </a:ext>
              </a:extLst>
            </p:cNvPr>
            <p:cNvSpPr txBox="1">
              <a:spLocks noChangeArrowheads="1"/>
            </p:cNvSpPr>
            <p:nvPr/>
          </p:nvSpPr>
          <p:spPr bwMode="auto">
            <a:xfrm>
              <a:off x="6248400" y="4876800"/>
              <a:ext cx="58197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IN" altLang="en-US" sz="1400"/>
                <a:t>with due apologies to our good doctors</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CDDDAE7-6029-4CAB-BA70-892EDD5A7C03}"/>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12291" name="Text Placeholder 2">
            <a:extLst>
              <a:ext uri="{FF2B5EF4-FFF2-40B4-BE49-F238E27FC236}">
                <a16:creationId xmlns:a16="http://schemas.microsoft.com/office/drawing/2014/main" id="{0710B5FB-541D-4899-BD4D-F4FE6CA1BDB2}"/>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pic>
        <p:nvPicPr>
          <p:cNvPr id="12292" name="Picture 3">
            <a:extLst>
              <a:ext uri="{FF2B5EF4-FFF2-40B4-BE49-F238E27FC236}">
                <a16:creationId xmlns:a16="http://schemas.microsoft.com/office/drawing/2014/main" id="{012D4B1C-1E33-4B61-B17D-273086D4A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1">
            <a:extLst>
              <a:ext uri="{FF2B5EF4-FFF2-40B4-BE49-F238E27FC236}">
                <a16:creationId xmlns:a16="http://schemas.microsoft.com/office/drawing/2014/main" id="{F941EC2E-5C8C-4EF5-B0EC-48396130697B}"/>
              </a:ext>
            </a:extLst>
          </p:cNvPr>
          <p:cNvSpPr>
            <a:spLocks noGrp="1"/>
          </p:cNvSpPr>
          <p:nvPr>
            <p:ph sz="half" idx="1"/>
          </p:nvPr>
        </p:nvSpPr>
        <p:spPr bwMode="auto">
          <a:xfrm>
            <a:off x="0" y="609600"/>
            <a:ext cx="6007100" cy="5943600"/>
          </a:xfrm>
        </p:spPr>
        <p:txBody>
          <a:bodyPr vert="horz" wrap="square" lIns="91440" tIns="45720" rIns="91440" bIns="45720" numCol="1" anchor="t" anchorCtr="0" compatLnSpc="1">
            <a:prstTxWarp prst="textNoShape">
              <a:avLst/>
            </a:prstTxWarp>
          </a:bodyPr>
          <a:lstStyle/>
          <a:p>
            <a:pPr>
              <a:defRPr/>
            </a:pPr>
            <a:r>
              <a:rPr lang="en-US" dirty="0"/>
              <a:t>What is happiness? Is it a mental state, sense of freedom, self-satisfaction in life, bliss, harmony in mind, etc.?</a:t>
            </a:r>
          </a:p>
          <a:p>
            <a:pPr>
              <a:defRPr/>
            </a:pPr>
            <a:endParaRPr lang="en-US" dirty="0"/>
          </a:p>
          <a:p>
            <a:pPr>
              <a:defRPr/>
            </a:pPr>
            <a:endParaRPr lang="en-US" dirty="0"/>
          </a:p>
          <a:p>
            <a:pPr>
              <a:defRPr/>
            </a:pPr>
            <a:endParaRPr lang="en-US" dirty="0"/>
          </a:p>
          <a:p>
            <a:pPr>
              <a:defRPr/>
            </a:pPr>
            <a:r>
              <a:rPr lang="en-US" dirty="0"/>
              <a:t>What is the sign to recognize that one is happy?</a:t>
            </a:r>
          </a:p>
          <a:p>
            <a:pPr>
              <a:defRPr/>
            </a:pPr>
            <a:endParaRPr lang="en-US" dirty="0"/>
          </a:p>
          <a:p>
            <a:pPr>
              <a:defRPr/>
            </a:pPr>
            <a:endParaRPr lang="en-IN" dirty="0"/>
          </a:p>
          <a:p>
            <a:pPr marL="0" indent="0">
              <a:buFont typeface="Arial" panose="020B0604020202020204" pitchFamily="34" charset="0"/>
              <a:buNone/>
              <a:defRPr/>
            </a:pPr>
            <a:endParaRPr lang="en-US" altLang="en-US" dirty="0"/>
          </a:p>
        </p:txBody>
      </p:sp>
      <p:sp>
        <p:nvSpPr>
          <p:cNvPr id="30723" name="Content Placeholder 2">
            <a:extLst>
              <a:ext uri="{FF2B5EF4-FFF2-40B4-BE49-F238E27FC236}">
                <a16:creationId xmlns:a16="http://schemas.microsoft.com/office/drawing/2014/main" id="{BDF3011B-9B00-42E0-BD1C-EA705AA1B0D7}"/>
              </a:ext>
            </a:extLst>
          </p:cNvPr>
          <p:cNvSpPr>
            <a:spLocks noGrp="1"/>
          </p:cNvSpPr>
          <p:nvPr>
            <p:ph sz="half" idx="2"/>
          </p:nvPr>
        </p:nvSpPr>
        <p:spPr bwMode="auto">
          <a:xfrm>
            <a:off x="6210300" y="5334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a:t>Happiness is to be in a state of harmony. Certainly, it is state of the self, the consciousness. When we are in a state of continuous happiness, it includes peace, satisfaction and bliss in the self.</a:t>
            </a:r>
          </a:p>
          <a:p>
            <a:pPr marL="0" indent="0">
              <a:buFont typeface="Arial" panose="020B0604020202020204" pitchFamily="34" charset="0"/>
              <a:buNone/>
            </a:pPr>
            <a:endParaRPr lang="en-IN" altLang="en-US"/>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When we are happy, we are in a state of harmony within and this reflects in terms of the harmony with world outside. So, these are the two main indicators that one is happy. On the other hand, if  we are unhappy, we are in a state of contradiction within and this reflects in terms of the contradiction with world outside. Check for yourself, when does a mother shouts at or beat the child, when she is in harmony within or contradiction within?</a:t>
            </a:r>
          </a:p>
          <a:p>
            <a:pPr marL="0" indent="0">
              <a:buFont typeface="Arial" panose="020B0604020202020204" pitchFamily="34" charset="0"/>
              <a:buNone/>
            </a:pPr>
            <a:endParaRPr lang="en-IN" altLang="en-US"/>
          </a:p>
        </p:txBody>
      </p:sp>
      <p:sp>
        <p:nvSpPr>
          <p:cNvPr id="30724" name="Title 3">
            <a:extLst>
              <a:ext uri="{FF2B5EF4-FFF2-40B4-BE49-F238E27FC236}">
                <a16:creationId xmlns:a16="http://schemas.microsoft.com/office/drawing/2014/main" id="{6D75D46E-9B98-45A7-8FE5-B3FF177A968F}"/>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Question(s) 1: Happiness			</a:t>
            </a:r>
            <a:r>
              <a:rPr lang="en-US" altLang="en-US"/>
              <a:t>	Response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a:extLst>
              <a:ext uri="{FF2B5EF4-FFF2-40B4-BE49-F238E27FC236}">
                <a16:creationId xmlns:a16="http://schemas.microsoft.com/office/drawing/2014/main" id="{7E03AFE4-32A6-486B-838D-FC3B82C86883}"/>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Don’t you think that issues like happiness in continuity are merely imaginary or impractical. We have been talking about such issues for ages, and it is impossible to define it and ensure it.</a:t>
            </a:r>
          </a:p>
          <a:p>
            <a:endParaRPr lang="en-US" altLang="en-US"/>
          </a:p>
        </p:txBody>
      </p:sp>
      <p:sp>
        <p:nvSpPr>
          <p:cNvPr id="31747" name="Content Placeholder 2">
            <a:extLst>
              <a:ext uri="{FF2B5EF4-FFF2-40B4-BE49-F238E27FC236}">
                <a16:creationId xmlns:a16="http://schemas.microsoft.com/office/drawing/2014/main" id="{AE8070D1-BAB0-4C78-BC36-4BEE3842D81F}"/>
              </a:ext>
            </a:extLst>
          </p:cNvPr>
          <p:cNvSpPr>
            <a:spLocks noGrp="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There are two things to be considered- 1. is it desirable? and 2. is it feasible? We all desire for </a:t>
            </a:r>
            <a:r>
              <a:rPr lang="en-US" altLang="en-US"/>
              <a:t>happiness in continuity, definitely. As regard feasibility, we have people who realised this relationship, harmony and co-existence, and the state of bliss emerging out of it. We can also verify this by understanding relationship and harmony and living in it; any small effort in this direction makes us happy to that extent and it shows the possibility that if we can understand these in their completeness and live with these in continuity, we too can ensure the continuity of happiness, that state of bliss in ourselves.</a:t>
            </a:r>
          </a:p>
        </p:txBody>
      </p:sp>
      <p:sp>
        <p:nvSpPr>
          <p:cNvPr id="31748" name="Title 3">
            <a:extLst>
              <a:ext uri="{FF2B5EF4-FFF2-40B4-BE49-F238E27FC236}">
                <a16:creationId xmlns:a16="http://schemas.microsoft.com/office/drawing/2014/main" id="{28085BE7-0680-4354-B512-B6D0DE97B6B6}"/>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Question(s) 2: Happiness			</a:t>
            </a:r>
            <a:r>
              <a:rPr lang="en-US" altLang="en-US"/>
              <a:t>	Response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a:extLst>
              <a:ext uri="{FF2B5EF4-FFF2-40B4-BE49-F238E27FC236}">
                <a16:creationId xmlns:a16="http://schemas.microsoft.com/office/drawing/2014/main" id="{154D59A2-F386-41CA-851F-992CA4661FA3}"/>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We are talking about ‘want’ of happiness. But traditionally, we have been saying that this ‘want’ is the basic reason for unhappiness. Kindly comment.</a:t>
            </a:r>
          </a:p>
          <a:p>
            <a:endParaRPr lang="en-US" altLang="en-US"/>
          </a:p>
          <a:p>
            <a:endParaRPr lang="en-US" altLang="en-US"/>
          </a:p>
          <a:p>
            <a:endParaRPr lang="en-US" altLang="en-US"/>
          </a:p>
          <a:p>
            <a:endParaRPr lang="en-US" altLang="en-US"/>
          </a:p>
          <a:p>
            <a:endParaRPr lang="en-US" altLang="en-US"/>
          </a:p>
          <a:p>
            <a:r>
              <a:rPr lang="en-US" altLang="en-US"/>
              <a:t>This is all good to talk about happiness, prosperity etc. But if your house catches fire, what will you do? Talk about happiness or put out the fire? The society is burning today. What should I do first? </a:t>
            </a:r>
          </a:p>
        </p:txBody>
      </p:sp>
      <p:sp>
        <p:nvSpPr>
          <p:cNvPr id="32771" name="Content Placeholder 2">
            <a:extLst>
              <a:ext uri="{FF2B5EF4-FFF2-40B4-BE49-F238E27FC236}">
                <a16:creationId xmlns:a16="http://schemas.microsoft.com/office/drawing/2014/main" id="{A6EA6138-D6BA-4FBD-B2FE-0F7D241DCC2A}"/>
              </a:ext>
            </a:extLst>
          </p:cNvPr>
          <p:cNvSpPr>
            <a:spLocks noGrp="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We are talking about ensuring the continuity of happiness, which is ensured by understanding of harmony  and my living with feeling of harmony within. This is something which has to be ensured within and not to be obtained from outside. When we try to get it from outside, that creats the problem. So, what is being said is that if you try to get continuity of happiness from outside, you are bound to fail, be in trouble.</a:t>
            </a:r>
          </a:p>
          <a:p>
            <a:r>
              <a:rPr lang="en-IN" altLang="en-US"/>
              <a:t>Extinguish the fire in the society! But, how do you do it, that is the question.  We are essentially trying yo work for a real answer to it. Only when we have a system which ensure wellbeing of all- by ensuring </a:t>
            </a:r>
            <a:r>
              <a:rPr lang="en-US" altLang="en-US"/>
              <a:t>continuity of happiness for one and for all, there will be harmony and peace in the society.</a:t>
            </a:r>
          </a:p>
        </p:txBody>
      </p:sp>
      <p:sp>
        <p:nvSpPr>
          <p:cNvPr id="32772" name="Title 3">
            <a:extLst>
              <a:ext uri="{FF2B5EF4-FFF2-40B4-BE49-F238E27FC236}">
                <a16:creationId xmlns:a16="http://schemas.microsoft.com/office/drawing/2014/main" id="{34FBF32D-1222-4A82-B8A8-E9991CE8EB64}"/>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Question(s) 2: Happiness			</a:t>
            </a:r>
            <a:r>
              <a:rPr lang="en-US" altLang="en-US"/>
              <a:t>	Response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a:extLst>
              <a:ext uri="{FF2B5EF4-FFF2-40B4-BE49-F238E27FC236}">
                <a16:creationId xmlns:a16="http://schemas.microsoft.com/office/drawing/2014/main" id="{451319BA-F8FD-4D1F-A69D-896840AB0C4D}"/>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Why are we calling food also as a physical facility? It is the basic need of a human being.</a:t>
            </a:r>
          </a:p>
          <a:p>
            <a:endParaRPr lang="en-IN" altLang="en-US"/>
          </a:p>
          <a:p>
            <a:endParaRPr lang="en-IN" altLang="en-US"/>
          </a:p>
          <a:p>
            <a:endParaRPr lang="en-IN" altLang="en-US"/>
          </a:p>
          <a:p>
            <a:r>
              <a:rPr lang="en-IN" altLang="en-US"/>
              <a:t>If I feel happy by accumulating and indulging in physical facilities, why should I not go for it?</a:t>
            </a:r>
          </a:p>
          <a:p>
            <a:endParaRPr lang="en-IN" altLang="en-US"/>
          </a:p>
          <a:p>
            <a:r>
              <a:rPr lang="en-IN" altLang="en-US"/>
              <a:t>Looking at the rate of inflation in the country and the unforeseen situations (like this covid situation), how can I ever make out the need for physical facilities I will require?</a:t>
            </a:r>
          </a:p>
          <a:p>
            <a:endParaRPr lang="en-IN" altLang="en-US"/>
          </a:p>
          <a:p>
            <a:endParaRPr lang="en-IN" altLang="en-US"/>
          </a:p>
        </p:txBody>
      </p:sp>
      <p:sp>
        <p:nvSpPr>
          <p:cNvPr id="33795" name="Content Placeholder 2">
            <a:extLst>
              <a:ext uri="{FF2B5EF4-FFF2-40B4-BE49-F238E27FC236}">
                <a16:creationId xmlns:a16="http://schemas.microsoft.com/office/drawing/2014/main" id="{F379CC04-2C9C-44E7-91BB-38B2360A8470}"/>
              </a:ext>
            </a:extLst>
          </p:cNvPr>
          <p:cNvSpPr>
            <a:spLocks noGrp="1"/>
          </p:cNvSpPr>
          <p:nvPr>
            <p:ph sz="half" idx="2"/>
          </p:nvPr>
        </p:nvSpPr>
        <p:spPr bwMode="auto">
          <a:xfrm>
            <a:off x="6210300" y="4572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Food is physio-chemical in nature, and it facilitates to nurture our body, therefore we are calling it as physical facility. In fact, real purpose of physical facility is to serve our basic needs. Over indulgence will not come under right utilisation.</a:t>
            </a:r>
          </a:p>
          <a:p>
            <a:endParaRPr lang="en-IN" altLang="en-US"/>
          </a:p>
          <a:p>
            <a:r>
              <a:rPr lang="en-IN" altLang="en-US"/>
              <a:t>You can go for it, but, be clear that it will never lead to continuity of happiness and prosperity</a:t>
            </a:r>
          </a:p>
          <a:p>
            <a:endParaRPr lang="en-IN" altLang="en-US"/>
          </a:p>
          <a:p>
            <a:r>
              <a:rPr lang="en-IN" altLang="en-US"/>
              <a:t>We have to distinguish between the physical needs and the need of the self. Physical needs, which relates to the needs of the body, can certainly be identified. We are already producing more (6 times) than what is required for all the people on earth. Inflation is a man made phenomenon</a:t>
            </a:r>
          </a:p>
        </p:txBody>
      </p:sp>
      <p:sp>
        <p:nvSpPr>
          <p:cNvPr id="33796" name="Title 3">
            <a:extLst>
              <a:ext uri="{FF2B5EF4-FFF2-40B4-BE49-F238E27FC236}">
                <a16:creationId xmlns:a16="http://schemas.microsoft.com/office/drawing/2014/main" id="{D553AD20-A56C-4881-8296-DD367783453D}"/>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Question(s) 3: Prosperity			</a:t>
            </a:r>
            <a:r>
              <a:rPr lang="en-US" altLang="en-US"/>
              <a:t>	Response</a:t>
            </a:r>
            <a:endParaRPr lang="en-I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a:extLst>
              <a:ext uri="{FF2B5EF4-FFF2-40B4-BE49-F238E27FC236}">
                <a16:creationId xmlns:a16="http://schemas.microsoft.com/office/drawing/2014/main" id="{113F76D3-68D8-43B8-9AA6-0925FE35CECD}"/>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When we say prosperity is the feeling of having more than required, how do I decide how much more?</a:t>
            </a:r>
          </a:p>
        </p:txBody>
      </p:sp>
      <p:sp>
        <p:nvSpPr>
          <p:cNvPr id="34819" name="Content Placeholder 2">
            <a:extLst>
              <a:ext uri="{FF2B5EF4-FFF2-40B4-BE49-F238E27FC236}">
                <a16:creationId xmlns:a16="http://schemas.microsoft.com/office/drawing/2014/main" id="{B106AEA9-9677-4184-8E79-DB0E65C08F10}"/>
              </a:ext>
            </a:extLst>
          </p:cNvPr>
          <p:cNvSpPr>
            <a:spLocks noGrp="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My physical needs I can identify, and that much I have to produce anyway. However, I have to produce more to share with others- my relatives, my friends and people who need in the society. Of course, while producing more, we have to make sure that this production is through a cyclic and mutually enriching process with the rest of nature</a:t>
            </a:r>
          </a:p>
        </p:txBody>
      </p:sp>
      <p:sp>
        <p:nvSpPr>
          <p:cNvPr id="34820" name="Title 3">
            <a:extLst>
              <a:ext uri="{FF2B5EF4-FFF2-40B4-BE49-F238E27FC236}">
                <a16:creationId xmlns:a16="http://schemas.microsoft.com/office/drawing/2014/main" id="{ABD52680-C3D8-467F-A70C-76DF2C0E234E}"/>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Question(s) 3: Prosperity			</a:t>
            </a:r>
            <a:r>
              <a:rPr lang="en-US" altLang="en-US"/>
              <a:t>	Response</a:t>
            </a:r>
            <a:endParaRPr lang="en-I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B299A99E-79D5-471A-A058-E07254838E91}"/>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Physical Facility</a:t>
            </a:r>
            <a:endParaRPr lang="en-IN" altLang="en-US"/>
          </a:p>
        </p:txBody>
      </p:sp>
      <p:sp>
        <p:nvSpPr>
          <p:cNvPr id="35843" name="Text Placeholder 2">
            <a:extLst>
              <a:ext uri="{FF2B5EF4-FFF2-40B4-BE49-F238E27FC236}">
                <a16:creationId xmlns:a16="http://schemas.microsoft.com/office/drawing/2014/main" id="{8038478A-8EB6-4ADE-BE03-F953C03BEED7}"/>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Symbol" pitchFamily="18" charset="2"/>
              <a:buNone/>
            </a:pPr>
            <a:r>
              <a:rPr altLang="en-US"/>
              <a:t>Right understanding and right feeling (feeling of relationship)</a:t>
            </a:r>
          </a:p>
          <a:p>
            <a:pPr marL="0" indent="0">
              <a:buFont typeface="Symbol" pitchFamily="18" charset="2"/>
              <a:buNone/>
            </a:pPr>
            <a:r>
              <a:rPr altLang="en-US"/>
              <a:t>Identification (as a family, with right understanding of natural laws)</a:t>
            </a:r>
          </a:p>
          <a:p>
            <a:pPr marL="0" indent="0">
              <a:buFont typeface="Symbol" pitchFamily="18" charset="2"/>
              <a:buNone/>
            </a:pPr>
            <a:r>
              <a:rPr altLang="en-US"/>
              <a:t>Availability / Production (capacity to produce in the family + availability in nature)</a:t>
            </a:r>
          </a:p>
          <a:p>
            <a:pPr marL="0" indent="0">
              <a:buFont typeface="Symbol" pitchFamily="18" charset="2"/>
              <a:buNone/>
            </a:pPr>
            <a:r>
              <a:rPr altLang="en-US"/>
              <a:t>Consuming (what is required… right utilization)</a:t>
            </a:r>
          </a:p>
          <a:p>
            <a:pPr marL="0" indent="0">
              <a:buFont typeface="Symbol" pitchFamily="18" charset="2"/>
              <a:buNone/>
            </a:pPr>
            <a:r>
              <a:rPr altLang="en-US"/>
              <a:t>Sharing (in family… society… for the wellbeing of all)</a:t>
            </a:r>
          </a:p>
          <a:p>
            <a:pPr marL="0" indent="0">
              <a:buFont typeface="Symbol" pitchFamily="18" charset="2"/>
              <a:buNone/>
            </a:pPr>
            <a:r>
              <a:rPr altLang="en-US"/>
              <a:t>Storage of remaining (for right utilization in future)</a:t>
            </a:r>
          </a:p>
          <a:p>
            <a:pPr marL="0" indent="0">
              <a:buFont typeface="Symbol" pitchFamily="18" charset="2"/>
              <a:buNone/>
            </a:pPr>
            <a:endParaRPr altLang="en-US"/>
          </a:p>
          <a:p>
            <a:pPr marL="0" indent="0">
              <a:buFont typeface="Symbol" pitchFamily="18" charset="2"/>
              <a:buNone/>
            </a:pPr>
            <a:endParaRPr altLang="en-US"/>
          </a:p>
          <a:p>
            <a:pPr marL="0" indent="0">
              <a:buFont typeface="Symbol" pitchFamily="18" charset="2"/>
              <a:buNone/>
            </a:pPr>
            <a:r>
              <a:rPr altLang="en-US"/>
              <a:t>What is naturally acceptable?</a:t>
            </a:r>
          </a:p>
          <a:p>
            <a:pPr marL="228600" lvl="1" indent="0">
              <a:buFont typeface="Wingdings" pitchFamily="2" charset="2"/>
              <a:buNone/>
            </a:pPr>
            <a:r>
              <a:rPr altLang="en-US"/>
              <a:t>Renunciation</a:t>
            </a:r>
          </a:p>
          <a:p>
            <a:pPr marL="228600" lvl="1" indent="0">
              <a:buFont typeface="Wingdings" pitchFamily="2" charset="2"/>
              <a:buNone/>
            </a:pPr>
            <a:r>
              <a:rPr altLang="en-US"/>
              <a:t>Right Utilisation</a:t>
            </a:r>
          </a:p>
          <a:p>
            <a:pPr marL="228600" lvl="1" indent="0">
              <a:buFont typeface="Wingdings" pitchFamily="2" charset="2"/>
              <a:buNone/>
            </a:pPr>
            <a:r>
              <a:rPr altLang="en-US"/>
              <a:t>Indulgence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E1A8ED79-9C38-430A-AB15-5D4E42D8DDFB}"/>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36867" name="Text Placeholder 2">
            <a:extLst>
              <a:ext uri="{FF2B5EF4-FFF2-40B4-BE49-F238E27FC236}">
                <a16:creationId xmlns:a16="http://schemas.microsoft.com/office/drawing/2014/main" id="{0A36597C-B6F9-46E8-8A19-EAF44B0B02BB}"/>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Symbol" pitchFamily="18" charset="2"/>
              <a:buNone/>
            </a:pPr>
            <a:r>
              <a:rPr altLang="en-US"/>
              <a:t>1. Relate to them</a:t>
            </a:r>
          </a:p>
          <a:p>
            <a:pPr marL="0" indent="0">
              <a:buFont typeface="Symbol" pitchFamily="18" charset="2"/>
              <a:buNone/>
            </a:pPr>
            <a:r>
              <a:rPr altLang="en-US"/>
              <a:t>2. Help them see the wider possibilities with human existence</a:t>
            </a:r>
          </a:p>
          <a:p>
            <a:pPr marL="0" indent="0">
              <a:buFont typeface="Symbol" pitchFamily="18" charset="2"/>
              <a:buNone/>
            </a:pPr>
            <a:r>
              <a:rPr altLang="en-US"/>
              <a:t>3. Then they will be able to decide… we can also help them to make appropriate choice for participation in the larger society</a:t>
            </a:r>
          </a:p>
          <a:p>
            <a:pPr marL="0" indent="0">
              <a:buFont typeface="Symbol" pitchFamily="18" charset="2"/>
              <a:buNone/>
            </a:pPr>
            <a:endParaRPr altLang="en-US"/>
          </a:p>
          <a:p>
            <a:pPr marL="0" indent="0">
              <a:buFont typeface="Symbol" pitchFamily="18" charset="2"/>
              <a:buNone/>
            </a:pPr>
            <a:r>
              <a:rPr altLang="en-US"/>
              <a:t>Presently</a:t>
            </a:r>
          </a:p>
          <a:p>
            <a:pPr marL="0" indent="0">
              <a:buFont typeface="Symbol" pitchFamily="18" charset="2"/>
              <a:buNone/>
            </a:pPr>
            <a:r>
              <a:rPr altLang="en-US"/>
              <a:t>We do not relate to them</a:t>
            </a:r>
          </a:p>
          <a:p>
            <a:pPr marL="0" indent="0">
              <a:buFont typeface="Symbol" pitchFamily="18" charset="2"/>
              <a:buNone/>
            </a:pPr>
            <a:r>
              <a:rPr altLang="en-US"/>
              <a:t>They don’t see the relevance of many of te hings we are asking of them</a:t>
            </a:r>
          </a:p>
          <a:p>
            <a:pPr marL="0" indent="0">
              <a:buFont typeface="Symbol" pitchFamily="18" charset="2"/>
              <a:buNone/>
            </a:pPr>
            <a:r>
              <a:rPr altLang="en-US"/>
              <a:t>We try to dominate</a:t>
            </a:r>
          </a:p>
          <a:p>
            <a:pPr marL="0" indent="0">
              <a:buFont typeface="Symbol" pitchFamily="18" charset="2"/>
              <a:buNone/>
            </a:pPr>
            <a:r>
              <a:rPr altLang="en-US"/>
              <a:t>They react… &lt;&lt;see recording&gt;&gt;</a:t>
            </a:r>
            <a:endParaRPr lang="en-I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a:extLst>
              <a:ext uri="{FF2B5EF4-FFF2-40B4-BE49-F238E27FC236}">
                <a16:creationId xmlns:a16="http://schemas.microsoft.com/office/drawing/2014/main" id="{47A1293A-96BF-4652-AB5F-57492345FABC}"/>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The right understanding is not going to be ensured in a day or two. When I go to work for it, I am not able to work for physical facilities. Now I have to fulfil all my relationships too and I require more facilities for it. So, how do I make the right program to ensure enough physical facilities?</a:t>
            </a:r>
          </a:p>
          <a:p>
            <a:endParaRPr lang="en-IN" altLang="en-US"/>
          </a:p>
          <a:p>
            <a:endParaRPr lang="en-IN" altLang="en-US"/>
          </a:p>
          <a:p>
            <a:endParaRPr lang="en-IN" altLang="en-US"/>
          </a:p>
          <a:p>
            <a:r>
              <a:rPr lang="en-IN" altLang="en-US"/>
              <a:t>If prosperity is a feeling, can’t I simply have it without working much for physical facilities by minimising my needs?</a:t>
            </a:r>
          </a:p>
          <a:p>
            <a:endParaRPr lang="en-IN" altLang="en-US"/>
          </a:p>
          <a:p>
            <a:endParaRPr lang="en-IN" altLang="en-US"/>
          </a:p>
          <a:p>
            <a:endParaRPr lang="en-IN" altLang="en-US"/>
          </a:p>
          <a:p>
            <a:endParaRPr lang="en-IN" altLang="en-US"/>
          </a:p>
          <a:p>
            <a:endParaRPr lang="en-IN" altLang="en-US"/>
          </a:p>
        </p:txBody>
      </p:sp>
      <p:sp>
        <p:nvSpPr>
          <p:cNvPr id="37891" name="Content Placeholder 2">
            <a:extLst>
              <a:ext uri="{FF2B5EF4-FFF2-40B4-BE49-F238E27FC236}">
                <a16:creationId xmlns:a16="http://schemas.microsoft.com/office/drawing/2014/main" id="{C7A797E9-00F9-4453-93A4-ED3BE757E87C}"/>
              </a:ext>
            </a:extLst>
          </p:cNvPr>
          <p:cNvSpPr>
            <a:spLocks noGrp="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With right understanding, I can identify my need for physical facility. Most of the times we find that we already have more than what is required. So we can feel prosperous. In case we have less, we can work better with right understanding to produce more. As far as relationship is concerned, the major issue there is that of feelings and that can be ensured through right understanding</a:t>
            </a:r>
          </a:p>
          <a:p>
            <a:endParaRPr lang="en-IN" altLang="en-US"/>
          </a:p>
          <a:p>
            <a:r>
              <a:rPr lang="en-IN" altLang="en-US"/>
              <a:t>Not by minimising my needs, but, by rightly identifying my physical needs. If i do that, i find that it is very less and it is possible to produce more than that. As we mentioned, we are already producing more than what is required for all people. by minimising my needs?</a:t>
            </a:r>
          </a:p>
          <a:p>
            <a:endParaRPr lang="en-IN" altLang="en-US"/>
          </a:p>
          <a:p>
            <a:endParaRPr lang="en-IN" altLang="en-US"/>
          </a:p>
        </p:txBody>
      </p:sp>
      <p:sp>
        <p:nvSpPr>
          <p:cNvPr id="37892" name="Title 3">
            <a:extLst>
              <a:ext uri="{FF2B5EF4-FFF2-40B4-BE49-F238E27FC236}">
                <a16:creationId xmlns:a16="http://schemas.microsoft.com/office/drawing/2014/main" id="{57672303-1441-4D88-875B-39C399D5A1C7}"/>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Question(s) 4: Prosperity			</a:t>
            </a:r>
            <a:r>
              <a:rPr lang="en-US" altLang="en-US"/>
              <a:t>	Response</a:t>
            </a:r>
            <a:endParaRPr lang="en-I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1">
            <a:extLst>
              <a:ext uri="{FF2B5EF4-FFF2-40B4-BE49-F238E27FC236}">
                <a16:creationId xmlns:a16="http://schemas.microsoft.com/office/drawing/2014/main" id="{06B03FEB-6CBA-4EF7-B498-EBEF08C01C70}"/>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You are talking about prosperity. The saints in our country talked about renunciation and they were happy. Can’t that also be the way to live?</a:t>
            </a:r>
          </a:p>
          <a:p>
            <a:endParaRPr lang="en-IN" altLang="en-US"/>
          </a:p>
          <a:p>
            <a:endParaRPr lang="en-IN" altLang="en-US"/>
          </a:p>
          <a:p>
            <a:endParaRPr lang="en-IN" altLang="en-US"/>
          </a:p>
          <a:p>
            <a:endParaRPr lang="en-IN" altLang="en-US"/>
          </a:p>
        </p:txBody>
      </p:sp>
      <p:sp>
        <p:nvSpPr>
          <p:cNvPr id="38915" name="Content Placeholder 2">
            <a:extLst>
              <a:ext uri="{FF2B5EF4-FFF2-40B4-BE49-F238E27FC236}">
                <a16:creationId xmlns:a16="http://schemas.microsoft.com/office/drawing/2014/main" id="{C9F40EB7-41D6-4131-BCFC-EAFC5210D050}"/>
              </a:ext>
            </a:extLst>
          </p:cNvPr>
          <p:cNvSpPr>
            <a:spLocks noGrp="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What has been said time and again is that  rightly identify the physical needs, do not over-indulge. When we look at it from the perspective of people who are over-indulging, it seems to be renunciation. Further, it has always been professed that we produce more than what is required but, consume only as much as is required, the rest we share with others for relationship and for societal well-being.</a:t>
            </a:r>
          </a:p>
        </p:txBody>
      </p:sp>
      <p:sp>
        <p:nvSpPr>
          <p:cNvPr id="38916" name="Title 3">
            <a:extLst>
              <a:ext uri="{FF2B5EF4-FFF2-40B4-BE49-F238E27FC236}">
                <a16:creationId xmlns:a16="http://schemas.microsoft.com/office/drawing/2014/main" id="{30C599AD-852C-4A88-A4F6-DA42AEB44CA1}"/>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Question(s) 4: Prosperity			</a:t>
            </a:r>
            <a:r>
              <a:rPr lang="en-US" altLang="en-US"/>
              <a:t>	Response</a:t>
            </a:r>
            <a:endParaRPr lang="en-I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a:extLst>
              <a:ext uri="{FF2B5EF4-FFF2-40B4-BE49-F238E27FC236}">
                <a16:creationId xmlns:a16="http://schemas.microsoft.com/office/drawing/2014/main" id="{63E5CE80-D6AF-43CA-8C19-49C5CF88F348}"/>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How can the feeling of prosperity ever be continuous as it is dependent on the availability of physical facilities which are temporary?</a:t>
            </a:r>
          </a:p>
          <a:p>
            <a:endParaRPr lang="en-IN" altLang="en-US"/>
          </a:p>
          <a:p>
            <a:endParaRPr lang="en-IN" altLang="en-US"/>
          </a:p>
          <a:p>
            <a:endParaRPr lang="en-IN" altLang="en-US"/>
          </a:p>
          <a:p>
            <a:r>
              <a:rPr lang="en-IN" altLang="en-US"/>
              <a:t>At a young age, such issues are quite motivating. But as we grow up, we start going with the masses. Isn’t it true?</a:t>
            </a:r>
          </a:p>
          <a:p>
            <a:endParaRPr lang="en-IN" altLang="en-US"/>
          </a:p>
          <a:p>
            <a:endParaRPr lang="en-IN" altLang="en-US"/>
          </a:p>
          <a:p>
            <a:endParaRPr lang="en-IN" altLang="en-US"/>
          </a:p>
          <a:p>
            <a:r>
              <a:rPr lang="en-IN" altLang="en-US"/>
              <a:t>I understand the need for physical facilities. But my family doesn’t. Hence, I need to keep earning more and more. What to do?</a:t>
            </a:r>
          </a:p>
          <a:p>
            <a:endParaRPr lang="en-IN" altLang="en-US"/>
          </a:p>
        </p:txBody>
      </p:sp>
      <p:sp>
        <p:nvSpPr>
          <p:cNvPr id="39939" name="Content Placeholder 2">
            <a:extLst>
              <a:ext uri="{FF2B5EF4-FFF2-40B4-BE49-F238E27FC236}">
                <a16:creationId xmlns:a16="http://schemas.microsoft.com/office/drawing/2014/main" id="{7EF0ECEC-06FC-417B-B7ED-61D170F79575}"/>
              </a:ext>
            </a:extLst>
          </p:cNvPr>
          <p:cNvSpPr>
            <a:spLocks noGrp="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When I can identify my need of physical facility, with right understanding, I can also see that there is enough provision for it in the nature and human being has enough potential to produce more than what is required. This clarity gives rise to feeling of prosperity in continuity.</a:t>
            </a:r>
          </a:p>
          <a:p>
            <a:endParaRPr lang="en-IN" altLang="en-US"/>
          </a:p>
          <a:p>
            <a:r>
              <a:rPr lang="en-IN" altLang="en-US"/>
              <a:t>Such issues are important in all age; when we are young, we are enthusiastic about taking up these issues. However, if we are not clear and successful , then as we grow old, we loose that enthusiasm in general not only on such issues.</a:t>
            </a:r>
          </a:p>
          <a:p>
            <a:r>
              <a:rPr lang="en-IN" altLang="en-US"/>
              <a:t>Help them to explore and find out for themselves their need for physical facility. In the mean time, may be you have to earn more.</a:t>
            </a:r>
          </a:p>
        </p:txBody>
      </p:sp>
      <p:sp>
        <p:nvSpPr>
          <p:cNvPr id="39940" name="Title 3">
            <a:extLst>
              <a:ext uri="{FF2B5EF4-FFF2-40B4-BE49-F238E27FC236}">
                <a16:creationId xmlns:a16="http://schemas.microsoft.com/office/drawing/2014/main" id="{6BEE9148-F48B-4424-86C9-1A6E9F7CEE77}"/>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Question(s) 5: Prosperity			</a:t>
            </a:r>
            <a:r>
              <a:rPr lang="en-US" altLang="en-US"/>
              <a:t>	Response</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25500BD-2FA2-4F88-90C8-B37E5763785D}"/>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Content of Self-exploration		</a:t>
            </a:r>
          </a:p>
        </p:txBody>
      </p:sp>
      <p:sp>
        <p:nvSpPr>
          <p:cNvPr id="11267" name="Text Placeholder 2">
            <a:extLst>
              <a:ext uri="{FF2B5EF4-FFF2-40B4-BE49-F238E27FC236}">
                <a16:creationId xmlns:a16="http://schemas.microsoft.com/office/drawing/2014/main" id="{18F9C553-E9DE-48AA-B72D-BCD2A686DEA4}"/>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bodyPr>
          <a:lstStyle/>
          <a:p>
            <a:pPr marL="457200" indent="-457200">
              <a:spcAft>
                <a:spcPct val="10000"/>
              </a:spcAft>
              <a:buFont typeface="Symbol" pitchFamily="18" charset="2"/>
              <a:buNone/>
              <a:defRPr/>
            </a:pPr>
            <a:r>
              <a:rPr altLang="en-US"/>
              <a:t>Desire-</a:t>
            </a:r>
            <a:endParaRPr lang="en-GB"/>
          </a:p>
          <a:p>
            <a:pPr marL="457200" indent="-457200">
              <a:spcAft>
                <a:spcPct val="10000"/>
              </a:spcAft>
              <a:buFont typeface="+mj-lt"/>
              <a:buAutoNum type="arabicPeriod"/>
              <a:defRPr/>
            </a:pPr>
            <a:r>
              <a:rPr lang="en-GB"/>
              <a:t>Happiness</a:t>
            </a:r>
          </a:p>
          <a:p>
            <a:pPr marL="457200" indent="-457200">
              <a:spcAft>
                <a:spcPct val="10000"/>
              </a:spcAft>
              <a:buFont typeface="+mj-lt"/>
              <a:buAutoNum type="arabicPeriod"/>
              <a:defRPr/>
            </a:pPr>
            <a:r>
              <a:rPr lang="en-GB"/>
              <a:t>Prosperity</a:t>
            </a:r>
          </a:p>
          <a:p>
            <a:pPr marL="457200" indent="-457200">
              <a:spcAft>
                <a:spcPct val="10000"/>
              </a:spcAft>
              <a:buFont typeface="+mj-lt"/>
              <a:buAutoNum type="arabicPeriod"/>
              <a:defRPr/>
            </a:pPr>
            <a:r>
              <a:rPr lang="en-GB"/>
              <a:t>The continuity of Happiness and Prosperity</a:t>
            </a:r>
            <a:endParaRPr/>
          </a:p>
          <a:p>
            <a:pPr lvl="1" indent="-457200">
              <a:spcAft>
                <a:spcPct val="10000"/>
              </a:spcAft>
              <a:buFont typeface="Wingdings" pitchFamily="2" charset="2"/>
              <a:buNone/>
              <a:defRPr/>
            </a:pPr>
            <a:endParaRPr/>
          </a:p>
          <a:p>
            <a:pPr marL="457200" indent="-457200">
              <a:spcAft>
                <a:spcPct val="10000"/>
              </a:spcAft>
              <a:buFont typeface="Symbol" pitchFamily="18" charset="2"/>
              <a:buNone/>
              <a:defRPr/>
            </a:pPr>
            <a:r>
              <a:rPr lang="en-GB"/>
              <a:t>Let us find out:</a:t>
            </a:r>
          </a:p>
          <a:p>
            <a:pPr marL="685800" lvl="1" indent="-457200">
              <a:spcAft>
                <a:spcPct val="10000"/>
              </a:spcAft>
              <a:buFont typeface="+mj-lt"/>
              <a:buAutoNum type="arabicPeriod"/>
              <a:defRPr/>
            </a:pPr>
            <a:r>
              <a:rPr lang="en-GB"/>
              <a:t>Do we desire for Happiness?</a:t>
            </a:r>
          </a:p>
          <a:p>
            <a:pPr marL="685800" lvl="1" indent="-457200">
              <a:spcAft>
                <a:spcPct val="10000"/>
              </a:spcAft>
              <a:buFont typeface="+mj-lt"/>
              <a:buAutoNum type="arabicPeriod"/>
              <a:defRPr/>
            </a:pPr>
            <a:r>
              <a:rPr lang="en-GB"/>
              <a:t>Do we desire for Prosperity?</a:t>
            </a:r>
          </a:p>
          <a:p>
            <a:pPr marL="685800" lvl="1" indent="-457200">
              <a:spcAft>
                <a:spcPct val="10000"/>
              </a:spcAft>
              <a:buFont typeface="+mj-lt"/>
              <a:buAutoNum type="arabicPeriod"/>
              <a:defRPr/>
            </a:pPr>
            <a:r>
              <a:rPr lang="en-GB"/>
              <a:t>Do we desire for the continuity of both (happiness &amp; prosperity)?</a:t>
            </a:r>
          </a:p>
          <a:p>
            <a:pPr marL="685800" lvl="1" indent="-457200">
              <a:spcAft>
                <a:spcPct val="10000"/>
              </a:spcAft>
              <a:buFont typeface="+mj-lt"/>
              <a:buAutoNum type="arabicPeriod"/>
              <a:defRPr/>
            </a:pPr>
            <a:r>
              <a:rPr lang="en-IN" altLang="en-US"/>
              <a:t>If continuity of happiness and prosperity is ensured then what else would you desire?</a:t>
            </a:r>
          </a:p>
          <a:p>
            <a:pPr marL="228600" lvl="1" indent="0">
              <a:spcAft>
                <a:spcPct val="10000"/>
              </a:spcAft>
              <a:buFont typeface="Wingdings" pitchFamily="2" charset="2"/>
              <a:buNone/>
              <a:defRPr/>
            </a:pPr>
            <a:endParaRPr lang="en-IN" altLang="en-US"/>
          </a:p>
          <a:p>
            <a:pPr lvl="1" indent="-457200">
              <a:spcAft>
                <a:spcPct val="10000"/>
              </a:spcAft>
              <a:buFont typeface="Wingdings" pitchFamily="2" charset="2"/>
              <a:buNone/>
              <a:defRPr/>
            </a:pPr>
            <a:r>
              <a:rPr lang="en-IN" sz="2200"/>
              <a:t>Our desires are not unlimited or indefinite</a:t>
            </a:r>
          </a:p>
          <a:p>
            <a:pPr lvl="1" indent="-457200">
              <a:spcAft>
                <a:spcPct val="10000"/>
              </a:spcAft>
              <a:buFont typeface="Wingdings" pitchFamily="2" charset="2"/>
              <a:buNone/>
              <a:defRPr/>
            </a:pPr>
            <a:r>
              <a:rPr lang="en-IN" sz="2200"/>
              <a:t>Our basic aspiration is for </a:t>
            </a:r>
            <a:r>
              <a:rPr lang="en-IN" b="1"/>
              <a:t>happiness, prosperity and its continuity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1267">
                                            <p:txEl>
                                              <p:pRg st="9" end="9"/>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26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26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a:extLst>
              <a:ext uri="{FF2B5EF4-FFF2-40B4-BE49-F238E27FC236}">
                <a16:creationId xmlns:a16="http://schemas.microsoft.com/office/drawing/2014/main" id="{B0DB8C40-013C-4A02-80A4-3937AAA24DDE}"/>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Such discussions on prosperity have been there for ages, still people are accumulating and exploiting. Can it ever be resolved?</a:t>
            </a:r>
          </a:p>
          <a:p>
            <a:endParaRPr lang="en-IN" altLang="en-US"/>
          </a:p>
          <a:p>
            <a:endParaRPr lang="en-IN" altLang="en-US"/>
          </a:p>
          <a:p>
            <a:endParaRPr lang="en-IN" altLang="en-US"/>
          </a:p>
          <a:p>
            <a:r>
              <a:rPr lang="en-IN" altLang="en-US"/>
              <a:t>It is easy to see the limit of need for physical facility. But very difficult to see in monetary terms. Don’t you think so?</a:t>
            </a:r>
          </a:p>
          <a:p>
            <a:endParaRPr lang="en-IN" altLang="en-US"/>
          </a:p>
          <a:p>
            <a:endParaRPr lang="en-IN" altLang="en-US"/>
          </a:p>
          <a:p>
            <a:r>
              <a:rPr lang="en-IN" altLang="en-US"/>
              <a:t>You are talking about producing physical facilities. But with all the education I had, now I cannot do physical labour. What should I do?</a:t>
            </a:r>
          </a:p>
          <a:p>
            <a:endParaRPr lang="en-IN" altLang="en-US"/>
          </a:p>
          <a:p>
            <a:endParaRPr lang="en-IN" altLang="en-US"/>
          </a:p>
        </p:txBody>
      </p:sp>
      <p:sp>
        <p:nvSpPr>
          <p:cNvPr id="40963" name="Content Placeholder 2">
            <a:extLst>
              <a:ext uri="{FF2B5EF4-FFF2-40B4-BE49-F238E27FC236}">
                <a16:creationId xmlns:a16="http://schemas.microsoft.com/office/drawing/2014/main" id="{53D98EC9-3F32-4708-B234-0E08BC8FB42B}"/>
              </a:ext>
            </a:extLst>
          </p:cNvPr>
          <p:cNvSpPr>
            <a:spLocks noGrp="1"/>
          </p:cNvSpPr>
          <p:nvPr>
            <p:ph sz="half" idx="2"/>
          </p:nvPr>
        </p:nvSpPr>
        <p:spPr bwMode="auto">
          <a:xfrm>
            <a:off x="6210300" y="5334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It can be resolved if </a:t>
            </a:r>
          </a:p>
          <a:p>
            <a:pPr marL="685800" lvl="1" indent="-457200">
              <a:buFont typeface="Calibri" panose="020F0502020204030204" pitchFamily="34" charset="0"/>
              <a:buAutoNum type="arabicPeriod"/>
            </a:pPr>
            <a:r>
              <a:rPr lang="en-IN" altLang="en-US"/>
              <a:t>we have right understanding and feelings at the individual level (mainstream education)</a:t>
            </a:r>
          </a:p>
          <a:p>
            <a:pPr marL="685800" lvl="1" indent="-457200">
              <a:buFont typeface="Calibri" panose="020F0502020204030204" pitchFamily="34" charset="0"/>
              <a:buAutoNum type="arabicPeriod"/>
            </a:pPr>
            <a:r>
              <a:rPr lang="en-IN" altLang="en-US"/>
              <a:t>identification of physical needs and production at the family level, </a:t>
            </a:r>
          </a:p>
          <a:p>
            <a:pPr marL="685800" lvl="1" indent="-457200">
              <a:buFont typeface="Calibri" panose="020F0502020204030204" pitchFamily="34" charset="0"/>
              <a:buAutoNum type="arabicPeriod"/>
            </a:pPr>
            <a:r>
              <a:rPr lang="en-IN" altLang="en-US"/>
              <a:t>a system in the society which supports and promotes this.</a:t>
            </a:r>
          </a:p>
          <a:p>
            <a:endParaRPr lang="en-IN" altLang="en-US" sz="700"/>
          </a:p>
          <a:p>
            <a:r>
              <a:rPr lang="en-IN" altLang="en-US"/>
              <a:t>If we can see and do it at the level of physical facility, that is important. Money is just a means for exchange of physical facility, though it seems to have occupied a supreme position</a:t>
            </a:r>
          </a:p>
          <a:p>
            <a:r>
              <a:rPr lang="en-IN" altLang="en-US"/>
              <a:t>First we have feel the need for producing, then we have to develop the mindset for labour followed by practice. This may take some time, but, that is fine</a:t>
            </a:r>
          </a:p>
        </p:txBody>
      </p:sp>
      <p:sp>
        <p:nvSpPr>
          <p:cNvPr id="40964" name="Title 3">
            <a:extLst>
              <a:ext uri="{FF2B5EF4-FFF2-40B4-BE49-F238E27FC236}">
                <a16:creationId xmlns:a16="http://schemas.microsoft.com/office/drawing/2014/main" id="{7FD002F2-C20E-439B-AD12-2C490CC006D6}"/>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Question(s) 6: Prosperity			</a:t>
            </a:r>
            <a:r>
              <a:rPr lang="en-US" altLang="en-US"/>
              <a:t>	Response</a:t>
            </a:r>
            <a:endParaRPr lang="en-I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a:extLst>
              <a:ext uri="{FF2B5EF4-FFF2-40B4-BE49-F238E27FC236}">
                <a16:creationId xmlns:a16="http://schemas.microsoft.com/office/drawing/2014/main" id="{E63DEE09-5417-4D74-9743-6FA5B65B3224}"/>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Is it necessary that I have to produce to be prosperous? If I am in teaching profession, can I have this feeling?</a:t>
            </a:r>
          </a:p>
          <a:p>
            <a:endParaRPr lang="en-IN" altLang="en-US"/>
          </a:p>
          <a:p>
            <a:endParaRPr lang="en-IN" altLang="en-US"/>
          </a:p>
        </p:txBody>
      </p:sp>
      <p:sp>
        <p:nvSpPr>
          <p:cNvPr id="41987" name="Content Placeholder 2">
            <a:extLst>
              <a:ext uri="{FF2B5EF4-FFF2-40B4-BE49-F238E27FC236}">
                <a16:creationId xmlns:a16="http://schemas.microsoft.com/office/drawing/2014/main" id="{2EC6212F-C03E-4135-8B93-4CA266B8D617}"/>
              </a:ext>
            </a:extLst>
          </p:cNvPr>
          <p:cNvSpPr>
            <a:spLocks noGrp="1"/>
          </p:cNvSpPr>
          <p:nvPr>
            <p:ph sz="half" idx="2"/>
          </p:nvPr>
        </p:nvSpPr>
        <p:spPr bwMode="auto">
          <a:xfrm>
            <a:off x="6210300" y="5334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Some one has to produce the physical facility that I need, either I do it or my family members, my friends do it or somebody in the society does it. If there is a feeling of relationship and we have divided different responsibilities in the society, on the basis of relationship, then it is fine. But, the crisis today is that the very basis of relationship is missing.</a:t>
            </a:r>
            <a:br>
              <a:rPr lang="en-IN" altLang="en-US"/>
            </a:br>
            <a:r>
              <a:rPr lang="en-IN" altLang="en-US" sz="2000"/>
              <a:t>&lt;&lt;example of village as a family… some 36 types of work for producing what is required… notion of sharing/distribution (not of exchange)… exchange between villages (village haat)… notion of contributing to society… </a:t>
            </a:r>
            <a:r>
              <a:rPr lang="en-IN" altLang="en-US" sz="2000">
                <a:sym typeface="Wingdings" panose="05000000000000000000" pitchFamily="2" charset="2"/>
              </a:rPr>
              <a:t> PRINCIPLES</a:t>
            </a:r>
            <a:br>
              <a:rPr lang="en-IN" altLang="en-US" sz="2000">
                <a:sym typeface="Wingdings" panose="05000000000000000000" pitchFamily="2" charset="2"/>
              </a:rPr>
            </a:br>
            <a:r>
              <a:rPr lang="en-IN" altLang="en-US" sz="2000">
                <a:sym typeface="Wingdings" panose="05000000000000000000" pitchFamily="2" charset="2"/>
              </a:rPr>
              <a:t>1. Human purpose (common?)</a:t>
            </a:r>
          </a:p>
          <a:p>
            <a:r>
              <a:rPr lang="en-IN" altLang="en-US" sz="2000">
                <a:sym typeface="Wingdings" panose="05000000000000000000" pitchFamily="2" charset="2"/>
              </a:rPr>
              <a:t>2. Relationship?</a:t>
            </a:r>
            <a:br>
              <a:rPr lang="en-IN" altLang="en-US" sz="2000">
                <a:sym typeface="Wingdings" panose="05000000000000000000" pitchFamily="2" charset="2"/>
              </a:rPr>
            </a:br>
            <a:r>
              <a:rPr lang="en-IN" altLang="en-US" sz="2000">
                <a:sym typeface="Wingdings" panose="05000000000000000000" pitchFamily="2" charset="2"/>
              </a:rPr>
              <a:t>3. Then we can decide on type of economy of take-take… give-take… give-give…</a:t>
            </a:r>
            <a:r>
              <a:rPr lang="en-IN" altLang="en-US" sz="2000"/>
              <a:t>&gt;&gt;</a:t>
            </a:r>
          </a:p>
        </p:txBody>
      </p:sp>
      <p:sp>
        <p:nvSpPr>
          <p:cNvPr id="41988" name="Title 3">
            <a:extLst>
              <a:ext uri="{FF2B5EF4-FFF2-40B4-BE49-F238E27FC236}">
                <a16:creationId xmlns:a16="http://schemas.microsoft.com/office/drawing/2014/main" id="{F8EDF485-DA09-453E-A524-F0D7AFC2152B}"/>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Question(s) 6: Prosperity			</a:t>
            </a:r>
            <a:r>
              <a:rPr lang="en-US" altLang="en-US"/>
              <a:t>	Response</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ECE7EFAA-3B30-4E90-AB17-FD6DF70892D2}"/>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cs typeface="Arial" panose="020B0604020202020204" pitchFamily="34" charset="0"/>
              </a:rPr>
              <a:t>Happiness- Ensured through this Internal dialogue</a:t>
            </a:r>
            <a:endParaRPr lang="en-US" altLang="en-US"/>
          </a:p>
        </p:txBody>
      </p:sp>
      <p:sp>
        <p:nvSpPr>
          <p:cNvPr id="4" name="TextBox 38">
            <a:extLst>
              <a:ext uri="{FF2B5EF4-FFF2-40B4-BE49-F238E27FC236}">
                <a16:creationId xmlns:a16="http://schemas.microsoft.com/office/drawing/2014/main" id="{65DCB9D6-6951-4032-8CEA-39D199BD7365}"/>
              </a:ext>
            </a:extLst>
          </p:cNvPr>
          <p:cNvSpPr txBox="1">
            <a:spLocks noChangeArrowheads="1"/>
          </p:cNvSpPr>
          <p:nvPr/>
        </p:nvSpPr>
        <p:spPr bwMode="auto">
          <a:xfrm>
            <a:off x="3101975" y="762000"/>
            <a:ext cx="3603625" cy="1108075"/>
          </a:xfrm>
          <a:prstGeom prst="rect">
            <a:avLst/>
          </a:prstGeom>
          <a:solidFill>
            <a:srgbClr val="800080"/>
          </a:solidFill>
          <a:ln>
            <a:solidFill>
              <a:schemeClr val="dk1">
                <a:shade val="95000"/>
                <a:satMod val="105000"/>
              </a:schemeClr>
            </a:solid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IN" altLang="en-US" sz="2200" b="1" dirty="0">
                <a:solidFill>
                  <a:prstClr val="white"/>
                </a:solidFill>
              </a:rPr>
              <a:t>What I Really Want to Be</a:t>
            </a:r>
            <a:endParaRPr lang="en-US" altLang="en-US" sz="2200" b="1" dirty="0">
              <a:solidFill>
                <a:prstClr val="white"/>
              </a:solidFill>
            </a:endParaRPr>
          </a:p>
          <a:p>
            <a:pPr algn="ctr">
              <a:defRPr/>
            </a:pPr>
            <a:r>
              <a:rPr lang="en-IN" altLang="en-US" sz="2200" b="1" dirty="0">
                <a:solidFill>
                  <a:prstClr val="white"/>
                </a:solidFill>
              </a:rPr>
              <a:t>My Natural Acceptance</a:t>
            </a:r>
          </a:p>
          <a:p>
            <a:pPr algn="ctr">
              <a:defRPr/>
            </a:pPr>
            <a:r>
              <a:rPr lang="en-IN" altLang="en-US" sz="2200" b="1" dirty="0">
                <a:solidFill>
                  <a:prstClr val="white"/>
                </a:solidFill>
              </a:rPr>
              <a:t>My Intention</a:t>
            </a:r>
            <a:endParaRPr lang="en-US" altLang="en-US" sz="2200" b="1" dirty="0">
              <a:solidFill>
                <a:prstClr val="white"/>
              </a:solidFill>
            </a:endParaRPr>
          </a:p>
        </p:txBody>
      </p:sp>
      <p:sp>
        <p:nvSpPr>
          <p:cNvPr id="5" name="TextBox 37">
            <a:extLst>
              <a:ext uri="{FF2B5EF4-FFF2-40B4-BE49-F238E27FC236}">
                <a16:creationId xmlns:a16="http://schemas.microsoft.com/office/drawing/2014/main" id="{87EFC609-1BFD-4BA0-8398-03C5560EF716}"/>
              </a:ext>
            </a:extLst>
          </p:cNvPr>
          <p:cNvSpPr txBox="1">
            <a:spLocks noChangeArrowheads="1"/>
          </p:cNvSpPr>
          <p:nvPr/>
        </p:nvSpPr>
        <p:spPr bwMode="auto">
          <a:xfrm>
            <a:off x="3101975" y="4635500"/>
            <a:ext cx="3603625" cy="1384300"/>
          </a:xfrm>
          <a:prstGeom prst="rect">
            <a:avLst/>
          </a:prstGeom>
          <a:solidFill>
            <a:srgbClr val="FFC000"/>
          </a:solidFill>
          <a:ln>
            <a:solidFill>
              <a:schemeClr val="dk1">
                <a:shade val="95000"/>
                <a:satMod val="105000"/>
              </a:schemeClr>
            </a:solid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IN" altLang="en-US" sz="2200" b="1" dirty="0">
                <a:solidFill>
                  <a:prstClr val="black"/>
                </a:solidFill>
              </a:rPr>
              <a:t>What I am</a:t>
            </a:r>
          </a:p>
          <a:p>
            <a:pPr algn="ctr">
              <a:defRPr/>
            </a:pPr>
            <a:r>
              <a:rPr lang="en-IN" altLang="en-US" sz="2000" b="1" dirty="0">
                <a:solidFill>
                  <a:prstClr val="black"/>
                </a:solidFill>
              </a:rPr>
              <a:t>My Desire, Thought, Expectation…</a:t>
            </a:r>
          </a:p>
          <a:p>
            <a:pPr algn="ctr">
              <a:defRPr/>
            </a:pPr>
            <a:r>
              <a:rPr lang="en-IN" altLang="en-US" sz="2200" b="1" dirty="0">
                <a:solidFill>
                  <a:prstClr val="black"/>
                </a:solidFill>
              </a:rPr>
              <a:t>My Competence</a:t>
            </a:r>
            <a:endParaRPr lang="en-US" altLang="en-US" sz="2200" b="1" dirty="0">
              <a:solidFill>
                <a:prstClr val="black"/>
              </a:solidFill>
            </a:endParaRPr>
          </a:p>
        </p:txBody>
      </p:sp>
      <p:sp>
        <p:nvSpPr>
          <p:cNvPr id="7" name="Left-Right Arrow 3">
            <a:extLst>
              <a:ext uri="{FF2B5EF4-FFF2-40B4-BE49-F238E27FC236}">
                <a16:creationId xmlns:a16="http://schemas.microsoft.com/office/drawing/2014/main" id="{A3CC1FCD-8B2C-4C0D-B31A-8EFD57703A7B}"/>
              </a:ext>
            </a:extLst>
          </p:cNvPr>
          <p:cNvSpPr/>
          <p:nvPr/>
        </p:nvSpPr>
        <p:spPr>
          <a:xfrm rot="16200000">
            <a:off x="3556000" y="3009900"/>
            <a:ext cx="2717800" cy="533400"/>
          </a:xfrm>
          <a:prstGeom prst="leftRightArrow">
            <a:avLst/>
          </a:prstGeom>
          <a:noFill/>
          <a:ln>
            <a:solidFill>
              <a:schemeClr val="dk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solidFill>
                  <a:prstClr val="black"/>
                </a:solidFill>
              </a:rPr>
              <a:t>Dialogue</a:t>
            </a:r>
          </a:p>
        </p:txBody>
      </p:sp>
      <p:sp>
        <p:nvSpPr>
          <p:cNvPr id="8" name="TextBox 25">
            <a:extLst>
              <a:ext uri="{FF2B5EF4-FFF2-40B4-BE49-F238E27FC236}">
                <a16:creationId xmlns:a16="http://schemas.microsoft.com/office/drawing/2014/main" id="{02A77FDE-446D-4FCB-959A-08861661349E}"/>
              </a:ext>
            </a:extLst>
          </p:cNvPr>
          <p:cNvSpPr txBox="1">
            <a:spLocks noChangeArrowheads="1"/>
          </p:cNvSpPr>
          <p:nvPr/>
        </p:nvSpPr>
        <p:spPr bwMode="auto">
          <a:xfrm>
            <a:off x="8382000" y="930275"/>
            <a:ext cx="2286000" cy="769938"/>
          </a:xfrm>
          <a:prstGeom prst="rect">
            <a:avLst/>
          </a:prstGeom>
          <a:solidFill>
            <a:srgbClr val="800080"/>
          </a:solidFill>
          <a:ln>
            <a:solidFill>
              <a:schemeClr val="dk1">
                <a:shade val="95000"/>
                <a:satMod val="105000"/>
              </a:schemeClr>
            </a:solid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IN" altLang="en-US" sz="2200" b="1" dirty="0">
                <a:solidFill>
                  <a:prstClr val="white"/>
                </a:solidFill>
              </a:rPr>
              <a:t>Always</a:t>
            </a:r>
          </a:p>
          <a:p>
            <a:pPr algn="ctr">
              <a:defRPr/>
            </a:pPr>
            <a:r>
              <a:rPr lang="en-IN" altLang="en-US" sz="2200" b="1" dirty="0">
                <a:solidFill>
                  <a:prstClr val="white"/>
                </a:solidFill>
              </a:rPr>
              <a:t>Relationship</a:t>
            </a:r>
            <a:endParaRPr lang="en-US" altLang="en-US" sz="2200" b="1" dirty="0">
              <a:solidFill>
                <a:prstClr val="white"/>
              </a:solidFill>
            </a:endParaRPr>
          </a:p>
        </p:txBody>
      </p:sp>
      <p:sp>
        <p:nvSpPr>
          <p:cNvPr id="9" name="TextBox 30">
            <a:extLst>
              <a:ext uri="{FF2B5EF4-FFF2-40B4-BE49-F238E27FC236}">
                <a16:creationId xmlns:a16="http://schemas.microsoft.com/office/drawing/2014/main" id="{32BB73C1-15F8-4922-AFA9-40067A5DA43E}"/>
              </a:ext>
            </a:extLst>
          </p:cNvPr>
          <p:cNvSpPr txBox="1">
            <a:spLocks noChangeArrowheads="1"/>
          </p:cNvSpPr>
          <p:nvPr/>
        </p:nvSpPr>
        <p:spPr bwMode="auto">
          <a:xfrm>
            <a:off x="9753600" y="4895850"/>
            <a:ext cx="2286000" cy="769938"/>
          </a:xfrm>
          <a:prstGeom prst="rect">
            <a:avLst/>
          </a:prstGeom>
          <a:solidFill>
            <a:srgbClr val="800080"/>
          </a:solidFill>
          <a:ln>
            <a:solidFill>
              <a:schemeClr val="dk1">
                <a:shade val="95000"/>
                <a:satMod val="105000"/>
              </a:schemeClr>
            </a:solid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IN" altLang="en-US" sz="2200" b="1" dirty="0">
                <a:solidFill>
                  <a:prstClr val="white"/>
                </a:solidFill>
              </a:rPr>
              <a:t>Sometimes</a:t>
            </a:r>
          </a:p>
          <a:p>
            <a:pPr algn="ctr">
              <a:defRPr/>
            </a:pPr>
            <a:r>
              <a:rPr lang="en-IN" altLang="en-US" sz="2200" b="1" dirty="0">
                <a:solidFill>
                  <a:prstClr val="white"/>
                </a:solidFill>
              </a:rPr>
              <a:t>Relationship</a:t>
            </a:r>
            <a:endParaRPr lang="en-US" altLang="en-US" sz="2200" b="1" dirty="0">
              <a:solidFill>
                <a:prstClr val="white"/>
              </a:solidFill>
            </a:endParaRPr>
          </a:p>
        </p:txBody>
      </p:sp>
      <p:sp>
        <p:nvSpPr>
          <p:cNvPr id="10" name="TextBox 31">
            <a:extLst>
              <a:ext uri="{FF2B5EF4-FFF2-40B4-BE49-F238E27FC236}">
                <a16:creationId xmlns:a16="http://schemas.microsoft.com/office/drawing/2014/main" id="{18C9597A-ED6F-466A-8358-15824A2D337E}"/>
              </a:ext>
            </a:extLst>
          </p:cNvPr>
          <p:cNvSpPr txBox="1">
            <a:spLocks noChangeArrowheads="1"/>
          </p:cNvSpPr>
          <p:nvPr/>
        </p:nvSpPr>
        <p:spPr bwMode="auto">
          <a:xfrm>
            <a:off x="6934200" y="4897438"/>
            <a:ext cx="2286000" cy="768350"/>
          </a:xfrm>
          <a:prstGeom prst="rect">
            <a:avLst/>
          </a:prstGeom>
          <a:solidFill>
            <a:srgbClr val="FF0000"/>
          </a:solidFill>
          <a:ln>
            <a:solidFill>
              <a:schemeClr val="dk1">
                <a:shade val="95000"/>
                <a:satMod val="105000"/>
              </a:schemeClr>
            </a:solid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IN" altLang="en-US" sz="2200" b="1">
                <a:solidFill>
                  <a:prstClr val="white"/>
                </a:solidFill>
              </a:rPr>
              <a:t>Sometimes</a:t>
            </a:r>
          </a:p>
          <a:p>
            <a:pPr algn="ctr">
              <a:defRPr/>
            </a:pPr>
            <a:r>
              <a:rPr lang="en-IN" altLang="en-US" sz="2200" b="1">
                <a:solidFill>
                  <a:prstClr val="white"/>
                </a:solidFill>
              </a:rPr>
              <a:t>Opposition</a:t>
            </a:r>
            <a:endParaRPr lang="en-US" altLang="en-US" sz="2200" b="1">
              <a:solidFill>
                <a:prstClr val="white"/>
              </a:solidFill>
            </a:endParaRPr>
          </a:p>
        </p:txBody>
      </p:sp>
      <p:sp>
        <p:nvSpPr>
          <p:cNvPr id="11" name="TextBox 39">
            <a:extLst>
              <a:ext uri="{FF2B5EF4-FFF2-40B4-BE49-F238E27FC236}">
                <a16:creationId xmlns:a16="http://schemas.microsoft.com/office/drawing/2014/main" id="{CE954EAA-7F35-4F06-81A1-270622052797}"/>
              </a:ext>
            </a:extLst>
          </p:cNvPr>
          <p:cNvSpPr txBox="1">
            <a:spLocks noChangeArrowheads="1"/>
          </p:cNvSpPr>
          <p:nvPr/>
        </p:nvSpPr>
        <p:spPr bwMode="auto">
          <a:xfrm>
            <a:off x="9753600" y="2451100"/>
            <a:ext cx="2286000" cy="1447800"/>
          </a:xfrm>
          <a:prstGeom prst="rect">
            <a:avLst/>
          </a:prstGeom>
          <a:solidFill>
            <a:srgbClr val="800080"/>
          </a:solidFill>
          <a:ln>
            <a:solidFill>
              <a:schemeClr val="dk1">
                <a:shade val="95000"/>
                <a:satMod val="105000"/>
              </a:schemeClr>
            </a:solid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IN" altLang="en-US" sz="2200" b="1" dirty="0">
                <a:solidFill>
                  <a:prstClr val="white"/>
                </a:solidFill>
              </a:rPr>
              <a:t>These are in Harmony</a:t>
            </a:r>
          </a:p>
          <a:p>
            <a:pPr algn="ctr">
              <a:defRPr/>
            </a:pPr>
            <a:endParaRPr lang="en-IN" altLang="en-US" sz="2200" b="1" dirty="0">
              <a:solidFill>
                <a:prstClr val="white"/>
              </a:solidFill>
            </a:endParaRPr>
          </a:p>
          <a:p>
            <a:pPr algn="ctr">
              <a:defRPr/>
            </a:pPr>
            <a:r>
              <a:rPr lang="en-IN" altLang="en-US" sz="2200" b="1" dirty="0">
                <a:solidFill>
                  <a:prstClr val="white"/>
                </a:solidFill>
              </a:rPr>
              <a:t>Happiness</a:t>
            </a:r>
            <a:endParaRPr lang="en-US" altLang="en-US" sz="2200" b="1" dirty="0">
              <a:solidFill>
                <a:prstClr val="white"/>
              </a:solidFill>
            </a:endParaRPr>
          </a:p>
        </p:txBody>
      </p:sp>
      <p:sp>
        <p:nvSpPr>
          <p:cNvPr id="12" name="Arrow: Down 11">
            <a:extLst>
              <a:ext uri="{FF2B5EF4-FFF2-40B4-BE49-F238E27FC236}">
                <a16:creationId xmlns:a16="http://schemas.microsoft.com/office/drawing/2014/main" id="{E3D02D5E-43CE-4235-983B-CA556BF4E35C}"/>
              </a:ext>
            </a:extLst>
          </p:cNvPr>
          <p:cNvSpPr/>
          <p:nvPr/>
        </p:nvSpPr>
        <p:spPr>
          <a:xfrm>
            <a:off x="10820400" y="3162300"/>
            <a:ext cx="228600" cy="350838"/>
          </a:xfrm>
          <a:prstGeom prst="downArrow">
            <a:avLst/>
          </a:prstGeom>
          <a:solidFill>
            <a:schemeClr val="bg1"/>
          </a:solidFill>
          <a:ln>
            <a:solidFill>
              <a:schemeClr val="dk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13" name="TextBox 40">
            <a:extLst>
              <a:ext uri="{FF2B5EF4-FFF2-40B4-BE49-F238E27FC236}">
                <a16:creationId xmlns:a16="http://schemas.microsoft.com/office/drawing/2014/main" id="{595123A0-D1C1-418F-B660-5116EA05D83C}"/>
              </a:ext>
            </a:extLst>
          </p:cNvPr>
          <p:cNvSpPr txBox="1">
            <a:spLocks noChangeArrowheads="1"/>
          </p:cNvSpPr>
          <p:nvPr/>
        </p:nvSpPr>
        <p:spPr bwMode="auto">
          <a:xfrm>
            <a:off x="6934200" y="2438400"/>
            <a:ext cx="2286000" cy="1447800"/>
          </a:xfrm>
          <a:prstGeom prst="rect">
            <a:avLst/>
          </a:prstGeom>
          <a:solidFill>
            <a:srgbClr val="FF0000"/>
          </a:solidFill>
          <a:ln>
            <a:solidFill>
              <a:schemeClr val="dk1">
                <a:shade val="95000"/>
                <a:satMod val="105000"/>
              </a:schemeClr>
            </a:solid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IN" altLang="en-US" sz="2200" b="1" dirty="0">
                <a:solidFill>
                  <a:prstClr val="white"/>
                </a:solidFill>
              </a:rPr>
              <a:t>These are in Contradiction</a:t>
            </a:r>
          </a:p>
          <a:p>
            <a:pPr algn="ctr">
              <a:defRPr/>
            </a:pPr>
            <a:endParaRPr lang="en-IN" altLang="en-US" sz="2200" b="1" dirty="0">
              <a:solidFill>
                <a:prstClr val="white"/>
              </a:solidFill>
            </a:endParaRPr>
          </a:p>
          <a:p>
            <a:pPr algn="ctr">
              <a:defRPr/>
            </a:pPr>
            <a:r>
              <a:rPr lang="en-IN" altLang="en-US" sz="2200" b="1" dirty="0">
                <a:solidFill>
                  <a:prstClr val="white"/>
                </a:solidFill>
              </a:rPr>
              <a:t>Unhappiness</a:t>
            </a:r>
            <a:endParaRPr lang="en-US" altLang="en-US" sz="2200" b="1" dirty="0">
              <a:solidFill>
                <a:prstClr val="white"/>
              </a:solidFill>
            </a:endParaRPr>
          </a:p>
        </p:txBody>
      </p:sp>
      <p:sp>
        <p:nvSpPr>
          <p:cNvPr id="14" name="Arrow: Down 13">
            <a:extLst>
              <a:ext uri="{FF2B5EF4-FFF2-40B4-BE49-F238E27FC236}">
                <a16:creationId xmlns:a16="http://schemas.microsoft.com/office/drawing/2014/main" id="{CB751B23-12CE-40F8-A6DF-8759A9827485}"/>
              </a:ext>
            </a:extLst>
          </p:cNvPr>
          <p:cNvSpPr/>
          <p:nvPr/>
        </p:nvSpPr>
        <p:spPr>
          <a:xfrm>
            <a:off x="8001000" y="3162300"/>
            <a:ext cx="228600" cy="350838"/>
          </a:xfrm>
          <a:prstGeom prst="downArrow">
            <a:avLst/>
          </a:prstGeom>
          <a:solidFill>
            <a:schemeClr val="bg1"/>
          </a:solidFill>
          <a:ln>
            <a:solidFill>
              <a:schemeClr val="dk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18" name="Arc 17">
            <a:extLst>
              <a:ext uri="{FF2B5EF4-FFF2-40B4-BE49-F238E27FC236}">
                <a16:creationId xmlns:a16="http://schemas.microsoft.com/office/drawing/2014/main" id="{38910C7B-ECD1-4953-B4EF-6A2442C6F3DE}"/>
              </a:ext>
            </a:extLst>
          </p:cNvPr>
          <p:cNvSpPr/>
          <p:nvPr/>
        </p:nvSpPr>
        <p:spPr>
          <a:xfrm>
            <a:off x="9704388" y="1316038"/>
            <a:ext cx="1779587" cy="2112962"/>
          </a:xfrm>
          <a:prstGeom prst="arc">
            <a:avLst>
              <a:gd name="adj1" fmla="val 16485241"/>
              <a:gd name="adj2" fmla="val 259450"/>
            </a:avLst>
          </a:prstGeom>
          <a:ln>
            <a:prstDash val="dash"/>
            <a:headEnd type="none"/>
            <a:tailEnd type="arrow"/>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solidFill>
                <a:prstClr val="black"/>
              </a:solidFill>
            </a:endParaRPr>
          </a:p>
        </p:txBody>
      </p:sp>
      <p:sp>
        <p:nvSpPr>
          <p:cNvPr id="19" name="Arc 18">
            <a:extLst>
              <a:ext uri="{FF2B5EF4-FFF2-40B4-BE49-F238E27FC236}">
                <a16:creationId xmlns:a16="http://schemas.microsoft.com/office/drawing/2014/main" id="{A09FBA4C-0426-467C-A385-920FE66361DA}"/>
              </a:ext>
            </a:extLst>
          </p:cNvPr>
          <p:cNvSpPr/>
          <p:nvPr/>
        </p:nvSpPr>
        <p:spPr>
          <a:xfrm>
            <a:off x="7494588" y="1316038"/>
            <a:ext cx="1779587" cy="2112962"/>
          </a:xfrm>
          <a:prstGeom prst="arc">
            <a:avLst>
              <a:gd name="adj1" fmla="val 10539417"/>
              <a:gd name="adj2" fmla="val 16174652"/>
            </a:avLst>
          </a:prstGeom>
          <a:ln>
            <a:prstDash val="dash"/>
            <a:headEnd type="arrow"/>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solidFill>
                <a:prstClr val="black"/>
              </a:solidFill>
            </a:endParaRPr>
          </a:p>
        </p:txBody>
      </p:sp>
      <p:cxnSp>
        <p:nvCxnSpPr>
          <p:cNvPr id="20" name="Straight Connector 19">
            <a:extLst>
              <a:ext uri="{FF2B5EF4-FFF2-40B4-BE49-F238E27FC236}">
                <a16:creationId xmlns:a16="http://schemas.microsoft.com/office/drawing/2014/main" id="{D3F2DB68-C41E-4BC9-BE19-C5B3F4EBE1F7}"/>
              </a:ext>
            </a:extLst>
          </p:cNvPr>
          <p:cNvCxnSpPr>
            <a:cxnSpLocks/>
          </p:cNvCxnSpPr>
          <p:nvPr/>
        </p:nvCxnSpPr>
        <p:spPr>
          <a:xfrm flipH="1" flipV="1">
            <a:off x="11469688" y="3946525"/>
            <a:ext cx="14287" cy="949325"/>
          </a:xfrm>
          <a:prstGeom prst="line">
            <a:avLst/>
          </a:prstGeom>
          <a:ln w="12700">
            <a:solidFill>
              <a:schemeClr val="dk1">
                <a:shade val="95000"/>
                <a:satMod val="105000"/>
              </a:schemeClr>
            </a:solidFill>
            <a:prstDash val="dash"/>
            <a:tailEnd type="arrow"/>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AC646337-559C-4A28-AF98-EB3F76E5EBEC}"/>
              </a:ext>
            </a:extLst>
          </p:cNvPr>
          <p:cNvCxnSpPr>
            <a:cxnSpLocks/>
          </p:cNvCxnSpPr>
          <p:nvPr/>
        </p:nvCxnSpPr>
        <p:spPr>
          <a:xfrm flipH="1" flipV="1">
            <a:off x="7481888" y="3927475"/>
            <a:ext cx="12700" cy="949325"/>
          </a:xfrm>
          <a:prstGeom prst="line">
            <a:avLst/>
          </a:prstGeom>
          <a:ln w="12700">
            <a:solidFill>
              <a:schemeClr val="dk1">
                <a:shade val="95000"/>
                <a:satMod val="105000"/>
              </a:schemeClr>
            </a:solidFill>
            <a:prstDash val="dash"/>
            <a:tailEnd type="arrow"/>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431DA9E9-8416-4CB0-80FD-55545AB39372}"/>
              </a:ext>
            </a:extLst>
          </p:cNvPr>
          <p:cNvSpPr/>
          <p:nvPr/>
        </p:nvSpPr>
        <p:spPr>
          <a:xfrm rot="20869261">
            <a:off x="584200" y="717550"/>
            <a:ext cx="2263775" cy="1422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IN" dirty="0">
                <a:solidFill>
                  <a:prstClr val="black"/>
                </a:solidFill>
              </a:rPr>
              <a:t>1. We have to discover our natural acceptance</a:t>
            </a:r>
          </a:p>
          <a:p>
            <a:pPr algn="ctr">
              <a:defRPr/>
            </a:pPr>
            <a:r>
              <a:rPr lang="en-IN" dirty="0">
                <a:solidFill>
                  <a:prstClr val="black"/>
                </a:solidFill>
              </a:rPr>
              <a:t>(where we want to reach)</a:t>
            </a:r>
            <a:endParaRPr lang="en-US" dirty="0">
              <a:solidFill>
                <a:prstClr val="black"/>
              </a:solidFill>
            </a:endParaRPr>
          </a:p>
        </p:txBody>
      </p:sp>
      <p:sp>
        <p:nvSpPr>
          <p:cNvPr id="22" name="Rectangle 21">
            <a:extLst>
              <a:ext uri="{FF2B5EF4-FFF2-40B4-BE49-F238E27FC236}">
                <a16:creationId xmlns:a16="http://schemas.microsoft.com/office/drawing/2014/main" id="{A24E35EF-E4A8-447E-B0A9-49E5094DA8CC}"/>
              </a:ext>
            </a:extLst>
          </p:cNvPr>
          <p:cNvSpPr/>
          <p:nvPr/>
        </p:nvSpPr>
        <p:spPr>
          <a:xfrm rot="20869261">
            <a:off x="804863" y="4745038"/>
            <a:ext cx="2093912" cy="91122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IN" dirty="0">
                <a:solidFill>
                  <a:prstClr val="black"/>
                </a:solidFill>
              </a:rPr>
              <a:t>2. We have to find out what I am </a:t>
            </a:r>
          </a:p>
          <a:p>
            <a:pPr algn="ctr">
              <a:defRPr/>
            </a:pPr>
            <a:r>
              <a:rPr lang="en-IN" dirty="0">
                <a:solidFill>
                  <a:prstClr val="black"/>
                </a:solidFill>
              </a:rPr>
              <a:t>(where we are now)</a:t>
            </a:r>
            <a:endParaRPr lang="en-US" dirty="0">
              <a:solidFill>
                <a:prstClr val="black"/>
              </a:solidFill>
            </a:endParaRPr>
          </a:p>
        </p:txBody>
      </p:sp>
      <p:sp>
        <p:nvSpPr>
          <p:cNvPr id="26" name="Rectangle 25">
            <a:extLst>
              <a:ext uri="{FF2B5EF4-FFF2-40B4-BE49-F238E27FC236}">
                <a16:creationId xmlns:a16="http://schemas.microsoft.com/office/drawing/2014/main" id="{40D7F140-93A1-45E7-BB5A-4D6DD51193E7}"/>
              </a:ext>
            </a:extLst>
          </p:cNvPr>
          <p:cNvSpPr/>
          <p:nvPr/>
        </p:nvSpPr>
        <p:spPr>
          <a:xfrm rot="20869261">
            <a:off x="844550" y="2470150"/>
            <a:ext cx="2093913" cy="1979613"/>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IN" dirty="0">
                <a:solidFill>
                  <a:prstClr val="black"/>
                </a:solidFill>
              </a:rPr>
              <a:t>3. We have to ensure this dialog and ensure harmony within</a:t>
            </a:r>
          </a:p>
          <a:p>
            <a:pPr algn="ctr">
              <a:defRPr/>
            </a:pPr>
            <a:r>
              <a:rPr lang="en-IN" dirty="0">
                <a:solidFill>
                  <a:prstClr val="black"/>
                </a:solidFill>
              </a:rPr>
              <a:t>(evaluate our desires vis-à-vis our natural acceptance)</a:t>
            </a:r>
            <a:endParaRPr lang="en-US" dirty="0">
              <a:solidFill>
                <a:prstClr val="black"/>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21" grpId="0" animBg="1"/>
      <p:bldP spid="22"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Placeholder 2">
            <a:extLst>
              <a:ext uri="{FF2B5EF4-FFF2-40B4-BE49-F238E27FC236}">
                <a16:creationId xmlns:a16="http://schemas.microsoft.com/office/drawing/2014/main" id="{79D33534-3C40-4926-B894-DD6A4D782C53}"/>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a:t>To have clarity, solution leading to harmony within</a:t>
            </a:r>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To be in harmony with family members</a:t>
            </a:r>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To be in harmony with the society</a:t>
            </a:r>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To be in harmony in nature/existence</a:t>
            </a:r>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	= </a:t>
            </a:r>
            <a:r>
              <a:rPr lang="en-IN" altLang="en-US" b="1"/>
              <a:t>Happiness</a:t>
            </a:r>
            <a:endParaRPr lang="en-US" altLang="en-US"/>
          </a:p>
        </p:txBody>
      </p:sp>
      <p:sp>
        <p:nvSpPr>
          <p:cNvPr id="15363" name="Content Placeholder 3">
            <a:extLst>
              <a:ext uri="{FF2B5EF4-FFF2-40B4-BE49-F238E27FC236}">
                <a16:creationId xmlns:a16="http://schemas.microsoft.com/office/drawing/2014/main" id="{9C123D4E-EC4D-4455-AAE0-5E4668EEC7FF}"/>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a:t>To have confusion, problem leading to contradiction within</a:t>
            </a:r>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To be in conflict with family members</a:t>
            </a:r>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To be in opposition with society</a:t>
            </a:r>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To struggle for survival in nature/existence</a:t>
            </a:r>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	= </a:t>
            </a:r>
            <a:r>
              <a:rPr lang="en-IN" altLang="en-US" b="1"/>
              <a:t>Unhappiness</a:t>
            </a:r>
            <a:endParaRPr lang="en-US" altLang="en-US" b="1"/>
          </a:p>
        </p:txBody>
      </p:sp>
      <p:sp>
        <p:nvSpPr>
          <p:cNvPr id="15364" name="Title 1">
            <a:extLst>
              <a:ext uri="{FF2B5EF4-FFF2-40B4-BE49-F238E27FC236}">
                <a16:creationId xmlns:a16="http://schemas.microsoft.com/office/drawing/2014/main" id="{ED59E5EC-39BA-4108-A78B-57F804A81C27}"/>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Happiness = Harmony				Unhappiness = Disharmony</a:t>
            </a:r>
            <a:endParaRPr lang="en-US" altLang="en-US"/>
          </a:p>
        </p:txBody>
      </p:sp>
      <p:cxnSp>
        <p:nvCxnSpPr>
          <p:cNvPr id="6" name="Straight Connector 5">
            <a:extLst>
              <a:ext uri="{FF2B5EF4-FFF2-40B4-BE49-F238E27FC236}">
                <a16:creationId xmlns:a16="http://schemas.microsoft.com/office/drawing/2014/main" id="{0B03E9F8-BF6E-46E8-9C2C-7EE9332732F4}"/>
              </a:ext>
            </a:extLst>
          </p:cNvPr>
          <p:cNvCxnSpPr>
            <a:stCxn id="15364" idx="2"/>
          </p:cNvCxnSpPr>
          <p:nvPr/>
        </p:nvCxnSpPr>
        <p:spPr>
          <a:xfrm>
            <a:off x="6096000" y="457200"/>
            <a:ext cx="0" cy="609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4">
            <a:extLst>
              <a:ext uri="{FF2B5EF4-FFF2-40B4-BE49-F238E27FC236}">
                <a16:creationId xmlns:a16="http://schemas.microsoft.com/office/drawing/2014/main" id="{51095D2F-43D7-42D3-B340-D2D438E83805}"/>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IN" altLang="en-US">
                <a:cs typeface="Arial" panose="020B0604020202020204" pitchFamily="34" charset="0"/>
              </a:rPr>
              <a:t>The state or situation, in which I live,</a:t>
            </a:r>
          </a:p>
          <a:p>
            <a:pPr>
              <a:buFont typeface="Arial" panose="020B0604020202020204" pitchFamily="34" charset="0"/>
              <a:buNone/>
            </a:pPr>
            <a:endParaRPr lang="en-IN" altLang="en-US">
              <a:cs typeface="Arial" panose="020B0604020202020204" pitchFamily="34" charset="0"/>
            </a:endParaRPr>
          </a:p>
          <a:p>
            <a:pPr>
              <a:buFont typeface="Arial" panose="020B0604020202020204" pitchFamily="34" charset="0"/>
              <a:buNone/>
            </a:pPr>
            <a:r>
              <a:rPr lang="en-IN" altLang="en-US">
                <a:cs typeface="Arial" panose="020B0604020202020204" pitchFamily="34" charset="0"/>
              </a:rPr>
              <a:t>if there is harmony / synergy in it,</a:t>
            </a:r>
          </a:p>
          <a:p>
            <a:pPr>
              <a:buFont typeface="Arial" panose="020B0604020202020204" pitchFamily="34" charset="0"/>
              <a:buNone/>
            </a:pPr>
            <a:endParaRPr lang="en-IN" altLang="en-US" sz="2000">
              <a:cs typeface="Arial" panose="020B0604020202020204" pitchFamily="34" charset="0"/>
            </a:endParaRPr>
          </a:p>
          <a:p>
            <a:pPr>
              <a:buFont typeface="Arial" panose="020B0604020202020204" pitchFamily="34" charset="0"/>
              <a:buNone/>
            </a:pPr>
            <a:r>
              <a:rPr lang="en-IN" altLang="en-US">
                <a:cs typeface="Arial" panose="020B0604020202020204" pitchFamily="34" charset="0"/>
              </a:rPr>
              <a:t>then it is Naturally Acceptable to me to be in that state / situation</a:t>
            </a:r>
          </a:p>
          <a:p>
            <a:pPr>
              <a:buFont typeface="Arial" panose="020B0604020202020204" pitchFamily="34" charset="0"/>
              <a:buNone/>
            </a:pPr>
            <a:r>
              <a:rPr lang="en-IN" altLang="en-US" sz="1600">
                <a:cs typeface="Arial" panose="020B0604020202020204" pitchFamily="34" charset="0"/>
              </a:rPr>
              <a:t>(and I want to continue to be in that state / situation)</a:t>
            </a:r>
          </a:p>
          <a:p>
            <a:pPr>
              <a:buFont typeface="Arial" panose="020B0604020202020204" pitchFamily="34" charset="0"/>
              <a:buNone/>
            </a:pPr>
            <a:r>
              <a:rPr lang="en-IN" altLang="en-US">
                <a:solidFill>
                  <a:schemeClr val="bg1"/>
                </a:solidFill>
                <a:cs typeface="Arial" panose="020B0604020202020204" pitchFamily="34" charset="0"/>
              </a:rPr>
              <a:t>To be in a state / situation which is Naturally Acceptable is Happiness</a:t>
            </a:r>
            <a:endParaRPr lang="en-GB" altLang="en-US">
              <a:solidFill>
                <a:schemeClr val="bg1"/>
              </a:solidFill>
              <a:cs typeface="Arial" panose="020B0604020202020204" pitchFamily="34" charset="0"/>
            </a:endParaRPr>
          </a:p>
          <a:p>
            <a:pPr>
              <a:buFont typeface="Arial" panose="020B0604020202020204" pitchFamily="34" charset="0"/>
              <a:buNone/>
            </a:pPr>
            <a:endParaRPr lang="en-IN" altLang="en-US">
              <a:cs typeface="Arial" panose="020B0604020202020204" pitchFamily="34" charset="0"/>
            </a:endParaRPr>
          </a:p>
          <a:p>
            <a:pPr>
              <a:buFont typeface="Arial" panose="020B0604020202020204" pitchFamily="34" charset="0"/>
              <a:buNone/>
            </a:pPr>
            <a:r>
              <a:rPr lang="en-IN" altLang="en-US">
                <a:cs typeface="Arial" panose="020B0604020202020204" pitchFamily="34" charset="0"/>
              </a:rPr>
              <a:t>To be in a state of Harmony / Synergy is Happiness</a:t>
            </a:r>
          </a:p>
          <a:p>
            <a:pPr>
              <a:buFont typeface="Arial" panose="020B0604020202020204" pitchFamily="34" charset="0"/>
              <a:buNone/>
            </a:pPr>
            <a:endParaRPr lang="en-IN" altLang="en-US">
              <a:cs typeface="Arial" panose="020B0604020202020204" pitchFamily="34" charset="0"/>
            </a:endParaRPr>
          </a:p>
          <a:p>
            <a:pPr>
              <a:buFont typeface="Arial" panose="020B0604020202020204" pitchFamily="34" charset="0"/>
              <a:buNone/>
            </a:pPr>
            <a:r>
              <a:rPr lang="en-GB" altLang="en-US">
                <a:cs typeface="Arial" panose="020B0604020202020204" pitchFamily="34" charset="0"/>
              </a:rPr>
              <a:t>Happiness = To be in Harmony</a:t>
            </a:r>
          </a:p>
          <a:p>
            <a:pPr>
              <a:buFont typeface="Arial" panose="020B0604020202020204" pitchFamily="34" charset="0"/>
              <a:buNone/>
            </a:pPr>
            <a:endParaRPr lang="en-IN" altLang="en-US">
              <a:cs typeface="Arial" panose="020B0604020202020204" pitchFamily="34" charset="0"/>
            </a:endParaRPr>
          </a:p>
        </p:txBody>
      </p:sp>
      <p:sp>
        <p:nvSpPr>
          <p:cNvPr id="16387" name="Content Placeholder 5">
            <a:extLst>
              <a:ext uri="{FF2B5EF4-FFF2-40B4-BE49-F238E27FC236}">
                <a16:creationId xmlns:a16="http://schemas.microsoft.com/office/drawing/2014/main" id="{DF48AAC0-7411-4495-903D-597A54930072}"/>
              </a:ext>
            </a:extLst>
          </p:cNvPr>
          <p:cNvSpPr>
            <a:spLocks noGrp="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IN" altLang="en-US">
                <a:cs typeface="Arial" panose="020B0604020202020204" pitchFamily="34" charset="0"/>
              </a:rPr>
              <a:t>The state or situation, in which I live,</a:t>
            </a:r>
          </a:p>
          <a:p>
            <a:pPr>
              <a:buFont typeface="Arial" panose="020B0604020202020204" pitchFamily="34" charset="0"/>
              <a:buNone/>
            </a:pPr>
            <a:endParaRPr lang="en-IN" altLang="en-US">
              <a:cs typeface="Arial" panose="020B0604020202020204" pitchFamily="34" charset="0"/>
            </a:endParaRPr>
          </a:p>
          <a:p>
            <a:pPr>
              <a:buFont typeface="Arial" panose="020B0604020202020204" pitchFamily="34" charset="0"/>
              <a:buNone/>
            </a:pPr>
            <a:r>
              <a:rPr lang="en-IN" altLang="en-US">
                <a:cs typeface="Arial" panose="020B0604020202020204" pitchFamily="34" charset="0"/>
              </a:rPr>
              <a:t>if there is </a:t>
            </a:r>
            <a:r>
              <a:rPr lang="en-IN" altLang="en-US">
                <a:solidFill>
                  <a:srgbClr val="FF0000"/>
                </a:solidFill>
                <a:cs typeface="Arial" panose="020B0604020202020204" pitchFamily="34" charset="0"/>
              </a:rPr>
              <a:t>disharmony / contradiction </a:t>
            </a:r>
            <a:r>
              <a:rPr lang="en-IN" altLang="en-US">
                <a:cs typeface="Arial" panose="020B0604020202020204" pitchFamily="34" charset="0"/>
              </a:rPr>
              <a:t>in it,</a:t>
            </a:r>
          </a:p>
          <a:p>
            <a:pPr>
              <a:buFont typeface="Arial" panose="020B0604020202020204" pitchFamily="34" charset="0"/>
              <a:buNone/>
            </a:pPr>
            <a:endParaRPr lang="en-IN" altLang="en-US" sz="2000">
              <a:cs typeface="Arial" panose="020B0604020202020204" pitchFamily="34" charset="0"/>
            </a:endParaRPr>
          </a:p>
          <a:p>
            <a:pPr>
              <a:buFont typeface="Arial" panose="020B0604020202020204" pitchFamily="34" charset="0"/>
              <a:buNone/>
            </a:pPr>
            <a:r>
              <a:rPr lang="en-IN" altLang="en-US">
                <a:cs typeface="Arial" panose="020B0604020202020204" pitchFamily="34" charset="0"/>
              </a:rPr>
              <a:t>then it is </a:t>
            </a:r>
            <a:r>
              <a:rPr lang="en-IN" altLang="en-US">
                <a:solidFill>
                  <a:srgbClr val="FF0000"/>
                </a:solidFill>
                <a:cs typeface="Arial" panose="020B0604020202020204" pitchFamily="34" charset="0"/>
              </a:rPr>
              <a:t>not Naturally Acceptable </a:t>
            </a:r>
            <a:r>
              <a:rPr lang="en-IN" altLang="en-US">
                <a:cs typeface="Arial" panose="020B0604020202020204" pitchFamily="34" charset="0"/>
              </a:rPr>
              <a:t>to me to be in that state / situation</a:t>
            </a:r>
          </a:p>
          <a:p>
            <a:pPr>
              <a:buFont typeface="Arial" panose="020B0604020202020204" pitchFamily="34" charset="0"/>
              <a:buNone/>
            </a:pPr>
            <a:r>
              <a:rPr lang="en-IN" altLang="en-US">
                <a:solidFill>
                  <a:schemeClr val="bg1"/>
                </a:solidFill>
                <a:cs typeface="Arial" panose="020B0604020202020204" pitchFamily="34" charset="0"/>
              </a:rPr>
              <a:t>T</a:t>
            </a:r>
            <a:r>
              <a:rPr lang="en-IN" altLang="en-US" sz="1600">
                <a:cs typeface="Arial" panose="020B0604020202020204" pitchFamily="34" charset="0"/>
              </a:rPr>
              <a:t>(and I want to get out from that state / situation)</a:t>
            </a:r>
            <a:r>
              <a:rPr lang="en-IN" altLang="en-US">
                <a:solidFill>
                  <a:schemeClr val="bg1"/>
                </a:solidFill>
                <a:cs typeface="Arial" panose="020B0604020202020204" pitchFamily="34" charset="0"/>
              </a:rPr>
              <a:t>o be forced to be in a state / situation which is not Naturally Acceptable is Unhappiness</a:t>
            </a:r>
            <a:endParaRPr lang="en-GB" altLang="en-US">
              <a:solidFill>
                <a:schemeClr val="bg1"/>
              </a:solidFill>
              <a:cs typeface="Arial" panose="020B0604020202020204" pitchFamily="34" charset="0"/>
            </a:endParaRPr>
          </a:p>
          <a:p>
            <a:pPr>
              <a:buFont typeface="Arial" panose="020B0604020202020204" pitchFamily="34" charset="0"/>
              <a:buNone/>
            </a:pPr>
            <a:endParaRPr lang="en-IN" altLang="en-US" sz="1800">
              <a:cs typeface="Arial" panose="020B0604020202020204" pitchFamily="34" charset="0"/>
            </a:endParaRPr>
          </a:p>
          <a:p>
            <a:pPr>
              <a:buFont typeface="Arial" panose="020B0604020202020204" pitchFamily="34" charset="0"/>
              <a:buNone/>
            </a:pPr>
            <a:r>
              <a:rPr lang="en-IN" altLang="en-US">
                <a:cs typeface="Arial" panose="020B0604020202020204" pitchFamily="34" charset="0"/>
              </a:rPr>
              <a:t>To be forced to be in a state of </a:t>
            </a:r>
            <a:r>
              <a:rPr lang="en-IN" altLang="en-US">
                <a:solidFill>
                  <a:srgbClr val="FF0000"/>
                </a:solidFill>
                <a:cs typeface="Arial" panose="020B0604020202020204" pitchFamily="34" charset="0"/>
              </a:rPr>
              <a:t>Disharmony / Contradiction </a:t>
            </a:r>
            <a:r>
              <a:rPr lang="en-IN" altLang="en-US">
                <a:cs typeface="Arial" panose="020B0604020202020204" pitchFamily="34" charset="0"/>
              </a:rPr>
              <a:t>is </a:t>
            </a:r>
            <a:r>
              <a:rPr lang="en-IN" altLang="en-US">
                <a:solidFill>
                  <a:srgbClr val="FF0000"/>
                </a:solidFill>
                <a:cs typeface="Arial" panose="020B0604020202020204" pitchFamily="34" charset="0"/>
              </a:rPr>
              <a:t>Unhappiness</a:t>
            </a:r>
          </a:p>
          <a:p>
            <a:pPr>
              <a:buFont typeface="Arial" panose="020B0604020202020204" pitchFamily="34" charset="0"/>
              <a:buNone/>
            </a:pPr>
            <a:endParaRPr lang="en-IN" altLang="en-US">
              <a:solidFill>
                <a:srgbClr val="FF0000"/>
              </a:solidFill>
              <a:cs typeface="Arial" panose="020B0604020202020204" pitchFamily="34" charset="0"/>
            </a:endParaRPr>
          </a:p>
          <a:p>
            <a:pPr>
              <a:buFont typeface="Arial" panose="020B0604020202020204" pitchFamily="34" charset="0"/>
              <a:buNone/>
            </a:pPr>
            <a:r>
              <a:rPr lang="en-IN" altLang="en-US">
                <a:solidFill>
                  <a:srgbClr val="FF0000"/>
                </a:solidFill>
                <a:cs typeface="Arial" panose="020B0604020202020204" pitchFamily="34" charset="0"/>
              </a:rPr>
              <a:t>Unhappiness</a:t>
            </a:r>
            <a:r>
              <a:rPr lang="en-IN" altLang="en-US">
                <a:cs typeface="Arial" panose="020B0604020202020204" pitchFamily="34" charset="0"/>
              </a:rPr>
              <a:t> =</a:t>
            </a:r>
            <a:r>
              <a:rPr lang="en-IN" altLang="en-US">
                <a:solidFill>
                  <a:srgbClr val="FF0000"/>
                </a:solidFill>
                <a:cs typeface="Arial" panose="020B0604020202020204" pitchFamily="34" charset="0"/>
              </a:rPr>
              <a:t> Disharmony</a:t>
            </a:r>
          </a:p>
          <a:p>
            <a:pPr>
              <a:buFont typeface="Arial" panose="020B0604020202020204" pitchFamily="34" charset="0"/>
              <a:buNone/>
            </a:pPr>
            <a:endParaRPr lang="en-IN" altLang="en-US">
              <a:cs typeface="Arial" panose="020B0604020202020204" pitchFamily="34" charset="0"/>
            </a:endParaRPr>
          </a:p>
        </p:txBody>
      </p:sp>
      <p:sp>
        <p:nvSpPr>
          <p:cNvPr id="16388" name="Title 3">
            <a:extLst>
              <a:ext uri="{FF2B5EF4-FFF2-40B4-BE49-F238E27FC236}">
                <a16:creationId xmlns:a16="http://schemas.microsoft.com/office/drawing/2014/main" id="{84F2C96B-A423-426D-8A88-8F119BCDFE9D}"/>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Happiness						Unhappiness</a:t>
            </a:r>
            <a:endParaRPr lang="en-GB" altLang="en-US"/>
          </a:p>
        </p:txBody>
      </p:sp>
      <p:cxnSp>
        <p:nvCxnSpPr>
          <p:cNvPr id="5" name="Straight Connector 4">
            <a:extLst>
              <a:ext uri="{FF2B5EF4-FFF2-40B4-BE49-F238E27FC236}">
                <a16:creationId xmlns:a16="http://schemas.microsoft.com/office/drawing/2014/main" id="{89FA607A-C965-49EB-AAEB-BD47929DE226}"/>
              </a:ext>
            </a:extLst>
          </p:cNvPr>
          <p:cNvCxnSpPr/>
          <p:nvPr/>
        </p:nvCxnSpPr>
        <p:spPr>
          <a:xfrm rot="5400000">
            <a:off x="3040857" y="3532981"/>
            <a:ext cx="6151562" cy="41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0643FB5-708E-4F30-96A8-720D3C9EDB55}"/>
              </a:ext>
            </a:extLst>
          </p:cNvPr>
          <p:cNvCxnSpPr>
            <a:cxnSpLocks/>
          </p:cNvCxnSpPr>
          <p:nvPr/>
        </p:nvCxnSpPr>
        <p:spPr>
          <a:xfrm flipH="1">
            <a:off x="1219200" y="3276600"/>
            <a:ext cx="1588" cy="10683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8E86DAE-DA3E-404D-A395-DE3A8E159024}"/>
              </a:ext>
            </a:extLst>
          </p:cNvPr>
          <p:cNvCxnSpPr>
            <a:cxnSpLocks/>
          </p:cNvCxnSpPr>
          <p:nvPr/>
        </p:nvCxnSpPr>
        <p:spPr>
          <a:xfrm flipH="1">
            <a:off x="7391400" y="3352800"/>
            <a:ext cx="1588"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D00260B-67B4-4359-9724-EFCC1A556167}"/>
              </a:ext>
            </a:extLst>
          </p:cNvPr>
          <p:cNvCxnSpPr/>
          <p:nvPr/>
        </p:nvCxnSpPr>
        <p:spPr>
          <a:xfrm rot="5400000">
            <a:off x="7203282" y="5295106"/>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44E23FF-D43D-4EEC-B18E-A4D70255BD30}"/>
              </a:ext>
            </a:extLst>
          </p:cNvPr>
          <p:cNvCxnSpPr/>
          <p:nvPr/>
        </p:nvCxnSpPr>
        <p:spPr>
          <a:xfrm rot="5400000">
            <a:off x="1031082" y="5295106"/>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4">
            <a:extLst>
              <a:ext uri="{FF2B5EF4-FFF2-40B4-BE49-F238E27FC236}">
                <a16:creationId xmlns:a16="http://schemas.microsoft.com/office/drawing/2014/main" id="{92F2624E-0606-4264-89AD-55F084A97503}"/>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IN" altLang="en-US">
                <a:cs typeface="Arial" panose="020B0604020202020204" pitchFamily="34" charset="0"/>
              </a:rPr>
              <a:t>The state or situation, in which I live,</a:t>
            </a:r>
          </a:p>
          <a:p>
            <a:pPr>
              <a:buFont typeface="Arial" panose="020B0604020202020204" pitchFamily="34" charset="0"/>
              <a:buNone/>
            </a:pPr>
            <a:endParaRPr lang="en-IN" altLang="en-US">
              <a:cs typeface="Arial" panose="020B0604020202020204" pitchFamily="34" charset="0"/>
            </a:endParaRPr>
          </a:p>
          <a:p>
            <a:pPr>
              <a:buFont typeface="Arial" panose="020B0604020202020204" pitchFamily="34" charset="0"/>
              <a:buNone/>
            </a:pPr>
            <a:r>
              <a:rPr lang="en-IN" altLang="en-US">
                <a:cs typeface="Arial" panose="020B0604020202020204" pitchFamily="34" charset="0"/>
              </a:rPr>
              <a:t>if there is harmony / synergy in it,</a:t>
            </a:r>
          </a:p>
          <a:p>
            <a:pPr>
              <a:buFont typeface="Arial" panose="020B0604020202020204" pitchFamily="34" charset="0"/>
              <a:buNone/>
            </a:pPr>
            <a:endParaRPr lang="en-IN" altLang="en-US" sz="2000">
              <a:cs typeface="Arial" panose="020B0604020202020204" pitchFamily="34" charset="0"/>
            </a:endParaRPr>
          </a:p>
          <a:p>
            <a:pPr>
              <a:buFont typeface="Arial" panose="020B0604020202020204" pitchFamily="34" charset="0"/>
              <a:buNone/>
            </a:pPr>
            <a:r>
              <a:rPr lang="en-IN" altLang="en-US">
                <a:cs typeface="Arial" panose="020B0604020202020204" pitchFamily="34" charset="0"/>
              </a:rPr>
              <a:t>then it is Naturally Acceptable to me to be in that state / situation</a:t>
            </a:r>
          </a:p>
          <a:p>
            <a:pPr>
              <a:buFont typeface="Arial" panose="020B0604020202020204" pitchFamily="34" charset="0"/>
              <a:buNone/>
            </a:pPr>
            <a:r>
              <a:rPr lang="en-IN" altLang="en-US" sz="1600">
                <a:cs typeface="Arial" panose="020B0604020202020204" pitchFamily="34" charset="0"/>
              </a:rPr>
              <a:t>(and I want to continue to be in that state / situation)</a:t>
            </a:r>
          </a:p>
          <a:p>
            <a:pPr>
              <a:buFont typeface="Arial" panose="020B0604020202020204" pitchFamily="34" charset="0"/>
              <a:buNone/>
            </a:pPr>
            <a:r>
              <a:rPr lang="en-IN" altLang="en-US">
                <a:solidFill>
                  <a:schemeClr val="bg1"/>
                </a:solidFill>
                <a:cs typeface="Arial" panose="020B0604020202020204" pitchFamily="34" charset="0"/>
              </a:rPr>
              <a:t>To be in a state / situation which is Naturally Acceptable is Happiness</a:t>
            </a:r>
            <a:endParaRPr lang="en-GB" altLang="en-US">
              <a:solidFill>
                <a:schemeClr val="bg1"/>
              </a:solidFill>
              <a:cs typeface="Arial" panose="020B0604020202020204" pitchFamily="34" charset="0"/>
            </a:endParaRPr>
          </a:p>
          <a:p>
            <a:pPr>
              <a:buFont typeface="Arial" panose="020B0604020202020204" pitchFamily="34" charset="0"/>
              <a:buNone/>
            </a:pPr>
            <a:endParaRPr lang="en-IN" altLang="en-US">
              <a:cs typeface="Arial" panose="020B0604020202020204" pitchFamily="34" charset="0"/>
            </a:endParaRPr>
          </a:p>
          <a:p>
            <a:pPr>
              <a:buFont typeface="Arial" panose="020B0604020202020204" pitchFamily="34" charset="0"/>
              <a:buNone/>
            </a:pPr>
            <a:r>
              <a:rPr lang="en-IN" altLang="en-US">
                <a:cs typeface="Arial" panose="020B0604020202020204" pitchFamily="34" charset="0"/>
              </a:rPr>
              <a:t>To be in a state of Harmony / Synergy is Happiness</a:t>
            </a:r>
          </a:p>
          <a:p>
            <a:pPr>
              <a:buFont typeface="Arial" panose="020B0604020202020204" pitchFamily="34" charset="0"/>
              <a:buNone/>
            </a:pPr>
            <a:endParaRPr lang="en-IN" altLang="en-US">
              <a:cs typeface="Arial" panose="020B0604020202020204" pitchFamily="34" charset="0"/>
            </a:endParaRPr>
          </a:p>
          <a:p>
            <a:pPr>
              <a:buFont typeface="Arial" panose="020B0604020202020204" pitchFamily="34" charset="0"/>
              <a:buNone/>
            </a:pPr>
            <a:r>
              <a:rPr lang="en-GB" altLang="en-US" b="1">
                <a:cs typeface="Arial" panose="020B0604020202020204" pitchFamily="34" charset="0"/>
              </a:rPr>
              <a:t>Happiness = To be in Harmony</a:t>
            </a:r>
          </a:p>
          <a:p>
            <a:pPr>
              <a:buFont typeface="Arial" panose="020B0604020202020204" pitchFamily="34" charset="0"/>
              <a:buNone/>
            </a:pPr>
            <a:endParaRPr lang="en-IN" altLang="en-US">
              <a:cs typeface="Arial" panose="020B0604020202020204" pitchFamily="34" charset="0"/>
            </a:endParaRPr>
          </a:p>
        </p:txBody>
      </p:sp>
      <p:sp>
        <p:nvSpPr>
          <p:cNvPr id="12290" name="Content Placeholder 5">
            <a:extLst>
              <a:ext uri="{FF2B5EF4-FFF2-40B4-BE49-F238E27FC236}">
                <a16:creationId xmlns:a16="http://schemas.microsoft.com/office/drawing/2014/main" id="{CA107DC4-3391-46FD-93F9-7F384C772C94}"/>
              </a:ext>
            </a:extLst>
          </p:cNvPr>
          <p:cNvSpPr>
            <a:spLocks noGrp="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Arial" panose="020B0604020202020204" pitchFamily="34" charset="0"/>
              <a:buNone/>
            </a:pPr>
            <a:r>
              <a:rPr lang="en-US" altLang="en-US">
                <a:cs typeface="Arial" panose="020B0604020202020204" pitchFamily="34" charset="0"/>
              </a:rPr>
              <a:t>State / Situation in which I live </a:t>
            </a:r>
          </a:p>
          <a:p>
            <a:pPr marL="457200" indent="-457200">
              <a:buFont typeface="Arial" panose="020B0604020202020204" pitchFamily="34" charset="0"/>
              <a:buNone/>
            </a:pPr>
            <a:r>
              <a:rPr lang="en-US" altLang="en-US">
                <a:cs typeface="Arial" panose="020B0604020202020204" pitchFamily="34" charset="0"/>
              </a:rPr>
              <a:t>or expanse of my being:</a:t>
            </a:r>
          </a:p>
          <a:p>
            <a:pPr marL="685800" lvl="1" indent="-457200">
              <a:buFont typeface="Calibri" panose="020F0502020204030204" pitchFamily="34" charset="0"/>
              <a:buAutoNum type="arabicPeriod"/>
            </a:pPr>
            <a:r>
              <a:rPr lang="en-US" altLang="en-US" sz="2200">
                <a:cs typeface="Arial" panose="020B0604020202020204" pitchFamily="34" charset="0"/>
              </a:rPr>
              <a:t>As an Individual Human Being</a:t>
            </a:r>
          </a:p>
          <a:p>
            <a:pPr marL="685800" lvl="1" indent="-457200">
              <a:buFont typeface="Calibri" panose="020F0502020204030204" pitchFamily="34" charset="0"/>
              <a:buAutoNum type="arabicPeriod"/>
            </a:pPr>
            <a:r>
              <a:rPr lang="en-US" altLang="en-US" sz="2200">
                <a:cs typeface="Arial" panose="020B0604020202020204" pitchFamily="34" charset="0"/>
              </a:rPr>
              <a:t>As a member of a Family</a:t>
            </a:r>
          </a:p>
          <a:p>
            <a:pPr marL="685800" lvl="1" indent="-457200">
              <a:buFont typeface="Calibri" panose="020F0502020204030204" pitchFamily="34" charset="0"/>
              <a:buAutoNum type="arabicPeriod"/>
            </a:pPr>
            <a:r>
              <a:rPr lang="en-US" altLang="en-US" sz="2200">
                <a:cs typeface="Arial" panose="020B0604020202020204" pitchFamily="34" charset="0"/>
              </a:rPr>
              <a:t>As a member of Society</a:t>
            </a:r>
          </a:p>
          <a:p>
            <a:pPr marL="685800" lvl="1" indent="-457200">
              <a:buFont typeface="Calibri" panose="020F0502020204030204" pitchFamily="34" charset="0"/>
              <a:buAutoNum type="arabicPeriod"/>
            </a:pPr>
            <a:r>
              <a:rPr lang="en-US" altLang="en-US" sz="2200">
                <a:cs typeface="Arial" panose="020B0604020202020204" pitchFamily="34" charset="0"/>
              </a:rPr>
              <a:t>As an unit in Nature/Existence</a:t>
            </a:r>
          </a:p>
          <a:p>
            <a:pPr marL="457200" indent="-457200">
              <a:buFont typeface="Arial" panose="020B0604020202020204" pitchFamily="34" charset="0"/>
              <a:buNone/>
            </a:pPr>
            <a:endParaRPr lang="en-US" altLang="en-US">
              <a:cs typeface="Arial" panose="020B0604020202020204" pitchFamily="34" charset="0"/>
            </a:endParaRPr>
          </a:p>
          <a:p>
            <a:pPr marL="457200" indent="-457200">
              <a:buFont typeface="Arial" panose="020B0604020202020204" pitchFamily="34" charset="0"/>
              <a:buNone/>
            </a:pPr>
            <a:r>
              <a:rPr lang="en-US" altLang="en-US" b="1">
                <a:cs typeface="Arial" panose="020B0604020202020204" pitchFamily="34" charset="0"/>
              </a:rPr>
              <a:t>Continuity of Happiness</a:t>
            </a:r>
          </a:p>
          <a:p>
            <a:pPr marL="457200" indent="-457200">
              <a:buFont typeface="Arial" panose="020B0604020202020204" pitchFamily="34" charset="0"/>
              <a:buNone/>
            </a:pPr>
            <a:r>
              <a:rPr lang="en-US" altLang="en-US" b="1">
                <a:cs typeface="Arial" panose="020B0604020202020204" pitchFamily="34" charset="0"/>
              </a:rPr>
              <a:t>= Harmony at all levels of being</a:t>
            </a:r>
            <a:r>
              <a:rPr lang="en-US" altLang="en-US">
                <a:cs typeface="Arial" panose="020B0604020202020204" pitchFamily="34" charset="0"/>
              </a:rPr>
              <a:t> i.e.</a:t>
            </a:r>
          </a:p>
          <a:p>
            <a:pPr marL="685800" lvl="1" indent="-457200">
              <a:buFont typeface="Calibri" panose="020F0502020204030204" pitchFamily="34" charset="0"/>
              <a:buAutoNum type="arabicPeriod"/>
            </a:pPr>
            <a:r>
              <a:rPr lang="en-US" altLang="en-US" sz="2200">
                <a:cs typeface="Arial" panose="020B0604020202020204" pitchFamily="34" charset="0"/>
              </a:rPr>
              <a:t>Harmony in the Human Being</a:t>
            </a:r>
          </a:p>
          <a:p>
            <a:pPr marL="685800" lvl="1" indent="-457200">
              <a:buFont typeface="Calibri" panose="020F0502020204030204" pitchFamily="34" charset="0"/>
              <a:buAutoNum type="arabicPeriod"/>
            </a:pPr>
            <a:r>
              <a:rPr lang="en-US" altLang="en-US" sz="2200">
                <a:cs typeface="Arial" panose="020B0604020202020204" pitchFamily="34" charset="0"/>
              </a:rPr>
              <a:t>Harmony in the Family</a:t>
            </a:r>
          </a:p>
          <a:p>
            <a:pPr marL="685800" lvl="1" indent="-457200">
              <a:buFont typeface="Calibri" panose="020F0502020204030204" pitchFamily="34" charset="0"/>
              <a:buAutoNum type="arabicPeriod"/>
            </a:pPr>
            <a:r>
              <a:rPr lang="en-US" altLang="en-US" sz="2200">
                <a:cs typeface="Arial" panose="020B0604020202020204" pitchFamily="34" charset="0"/>
              </a:rPr>
              <a:t>Harmony in the Society</a:t>
            </a:r>
          </a:p>
          <a:p>
            <a:pPr marL="685800" lvl="1" indent="-457200">
              <a:buFont typeface="Calibri" panose="020F0502020204030204" pitchFamily="34" charset="0"/>
              <a:buAutoNum type="arabicPeriod"/>
            </a:pPr>
            <a:r>
              <a:rPr lang="en-US" altLang="en-US" sz="2200">
                <a:cs typeface="Arial" panose="020B0604020202020204" pitchFamily="34" charset="0"/>
              </a:rPr>
              <a:t>Harmony in Nature/Existence</a:t>
            </a:r>
            <a:endParaRPr lang="en-US" altLang="en-US">
              <a:cs typeface="Arial" panose="020B0604020202020204" pitchFamily="34" charset="0"/>
            </a:endParaRPr>
          </a:p>
        </p:txBody>
      </p:sp>
      <p:sp>
        <p:nvSpPr>
          <p:cNvPr id="17412" name="Title 3">
            <a:extLst>
              <a:ext uri="{FF2B5EF4-FFF2-40B4-BE49-F238E27FC236}">
                <a16:creationId xmlns:a16="http://schemas.microsoft.com/office/drawing/2014/main" id="{C7C7EBAC-8A17-45C7-A49C-85B0EE20C189}"/>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Happiness						Continuity of Happiness</a:t>
            </a:r>
            <a:endParaRPr lang="en-GB" altLang="en-US"/>
          </a:p>
        </p:txBody>
      </p:sp>
      <p:cxnSp>
        <p:nvCxnSpPr>
          <p:cNvPr id="5" name="Straight Connector 4">
            <a:extLst>
              <a:ext uri="{FF2B5EF4-FFF2-40B4-BE49-F238E27FC236}">
                <a16:creationId xmlns:a16="http://schemas.microsoft.com/office/drawing/2014/main" id="{1EAAC796-3DB6-4970-965E-355D2E3E7338}"/>
              </a:ext>
            </a:extLst>
          </p:cNvPr>
          <p:cNvCxnSpPr/>
          <p:nvPr/>
        </p:nvCxnSpPr>
        <p:spPr>
          <a:xfrm rot="5400000">
            <a:off x="2964657" y="3532981"/>
            <a:ext cx="6151562" cy="41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8989A4F-BC02-480D-AEF3-EA380A1BEC23}"/>
              </a:ext>
            </a:extLst>
          </p:cNvPr>
          <p:cNvCxnSpPr>
            <a:cxnSpLocks/>
          </p:cNvCxnSpPr>
          <p:nvPr/>
        </p:nvCxnSpPr>
        <p:spPr>
          <a:xfrm flipH="1">
            <a:off x="1143000" y="3352800"/>
            <a:ext cx="1588" cy="1041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74A23E-76E4-4D55-B34D-562EDA0B100B}"/>
              </a:ext>
            </a:extLst>
          </p:cNvPr>
          <p:cNvCxnSpPr/>
          <p:nvPr/>
        </p:nvCxnSpPr>
        <p:spPr>
          <a:xfrm rot="5400000">
            <a:off x="8114507" y="3188494"/>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5E25483-7354-4918-B5E9-ED6240675497}"/>
              </a:ext>
            </a:extLst>
          </p:cNvPr>
          <p:cNvCxnSpPr/>
          <p:nvPr/>
        </p:nvCxnSpPr>
        <p:spPr>
          <a:xfrm rot="5400000">
            <a:off x="954882" y="5371306"/>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9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290">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290">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290">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290">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3DABFF81-1F24-4261-87D8-7EA845A3E448}"/>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Our Program</a:t>
            </a:r>
            <a:endParaRPr lang="en-GB" altLang="en-US"/>
          </a:p>
        </p:txBody>
      </p:sp>
      <p:sp>
        <p:nvSpPr>
          <p:cNvPr id="7171" name="Text Placeholder 2">
            <a:extLst>
              <a:ext uri="{FF2B5EF4-FFF2-40B4-BE49-F238E27FC236}">
                <a16:creationId xmlns:a16="http://schemas.microsoft.com/office/drawing/2014/main" id="{D628EE8F-3597-4804-8D17-ACC8257D1CAF}"/>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Symbol" pitchFamily="18" charset="2"/>
              <a:buNone/>
            </a:pPr>
            <a:r>
              <a:rPr lang="en-GB" altLang="en-US" b="1"/>
              <a:t>To facilitate understanding of the </a:t>
            </a:r>
            <a:r>
              <a:rPr altLang="en-US" b="1"/>
              <a:t>harmony at all levels of being</a:t>
            </a:r>
          </a:p>
          <a:p>
            <a:pPr marL="685800" lvl="1" indent="-457200">
              <a:buFont typeface="Calibri" panose="020F0502020204030204" pitchFamily="34" charset="0"/>
              <a:buAutoNum type="arabicPeriod"/>
            </a:pPr>
            <a:r>
              <a:rPr lang="en-GB" altLang="en-US" sz="2200"/>
              <a:t>Harmony in the Human Being</a:t>
            </a:r>
          </a:p>
          <a:p>
            <a:pPr marL="685800" lvl="1" indent="-457200">
              <a:buFont typeface="Calibri" panose="020F0502020204030204" pitchFamily="34" charset="0"/>
              <a:buAutoNum type="arabicPeriod"/>
            </a:pPr>
            <a:r>
              <a:rPr lang="en-GB" altLang="en-US" sz="2200"/>
              <a:t>Harmony in the Family</a:t>
            </a:r>
          </a:p>
          <a:p>
            <a:pPr marL="685800" lvl="1" indent="-457200">
              <a:buFont typeface="Calibri" panose="020F0502020204030204" pitchFamily="34" charset="0"/>
              <a:buAutoNum type="arabicPeriod"/>
            </a:pPr>
            <a:r>
              <a:rPr lang="en-GB" altLang="en-US" sz="2200"/>
              <a:t>Harmony in the Society</a:t>
            </a:r>
          </a:p>
          <a:p>
            <a:pPr marL="685800" lvl="1" indent="-457200">
              <a:buFont typeface="Calibri" panose="020F0502020204030204" pitchFamily="34" charset="0"/>
              <a:buAutoNum type="arabicPeriod"/>
            </a:pPr>
            <a:r>
              <a:rPr lang="en-GB" altLang="en-US" sz="2200"/>
              <a:t>Harmony in Nature/Existence</a:t>
            </a:r>
          </a:p>
          <a:p>
            <a:pPr marL="457200" indent="-457200">
              <a:buFont typeface="Symbol" pitchFamily="18" charset="2"/>
              <a:buNone/>
            </a:pPr>
            <a:endParaRPr altLang="en-US"/>
          </a:p>
          <a:p>
            <a:pPr marL="457200" indent="-457200">
              <a:buFont typeface="Symbol" pitchFamily="18" charset="2"/>
              <a:buNone/>
            </a:pPr>
            <a:endParaRPr altLang="en-US"/>
          </a:p>
          <a:p>
            <a:pPr marL="457200" indent="-457200">
              <a:buFont typeface="Symbol" pitchFamily="18" charset="2"/>
              <a:buNone/>
            </a:pPr>
            <a:r>
              <a:rPr altLang="en-US" b="1"/>
              <a:t>To understand &amp; to live in harmony at all levels of being</a:t>
            </a:r>
          </a:p>
          <a:p>
            <a:pPr marL="685800" lvl="1" indent="-457200">
              <a:buFont typeface="Calibri" panose="020F0502020204030204" pitchFamily="34" charset="0"/>
              <a:buAutoNum type="arabicPeriod"/>
            </a:pPr>
            <a:r>
              <a:rPr lang="en-GB" altLang="en-US" sz="2200"/>
              <a:t>In the Human Being</a:t>
            </a:r>
          </a:p>
          <a:p>
            <a:pPr marL="685800" lvl="1" indent="-457200">
              <a:buFont typeface="Calibri" panose="020F0502020204030204" pitchFamily="34" charset="0"/>
              <a:buAutoNum type="arabicPeriod"/>
            </a:pPr>
            <a:r>
              <a:rPr lang="en-GB" altLang="en-US" sz="2200"/>
              <a:t>In the Family</a:t>
            </a:r>
          </a:p>
          <a:p>
            <a:pPr marL="685800" lvl="1" indent="-457200">
              <a:buFont typeface="Calibri" panose="020F0502020204030204" pitchFamily="34" charset="0"/>
              <a:buAutoNum type="arabicPeriod"/>
            </a:pPr>
            <a:r>
              <a:rPr lang="en-GB" altLang="en-US" sz="2200"/>
              <a:t>In the Society</a:t>
            </a:r>
          </a:p>
          <a:p>
            <a:pPr marL="685800" lvl="1" indent="-457200">
              <a:buFont typeface="Calibri" panose="020F0502020204030204" pitchFamily="34" charset="0"/>
              <a:buAutoNum type="arabicPeriod"/>
            </a:pPr>
            <a:r>
              <a:rPr lang="en-GB" altLang="en-US" sz="2200"/>
              <a:t>In Nature/Existence</a:t>
            </a:r>
          </a:p>
        </p:txBody>
      </p:sp>
      <p:grpSp>
        <p:nvGrpSpPr>
          <p:cNvPr id="18436" name="Group 5">
            <a:extLst>
              <a:ext uri="{FF2B5EF4-FFF2-40B4-BE49-F238E27FC236}">
                <a16:creationId xmlns:a16="http://schemas.microsoft.com/office/drawing/2014/main" id="{360E18DC-22A8-42A1-9F8A-B442537F34F9}"/>
              </a:ext>
            </a:extLst>
          </p:cNvPr>
          <p:cNvGrpSpPr>
            <a:grpSpLocks/>
          </p:cNvGrpSpPr>
          <p:nvPr/>
        </p:nvGrpSpPr>
        <p:grpSpPr bwMode="auto">
          <a:xfrm>
            <a:off x="6781800" y="1066800"/>
            <a:ext cx="3276600" cy="1371600"/>
            <a:chOff x="5257800" y="1143000"/>
            <a:chExt cx="3276600" cy="1371600"/>
          </a:xfrm>
        </p:grpSpPr>
        <p:sp>
          <p:nvSpPr>
            <p:cNvPr id="4" name="Right Brace 3">
              <a:extLst>
                <a:ext uri="{FF2B5EF4-FFF2-40B4-BE49-F238E27FC236}">
                  <a16:creationId xmlns:a16="http://schemas.microsoft.com/office/drawing/2014/main" id="{7F92A234-1133-4834-938E-0542E8D12456}"/>
                </a:ext>
              </a:extLst>
            </p:cNvPr>
            <p:cNvSpPr/>
            <p:nvPr/>
          </p:nvSpPr>
          <p:spPr>
            <a:xfrm>
              <a:off x="5257800" y="1143000"/>
              <a:ext cx="152400" cy="1371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a:p>
          </p:txBody>
        </p:sp>
        <p:sp>
          <p:nvSpPr>
            <p:cNvPr id="18445" name="TextBox 4">
              <a:extLst>
                <a:ext uri="{FF2B5EF4-FFF2-40B4-BE49-F238E27FC236}">
                  <a16:creationId xmlns:a16="http://schemas.microsoft.com/office/drawing/2014/main" id="{A42CA987-2D30-4762-87C7-3A0C5BA3151B}"/>
                </a:ext>
              </a:extLst>
            </p:cNvPr>
            <p:cNvSpPr txBox="1">
              <a:spLocks noChangeArrowheads="1"/>
            </p:cNvSpPr>
            <p:nvPr/>
          </p:nvSpPr>
          <p:spPr bwMode="auto">
            <a:xfrm>
              <a:off x="5486400" y="1655135"/>
              <a:ext cx="304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0000"/>
                  </a:solidFill>
                </a:rPr>
                <a:t>Proposals</a:t>
              </a:r>
              <a:endParaRPr lang="en-GB" altLang="en-US" b="1">
                <a:solidFill>
                  <a:srgbClr val="FF0000"/>
                </a:solidFill>
              </a:endParaRPr>
            </a:p>
          </p:txBody>
        </p:sp>
      </p:grpSp>
      <p:grpSp>
        <p:nvGrpSpPr>
          <p:cNvPr id="3" name="Group 6">
            <a:extLst>
              <a:ext uri="{FF2B5EF4-FFF2-40B4-BE49-F238E27FC236}">
                <a16:creationId xmlns:a16="http://schemas.microsoft.com/office/drawing/2014/main" id="{682E1A27-7A1D-4897-96B4-BA91C599F323}"/>
              </a:ext>
            </a:extLst>
          </p:cNvPr>
          <p:cNvGrpSpPr>
            <a:grpSpLocks/>
          </p:cNvGrpSpPr>
          <p:nvPr/>
        </p:nvGrpSpPr>
        <p:grpSpPr bwMode="auto">
          <a:xfrm>
            <a:off x="6781800" y="3886200"/>
            <a:ext cx="3581400" cy="1905000"/>
            <a:chOff x="5257800" y="1143000"/>
            <a:chExt cx="3581400" cy="1905000"/>
          </a:xfrm>
        </p:grpSpPr>
        <p:sp>
          <p:nvSpPr>
            <p:cNvPr id="8" name="Right Brace 7">
              <a:extLst>
                <a:ext uri="{FF2B5EF4-FFF2-40B4-BE49-F238E27FC236}">
                  <a16:creationId xmlns:a16="http://schemas.microsoft.com/office/drawing/2014/main" id="{261E30B0-3BC4-4E89-A7AA-3C922F7DE046}"/>
                </a:ext>
              </a:extLst>
            </p:cNvPr>
            <p:cNvSpPr/>
            <p:nvPr/>
          </p:nvSpPr>
          <p:spPr>
            <a:xfrm>
              <a:off x="5257800" y="1143000"/>
              <a:ext cx="152400" cy="1905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a:p>
          </p:txBody>
        </p:sp>
        <p:sp>
          <p:nvSpPr>
            <p:cNvPr id="22537" name="TextBox 8">
              <a:extLst>
                <a:ext uri="{FF2B5EF4-FFF2-40B4-BE49-F238E27FC236}">
                  <a16:creationId xmlns:a16="http://schemas.microsoft.com/office/drawing/2014/main" id="{406B4941-777C-41EE-9790-6F3599439137}"/>
                </a:ext>
              </a:extLst>
            </p:cNvPr>
            <p:cNvSpPr txBox="1">
              <a:spLocks noChangeArrowheads="1"/>
            </p:cNvSpPr>
            <p:nvPr/>
          </p:nvSpPr>
          <p:spPr bwMode="auto">
            <a:xfrm>
              <a:off x="5486400" y="1143000"/>
              <a:ext cx="3352800" cy="1754188"/>
            </a:xfrm>
            <a:prstGeom prst="rect">
              <a:avLst/>
            </a:prstGeom>
            <a:noFill/>
            <a:ln w="9525">
              <a:noFill/>
              <a:miter lim="800000"/>
              <a:headEnd/>
              <a:tailEnd/>
            </a:ln>
          </p:spPr>
          <p:txBody>
            <a:bodyPr>
              <a:spAutoFit/>
            </a:bodyPr>
            <a:lstStyle/>
            <a:p>
              <a:pPr marL="342900" indent="-342900" eaLnBrk="1" hangingPunct="1">
                <a:buFontTx/>
                <a:buAutoNum type="alphaLcParenR"/>
                <a:defRPr/>
              </a:pPr>
              <a:r>
                <a:rPr lang="en-US" b="1" dirty="0">
                  <a:solidFill>
                    <a:srgbClr val="FF0000"/>
                  </a:solidFill>
                </a:rPr>
                <a:t>Verify the proposals</a:t>
              </a:r>
            </a:p>
            <a:p>
              <a:pPr marL="342900" indent="-342900" eaLnBrk="1" hangingPunct="1">
                <a:defRPr/>
              </a:pPr>
              <a:r>
                <a:rPr lang="en-US" b="1" dirty="0">
                  <a:solidFill>
                    <a:srgbClr val="FF0000"/>
                  </a:solidFill>
                </a:rPr>
                <a:t>      on the basis of your NATURAL ACCEPTANCE</a:t>
              </a:r>
            </a:p>
            <a:p>
              <a:pPr eaLnBrk="1" hangingPunct="1">
                <a:defRPr/>
              </a:pPr>
              <a:endParaRPr lang="en-US" b="1" dirty="0">
                <a:solidFill>
                  <a:srgbClr val="FF0000"/>
                </a:solidFill>
              </a:endParaRPr>
            </a:p>
            <a:p>
              <a:pPr eaLnBrk="1" hangingPunct="1">
                <a:defRPr/>
              </a:pPr>
              <a:r>
                <a:rPr lang="en-US" b="1" dirty="0">
                  <a:solidFill>
                    <a:srgbClr val="FF0000"/>
                  </a:solidFill>
                </a:rPr>
                <a:t>b) Experiential validation</a:t>
              </a:r>
            </a:p>
            <a:p>
              <a:pPr eaLnBrk="1" hangingPunct="1">
                <a:defRPr/>
              </a:pPr>
              <a:r>
                <a:rPr lang="en-US" b="1" dirty="0">
                  <a:solidFill>
                    <a:srgbClr val="FF0000"/>
                  </a:solidFill>
                </a:rPr>
                <a:t>     by LIVING ACCORDINGLY</a:t>
              </a:r>
              <a:endParaRPr lang="en-GB" b="1" dirty="0">
                <a:solidFill>
                  <a:srgbClr val="FF0000"/>
                </a:solidFill>
              </a:endParaRPr>
            </a:p>
          </p:txBody>
        </p:sp>
      </p:grpSp>
      <p:sp>
        <p:nvSpPr>
          <p:cNvPr id="10" name="Rectangle 47">
            <a:extLst>
              <a:ext uri="{FF2B5EF4-FFF2-40B4-BE49-F238E27FC236}">
                <a16:creationId xmlns:a16="http://schemas.microsoft.com/office/drawing/2014/main" id="{EF6A44C4-34C7-458E-9C31-A5D07C8EC335}"/>
              </a:ext>
            </a:extLst>
          </p:cNvPr>
          <p:cNvSpPr>
            <a:spLocks noChangeArrowheads="1"/>
          </p:cNvSpPr>
          <p:nvPr/>
        </p:nvSpPr>
        <p:spPr bwMode="auto">
          <a:xfrm>
            <a:off x="7086600" y="5943600"/>
            <a:ext cx="279717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200" b="1">
                <a:cs typeface="Arial" panose="020B0604020202020204" pitchFamily="34" charset="0"/>
              </a:rPr>
              <a:t>Right Understanding</a:t>
            </a:r>
          </a:p>
          <a:p>
            <a:pPr algn="ctr" eaLnBrk="1" hangingPunct="1"/>
            <a:r>
              <a:rPr lang="en-US" altLang="en-US" sz="2200" b="1">
                <a:cs typeface="Arial" panose="020B0604020202020204" pitchFamily="34" charset="0"/>
              </a:rPr>
              <a:t>Right Feeling</a:t>
            </a:r>
          </a:p>
        </p:txBody>
      </p:sp>
      <p:sp>
        <p:nvSpPr>
          <p:cNvPr id="11" name="Line 99">
            <a:extLst>
              <a:ext uri="{FF2B5EF4-FFF2-40B4-BE49-F238E27FC236}">
                <a16:creationId xmlns:a16="http://schemas.microsoft.com/office/drawing/2014/main" id="{382FC343-D4A9-4975-BF61-0FB758AFB3F9}"/>
              </a:ext>
            </a:extLst>
          </p:cNvPr>
          <p:cNvSpPr>
            <a:spLocks noChangeShapeType="1"/>
          </p:cNvSpPr>
          <p:nvPr/>
        </p:nvSpPr>
        <p:spPr bwMode="auto">
          <a:xfrm>
            <a:off x="8497888" y="5611813"/>
            <a:ext cx="0" cy="3730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Oval 11">
            <a:extLst>
              <a:ext uri="{FF2B5EF4-FFF2-40B4-BE49-F238E27FC236}">
                <a16:creationId xmlns:a16="http://schemas.microsoft.com/office/drawing/2014/main" id="{761CB67A-2F43-434A-A7D5-5B9F228C50B4}"/>
              </a:ext>
            </a:extLst>
          </p:cNvPr>
          <p:cNvSpPr/>
          <p:nvPr/>
        </p:nvSpPr>
        <p:spPr bwMode="auto">
          <a:xfrm>
            <a:off x="6891338" y="4973638"/>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2</a:t>
            </a:r>
          </a:p>
        </p:txBody>
      </p:sp>
      <p:sp>
        <p:nvSpPr>
          <p:cNvPr id="13" name="Oval 5">
            <a:extLst>
              <a:ext uri="{FF2B5EF4-FFF2-40B4-BE49-F238E27FC236}">
                <a16:creationId xmlns:a16="http://schemas.microsoft.com/office/drawing/2014/main" id="{F666A462-93E0-40B6-ADBA-0A5B5D12398C}"/>
              </a:ext>
            </a:extLst>
          </p:cNvPr>
          <p:cNvSpPr/>
          <p:nvPr/>
        </p:nvSpPr>
        <p:spPr bwMode="auto">
          <a:xfrm>
            <a:off x="6891338" y="38862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1">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AF6856B-BFCA-4AA6-9141-3C6EE869BEF9}"/>
              </a:ext>
            </a:extLst>
          </p:cNvPr>
          <p:cNvSpPr>
            <a:spLocks noGrp="1"/>
          </p:cNvSpPr>
          <p:nvPr>
            <p:ph type="title"/>
          </p:nvPr>
        </p:nvSpPr>
        <p:spPr bwMode="auto">
          <a:xfrm>
            <a:off x="0" y="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t>Prosperity (</a:t>
            </a:r>
            <a:r>
              <a:rPr lang="en-US" altLang="en-US" sz="3200">
                <a:latin typeface="Kruti Dev 010" pitchFamily="2" charset="0"/>
              </a:rPr>
              <a:t>le`f)</a:t>
            </a:r>
            <a:r>
              <a:rPr lang="en-US" altLang="en-US" sz="2400"/>
              <a:t>)</a:t>
            </a:r>
            <a:endParaRPr lang="en-GB" altLang="en-US" sz="3200">
              <a:latin typeface="Kruti Dev 010" pitchFamily="2" charset="0"/>
            </a:endParaRPr>
          </a:p>
        </p:txBody>
      </p:sp>
      <p:sp>
        <p:nvSpPr>
          <p:cNvPr id="29699" name="Text Placeholder 2">
            <a:extLst>
              <a:ext uri="{FF2B5EF4-FFF2-40B4-BE49-F238E27FC236}">
                <a16:creationId xmlns:a16="http://schemas.microsoft.com/office/drawing/2014/main" id="{F9C0D820-5E3B-42BB-B938-8C1E74A61E07}"/>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lang="en-GB" altLang="en-US"/>
              <a:t>Prosperity –  The feeling of </a:t>
            </a:r>
            <a:r>
              <a:rPr lang="en-GB" altLang="en-US" b="1" u="sng"/>
              <a:t>having / producing more </a:t>
            </a:r>
            <a:r>
              <a:rPr lang="en-GB" altLang="en-US"/>
              <a:t>than </a:t>
            </a:r>
            <a:r>
              <a:rPr lang="en-GB" altLang="en-US" b="1" u="sng"/>
              <a:t>required Physical Facility</a:t>
            </a:r>
            <a:endParaRPr lang="en-GB" altLang="en-US"/>
          </a:p>
          <a:p>
            <a:pPr>
              <a:buFont typeface="Symbol" pitchFamily="18" charset="2"/>
              <a:buNone/>
            </a:pPr>
            <a:endParaRPr altLang="en-US" sz="2800">
              <a:solidFill>
                <a:srgbClr val="1E00AA"/>
              </a:solidFill>
              <a:latin typeface="Kruti Dev 010" pitchFamily="2" charset="0"/>
            </a:endParaRPr>
          </a:p>
          <a:p>
            <a:pPr>
              <a:buFont typeface="Symbol" pitchFamily="18" charset="2"/>
              <a:buNone/>
            </a:pPr>
            <a:r>
              <a:rPr altLang="en-US" sz="2800">
                <a:solidFill>
                  <a:srgbClr val="1E00AA"/>
                </a:solidFill>
                <a:latin typeface="Kruti Dev 010" pitchFamily="2" charset="0"/>
              </a:rPr>
              <a:t>le`f)    </a:t>
            </a:r>
            <a:r>
              <a:rPr altLang="en-US" sz="2000">
                <a:solidFill>
                  <a:srgbClr val="1E00AA"/>
                </a:solidFill>
                <a:latin typeface="Kruti Dev 010" pitchFamily="2" charset="0"/>
              </a:rPr>
              <a:t> </a:t>
            </a:r>
            <a:r>
              <a:rPr altLang="en-US" sz="2800">
                <a:solidFill>
                  <a:srgbClr val="1E00AA"/>
                </a:solidFill>
                <a:latin typeface="Kruti Dev 010" pitchFamily="2" charset="0"/>
              </a:rPr>
              <a:t>&amp; </a:t>
            </a:r>
            <a:r>
              <a:rPr altLang="en-US" sz="2800" b="1" u="sng">
                <a:solidFill>
                  <a:srgbClr val="1E00AA"/>
                </a:solidFill>
                <a:latin typeface="Kruti Dev 010" pitchFamily="2" charset="0"/>
              </a:rPr>
              <a:t>vko”;d lqfo/kk</a:t>
            </a:r>
            <a:r>
              <a:rPr altLang="en-US" sz="2800">
                <a:solidFill>
                  <a:srgbClr val="1E00AA"/>
                </a:solidFill>
                <a:latin typeface="Kruti Dev 010" pitchFamily="2" charset="0"/>
              </a:rPr>
              <a:t> ls </a:t>
            </a:r>
            <a:r>
              <a:rPr altLang="en-US" sz="2800" b="1" u="sng">
                <a:solidFill>
                  <a:srgbClr val="1E00AA"/>
                </a:solidFill>
                <a:latin typeface="Kruti Dev 010" pitchFamily="2" charset="0"/>
              </a:rPr>
              <a:t>vf/kd dh miyfC/k@ mRiknu</a:t>
            </a:r>
            <a:r>
              <a:rPr altLang="en-US" sz="2800">
                <a:solidFill>
                  <a:srgbClr val="1E00AA"/>
                </a:solidFill>
                <a:latin typeface="Kruti Dev 010" pitchFamily="2" charset="0"/>
              </a:rPr>
              <a:t> dk Hkko</a:t>
            </a:r>
          </a:p>
          <a:p>
            <a:pPr>
              <a:buFont typeface="Symbol" pitchFamily="18" charset="2"/>
              <a:buNone/>
            </a:pPr>
            <a:endParaRPr altLang="en-US" sz="2000"/>
          </a:p>
          <a:p>
            <a:pPr>
              <a:buFont typeface="Symbol" pitchFamily="18" charset="2"/>
              <a:buNone/>
            </a:pPr>
            <a:r>
              <a:rPr lang="en-GB" altLang="en-US"/>
              <a:t>A prosperous person thinks of right utilisation, nurturing the other</a:t>
            </a:r>
          </a:p>
          <a:p>
            <a:pPr>
              <a:buFont typeface="Symbol" pitchFamily="18" charset="2"/>
              <a:buNone/>
            </a:pPr>
            <a:r>
              <a:rPr lang="fr-FR" altLang="en-US">
                <a:solidFill>
                  <a:srgbClr val="FF0000"/>
                </a:solidFill>
              </a:rPr>
              <a:t>“  deprived           “        “        “  accumulation,  exploiting  “     “</a:t>
            </a:r>
          </a:p>
          <a:p>
            <a:pPr>
              <a:buFont typeface="Symbol" pitchFamily="18" charset="2"/>
              <a:buNone/>
            </a:pPr>
            <a:endParaRPr altLang="en-US" sz="2800" b="1">
              <a:solidFill>
                <a:srgbClr val="1E00AA"/>
              </a:solidFill>
              <a:latin typeface="Kruti Dev 010" pitchFamily="2" charset="0"/>
            </a:endParaRPr>
          </a:p>
          <a:p>
            <a:pPr>
              <a:buFont typeface="Symbol" pitchFamily="18" charset="2"/>
              <a:buNone/>
            </a:pPr>
            <a:r>
              <a:rPr altLang="en-US" sz="2800" b="1">
                <a:solidFill>
                  <a:srgbClr val="1E00AA"/>
                </a:solidFill>
                <a:latin typeface="Kruti Dev 010" pitchFamily="2" charset="0"/>
              </a:rPr>
              <a:t>le`) O;fDr</a:t>
            </a:r>
            <a:r>
              <a:rPr altLang="en-US" sz="2800">
                <a:solidFill>
                  <a:srgbClr val="1E00AA"/>
                </a:solidFill>
                <a:latin typeface="Kruti Dev 010" pitchFamily="2" charset="0"/>
              </a:rPr>
              <a:t>  lnqi;ksx dk] nwljs dk iks"k.k djus dk lksprk gS</a:t>
            </a:r>
          </a:p>
          <a:p>
            <a:pPr>
              <a:buFont typeface="Symbol" pitchFamily="18" charset="2"/>
              <a:buNone/>
            </a:pPr>
            <a:r>
              <a:rPr altLang="en-US" sz="2800" b="1">
                <a:solidFill>
                  <a:srgbClr val="FF0000"/>
                </a:solidFill>
                <a:latin typeface="Kruti Dev 010" pitchFamily="2" charset="0"/>
              </a:rPr>
              <a:t>nfjnz	</a:t>
            </a:r>
            <a:r>
              <a:rPr altLang="en-US" sz="2800">
                <a:solidFill>
                  <a:srgbClr val="FF0000"/>
                </a:solidFill>
              </a:rPr>
              <a:t>“ </a:t>
            </a:r>
            <a:r>
              <a:rPr altLang="en-US" sz="2800">
                <a:solidFill>
                  <a:srgbClr val="FF0000"/>
                </a:solidFill>
                <a:latin typeface="Kruti Dev 010" pitchFamily="2" charset="0"/>
              </a:rPr>
              <a:t>    laxzg    </a:t>
            </a:r>
            <a:r>
              <a:rPr altLang="en-US" sz="2800">
                <a:solidFill>
                  <a:srgbClr val="FF0000"/>
                </a:solidFill>
              </a:rPr>
              <a:t>“    “     “</a:t>
            </a:r>
            <a:r>
              <a:rPr altLang="en-US" sz="2800">
                <a:solidFill>
                  <a:srgbClr val="FF0000"/>
                </a:solidFill>
                <a:latin typeface="Kruti Dev 010" pitchFamily="2" charset="0"/>
              </a:rPr>
              <a:t>  “kks"k.k </a:t>
            </a:r>
            <a:r>
              <a:rPr altLang="en-US" sz="2800">
                <a:solidFill>
                  <a:srgbClr val="FF0000"/>
                </a:solidFill>
              </a:rPr>
              <a:t>“      “     “     “</a:t>
            </a:r>
            <a:endParaRPr altLang="en-US" sz="2800">
              <a:solidFill>
                <a:srgbClr val="FF0000"/>
              </a:solidFill>
              <a:latin typeface="Kruti Dev 010"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3777</Words>
  <Application>Microsoft Office PowerPoint</Application>
  <PresentationFormat>Widescreen</PresentationFormat>
  <Paragraphs>390</Paragraphs>
  <Slides>31</Slides>
  <Notes>0</Notes>
  <HiddenSlides>1</HiddenSlides>
  <MMClips>0</MMClips>
  <ScaleCrop>false</ScaleCrop>
  <HeadingPairs>
    <vt:vector size="4" baseType="variant">
      <vt:variant>
        <vt:lpstr>Theme</vt:lpstr>
      </vt:variant>
      <vt:variant>
        <vt:i4>4</vt:i4>
      </vt:variant>
      <vt:variant>
        <vt:lpstr>Slide Titles</vt:lpstr>
      </vt:variant>
      <vt:variant>
        <vt:i4>31</vt:i4>
      </vt:variant>
    </vt:vector>
  </HeadingPairs>
  <TitlesOfParts>
    <vt:vector size="35" baseType="lpstr">
      <vt:lpstr>1_SLW PPT Template</vt:lpstr>
      <vt:lpstr>2_SLW PPT Template</vt:lpstr>
      <vt:lpstr>4_SLW PPT Template</vt:lpstr>
      <vt:lpstr>SLW PPT Template</vt:lpstr>
      <vt:lpstr>Lecture 3 Continuous Happiness and Prosperity – the Basic Human Aspirations</vt:lpstr>
      <vt:lpstr>PowerPoint Presentation</vt:lpstr>
      <vt:lpstr>Content of Self-exploration  </vt:lpstr>
      <vt:lpstr>Happiness- Ensured through this Internal dialogue</vt:lpstr>
      <vt:lpstr>Happiness = Harmony    Unhappiness = Disharmony</vt:lpstr>
      <vt:lpstr>Happiness      Unhappiness</vt:lpstr>
      <vt:lpstr>Happiness      Continuity of Happiness</vt:lpstr>
      <vt:lpstr>Our Program</vt:lpstr>
      <vt:lpstr>Prosperity (le`f))</vt:lpstr>
      <vt:lpstr>Key Points</vt:lpstr>
      <vt:lpstr>Content of Self-exploration  </vt:lpstr>
      <vt:lpstr>Happiness      Unhappiness</vt:lpstr>
      <vt:lpstr>Happiness      Continuity of Happiness</vt:lpstr>
      <vt:lpstr>Our Program</vt:lpstr>
      <vt:lpstr>Prosperity (le`f))</vt:lpstr>
      <vt:lpstr>Physical Facility</vt:lpstr>
      <vt:lpstr>FAQs for Lecture 3 </vt:lpstr>
      <vt:lpstr>Question(s) 1: Happiness    Response</vt:lpstr>
      <vt:lpstr>Why is it important to understand the aspirations?</vt:lpstr>
      <vt:lpstr>Question(s) 1: Happiness    Response</vt:lpstr>
      <vt:lpstr>Question(s) 2: Happiness    Response</vt:lpstr>
      <vt:lpstr>Question(s) 2: Happiness    Response</vt:lpstr>
      <vt:lpstr>Question(s) 3: Prosperity    Response</vt:lpstr>
      <vt:lpstr>Question(s) 3: Prosperity    Response</vt:lpstr>
      <vt:lpstr>Physical Facility</vt:lpstr>
      <vt:lpstr>PowerPoint Presentation</vt:lpstr>
      <vt:lpstr>Question(s) 4: Prosperity    Response</vt:lpstr>
      <vt:lpstr>Question(s) 4: Prosperity    Response</vt:lpstr>
      <vt:lpstr>Question(s) 5: Prosperity    Response</vt:lpstr>
      <vt:lpstr>Question(s) 6: Prosperity    Response</vt:lpstr>
      <vt:lpstr>Question(s) 6: Prosperity    Response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 Continuous Happiness and Prosperity – the Basic Human Aspirations</dc:title>
  <dc:creator/>
  <cp:lastModifiedBy/>
  <cp:revision>2</cp:revision>
  <dcterms:created xsi:type="dcterms:W3CDTF">2009-12-17T14:12:44Z</dcterms:created>
  <dcterms:modified xsi:type="dcterms:W3CDTF">2022-02-18T17:13:20Z</dcterms:modified>
</cp:coreProperties>
</file>