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257" r:id="rId3"/>
    <p:sldId id="265" r:id="rId4"/>
    <p:sldId id="259" r:id="rId5"/>
    <p:sldId id="275" r:id="rId6"/>
    <p:sldId id="260" r:id="rId7"/>
    <p:sldId id="261" r:id="rId8"/>
    <p:sldId id="267" r:id="rId9"/>
    <p:sldId id="268" r:id="rId10"/>
    <p:sldId id="269" r:id="rId11"/>
    <p:sldId id="262" r:id="rId12"/>
    <p:sldId id="273" r:id="rId13"/>
    <p:sldId id="272" r:id="rId14"/>
    <p:sldId id="274" r:id="rId15"/>
    <p:sldId id="276" r:id="rId16"/>
    <p:sldId id="263" r:id="rId17"/>
    <p:sldId id="281" r:id="rId18"/>
    <p:sldId id="284" r:id="rId19"/>
    <p:sldId id="285" r:id="rId20"/>
    <p:sldId id="286" r:id="rId21"/>
    <p:sldId id="282" r:id="rId22"/>
    <p:sldId id="264" r:id="rId23"/>
    <p:sldId id="288" r:id="rId24"/>
    <p:sldId id="287" r:id="rId25"/>
    <p:sldId id="270" r:id="rId26"/>
    <p:sldId id="289" r:id="rId27"/>
    <p:sldId id="290" r:id="rId28"/>
    <p:sldId id="312" r:id="rId29"/>
    <p:sldId id="271" r:id="rId30"/>
    <p:sldId id="291" r:id="rId31"/>
    <p:sldId id="292" r:id="rId32"/>
    <p:sldId id="293" r:id="rId33"/>
    <p:sldId id="294" r:id="rId34"/>
    <p:sldId id="277" r:id="rId35"/>
    <p:sldId id="295" r:id="rId36"/>
    <p:sldId id="278" r:id="rId37"/>
    <p:sldId id="279" r:id="rId38"/>
    <p:sldId id="299" r:id="rId39"/>
    <p:sldId id="300" r:id="rId40"/>
    <p:sldId id="303" r:id="rId41"/>
    <p:sldId id="280" r:id="rId42"/>
    <p:sldId id="304" r:id="rId43"/>
    <p:sldId id="305" r:id="rId44"/>
    <p:sldId id="301" r:id="rId45"/>
    <p:sldId id="296" r:id="rId46"/>
    <p:sldId id="306" r:id="rId47"/>
    <p:sldId id="307" r:id="rId48"/>
    <p:sldId id="308" r:id="rId49"/>
    <p:sldId id="309" r:id="rId50"/>
    <p:sldId id="310" r:id="rId51"/>
    <p:sldId id="311" r:id="rId52"/>
    <p:sldId id="313" r:id="rId53"/>
    <p:sldId id="314" r:id="rId54"/>
    <p:sldId id="323" r:id="rId55"/>
    <p:sldId id="315" r:id="rId56"/>
    <p:sldId id="316" r:id="rId57"/>
    <p:sldId id="317" r:id="rId58"/>
    <p:sldId id="321" r:id="rId59"/>
    <p:sldId id="318" r:id="rId60"/>
    <p:sldId id="319" r:id="rId61"/>
    <p:sldId id="320" r:id="rId62"/>
    <p:sldId id="322" r:id="rId63"/>
    <p:sldId id="324" r:id="rId64"/>
    <p:sldId id="325" r:id="rId65"/>
    <p:sldId id="326" r:id="rId66"/>
    <p:sldId id="327" r:id="rId67"/>
    <p:sldId id="336" r:id="rId68"/>
    <p:sldId id="328" r:id="rId69"/>
    <p:sldId id="335" r:id="rId70"/>
    <p:sldId id="329" r:id="rId71"/>
    <p:sldId id="330" r:id="rId72"/>
    <p:sldId id="331" r:id="rId73"/>
    <p:sldId id="337" r:id="rId74"/>
    <p:sldId id="338" r:id="rId75"/>
    <p:sldId id="332" r:id="rId76"/>
    <p:sldId id="339" r:id="rId77"/>
    <p:sldId id="340" r:id="rId78"/>
    <p:sldId id="341" r:id="rId79"/>
    <p:sldId id="333" r:id="rId80"/>
    <p:sldId id="334" r:id="rId81"/>
    <p:sldId id="342" r:id="rId82"/>
    <p:sldId id="343" r:id="rId83"/>
    <p:sldId id="344" r:id="rId84"/>
    <p:sldId id="347" r:id="rId85"/>
    <p:sldId id="345" r:id="rId86"/>
    <p:sldId id="346" r:id="rId87"/>
    <p:sldId id="348"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3714" autoAdjust="0"/>
  </p:normalViewPr>
  <p:slideViewPr>
    <p:cSldViewPr snapToGrid="0">
      <p:cViewPr varScale="1">
        <p:scale>
          <a:sx n="53" d="100"/>
          <a:sy n="53" d="100"/>
        </p:scale>
        <p:origin x="984"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D3988-C247-4BA4-988F-0E5E6AE5C290}"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DB18A-8D02-4744-9374-56AB349B4B2D}" type="slidenum">
              <a:rPr lang="en-IN" smtClean="0"/>
              <a:t>‹#›</a:t>
            </a:fld>
            <a:endParaRPr lang="en-IN"/>
          </a:p>
        </p:txBody>
      </p:sp>
    </p:spTree>
    <p:extLst>
      <p:ext uri="{BB962C8B-B14F-4D97-AF65-F5344CB8AC3E}">
        <p14:creationId xmlns:p14="http://schemas.microsoft.com/office/powerpoint/2010/main" val="283411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EDB18A-8D02-4744-9374-56AB349B4B2D}" type="slidenum">
              <a:rPr lang="en-IN" smtClean="0"/>
              <a:t>5</a:t>
            </a:fld>
            <a:endParaRPr lang="en-IN"/>
          </a:p>
        </p:txBody>
      </p:sp>
    </p:spTree>
    <p:extLst>
      <p:ext uri="{BB962C8B-B14F-4D97-AF65-F5344CB8AC3E}">
        <p14:creationId xmlns:p14="http://schemas.microsoft.com/office/powerpoint/2010/main" val="3201251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EDB18A-8D02-4744-9374-56AB349B4B2D}" type="slidenum">
              <a:rPr lang="en-IN" smtClean="0"/>
              <a:t>8</a:t>
            </a:fld>
            <a:endParaRPr lang="en-IN"/>
          </a:p>
        </p:txBody>
      </p:sp>
    </p:spTree>
    <p:extLst>
      <p:ext uri="{BB962C8B-B14F-4D97-AF65-F5344CB8AC3E}">
        <p14:creationId xmlns:p14="http://schemas.microsoft.com/office/powerpoint/2010/main" val="3365647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EDB18A-8D02-4744-9374-56AB349B4B2D}" type="slidenum">
              <a:rPr lang="en-IN" smtClean="0"/>
              <a:t>22</a:t>
            </a:fld>
            <a:endParaRPr lang="en-IN"/>
          </a:p>
        </p:txBody>
      </p:sp>
    </p:spTree>
    <p:extLst>
      <p:ext uri="{BB962C8B-B14F-4D97-AF65-F5344CB8AC3E}">
        <p14:creationId xmlns:p14="http://schemas.microsoft.com/office/powerpoint/2010/main" val="1319930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EDB18A-8D02-4744-9374-56AB349B4B2D}" type="slidenum">
              <a:rPr lang="en-IN" smtClean="0"/>
              <a:t>26</a:t>
            </a:fld>
            <a:endParaRPr lang="en-IN"/>
          </a:p>
        </p:txBody>
      </p:sp>
    </p:spTree>
    <p:extLst>
      <p:ext uri="{BB962C8B-B14F-4D97-AF65-F5344CB8AC3E}">
        <p14:creationId xmlns:p14="http://schemas.microsoft.com/office/powerpoint/2010/main" val="270403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EDB18A-8D02-4744-9374-56AB349B4B2D}" type="slidenum">
              <a:rPr lang="en-IN" smtClean="0"/>
              <a:t>42</a:t>
            </a:fld>
            <a:endParaRPr lang="en-IN"/>
          </a:p>
        </p:txBody>
      </p:sp>
    </p:spTree>
    <p:extLst>
      <p:ext uri="{BB962C8B-B14F-4D97-AF65-F5344CB8AC3E}">
        <p14:creationId xmlns:p14="http://schemas.microsoft.com/office/powerpoint/2010/main" val="385645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EDB18A-8D02-4744-9374-56AB349B4B2D}" type="slidenum">
              <a:rPr lang="en-IN" smtClean="0"/>
              <a:t>48</a:t>
            </a:fld>
            <a:endParaRPr lang="en-IN"/>
          </a:p>
        </p:txBody>
      </p:sp>
    </p:spTree>
    <p:extLst>
      <p:ext uri="{BB962C8B-B14F-4D97-AF65-F5344CB8AC3E}">
        <p14:creationId xmlns:p14="http://schemas.microsoft.com/office/powerpoint/2010/main" val="310602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EDB18A-8D02-4744-9374-56AB349B4B2D}" type="slidenum">
              <a:rPr lang="en-IN" smtClean="0"/>
              <a:t>57</a:t>
            </a:fld>
            <a:endParaRPr lang="en-IN"/>
          </a:p>
        </p:txBody>
      </p:sp>
    </p:spTree>
    <p:extLst>
      <p:ext uri="{BB962C8B-B14F-4D97-AF65-F5344CB8AC3E}">
        <p14:creationId xmlns:p14="http://schemas.microsoft.com/office/powerpoint/2010/main" val="327166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721F-FF4A-868C-916D-EBDC556316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CC439C-B9B4-4DC2-3AA6-C2E50038A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A5FCFE-3774-C013-74E5-36BAE1C6486F}"/>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5" name="Footer Placeholder 4">
            <a:extLst>
              <a:ext uri="{FF2B5EF4-FFF2-40B4-BE49-F238E27FC236}">
                <a16:creationId xmlns:a16="http://schemas.microsoft.com/office/drawing/2014/main" id="{C105F334-75A5-8AB5-0100-957F4E6C6F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2E1DD-94FA-4B05-EDF1-8CFD1E016902}"/>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4194622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F5D0-EECB-487C-AD72-5527E33F83E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03FD81-4E13-57F5-3B22-4578828ADB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FAD9E-BEF8-2047-0620-9133167BD9C9}"/>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5" name="Footer Placeholder 4">
            <a:extLst>
              <a:ext uri="{FF2B5EF4-FFF2-40B4-BE49-F238E27FC236}">
                <a16:creationId xmlns:a16="http://schemas.microsoft.com/office/drawing/2014/main" id="{12D11AEE-79B1-2941-4041-7F8EA5740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E1478-BF81-8D09-5B40-2F92808F9394}"/>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53383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73EA3A-3D9B-6F20-D560-B3E818DEF3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FA7451-C79D-B76F-1908-2D13BAFD8A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F1FA4E-AAE4-FB78-66EA-BFA6B8C6A5F7}"/>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5" name="Footer Placeholder 4">
            <a:extLst>
              <a:ext uri="{FF2B5EF4-FFF2-40B4-BE49-F238E27FC236}">
                <a16:creationId xmlns:a16="http://schemas.microsoft.com/office/drawing/2014/main" id="{B1C3BBC7-2B31-C6D0-6AEB-6F238CC3E9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23515-4991-8FCF-CFE1-64A1AE4DCD3F}"/>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177836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1B85-974C-79D1-B6E9-19B7CEB846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0634F0-5C31-0AE9-DCF2-BC6DA666A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E0A02-E1BF-1D81-CC9B-728CDFC0619B}"/>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5" name="Footer Placeholder 4">
            <a:extLst>
              <a:ext uri="{FF2B5EF4-FFF2-40B4-BE49-F238E27FC236}">
                <a16:creationId xmlns:a16="http://schemas.microsoft.com/office/drawing/2014/main" id="{A5C9536B-8498-589F-931D-7FF57EAB7C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647D21-E5AF-7C17-41B9-8A5BC14EAD30}"/>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1728810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57F50-9302-6831-3521-09B4CC294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E7986B-6110-5663-027B-6D52F83613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7A986-C8B5-B706-0174-E9A3E937BF32}"/>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5" name="Footer Placeholder 4">
            <a:extLst>
              <a:ext uri="{FF2B5EF4-FFF2-40B4-BE49-F238E27FC236}">
                <a16:creationId xmlns:a16="http://schemas.microsoft.com/office/drawing/2014/main" id="{2F9F571E-895F-3FA3-41E6-14AF286281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C30D04-3458-A9F9-080D-3A90C780B8EA}"/>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2617810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C037-7A88-D497-A399-80B01EF5DC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530C2C-5C18-ED49-733E-3DA503C8B2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B5F675-2F48-A46E-5029-D646BB5EE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2E7C4E-73EC-1A07-CAC1-0C6068E22225}"/>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6" name="Footer Placeholder 5">
            <a:extLst>
              <a:ext uri="{FF2B5EF4-FFF2-40B4-BE49-F238E27FC236}">
                <a16:creationId xmlns:a16="http://schemas.microsoft.com/office/drawing/2014/main" id="{A6152A64-5EC6-9694-ADCD-FCC3C314DD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6A074B-7B54-3420-22B6-6008D118208B}"/>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428814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2990E-C1FA-9CD3-7F64-1D89EDED62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A26C0F-D7D7-9C27-8F8F-E23CBE4A7D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375F-6810-CE1F-B161-1BB8ADECF5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28F3D9-AC87-600C-AF1E-BCA24E63A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8AC57C-8B23-B3DF-B57B-0A4D1CCE73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DD8E7C-9767-3675-51EA-5FD691F52705}"/>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8" name="Footer Placeholder 7">
            <a:extLst>
              <a:ext uri="{FF2B5EF4-FFF2-40B4-BE49-F238E27FC236}">
                <a16:creationId xmlns:a16="http://schemas.microsoft.com/office/drawing/2014/main" id="{3D39A4B1-8391-5090-BF11-FAC08238960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30B9CF-453D-0035-9DFE-FB2E0A98C732}"/>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733965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1A88-F407-5AEF-3671-9870C06EFF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616EE5-2569-61BA-F415-5DD71C95E00A}"/>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4" name="Footer Placeholder 3">
            <a:extLst>
              <a:ext uri="{FF2B5EF4-FFF2-40B4-BE49-F238E27FC236}">
                <a16:creationId xmlns:a16="http://schemas.microsoft.com/office/drawing/2014/main" id="{19521C35-FD24-7B1C-DE98-66EFB4724D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39BA34-EA9D-4EF2-5F3A-5AAD02CEBCD5}"/>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75425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EC2841-348C-FD14-72FE-6CB2D8C2E0AB}"/>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3" name="Footer Placeholder 2">
            <a:extLst>
              <a:ext uri="{FF2B5EF4-FFF2-40B4-BE49-F238E27FC236}">
                <a16:creationId xmlns:a16="http://schemas.microsoft.com/office/drawing/2014/main" id="{DE5B46BE-C7B5-6075-6D62-CC16EE7F99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A8DD14-F501-A3DC-1AD1-CF63E429F356}"/>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1524348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4498-D5AC-BE03-5800-89C6AA0156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1658B2-4039-92F3-D381-1BABB2F303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E27061-68E6-A97D-AE94-A8E78526B0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DDE36-1C52-A747-07CE-E190678A9DA5}"/>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6" name="Footer Placeholder 5">
            <a:extLst>
              <a:ext uri="{FF2B5EF4-FFF2-40B4-BE49-F238E27FC236}">
                <a16:creationId xmlns:a16="http://schemas.microsoft.com/office/drawing/2014/main" id="{8A058F43-7481-5D77-E513-6EE22BFF45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1A0ED1-03B9-AA33-7B7D-054C89249898}"/>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2639065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6A27-2CC3-9546-8852-04DBF95857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27C9025-C54E-E7CB-8A40-2ED16CF0AF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932E29-2C3C-B507-2C19-2EB6C6DC1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680580-B270-AB27-7401-E6BCFE89A323}"/>
              </a:ext>
            </a:extLst>
          </p:cNvPr>
          <p:cNvSpPr>
            <a:spLocks noGrp="1"/>
          </p:cNvSpPr>
          <p:nvPr>
            <p:ph type="dt" sz="half" idx="10"/>
          </p:nvPr>
        </p:nvSpPr>
        <p:spPr/>
        <p:txBody>
          <a:bodyPr/>
          <a:lstStyle/>
          <a:p>
            <a:fld id="{87F484AE-58FB-4039-B4A2-B0D3E1327B63}" type="datetimeFigureOut">
              <a:rPr lang="en-IN" smtClean="0"/>
              <a:t>27-02-2025</a:t>
            </a:fld>
            <a:endParaRPr lang="en-IN"/>
          </a:p>
        </p:txBody>
      </p:sp>
      <p:sp>
        <p:nvSpPr>
          <p:cNvPr id="6" name="Footer Placeholder 5">
            <a:extLst>
              <a:ext uri="{FF2B5EF4-FFF2-40B4-BE49-F238E27FC236}">
                <a16:creationId xmlns:a16="http://schemas.microsoft.com/office/drawing/2014/main" id="{3FB50070-A703-06FF-8B72-592A61A55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7DDE06-9FE3-CF7B-ACB3-27E6330880BA}"/>
              </a:ext>
            </a:extLst>
          </p:cNvPr>
          <p:cNvSpPr>
            <a:spLocks noGrp="1"/>
          </p:cNvSpPr>
          <p:nvPr>
            <p:ph type="sldNum" sz="quarter" idx="12"/>
          </p:nvPr>
        </p:nvSpPr>
        <p:spPr/>
        <p:txBody>
          <a:bodyPr/>
          <a:lstStyle/>
          <a:p>
            <a:fld id="{31980DE6-FB52-446C-BD3B-B325EF8D2D36}" type="slidenum">
              <a:rPr lang="en-IN" smtClean="0"/>
              <a:t>‹#›</a:t>
            </a:fld>
            <a:endParaRPr lang="en-IN"/>
          </a:p>
        </p:txBody>
      </p:sp>
    </p:spTree>
    <p:extLst>
      <p:ext uri="{BB962C8B-B14F-4D97-AF65-F5344CB8AC3E}">
        <p14:creationId xmlns:p14="http://schemas.microsoft.com/office/powerpoint/2010/main" val="387351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DFC540-943E-41A4-56C0-D7A589FE75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4ECA0D-415C-0B92-70EF-39D6F1E99C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209F31-6692-D6B8-9339-9DC9E8BFA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484AE-58FB-4039-B4A2-B0D3E1327B63}" type="datetimeFigureOut">
              <a:rPr lang="en-IN" smtClean="0"/>
              <a:t>27-02-2025</a:t>
            </a:fld>
            <a:endParaRPr lang="en-IN"/>
          </a:p>
        </p:txBody>
      </p:sp>
      <p:sp>
        <p:nvSpPr>
          <p:cNvPr id="5" name="Footer Placeholder 4">
            <a:extLst>
              <a:ext uri="{FF2B5EF4-FFF2-40B4-BE49-F238E27FC236}">
                <a16:creationId xmlns:a16="http://schemas.microsoft.com/office/drawing/2014/main" id="{38BE9119-4BBE-6509-CCF5-2520E7DDC0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A83E77-CCD3-3499-35D7-030B63D56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980DE6-FB52-446C-BD3B-B325EF8D2D36}" type="slidenum">
              <a:rPr lang="en-IN" smtClean="0"/>
              <a:t>‹#›</a:t>
            </a:fld>
            <a:endParaRPr lang="en-IN"/>
          </a:p>
        </p:txBody>
      </p:sp>
    </p:spTree>
    <p:extLst>
      <p:ext uri="{BB962C8B-B14F-4D97-AF65-F5344CB8AC3E}">
        <p14:creationId xmlns:p14="http://schemas.microsoft.com/office/powerpoint/2010/main" val="2020310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C7F3-7445-8CC9-8A15-FC972CE8343A}"/>
              </a:ext>
            </a:extLst>
          </p:cNvPr>
          <p:cNvSpPr>
            <a:spLocks noGrp="1"/>
          </p:cNvSpPr>
          <p:nvPr>
            <p:ph type="ctrTitle"/>
          </p:nvPr>
        </p:nvSpPr>
        <p:spPr>
          <a:xfrm>
            <a:off x="1524000" y="1122363"/>
            <a:ext cx="9144000" cy="2731180"/>
          </a:xfrm>
        </p:spPr>
        <p:txBody>
          <a:bodyPr>
            <a:normAutofit/>
          </a:bodyPr>
          <a:lstStyle/>
          <a:p>
            <a:pPr>
              <a:lnSpc>
                <a:spcPct val="150000"/>
              </a:lnSpc>
            </a:pPr>
            <a:r>
              <a:rPr lang="en-IN" sz="3200" b="1" i="0" u="none" strike="noStrike" baseline="0" dirty="0">
                <a:latin typeface="Times New Roman" panose="02020603050405020304" pitchFamily="18" charset="0"/>
                <a:cs typeface="Times New Roman" panose="02020603050405020304" pitchFamily="18" charset="0"/>
              </a:rPr>
              <a:t>Module 1 </a:t>
            </a:r>
            <a:br>
              <a:rPr lang="en-IN" sz="3200" b="1" i="0" u="none" strike="noStrike" baseline="0" dirty="0">
                <a:latin typeface="Times New Roman" panose="02020603050405020304" pitchFamily="18" charset="0"/>
                <a:cs typeface="Times New Roman" panose="02020603050405020304" pitchFamily="18" charset="0"/>
              </a:rPr>
            </a:br>
            <a:r>
              <a:rPr lang="en-IN" sz="3200" b="1" i="0" u="none" strike="noStrike" baseline="0" dirty="0">
                <a:latin typeface="Times New Roman" panose="02020603050405020304" pitchFamily="18" charset="0"/>
                <a:cs typeface="Times New Roman" panose="02020603050405020304" pitchFamily="18" charset="0"/>
              </a:rPr>
              <a:t>Introduction to Databases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733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E235B-35C5-91BE-31DE-46AA27444306}"/>
              </a:ext>
            </a:extLst>
          </p:cNvPr>
          <p:cNvSpPr>
            <a:spLocks noGrp="1"/>
          </p:cNvSpPr>
          <p:nvPr>
            <p:ph idx="1"/>
          </p:nvPr>
        </p:nvSpPr>
        <p:spPr>
          <a:xfrm>
            <a:off x="838200" y="671332"/>
            <a:ext cx="10515600" cy="4699321"/>
          </a:xfrm>
        </p:spPr>
        <p:txBody>
          <a:bodyPr>
            <a:normAutofit/>
          </a:bodyPr>
          <a:lstStyle/>
          <a:p>
            <a:pPr marL="0" indent="0" algn="l">
              <a:lnSpc>
                <a:spcPct val="150000"/>
              </a:lnSpc>
              <a:buNone/>
            </a:pPr>
            <a:r>
              <a:rPr lang="en-IN" b="1" i="0" u="none" strike="noStrike" baseline="0" dirty="0">
                <a:latin typeface="Times New Roman" panose="02020603050405020304" pitchFamily="18" charset="0"/>
                <a:cs typeface="Times New Roman" panose="02020603050405020304" pitchFamily="18" charset="0"/>
              </a:rPr>
              <a:t>Manipulating a UNIVERSITY database</a:t>
            </a:r>
          </a:p>
          <a:p>
            <a:pPr marL="0" indent="0" algn="l">
              <a:lnSpc>
                <a:spcPct val="150000"/>
              </a:lnSpc>
              <a:buNone/>
            </a:pPr>
            <a:r>
              <a:rPr lang="en-US" sz="2400" b="0" i="0" u="none" strike="noStrike" baseline="0" dirty="0">
                <a:latin typeface="Times New Roman" panose="02020603050405020304" pitchFamily="18" charset="0"/>
                <a:cs typeface="Times New Roman" panose="02020603050405020304" pitchFamily="18" charset="0"/>
              </a:rPr>
              <a:t>Database manipulation involves querying and updating.</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Examples of queries are as follows:</a:t>
            </a:r>
          </a:p>
          <a:p>
            <a:pPr lvl="1">
              <a:lnSpc>
                <a:spcPct val="150000"/>
              </a:lnSpc>
            </a:pPr>
            <a:r>
              <a:rPr lang="en-US" b="0" i="0" u="none" strike="noStrike" baseline="0" dirty="0">
                <a:latin typeface="Times New Roman" panose="02020603050405020304" pitchFamily="18" charset="0"/>
                <a:cs typeface="Times New Roman" panose="02020603050405020304" pitchFamily="18" charset="0"/>
              </a:rPr>
              <a:t>Retrieve the transcript a list of all courses and grades</a:t>
            </a:r>
            <a:r>
              <a:rPr lang="en-IN" dirty="0">
                <a:latin typeface="Times New Roman" panose="02020603050405020304" pitchFamily="18" charset="0"/>
                <a:cs typeface="Times New Roman" panose="02020603050405020304" pitchFamily="18" charset="0"/>
              </a:rPr>
              <a:t> of Smith.</a:t>
            </a:r>
          </a:p>
          <a:p>
            <a:pPr>
              <a:lnSpc>
                <a:spcPct val="150000"/>
              </a:lnSpc>
            </a:pPr>
            <a:r>
              <a:rPr lang="en-US" sz="2400" b="0" i="0" u="none" strike="noStrike" baseline="0" dirty="0">
                <a:latin typeface="Times New Roman" panose="02020603050405020304" pitchFamily="18" charset="0"/>
                <a:cs typeface="Times New Roman" panose="02020603050405020304" pitchFamily="18" charset="0"/>
              </a:rPr>
              <a:t>Examples of updates include the following:</a:t>
            </a:r>
            <a:endParaRPr lang="en-IN" sz="2400" dirty="0">
              <a:latin typeface="Times New Roman" panose="02020603050405020304" pitchFamily="18" charset="0"/>
              <a:cs typeface="Times New Roman" panose="02020603050405020304" pitchFamily="18" charset="0"/>
            </a:endParaRPr>
          </a:p>
          <a:p>
            <a:pPr lvl="1">
              <a:lnSpc>
                <a:spcPct val="150000"/>
              </a:lnSpc>
            </a:pPr>
            <a:r>
              <a:rPr lang="en-IN" dirty="0">
                <a:latin typeface="Times New Roman" panose="02020603050405020304" pitchFamily="18" charset="0"/>
                <a:cs typeface="Times New Roman" panose="02020603050405020304" pitchFamily="18" charset="0"/>
              </a:rPr>
              <a:t>Change the class of ‘Smith to sophomore.</a:t>
            </a:r>
          </a:p>
          <a:p>
            <a:pPr marL="0" indent="0">
              <a:buNone/>
            </a:pPr>
            <a:endParaRPr lang="en-IN" sz="2400" dirty="0">
              <a:latin typeface="Times New Roman" panose="02020603050405020304" pitchFamily="18" charset="0"/>
              <a:cs typeface="Times New Roman" panose="02020603050405020304" pitchFamily="18" charset="0"/>
            </a:endParaRPr>
          </a:p>
          <a:p>
            <a:pPr marL="0" indent="0" algn="l">
              <a:buNone/>
            </a:pPr>
            <a:endParaRPr lang="en-IN" dirty="0"/>
          </a:p>
        </p:txBody>
      </p:sp>
    </p:spTree>
    <p:extLst>
      <p:ext uri="{BB962C8B-B14F-4D97-AF65-F5344CB8AC3E}">
        <p14:creationId xmlns:p14="http://schemas.microsoft.com/office/powerpoint/2010/main" val="598274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BC8F-138B-8704-D726-080E19312435}"/>
              </a:ext>
            </a:extLst>
          </p:cNvPr>
          <p:cNvSpPr>
            <a:spLocks noGrp="1"/>
          </p:cNvSpPr>
          <p:nvPr>
            <p:ph type="title"/>
          </p:nvPr>
        </p:nvSpPr>
        <p:spPr>
          <a:xfrm>
            <a:off x="0" y="1"/>
            <a:ext cx="10289894" cy="681035"/>
          </a:xfrm>
        </p:spPr>
        <p:txBody>
          <a:bodyPr>
            <a:normAutofit fontScale="90000"/>
          </a:bodyPr>
          <a:lstStyle/>
          <a:p>
            <a:br>
              <a:rPr lang="en-US" sz="4400" b="1" i="0" u="none" strike="noStrike" baseline="0" dirty="0">
                <a:latin typeface="Cambria,Bold"/>
              </a:rPr>
            </a:br>
            <a:r>
              <a:rPr lang="en-US" sz="3600" b="1" i="0" u="none" strike="noStrike" baseline="0" dirty="0">
                <a:latin typeface="Times New Roman" panose="02020603050405020304" pitchFamily="18" charset="0"/>
                <a:cs typeface="Times New Roman" panose="02020603050405020304" pitchFamily="18" charset="0"/>
              </a:rPr>
              <a:t>Characteristics of the Database Approach </a:t>
            </a:r>
            <a:br>
              <a:rPr lang="en-US" sz="4400" b="1" i="0" u="none" strike="noStrike" baseline="0" dirty="0">
                <a:latin typeface="Cambria,Bold"/>
              </a:rPr>
            </a:br>
            <a:endParaRPr lang="en-IN" dirty="0"/>
          </a:p>
        </p:txBody>
      </p:sp>
      <p:sp>
        <p:nvSpPr>
          <p:cNvPr id="3" name="Content Placeholder 2">
            <a:extLst>
              <a:ext uri="{FF2B5EF4-FFF2-40B4-BE49-F238E27FC236}">
                <a16:creationId xmlns:a16="http://schemas.microsoft.com/office/drawing/2014/main" id="{0FD81BB1-2E62-109F-D821-BC232C1E4E69}"/>
              </a:ext>
            </a:extLst>
          </p:cNvPr>
          <p:cNvSpPr>
            <a:spLocks noGrp="1"/>
          </p:cNvSpPr>
          <p:nvPr>
            <p:ph idx="1"/>
          </p:nvPr>
        </p:nvSpPr>
        <p:spPr>
          <a:xfrm>
            <a:off x="0" y="567160"/>
            <a:ext cx="12192000" cy="6290840"/>
          </a:xfrm>
        </p:spPr>
        <p:txBody>
          <a:bodyPr>
            <a:normAutofit lnSpcReduction="10000"/>
          </a:bodyPr>
          <a:lstStyle/>
          <a:p>
            <a:pPr algn="l">
              <a:lnSpc>
                <a:spcPct val="150000"/>
              </a:lnSpc>
            </a:pPr>
            <a:r>
              <a:rPr lang="en-US" sz="2600" b="0" i="0" u="none" strike="noStrike" baseline="0" dirty="0">
                <a:latin typeface="Times New Roman" panose="02020603050405020304" pitchFamily="18" charset="0"/>
                <a:cs typeface="Times New Roman" panose="02020603050405020304" pitchFamily="18" charset="0"/>
              </a:rPr>
              <a:t>Self-describing nature of a database system </a:t>
            </a:r>
          </a:p>
          <a:p>
            <a:pPr algn="l">
              <a:lnSpc>
                <a:spcPct val="150000"/>
              </a:lnSpc>
            </a:pPr>
            <a:r>
              <a:rPr lang="en-US" sz="2600" b="0" i="0" u="none" strike="noStrike" baseline="0" dirty="0">
                <a:latin typeface="Times New Roman" panose="02020603050405020304" pitchFamily="18" charset="0"/>
                <a:cs typeface="Times New Roman" panose="02020603050405020304" pitchFamily="18" charset="0"/>
              </a:rPr>
              <a:t>Insulation between programs and data, and data abstraction </a:t>
            </a:r>
          </a:p>
          <a:p>
            <a:pPr algn="l">
              <a:lnSpc>
                <a:spcPct val="150000"/>
              </a:lnSpc>
            </a:pPr>
            <a:r>
              <a:rPr lang="en-US" sz="2600" b="0" i="0" u="none" strike="noStrike" baseline="0" dirty="0">
                <a:latin typeface="Times New Roman" panose="02020603050405020304" pitchFamily="18" charset="0"/>
                <a:cs typeface="Times New Roman" panose="02020603050405020304" pitchFamily="18" charset="0"/>
              </a:rPr>
              <a:t>Support of multiple views of the data </a:t>
            </a:r>
          </a:p>
          <a:p>
            <a:pPr algn="l">
              <a:lnSpc>
                <a:spcPct val="150000"/>
              </a:lnSpc>
            </a:pPr>
            <a:r>
              <a:rPr lang="en-US" sz="2600" b="0" i="0" u="none" strike="noStrike" baseline="0" dirty="0">
                <a:latin typeface="Times New Roman" panose="02020603050405020304" pitchFamily="18" charset="0"/>
                <a:cs typeface="Times New Roman" panose="02020603050405020304" pitchFamily="18" charset="0"/>
              </a:rPr>
              <a:t>Sharing of data and multiuser transaction processing</a:t>
            </a:r>
            <a:endParaRPr lang="en-US" sz="2600" b="1" i="0" u="none" strike="noStrike" baseline="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r>
              <a:rPr lang="en-US" sz="2600" b="1" i="0" u="none" strike="noStrike" baseline="0" dirty="0">
                <a:latin typeface="Times New Roman" panose="02020603050405020304" pitchFamily="18" charset="0"/>
                <a:cs typeface="Times New Roman" panose="02020603050405020304" pitchFamily="18" charset="0"/>
              </a:rPr>
              <a:t>Self-describing nature of a database system </a:t>
            </a:r>
            <a:r>
              <a:rPr lang="en-US" sz="2600" b="0" i="0" u="none" strike="noStrike" baseline="0" dirty="0">
                <a:latin typeface="Times New Roman" panose="02020603050405020304" pitchFamily="18" charset="0"/>
                <a:cs typeface="Times New Roman" panose="02020603050405020304" pitchFamily="18" charset="0"/>
              </a:rPr>
              <a:t>means that the database system not only contains the database but also the information about the structure and constraints of the database.</a:t>
            </a:r>
            <a:endParaRPr lang="en-US" sz="2600" dirty="0">
              <a:latin typeface="Times New Roman" panose="02020603050405020304" pitchFamily="18" charset="0"/>
              <a:cs typeface="Times New Roman" panose="02020603050405020304" pitchFamily="18" charset="0"/>
            </a:endParaRPr>
          </a:p>
          <a:p>
            <a:pPr lvl="1">
              <a:lnSpc>
                <a:spcPct val="150000"/>
              </a:lnSpc>
            </a:pPr>
            <a:r>
              <a:rPr lang="en-US" sz="2600" b="0" i="0" u="none" strike="noStrike" baseline="0" dirty="0">
                <a:latin typeface="Times New Roman" panose="02020603050405020304" pitchFamily="18" charset="0"/>
                <a:cs typeface="Times New Roman" panose="02020603050405020304" pitchFamily="18" charset="0"/>
              </a:rPr>
              <a:t>This information about database stru</a:t>
            </a:r>
            <a:r>
              <a:rPr lang="en-US" sz="2600" dirty="0">
                <a:latin typeface="Times New Roman" panose="02020603050405020304" pitchFamily="18" charset="0"/>
                <a:cs typeface="Times New Roman" panose="02020603050405020304" pitchFamily="18" charset="0"/>
              </a:rPr>
              <a:t>cture and constraints of the database is know as Meta data.</a:t>
            </a:r>
          </a:p>
          <a:p>
            <a:pPr lvl="1">
              <a:lnSpc>
                <a:spcPct val="150000"/>
              </a:lnSpc>
            </a:pPr>
            <a:r>
              <a:rPr lang="en-US" sz="2600" b="0" i="0" u="none" strike="noStrike" baseline="0" dirty="0">
                <a:latin typeface="Times New Roman" panose="02020603050405020304" pitchFamily="18" charset="0"/>
                <a:cs typeface="Times New Roman" panose="02020603050405020304" pitchFamily="18" charset="0"/>
              </a:rPr>
              <a:t>The Meta data is stored in the catalogue of the database.</a:t>
            </a:r>
          </a:p>
          <a:p>
            <a:pPr marL="0" indent="0" algn="l">
              <a:buNone/>
            </a:pPr>
            <a:endParaRPr lang="en-US" sz="2400" b="1"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00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E2CE6-4F02-8037-5986-5BB96188C55E}"/>
              </a:ext>
            </a:extLst>
          </p:cNvPr>
          <p:cNvSpPr>
            <a:spLocks noGrp="1"/>
          </p:cNvSpPr>
          <p:nvPr>
            <p:ph idx="1"/>
          </p:nvPr>
        </p:nvSpPr>
        <p:spPr>
          <a:xfrm>
            <a:off x="127322" y="0"/>
            <a:ext cx="11597832" cy="6857999"/>
          </a:xfrm>
        </p:spPr>
        <p:txBody>
          <a:bodyPr>
            <a:normAutofit/>
          </a:bodyPr>
          <a:lstStyle/>
          <a:p>
            <a:pPr marL="0" indent="0">
              <a:lnSpc>
                <a:spcPct val="110000"/>
              </a:lnSpc>
              <a:buNone/>
            </a:pPr>
            <a:r>
              <a:rPr lang="en-US" b="1" i="0" u="none" strike="noStrike" baseline="0" dirty="0">
                <a:latin typeface="Times New Roman" panose="02020603050405020304" pitchFamily="18" charset="0"/>
                <a:cs typeface="Times New Roman" panose="02020603050405020304" pitchFamily="18" charset="0"/>
              </a:rPr>
              <a:t>2. Insulation between programs and data, and data abstraction</a:t>
            </a:r>
          </a:p>
          <a:p>
            <a:pPr>
              <a:lnSpc>
                <a:spcPct val="110000"/>
              </a:lnSpc>
            </a:pPr>
            <a:r>
              <a:rPr lang="en-US" sz="2400" b="1" i="0" u="none" strike="noStrike" baseline="0" dirty="0">
                <a:latin typeface="Times New Roman" panose="02020603050405020304" pitchFamily="18" charset="0"/>
                <a:cs typeface="Times New Roman" panose="02020603050405020304" pitchFamily="18" charset="0"/>
              </a:rPr>
              <a:t> </a:t>
            </a:r>
            <a:r>
              <a:rPr lang="en-US" sz="2400" i="0" u="none" strike="noStrike" baseline="0" dirty="0">
                <a:latin typeface="Times New Roman" panose="02020603050405020304" pitchFamily="18" charset="0"/>
                <a:cs typeface="Times New Roman" panose="02020603050405020304" pitchFamily="18" charset="0"/>
              </a:rPr>
              <a:t>In a </a:t>
            </a:r>
            <a:r>
              <a:rPr lang="en-US" sz="2400" b="1" i="0" u="none" strike="noStrike" baseline="0" dirty="0">
                <a:latin typeface="Times New Roman" panose="02020603050405020304" pitchFamily="18" charset="0"/>
                <a:cs typeface="Times New Roman" panose="02020603050405020304" pitchFamily="18" charset="0"/>
              </a:rPr>
              <a:t>file system </a:t>
            </a:r>
            <a:r>
              <a:rPr lang="en-US" sz="2400" i="0" u="none" strike="noStrike" baseline="0" dirty="0">
                <a:latin typeface="Times New Roman" panose="02020603050405020304" pitchFamily="18" charset="0"/>
                <a:cs typeface="Times New Roman" panose="02020603050405020304" pitchFamily="18" charset="0"/>
              </a:rPr>
              <a:t>if some changes are made in the file structure, then </a:t>
            </a:r>
            <a:r>
              <a:rPr lang="en-IN" sz="2400" i="0" u="none" strike="noStrike" baseline="0" dirty="0">
                <a:latin typeface="Times New Roman" panose="02020603050405020304" pitchFamily="18" charset="0"/>
                <a:cs typeface="Times New Roman" panose="02020603050405020304" pitchFamily="18" charset="0"/>
              </a:rPr>
              <a:t>to handle these changes more changes have to be made in all the programs that access this file.</a:t>
            </a:r>
          </a:p>
          <a:p>
            <a:pPr>
              <a:lnSpc>
                <a:spcPct val="110000"/>
              </a:lnSpc>
            </a:pPr>
            <a:r>
              <a:rPr lang="en-IN" sz="2400" dirty="0">
                <a:latin typeface="Times New Roman" panose="02020603050405020304" pitchFamily="18" charset="0"/>
                <a:cs typeface="Times New Roman" panose="02020603050405020304" pitchFamily="18" charset="0"/>
              </a:rPr>
              <a:t>For example: You want to add a piece of data, </a:t>
            </a:r>
          </a:p>
          <a:p>
            <a:pPr marL="0" indent="0">
              <a:lnSpc>
                <a:spcPct val="110000"/>
              </a:lnSpc>
              <a:buNone/>
            </a:pPr>
            <a:r>
              <a:rPr lang="en-IN" sz="2400" dirty="0">
                <a:latin typeface="Times New Roman" panose="02020603050405020304" pitchFamily="18" charset="0"/>
                <a:cs typeface="Times New Roman" panose="02020603050405020304" pitchFamily="18" charset="0"/>
              </a:rPr>
              <a:t>date of birth of student, </a:t>
            </a:r>
          </a:p>
          <a:p>
            <a:pPr marL="0" indent="0">
              <a:lnSpc>
                <a:spcPct val="110000"/>
              </a:lnSpc>
              <a:buNone/>
            </a:pPr>
            <a:r>
              <a:rPr lang="en-IN" sz="2400" dirty="0">
                <a:latin typeface="Times New Roman" panose="02020603050405020304" pitchFamily="18" charset="0"/>
                <a:cs typeface="Times New Roman" panose="02020603050405020304" pitchFamily="18" charset="0"/>
              </a:rPr>
              <a:t>just adding it to the database is not enough the whole program will have to be re-written to make it work.</a:t>
            </a:r>
          </a:p>
          <a:p>
            <a:pPr>
              <a:lnSpc>
                <a:spcPct val="110000"/>
              </a:lnSpc>
            </a:pPr>
            <a:r>
              <a:rPr lang="en-US" sz="2400" i="0" u="none" strike="noStrike" baseline="0" dirty="0">
                <a:latin typeface="Times New Roman" panose="02020603050405020304" pitchFamily="18" charset="0"/>
                <a:cs typeface="Times New Roman" panose="02020603050405020304" pitchFamily="18" charset="0"/>
              </a:rPr>
              <a:t>But in a </a:t>
            </a:r>
            <a:r>
              <a:rPr lang="en-US" sz="2400" b="1" i="0" u="none" strike="noStrike" baseline="0" dirty="0">
                <a:latin typeface="Times New Roman" panose="02020603050405020304" pitchFamily="18" charset="0"/>
                <a:cs typeface="Times New Roman" panose="02020603050405020304" pitchFamily="18" charset="0"/>
              </a:rPr>
              <a:t>database system </a:t>
            </a:r>
            <a:r>
              <a:rPr lang="en-US" sz="2400" i="0" u="none" strike="noStrike" baseline="0" dirty="0">
                <a:latin typeface="Times New Roman" panose="02020603050405020304" pitchFamily="18" charset="0"/>
                <a:cs typeface="Times New Roman" panose="02020603050405020304" pitchFamily="18" charset="0"/>
              </a:rPr>
              <a:t>all you need to do is define another data item in the catalogue called date of  birth and all changes will be reflected and there is no need to change the </a:t>
            </a:r>
            <a:r>
              <a:rPr lang="en-US" sz="2400" dirty="0">
                <a:latin typeface="Times New Roman" panose="02020603050405020304" pitchFamily="18" charset="0"/>
                <a:cs typeface="Times New Roman" panose="02020603050405020304" pitchFamily="18" charset="0"/>
              </a:rPr>
              <a:t>w</a:t>
            </a:r>
            <a:r>
              <a:rPr lang="en-US" sz="2400" i="0" u="none" strike="noStrike" baseline="0" dirty="0">
                <a:latin typeface="Times New Roman" panose="02020603050405020304" pitchFamily="18" charset="0"/>
                <a:cs typeface="Times New Roman" panose="02020603050405020304" pitchFamily="18" charset="0"/>
              </a:rPr>
              <a:t>hole program.</a:t>
            </a:r>
          </a:p>
          <a:p>
            <a:pPr marL="0" indent="0">
              <a:lnSpc>
                <a:spcPct val="150000"/>
              </a:lnSpc>
              <a:buNone/>
            </a:pPr>
            <a:r>
              <a:rPr lang="en-US" sz="2000" i="0" u="none" strike="noStrike" baseline="0" dirty="0">
                <a:latin typeface="Times New Roman" panose="02020603050405020304" pitchFamily="18" charset="0"/>
                <a:cs typeface="Times New Roman" panose="02020603050405020304" pitchFamily="18" charset="0"/>
              </a:rPr>
              <a:t>(Catalogue in DBMS  is a collection of tables and views that describe the structure of the database)</a:t>
            </a:r>
          </a:p>
          <a:p>
            <a:pPr marL="0" indent="0">
              <a:lnSpc>
                <a:spcPct val="150000"/>
              </a:lnSpc>
              <a:buNone/>
            </a:pPr>
            <a:r>
              <a:rPr lang="en-US" sz="2000" dirty="0">
                <a:latin typeface="Times New Roman" panose="02020603050405020304" pitchFamily="18" charset="0"/>
                <a:cs typeface="Times New Roman" panose="02020603050405020304" pitchFamily="18" charset="0"/>
              </a:rPr>
              <a:t>(Form adding data into the table we use INSERT </a:t>
            </a:r>
            <a:r>
              <a:rPr lang="en-US" sz="2000" dirty="0" err="1">
                <a:latin typeface="Times New Roman" panose="02020603050405020304" pitchFamily="18" charset="0"/>
                <a:cs typeface="Times New Roman" panose="02020603050405020304" pitchFamily="18" charset="0"/>
              </a:rPr>
              <a:t>sql</a:t>
            </a:r>
            <a:r>
              <a:rPr lang="en-US" sz="2000" dirty="0">
                <a:latin typeface="Times New Roman" panose="02020603050405020304" pitchFamily="18" charset="0"/>
                <a:cs typeface="Times New Roman" panose="02020603050405020304" pitchFamily="18" charset="0"/>
              </a:rPr>
              <a:t> command)</a:t>
            </a:r>
          </a:p>
          <a:p>
            <a:pPr marL="0" indent="0">
              <a:lnSpc>
                <a:spcPct val="150000"/>
              </a:lnSpc>
              <a:buNone/>
            </a:pPr>
            <a:r>
              <a:rPr lang="en-US" sz="2000" dirty="0">
                <a:latin typeface="Times New Roman" panose="02020603050405020304" pitchFamily="18" charset="0"/>
                <a:cs typeface="Times New Roman" panose="02020603050405020304" pitchFamily="18" charset="0"/>
              </a:rPr>
              <a:t>(VIEW in SQL are a type of virtual table that simplifies how users interact with data across one or more tables)</a:t>
            </a:r>
          </a:p>
          <a:p>
            <a:pPr marL="0" indent="0">
              <a:lnSpc>
                <a:spcPct val="150000"/>
              </a:lnSpc>
              <a:buNone/>
            </a:pPr>
            <a:endParaRPr lang="en-US" sz="200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49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19DD3-A43B-6CE2-3A18-30C8B8D09DCC}"/>
              </a:ext>
            </a:extLst>
          </p:cNvPr>
          <p:cNvSpPr>
            <a:spLocks noGrp="1"/>
          </p:cNvSpPr>
          <p:nvPr>
            <p:ph idx="1"/>
          </p:nvPr>
        </p:nvSpPr>
        <p:spPr>
          <a:xfrm>
            <a:off x="555584" y="212271"/>
            <a:ext cx="10729732" cy="6221185"/>
          </a:xfrm>
        </p:spPr>
        <p:txBody>
          <a:bodyPr>
            <a:normAutofit/>
          </a:bodyPr>
          <a:lstStyle/>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3. Support of multiple views of the data </a:t>
            </a:r>
          </a:p>
          <a:p>
            <a:pPr algn="l">
              <a:lnSpc>
                <a:spcPct val="150000"/>
              </a:lnSpc>
            </a:pPr>
            <a:r>
              <a:rPr lang="en-US" dirty="0">
                <a:latin typeface="Times New Roman" panose="02020603050405020304" pitchFamily="18" charset="0"/>
                <a:cs typeface="Times New Roman" panose="02020603050405020304" pitchFamily="18" charset="0"/>
              </a:rPr>
              <a:t>A database has multiple users each user may need different view of the database.</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Database view can be the information that is stored in the database or is derived from the database.</a:t>
            </a:r>
          </a:p>
          <a:p>
            <a:pPr algn="l">
              <a:lnSpc>
                <a:spcPct val="150000"/>
              </a:lnSpc>
            </a:pPr>
            <a:r>
              <a:rPr lang="en-US" dirty="0">
                <a:latin typeface="Times New Roman" panose="02020603050405020304" pitchFamily="18" charset="0"/>
                <a:cs typeface="Times New Roman" panose="02020603050405020304" pitchFamily="18" charset="0"/>
              </a:rPr>
              <a:t>Database system allows multiple such ‘views’ from the same database without letting the user know whether the information is stored just derived.</a:t>
            </a:r>
            <a:endParaRPr lang="en-US" b="0" i="0" u="none" strike="noStrike" baseline="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8077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CEF7E5-EF08-C793-A06C-B527673486FA}"/>
              </a:ext>
            </a:extLst>
          </p:cNvPr>
          <p:cNvSpPr>
            <a:spLocks noGrp="1"/>
          </p:cNvSpPr>
          <p:nvPr>
            <p:ph idx="1"/>
          </p:nvPr>
        </p:nvSpPr>
        <p:spPr>
          <a:xfrm>
            <a:off x="0" y="0"/>
            <a:ext cx="12191999" cy="7380514"/>
          </a:xfrm>
        </p:spPr>
        <p:txBody>
          <a:bodyPr>
            <a:normAutofit/>
          </a:bodyPr>
          <a:lstStyle/>
          <a:p>
            <a:pPr marL="0" indent="0" algn="l">
              <a:lnSpc>
                <a:spcPct val="160000"/>
              </a:lnSpc>
              <a:buNone/>
            </a:pPr>
            <a:r>
              <a:rPr lang="en-US" sz="2600" b="1" i="0" u="none" strike="noStrike" baseline="0" dirty="0">
                <a:latin typeface="Times New Roman" panose="02020603050405020304" pitchFamily="18" charset="0"/>
                <a:cs typeface="Times New Roman" panose="02020603050405020304" pitchFamily="18" charset="0"/>
              </a:rPr>
              <a:t>4. Sharing of data and multiuser transaction processing</a:t>
            </a:r>
          </a:p>
          <a:p>
            <a:pPr>
              <a:lnSpc>
                <a:spcPct val="160000"/>
              </a:lnSpc>
            </a:pPr>
            <a:r>
              <a:rPr lang="en-US" sz="2600" dirty="0">
                <a:latin typeface="Times New Roman" panose="02020603050405020304" pitchFamily="18" charset="0"/>
                <a:cs typeface="Times New Roman" panose="02020603050405020304" pitchFamily="18" charset="0"/>
              </a:rPr>
              <a:t>A Multiuser DBMS as the name suggest means has multiple users.</a:t>
            </a:r>
          </a:p>
          <a:p>
            <a:pPr>
              <a:lnSpc>
                <a:spcPct val="160000"/>
              </a:lnSpc>
            </a:pPr>
            <a:r>
              <a:rPr lang="en-US" sz="2600" dirty="0">
                <a:latin typeface="Times New Roman" panose="02020603050405020304" pitchFamily="18" charset="0"/>
                <a:cs typeface="Times New Roman" panose="02020603050405020304" pitchFamily="18" charset="0"/>
              </a:rPr>
              <a:t>It must allow multiple users to access and use the database at the same time </a:t>
            </a:r>
          </a:p>
          <a:p>
            <a:pPr>
              <a:lnSpc>
                <a:spcPct val="160000"/>
              </a:lnSpc>
            </a:pPr>
            <a:r>
              <a:rPr lang="en-US" sz="2600" dirty="0">
                <a:latin typeface="Times New Roman" panose="02020603050405020304" pitchFamily="18" charset="0"/>
                <a:cs typeface="Times New Roman" panose="02020603050405020304" pitchFamily="18" charset="0"/>
              </a:rPr>
              <a:t>This is a must when multiple application use a single database to store and integrate data in one single database.</a:t>
            </a:r>
          </a:p>
          <a:p>
            <a:pPr>
              <a:lnSpc>
                <a:spcPct val="160000"/>
              </a:lnSpc>
            </a:pPr>
            <a:r>
              <a:rPr lang="en-US" sz="2600" dirty="0">
                <a:latin typeface="Times New Roman" panose="02020603050405020304" pitchFamily="18" charset="0"/>
                <a:cs typeface="Times New Roman" panose="02020603050405020304" pitchFamily="18" charset="0"/>
              </a:rPr>
              <a:t>Multiple user can not modify same data in same time this achieve concurrency control.</a:t>
            </a:r>
          </a:p>
          <a:p>
            <a:pPr>
              <a:lnSpc>
                <a:spcPct val="150000"/>
              </a:lnSpc>
            </a:pPr>
            <a:r>
              <a:rPr lang="en-US" sz="2600" dirty="0">
                <a:latin typeface="Times New Roman" panose="02020603050405020304" pitchFamily="18" charset="0"/>
                <a:cs typeface="Times New Roman" panose="02020603050405020304" pitchFamily="18" charset="0"/>
              </a:rPr>
              <a:t>Concurrency Control Software make sure that the information is correct when multiple users try to access and update data.</a:t>
            </a:r>
          </a:p>
          <a:p>
            <a:pPr>
              <a:lnSpc>
                <a:spcPct val="160000"/>
              </a:lnSpc>
            </a:pPr>
            <a:r>
              <a:rPr lang="en-US" sz="2600" dirty="0">
                <a:latin typeface="Times New Roman" panose="02020603050405020304" pitchFamily="18" charset="0"/>
                <a:cs typeface="Times New Roman" panose="02020603050405020304" pitchFamily="18" charset="0"/>
              </a:rPr>
              <a:t>Such application are known as </a:t>
            </a:r>
            <a:r>
              <a:rPr lang="en-US" sz="2600" b="1" dirty="0">
                <a:latin typeface="Times New Roman" panose="02020603050405020304" pitchFamily="18" charset="0"/>
                <a:cs typeface="Times New Roman" panose="02020603050405020304" pitchFamily="18" charset="0"/>
              </a:rPr>
              <a:t>online Transaction Processing (OLTP) Applications.</a:t>
            </a:r>
            <a:endParaRPr lang="en-IN" sz="2600" b="1" dirty="0">
              <a:latin typeface="Times New Roman" panose="02020603050405020304" pitchFamily="18"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438304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377FA-BF85-6CC3-5327-D4393704903A}"/>
              </a:ext>
            </a:extLst>
          </p:cNvPr>
          <p:cNvSpPr>
            <a:spLocks noGrp="1"/>
          </p:cNvSpPr>
          <p:nvPr>
            <p:ph idx="1"/>
          </p:nvPr>
        </p:nvSpPr>
        <p:spPr>
          <a:xfrm>
            <a:off x="838200" y="312516"/>
            <a:ext cx="10515600" cy="5864447"/>
          </a:xfrm>
        </p:spPr>
        <p:txBody>
          <a:bodyPr>
            <a:normAutofit/>
          </a:bodyPr>
          <a:lstStyle/>
          <a:p>
            <a:pPr marL="0" indent="0" algn="l">
              <a:lnSpc>
                <a:spcPct val="150000"/>
              </a:lnSpc>
              <a:buNone/>
            </a:pPr>
            <a:r>
              <a:rPr lang="en-IN" sz="3200" b="1" i="0" u="none" strike="noStrike" baseline="0" dirty="0">
                <a:latin typeface="Times New Roman" panose="02020603050405020304" pitchFamily="18" charset="0"/>
                <a:cs typeface="Times New Roman" panose="02020603050405020304" pitchFamily="18" charset="0"/>
              </a:rPr>
              <a:t>Database Users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Users may be divided into</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Those who actually use and control the database content, and those who design, develop and </a:t>
            </a:r>
            <a:r>
              <a:rPr lang="en-IN" b="0" i="0" u="none" strike="noStrike" baseline="0" dirty="0">
                <a:latin typeface="Times New Roman" panose="02020603050405020304" pitchFamily="18" charset="0"/>
                <a:cs typeface="Times New Roman" panose="02020603050405020304" pitchFamily="18" charset="0"/>
              </a:rPr>
              <a:t>maintain database applications called </a:t>
            </a:r>
            <a:r>
              <a:rPr lang="en-IN" b="1" i="0" u="none" strike="noStrike" baseline="0" dirty="0">
                <a:latin typeface="Times New Roman" panose="02020603050405020304" pitchFamily="18" charset="0"/>
                <a:cs typeface="Times New Roman" panose="02020603050405020304" pitchFamily="18" charset="0"/>
              </a:rPr>
              <a:t>Actors on the Scene.</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Those who design and develop the DBMS software and related tools, and the computer </a:t>
            </a:r>
            <a:r>
              <a:rPr lang="en-IN" b="0" i="0" u="none" strike="noStrike" baseline="0" dirty="0">
                <a:latin typeface="Times New Roman" panose="02020603050405020304" pitchFamily="18" charset="0"/>
                <a:cs typeface="Times New Roman" panose="02020603050405020304" pitchFamily="18" charset="0"/>
              </a:rPr>
              <a:t>systems operators called </a:t>
            </a:r>
            <a:r>
              <a:rPr lang="en-IN" b="1" i="0" u="none" strike="noStrike" baseline="0" dirty="0">
                <a:latin typeface="Times New Roman" panose="02020603050405020304" pitchFamily="18" charset="0"/>
                <a:cs typeface="Times New Roman" panose="02020603050405020304" pitchFamily="18" charset="0"/>
              </a:rPr>
              <a:t>Workers behind the Scene.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4576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4C26-F7ED-CB7C-7BE9-8516B168DF18}"/>
              </a:ext>
            </a:extLst>
          </p:cNvPr>
          <p:cNvSpPr>
            <a:spLocks noGrp="1"/>
          </p:cNvSpPr>
          <p:nvPr>
            <p:ph type="title"/>
          </p:nvPr>
        </p:nvSpPr>
        <p:spPr>
          <a:xfrm>
            <a:off x="405114" y="104172"/>
            <a:ext cx="10948686" cy="3324829"/>
          </a:xfrm>
        </p:spPr>
        <p:txBody>
          <a:bodyPr>
            <a:noAutofit/>
          </a:bodyPr>
          <a:lstStyle/>
          <a:p>
            <a:pPr algn="l">
              <a:lnSpc>
                <a:spcPct val="150000"/>
              </a:lnSpc>
            </a:pPr>
            <a:br>
              <a:rPr lang="en-IN" sz="4000" b="1" i="0" u="none" strike="noStrike" baseline="0" dirty="0">
                <a:latin typeface="Times New Roman" panose="02020603050405020304" pitchFamily="18" charset="0"/>
                <a:cs typeface="Times New Roman" panose="02020603050405020304" pitchFamily="18" charset="0"/>
              </a:rPr>
            </a:br>
            <a:r>
              <a:rPr lang="en-IN" sz="4000" b="1" i="0" u="none" strike="noStrike" baseline="0" dirty="0">
                <a:latin typeface="Times New Roman" panose="02020603050405020304" pitchFamily="18" charset="0"/>
                <a:cs typeface="Times New Roman" panose="02020603050405020304" pitchFamily="18" charset="0"/>
              </a:rPr>
              <a:t>Actors on the Scene </a:t>
            </a:r>
            <a:br>
              <a:rPr lang="en-IN" sz="2400" b="1" i="0" u="none" strike="noStrike" baseline="0" dirty="0">
                <a:latin typeface="Times New Roman" panose="02020603050405020304" pitchFamily="18" charset="0"/>
                <a:cs typeface="Times New Roman" panose="02020603050405020304" pitchFamily="18" charset="0"/>
              </a:rPr>
            </a:br>
            <a:r>
              <a:rPr lang="en-US" sz="2800" b="0" i="0" u="none" strike="noStrike" baseline="0" dirty="0">
                <a:latin typeface="Times New Roman" panose="02020603050405020304" pitchFamily="18" charset="0"/>
                <a:cs typeface="Times New Roman" panose="02020603050405020304" pitchFamily="18" charset="0"/>
              </a:rPr>
              <a:t>In large organizations, many people are involved in the design, use, and maintenance of a large</a:t>
            </a:r>
            <a:r>
              <a:rPr lang="en-US" sz="2800" dirty="0">
                <a:latin typeface="Times New Roman" panose="02020603050405020304" pitchFamily="18" charset="0"/>
                <a:cs typeface="Times New Roman" panose="02020603050405020304" pitchFamily="18" charset="0"/>
              </a:rPr>
              <a:t> </a:t>
            </a:r>
            <a:r>
              <a:rPr lang="en-US" sz="2800" b="0" i="0" u="none" strike="noStrike" baseline="0" dirty="0">
                <a:latin typeface="Times New Roman" panose="02020603050405020304" pitchFamily="18" charset="0"/>
                <a:cs typeface="Times New Roman" panose="02020603050405020304" pitchFamily="18" charset="0"/>
              </a:rPr>
              <a:t>database with hundreds or thousands of users.</a:t>
            </a:r>
            <a:br>
              <a:rPr lang="en-US" sz="2800" b="0" i="0" u="none" strike="noStrike" baseline="0" dirty="0">
                <a:latin typeface="Times New Roman" panose="02020603050405020304" pitchFamily="18" charset="0"/>
                <a:cs typeface="Times New Roman" panose="02020603050405020304" pitchFamily="18" charset="0"/>
              </a:rPr>
            </a:br>
            <a:r>
              <a:rPr lang="en-US" sz="2800" b="0" i="0" u="none" strike="noStrike" baseline="0" dirty="0">
                <a:latin typeface="Times New Roman" panose="02020603050405020304" pitchFamily="18" charset="0"/>
                <a:cs typeface="Times New Roman" panose="02020603050405020304" pitchFamily="18" charset="0"/>
              </a:rPr>
              <a:t>Identify the people whose jobs involve day to day use of a large dataset.</a:t>
            </a:r>
            <a:br>
              <a:rPr lang="en-US" sz="2000" b="0" i="0" u="none" strike="noStrike" baseline="0" dirty="0">
                <a:latin typeface="Times New Roman" panose="02020603050405020304" pitchFamily="18" charset="0"/>
                <a:cs typeface="Times New Roman" panose="02020603050405020304" pitchFamily="18" charset="0"/>
              </a:rPr>
            </a:br>
            <a:br>
              <a:rPr lang="en-US" sz="2000" b="0" i="0" u="none" strike="noStrike" baseline="0" dirty="0">
                <a:latin typeface="Times New Roman" panose="02020603050405020304" pitchFamily="18" charset="0"/>
                <a:cs typeface="Times New Roman" panose="02020603050405020304" pitchFamily="18" charset="0"/>
              </a:rPr>
            </a:br>
            <a:br>
              <a:rPr lang="en-US" sz="2000" b="0" i="0" u="none" strike="noStrike" baseline="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331177-7496-CC24-E8D9-F07574DCE35D}"/>
              </a:ext>
            </a:extLst>
          </p:cNvPr>
          <p:cNvSpPr>
            <a:spLocks noGrp="1"/>
          </p:cNvSpPr>
          <p:nvPr>
            <p:ph idx="1"/>
          </p:nvPr>
        </p:nvSpPr>
        <p:spPr>
          <a:xfrm>
            <a:off x="405114" y="3264061"/>
            <a:ext cx="10948686" cy="3324829"/>
          </a:xfrm>
        </p:spPr>
        <p:txBody>
          <a:bodyPr>
            <a:normAutofit/>
          </a:bodyPr>
          <a:lstStyle/>
          <a:p>
            <a:pPr>
              <a:lnSpc>
                <a:spcPct val="150000"/>
              </a:lnSpc>
            </a:pPr>
            <a:r>
              <a:rPr lang="en-IN" i="0" u="none" strike="noStrike" baseline="0" dirty="0">
                <a:latin typeface="Times New Roman" panose="02020603050405020304" pitchFamily="18" charset="0"/>
                <a:cs typeface="Times New Roman" panose="02020603050405020304" pitchFamily="18" charset="0"/>
              </a:rPr>
              <a:t>Database Administrator (DBA)</a:t>
            </a:r>
          </a:p>
          <a:p>
            <a:pPr>
              <a:lnSpc>
                <a:spcPct val="150000"/>
              </a:lnSpc>
            </a:pPr>
            <a:r>
              <a:rPr lang="en-IN" i="0" u="none" strike="noStrike" baseline="0" dirty="0">
                <a:latin typeface="Times New Roman" panose="02020603050405020304" pitchFamily="18" charset="0"/>
                <a:cs typeface="Times New Roman" panose="02020603050405020304" pitchFamily="18" charset="0"/>
              </a:rPr>
              <a:t>Database Designers</a:t>
            </a:r>
          </a:p>
          <a:p>
            <a:pPr>
              <a:lnSpc>
                <a:spcPct val="150000"/>
              </a:lnSpc>
            </a:pPr>
            <a:r>
              <a:rPr lang="en-IN" i="0" u="none" strike="noStrike" baseline="0" dirty="0">
                <a:latin typeface="Times New Roman" panose="02020603050405020304" pitchFamily="18" charset="0"/>
                <a:cs typeface="Times New Roman" panose="02020603050405020304" pitchFamily="18" charset="0"/>
              </a:rPr>
              <a:t> End Users</a:t>
            </a:r>
          </a:p>
          <a:p>
            <a:pPr>
              <a:lnSpc>
                <a:spcPct val="150000"/>
              </a:lnSpc>
            </a:pPr>
            <a:r>
              <a:rPr lang="en-US" i="0" u="none" strike="noStrike" baseline="0" dirty="0">
                <a:latin typeface="Times New Roman" panose="02020603050405020304" pitchFamily="18" charset="0"/>
                <a:cs typeface="Times New Roman" panose="02020603050405020304" pitchFamily="18" charset="0"/>
              </a:rPr>
              <a:t>System Analysts and Application Programmers (Software Engineers)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90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856B-DFAA-057D-11BC-C3A22CF9F417}"/>
              </a:ext>
            </a:extLst>
          </p:cNvPr>
          <p:cNvSpPr>
            <a:spLocks noGrp="1"/>
          </p:cNvSpPr>
          <p:nvPr>
            <p:ph type="title"/>
          </p:nvPr>
        </p:nvSpPr>
        <p:spPr>
          <a:xfrm>
            <a:off x="486137" y="83128"/>
            <a:ext cx="10867663" cy="700643"/>
          </a:xfrm>
        </p:spPr>
        <p:txBody>
          <a:bodyPr>
            <a:normAutofit/>
          </a:bodyPr>
          <a:lstStyle/>
          <a:p>
            <a:r>
              <a:rPr lang="en-IN" sz="3600" b="1" dirty="0">
                <a:latin typeface="Times New Roman" panose="02020603050405020304" pitchFamily="18" charset="0"/>
                <a:cs typeface="Times New Roman" panose="02020603050405020304" pitchFamily="18" charset="0"/>
              </a:rPr>
              <a:t>Database Administrator</a:t>
            </a:r>
          </a:p>
        </p:txBody>
      </p:sp>
      <p:sp>
        <p:nvSpPr>
          <p:cNvPr id="3" name="Content Placeholder 2">
            <a:extLst>
              <a:ext uri="{FF2B5EF4-FFF2-40B4-BE49-F238E27FC236}">
                <a16:creationId xmlns:a16="http://schemas.microsoft.com/office/drawing/2014/main" id="{26A82633-8D4F-29B9-9CE4-20BE7074650F}"/>
              </a:ext>
            </a:extLst>
          </p:cNvPr>
          <p:cNvSpPr>
            <a:spLocks noGrp="1"/>
          </p:cNvSpPr>
          <p:nvPr>
            <p:ph idx="1"/>
          </p:nvPr>
        </p:nvSpPr>
        <p:spPr>
          <a:xfrm>
            <a:off x="486137" y="783771"/>
            <a:ext cx="10867663" cy="6074229"/>
          </a:xfrm>
        </p:spPr>
        <p:txBody>
          <a:bodyPr>
            <a:noAutofit/>
          </a:bodyPr>
          <a:lstStyle/>
          <a:p>
            <a:pPr>
              <a:lnSpc>
                <a:spcPct val="150000"/>
              </a:lnSpc>
            </a:pPr>
            <a:r>
              <a:rPr lang="en-IN" sz="2400" dirty="0">
                <a:latin typeface="Times New Roman" panose="02020603050405020304" pitchFamily="18" charset="0"/>
                <a:cs typeface="Times New Roman" panose="02020603050405020304" pitchFamily="18" charset="0"/>
              </a:rPr>
              <a:t>In Database Environment</a:t>
            </a:r>
          </a:p>
          <a:p>
            <a:pPr lvl="1">
              <a:lnSpc>
                <a:spcPct val="150000"/>
              </a:lnSpc>
            </a:pPr>
            <a:r>
              <a:rPr lang="en-IN" dirty="0">
                <a:latin typeface="Times New Roman" panose="02020603050405020304" pitchFamily="18" charset="0"/>
                <a:cs typeface="Times New Roman" panose="02020603050405020304" pitchFamily="18" charset="0"/>
              </a:rPr>
              <a:t>Primary resource – Database</a:t>
            </a:r>
          </a:p>
          <a:p>
            <a:pPr lvl="1">
              <a:lnSpc>
                <a:spcPct val="150000"/>
              </a:lnSpc>
            </a:pPr>
            <a:r>
              <a:rPr lang="en-IN" dirty="0">
                <a:latin typeface="Times New Roman" panose="02020603050405020304" pitchFamily="18" charset="0"/>
                <a:cs typeface="Times New Roman" panose="02020603050405020304" pitchFamily="18" charset="0"/>
              </a:rPr>
              <a:t>Secondary resource – DBMS and related software.</a:t>
            </a:r>
          </a:p>
          <a:p>
            <a:pPr>
              <a:lnSpc>
                <a:spcPct val="150000"/>
              </a:lnSpc>
            </a:pPr>
            <a:r>
              <a:rPr lang="en-IN" sz="2400" dirty="0">
                <a:latin typeface="Times New Roman" panose="02020603050405020304" pitchFamily="18" charset="0"/>
                <a:cs typeface="Times New Roman" panose="02020603050405020304" pitchFamily="18" charset="0"/>
              </a:rPr>
              <a:t>Database Administrator (DBA) responsibilities:</a:t>
            </a:r>
          </a:p>
          <a:p>
            <a:pPr lvl="1">
              <a:lnSpc>
                <a:spcPct val="150000"/>
              </a:lnSpc>
            </a:pPr>
            <a:r>
              <a:rPr lang="en-IN" dirty="0">
                <a:latin typeface="Times New Roman" panose="02020603050405020304" pitchFamily="18" charset="0"/>
                <a:cs typeface="Times New Roman" panose="02020603050405020304" pitchFamily="18" charset="0"/>
              </a:rPr>
              <a:t>Administering primary/secondary resources</a:t>
            </a:r>
          </a:p>
          <a:p>
            <a:pPr lvl="1">
              <a:lnSpc>
                <a:spcPct val="150000"/>
              </a:lnSpc>
            </a:pPr>
            <a:r>
              <a:rPr lang="en-IN" dirty="0">
                <a:latin typeface="Times New Roman" panose="02020603050405020304" pitchFamily="18" charset="0"/>
                <a:cs typeface="Times New Roman" panose="02020603050405020304" pitchFamily="18" charset="0"/>
              </a:rPr>
              <a:t>Authorizing access to the database</a:t>
            </a:r>
          </a:p>
          <a:p>
            <a:pPr>
              <a:lnSpc>
                <a:spcPct val="150000"/>
              </a:lnSpc>
            </a:pPr>
            <a:r>
              <a:rPr lang="en-IN" sz="2400" dirty="0">
                <a:latin typeface="Times New Roman" panose="02020603050405020304" pitchFamily="18" charset="0"/>
                <a:cs typeface="Times New Roman" panose="02020603050405020304" pitchFamily="18" charset="0"/>
              </a:rPr>
              <a:t>Coordinating and monitoring use of database </a:t>
            </a:r>
          </a:p>
          <a:p>
            <a:pPr>
              <a:lnSpc>
                <a:spcPct val="150000"/>
              </a:lnSpc>
            </a:pPr>
            <a:r>
              <a:rPr lang="en-IN" sz="2400" dirty="0">
                <a:latin typeface="Times New Roman" panose="02020603050405020304" pitchFamily="18" charset="0"/>
                <a:cs typeface="Times New Roman" panose="02020603050405020304" pitchFamily="18" charset="0"/>
              </a:rPr>
              <a:t>Acquiring , Hardware and software resources as needed.</a:t>
            </a:r>
          </a:p>
          <a:p>
            <a:pPr>
              <a:lnSpc>
                <a:spcPct val="150000"/>
              </a:lnSpc>
            </a:pPr>
            <a:r>
              <a:rPr lang="en-IN" sz="2400" dirty="0">
                <a:latin typeface="Times New Roman" panose="02020603050405020304" pitchFamily="18" charset="0"/>
                <a:cs typeface="Times New Roman" panose="02020603050405020304" pitchFamily="18" charset="0"/>
              </a:rPr>
              <a:t>To implement new features and trouble shoot issues.</a:t>
            </a:r>
          </a:p>
        </p:txBody>
      </p:sp>
    </p:spTree>
    <p:extLst>
      <p:ext uri="{BB962C8B-B14F-4D97-AF65-F5344CB8AC3E}">
        <p14:creationId xmlns:p14="http://schemas.microsoft.com/office/powerpoint/2010/main" val="3045841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A080-9E76-A0DC-E06D-34EE310AC19B}"/>
              </a:ext>
            </a:extLst>
          </p:cNvPr>
          <p:cNvSpPr>
            <a:spLocks noGrp="1"/>
          </p:cNvSpPr>
          <p:nvPr>
            <p:ph type="title"/>
          </p:nvPr>
        </p:nvSpPr>
        <p:spPr>
          <a:xfrm>
            <a:off x="838200" y="92598"/>
            <a:ext cx="10515600" cy="879676"/>
          </a:xfrm>
        </p:spPr>
        <p:txBody>
          <a:bodyPr>
            <a:normAutofit/>
          </a:bodyPr>
          <a:lstStyle/>
          <a:p>
            <a:r>
              <a:rPr lang="en-IN" sz="4000" b="1" dirty="0">
                <a:latin typeface="Times New Roman" panose="02020603050405020304" pitchFamily="18" charset="0"/>
                <a:cs typeface="Times New Roman" panose="02020603050405020304" pitchFamily="18" charset="0"/>
              </a:rPr>
              <a:t>Database Designers</a:t>
            </a:r>
          </a:p>
        </p:txBody>
      </p:sp>
      <p:sp>
        <p:nvSpPr>
          <p:cNvPr id="3" name="Content Placeholder 2">
            <a:extLst>
              <a:ext uri="{FF2B5EF4-FFF2-40B4-BE49-F238E27FC236}">
                <a16:creationId xmlns:a16="http://schemas.microsoft.com/office/drawing/2014/main" id="{2D7171AA-C769-09F1-E19C-CB8AAE7403F2}"/>
              </a:ext>
            </a:extLst>
          </p:cNvPr>
          <p:cNvSpPr>
            <a:spLocks noGrp="1"/>
          </p:cNvSpPr>
          <p:nvPr>
            <p:ph idx="1"/>
          </p:nvPr>
        </p:nvSpPr>
        <p:spPr>
          <a:xfrm>
            <a:off x="555584" y="972274"/>
            <a:ext cx="11496207" cy="5885725"/>
          </a:xfrm>
        </p:spPr>
        <p:txBody>
          <a:bodyPr>
            <a:noAutofit/>
          </a:bodyPr>
          <a:lstStyle/>
          <a:p>
            <a:pPr>
              <a:lnSpc>
                <a:spcPct val="150000"/>
              </a:lnSpc>
            </a:pPr>
            <a:r>
              <a:rPr lang="en-IN" sz="3600" dirty="0">
                <a:latin typeface="Times New Roman" panose="02020603050405020304" pitchFamily="18" charset="0"/>
                <a:cs typeface="Times New Roman" panose="02020603050405020304" pitchFamily="18" charset="0"/>
              </a:rPr>
              <a:t>Responsible for:</a:t>
            </a:r>
          </a:p>
          <a:p>
            <a:pPr lvl="1">
              <a:lnSpc>
                <a:spcPct val="150000"/>
              </a:lnSpc>
            </a:pPr>
            <a:r>
              <a:rPr lang="en-IN" sz="3600" dirty="0">
                <a:latin typeface="Times New Roman" panose="02020603050405020304" pitchFamily="18" charset="0"/>
                <a:cs typeface="Times New Roman" panose="02020603050405020304" pitchFamily="18" charset="0"/>
              </a:rPr>
              <a:t>Identifying the data to be stored in the database</a:t>
            </a:r>
          </a:p>
          <a:p>
            <a:pPr>
              <a:lnSpc>
                <a:spcPct val="150000"/>
              </a:lnSpc>
            </a:pPr>
            <a:r>
              <a:rPr lang="en-IN" sz="3600" dirty="0">
                <a:latin typeface="Times New Roman" panose="02020603050405020304" pitchFamily="18" charset="0"/>
                <a:cs typeface="Times New Roman" panose="02020603050405020304" pitchFamily="18" charset="0"/>
              </a:rPr>
              <a:t>Choosing appropriate structures to represent and store data.</a:t>
            </a:r>
          </a:p>
          <a:p>
            <a:pPr>
              <a:lnSpc>
                <a:spcPct val="150000"/>
              </a:lnSpc>
            </a:pPr>
            <a:r>
              <a:rPr lang="en-IN" sz="3600" dirty="0">
                <a:latin typeface="Times New Roman" panose="02020603050405020304" pitchFamily="18" charset="0"/>
                <a:cs typeface="Times New Roman" panose="02020603050405020304" pitchFamily="18" charset="0"/>
              </a:rPr>
              <a:t>Communicating with database users </a:t>
            </a:r>
          </a:p>
          <a:p>
            <a:pPr lvl="1">
              <a:lnSpc>
                <a:spcPct val="150000"/>
              </a:lnSpc>
            </a:pPr>
            <a:r>
              <a:rPr lang="en-IN" sz="3200" dirty="0">
                <a:latin typeface="Times New Roman" panose="02020603050405020304" pitchFamily="18" charset="0"/>
                <a:cs typeface="Times New Roman" panose="02020603050405020304" pitchFamily="18" charset="0"/>
              </a:rPr>
              <a:t>understand their requirements </a:t>
            </a:r>
          </a:p>
          <a:p>
            <a:pPr lvl="1">
              <a:lnSpc>
                <a:spcPct val="150000"/>
              </a:lnSpc>
            </a:pPr>
            <a:r>
              <a:rPr lang="en-IN" sz="3200" dirty="0">
                <a:latin typeface="Times New Roman" panose="02020603050405020304" pitchFamily="18" charset="0"/>
                <a:cs typeface="Times New Roman" panose="02020603050405020304" pitchFamily="18" charset="0"/>
              </a:rPr>
              <a:t>design database.</a:t>
            </a:r>
          </a:p>
        </p:txBody>
      </p:sp>
    </p:spTree>
    <p:extLst>
      <p:ext uri="{BB962C8B-B14F-4D97-AF65-F5344CB8AC3E}">
        <p14:creationId xmlns:p14="http://schemas.microsoft.com/office/powerpoint/2010/main" val="92010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5AB0C-B5A9-79F1-0BD8-AEA53CC2658A}"/>
              </a:ext>
            </a:extLst>
          </p:cNvPr>
          <p:cNvSpPr>
            <a:spLocks noGrp="1"/>
          </p:cNvSpPr>
          <p:nvPr>
            <p:ph type="title"/>
          </p:nvPr>
        </p:nvSpPr>
        <p:spPr>
          <a:xfrm>
            <a:off x="316376" y="-1"/>
            <a:ext cx="11559248" cy="1284791"/>
          </a:xfrm>
        </p:spPr>
        <p:txBody>
          <a:bodyPr>
            <a:normAutofit fontScale="90000"/>
          </a:bodyPr>
          <a:lstStyle/>
          <a:p>
            <a:pPr>
              <a:lnSpc>
                <a:spcPct val="150000"/>
              </a:lnSpc>
            </a:pPr>
            <a:r>
              <a:rPr lang="en-IN" sz="3600" b="1" dirty="0">
                <a:latin typeface="Times New Roman" panose="02020603050405020304" pitchFamily="18" charset="0"/>
                <a:cs typeface="Times New Roman" panose="02020603050405020304" pitchFamily="18" charset="0"/>
              </a:rPr>
              <a:t>3</a:t>
            </a:r>
            <a:r>
              <a:rPr lang="en-IN" sz="3600" b="1">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End users </a:t>
            </a:r>
            <a:r>
              <a:rPr lang="en-IN" sz="3600" dirty="0">
                <a:latin typeface="Times New Roman" panose="02020603050405020304" pitchFamily="18" charset="0"/>
                <a:cs typeface="Times New Roman" panose="02020603050405020304" pitchFamily="18" charset="0"/>
              </a:rPr>
              <a:t>are users are people who jobs require access to the database for querying, updates and generate reports.</a:t>
            </a:r>
          </a:p>
        </p:txBody>
      </p:sp>
      <p:sp>
        <p:nvSpPr>
          <p:cNvPr id="3" name="Content Placeholder 2">
            <a:extLst>
              <a:ext uri="{FF2B5EF4-FFF2-40B4-BE49-F238E27FC236}">
                <a16:creationId xmlns:a16="http://schemas.microsoft.com/office/drawing/2014/main" id="{177FE09A-8708-65C6-730D-86B63CC4ADE7}"/>
              </a:ext>
            </a:extLst>
          </p:cNvPr>
          <p:cNvSpPr>
            <a:spLocks noGrp="1"/>
          </p:cNvSpPr>
          <p:nvPr>
            <p:ph idx="1"/>
          </p:nvPr>
        </p:nvSpPr>
        <p:spPr>
          <a:xfrm>
            <a:off x="405113" y="1446835"/>
            <a:ext cx="11470511" cy="5648909"/>
          </a:xfrm>
        </p:spPr>
        <p:txBody>
          <a:bodyPr>
            <a:normAutofit lnSpcReduction="10000"/>
          </a:bodyPr>
          <a:lstStyle/>
          <a:p>
            <a:pPr>
              <a:lnSpc>
                <a:spcPct val="170000"/>
              </a:lnSpc>
            </a:pPr>
            <a:r>
              <a:rPr lang="en-IN" sz="3000" b="1" dirty="0">
                <a:latin typeface="Times New Roman" panose="02020603050405020304" pitchFamily="18" charset="0"/>
                <a:cs typeface="Times New Roman" panose="02020603050405020304" pitchFamily="18" charset="0"/>
              </a:rPr>
              <a:t>Casual end user</a:t>
            </a:r>
            <a:r>
              <a:rPr lang="en-IN" sz="3000" dirty="0">
                <a:latin typeface="Times New Roman" panose="02020603050405020304" pitchFamily="18" charset="0"/>
                <a:cs typeface="Times New Roman" panose="02020603050405020304" pitchFamily="18" charset="0"/>
              </a:rPr>
              <a:t>: Occasionally access the Database but they need different information each time</a:t>
            </a:r>
          </a:p>
          <a:p>
            <a:pPr>
              <a:lnSpc>
                <a:spcPct val="170000"/>
              </a:lnSpc>
            </a:pPr>
            <a:r>
              <a:rPr lang="en-IN" sz="3000" dirty="0">
                <a:latin typeface="Times New Roman" panose="02020603050405020304" pitchFamily="18" charset="0"/>
                <a:cs typeface="Times New Roman" panose="02020603050405020304" pitchFamily="18" charset="0"/>
              </a:rPr>
              <a:t> They use a sophisticated database query language (based on the requirement they develop the database application) to specify their requests.</a:t>
            </a:r>
          </a:p>
          <a:p>
            <a:pPr marL="0" indent="0">
              <a:lnSpc>
                <a:spcPct val="170000"/>
              </a:lnSpc>
              <a:buNone/>
            </a:pPr>
            <a:r>
              <a:rPr lang="en-IN" sz="3000" dirty="0">
                <a:latin typeface="Times New Roman" panose="02020603050405020304" pitchFamily="18" charset="0"/>
                <a:cs typeface="Times New Roman" panose="02020603050405020304" pitchFamily="18" charset="0"/>
              </a:rPr>
              <a:t>(Canned transaction in DBMS is a pre-defined set of actions that can be used to perform routine tasks like Frequently updating the database).</a:t>
            </a:r>
            <a:r>
              <a:rPr lang="en-IN" sz="3000" dirty="0"/>
              <a:t> </a:t>
            </a:r>
          </a:p>
        </p:txBody>
      </p:sp>
    </p:spTree>
    <p:extLst>
      <p:ext uri="{BB962C8B-B14F-4D97-AF65-F5344CB8AC3E}">
        <p14:creationId xmlns:p14="http://schemas.microsoft.com/office/powerpoint/2010/main" val="131727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5429-B367-9769-531D-FF158046CAB2}"/>
              </a:ext>
            </a:extLst>
          </p:cNvPr>
          <p:cNvSpPr>
            <a:spLocks noGrp="1"/>
          </p:cNvSpPr>
          <p:nvPr>
            <p:ph type="title"/>
          </p:nvPr>
        </p:nvSpPr>
        <p:spPr>
          <a:xfrm>
            <a:off x="287867" y="0"/>
            <a:ext cx="11065933" cy="795867"/>
          </a:xfrm>
        </p:spPr>
        <p:txBody>
          <a:bodyPr>
            <a:normAutofit fontScale="90000"/>
          </a:bodyPr>
          <a:lstStyle/>
          <a:p>
            <a:br>
              <a:rPr lang="en-IN" b="1" i="0" u="none" strike="noStrike" baseline="0" dirty="0">
                <a:latin typeface="Times New Roman" panose="02020603050405020304" pitchFamily="18" charset="0"/>
                <a:cs typeface="Times New Roman" panose="02020603050405020304" pitchFamily="18" charset="0"/>
              </a:rPr>
            </a:br>
            <a:r>
              <a:rPr lang="en-IN" b="1" i="0" u="none" strike="noStrike" baseline="0" dirty="0">
                <a:latin typeface="Times New Roman" panose="02020603050405020304" pitchFamily="18" charset="0"/>
                <a:cs typeface="Times New Roman" panose="02020603050405020304" pitchFamily="18" charset="0"/>
              </a:rPr>
              <a:t>Introduction</a:t>
            </a:r>
            <a:r>
              <a:rPr lang="en-IN" sz="4000" b="1" i="0" u="none" strike="noStrike" baseline="0" dirty="0">
                <a:latin typeface="Times New Roman" panose="02020603050405020304" pitchFamily="18" charset="0"/>
                <a:cs typeface="Times New Roman" panose="02020603050405020304" pitchFamily="18" charset="0"/>
              </a:rPr>
              <a:t> </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F25490C-FE71-DFAA-3B11-61D7DB436B29}"/>
              </a:ext>
            </a:extLst>
          </p:cNvPr>
          <p:cNvSpPr>
            <a:spLocks noGrp="1"/>
          </p:cNvSpPr>
          <p:nvPr>
            <p:ph idx="1"/>
          </p:nvPr>
        </p:nvSpPr>
        <p:spPr>
          <a:xfrm>
            <a:off x="287866" y="795868"/>
            <a:ext cx="11514667" cy="6062132"/>
          </a:xfrm>
        </p:spPr>
        <p:txBody>
          <a:bodyPr>
            <a:normAutofit fontScale="92500"/>
          </a:bodyPr>
          <a:lstStyle/>
          <a:p>
            <a:pPr algn="just">
              <a:lnSpc>
                <a:spcPct val="150000"/>
              </a:lnSpc>
            </a:pPr>
            <a:r>
              <a:rPr lang="en-US" b="0" i="0" u="none" strike="noStrike" baseline="0" dirty="0">
                <a:latin typeface="Times New Roman" panose="02020603050405020304" pitchFamily="18" charset="0"/>
                <a:cs typeface="Times New Roman" panose="02020603050405020304" pitchFamily="18" charset="0"/>
              </a:rPr>
              <a:t>A </a:t>
            </a:r>
            <a:r>
              <a:rPr lang="en-US" b="1" i="0" u="none" strike="noStrike" baseline="0" dirty="0">
                <a:latin typeface="Times New Roman" panose="02020603050405020304" pitchFamily="18" charset="0"/>
                <a:cs typeface="Times New Roman" panose="02020603050405020304" pitchFamily="18" charset="0"/>
              </a:rPr>
              <a:t>database </a:t>
            </a:r>
            <a:r>
              <a:rPr lang="en-US" b="0" i="0" u="none" strike="noStrike" baseline="0" dirty="0">
                <a:latin typeface="Times New Roman" panose="02020603050405020304" pitchFamily="18" charset="0"/>
                <a:cs typeface="Times New Roman" panose="02020603050405020304" pitchFamily="18" charset="0"/>
              </a:rPr>
              <a:t>is a collection of related data with an implicit meaning. By data, we mean known facts that can be recorded and that have implicit meaning.</a:t>
            </a:r>
          </a:p>
          <a:p>
            <a:pPr algn="just">
              <a:lnSpc>
                <a:spcPct val="150000"/>
              </a:lnSpc>
            </a:pPr>
            <a:r>
              <a:rPr lang="en-US" b="0" i="1" u="none" strike="noStrike" baseline="0" dirty="0">
                <a:latin typeface="Times New Roman" panose="02020603050405020304" pitchFamily="18" charset="0"/>
                <a:cs typeface="Times New Roman" panose="02020603050405020304" pitchFamily="18" charset="0"/>
              </a:rPr>
              <a:t>Examples: University database, Banking database, Library database, Company database, Movie </a:t>
            </a:r>
            <a:r>
              <a:rPr lang="en-IN" b="0" i="1" u="none" strike="noStrike" baseline="0" dirty="0">
                <a:latin typeface="Times New Roman" panose="02020603050405020304" pitchFamily="18" charset="0"/>
                <a:cs typeface="Times New Roman" panose="02020603050405020304" pitchFamily="18" charset="0"/>
              </a:rPr>
              <a:t>database, etc. </a:t>
            </a:r>
          </a:p>
          <a:p>
            <a:pPr marL="0" indent="0" algn="l">
              <a:lnSpc>
                <a:spcPct val="150000"/>
              </a:lnSpc>
              <a:buNone/>
            </a:pPr>
            <a:r>
              <a:rPr lang="en-US" sz="3000" b="1" i="0" u="none" strike="noStrike" baseline="0" dirty="0">
                <a:latin typeface="Times New Roman" panose="02020603050405020304" pitchFamily="18" charset="0"/>
                <a:cs typeface="Times New Roman" panose="02020603050405020304" pitchFamily="18" charset="0"/>
              </a:rPr>
              <a:t>A database has the following implicit properties: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It represents some aspect of the real world, sometimes called the </a:t>
            </a:r>
            <a:r>
              <a:rPr lang="en-US" b="1" i="0" u="none" strike="noStrike" baseline="0" dirty="0">
                <a:latin typeface="Times New Roman" panose="02020603050405020304" pitchFamily="18" charset="0"/>
                <a:cs typeface="Times New Roman" panose="02020603050405020304" pitchFamily="18" charset="0"/>
              </a:rPr>
              <a:t>mini world </a:t>
            </a:r>
            <a:r>
              <a:rPr lang="en-US"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It is a logically coherent collection of data to which some meaning can be attached.</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It is designed, built, and populated with data for a specific purpose .</a:t>
            </a:r>
            <a:endParaRPr lang="en-IN" b="0" i="1" u="none" strike="noStrike" baseline="0" dirty="0">
              <a:latin typeface="Times New Roman" panose="02020603050405020304" pitchFamily="18" charset="0"/>
              <a:cs typeface="Times New Roman" panose="02020603050405020304" pitchFamily="18" charset="0"/>
            </a:endParaRPr>
          </a:p>
          <a:p>
            <a:pPr algn="just">
              <a:lnSpc>
                <a:spcPct val="150000"/>
              </a:lnSpc>
            </a:pPr>
            <a:endParaRPr lang="en-IN" b="0" i="1" u="none" strike="noStrike" baseline="0" dirty="0">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383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0E90F-2A86-F9A8-F09F-C2E5992BD538}"/>
              </a:ext>
            </a:extLst>
          </p:cNvPr>
          <p:cNvSpPr>
            <a:spLocks noGrp="1"/>
          </p:cNvSpPr>
          <p:nvPr>
            <p:ph idx="1"/>
          </p:nvPr>
        </p:nvSpPr>
        <p:spPr>
          <a:xfrm>
            <a:off x="548640" y="365760"/>
            <a:ext cx="10991088" cy="6163056"/>
          </a:xfrm>
        </p:spPr>
        <p:txBody>
          <a:bodyPr>
            <a:normAutofit fontScale="92500"/>
          </a:bodyPr>
          <a:lstStyle/>
          <a:p>
            <a:pPr>
              <a:lnSpc>
                <a:spcPct val="150000"/>
              </a:lnSpc>
            </a:pPr>
            <a:r>
              <a:rPr lang="en-IN" sz="4000" b="1" dirty="0">
                <a:latin typeface="Times New Roman" panose="02020603050405020304" pitchFamily="18" charset="0"/>
                <a:cs typeface="Times New Roman" panose="02020603050405020304" pitchFamily="18" charset="0"/>
              </a:rPr>
              <a:t>Naive or parametric end users: </a:t>
            </a:r>
            <a:r>
              <a:rPr lang="en-IN" sz="4000" dirty="0">
                <a:latin typeface="Times New Roman" panose="02020603050405020304" pitchFamily="18" charset="0"/>
                <a:cs typeface="Times New Roman" panose="02020603050405020304" pitchFamily="18" charset="0"/>
              </a:rPr>
              <a:t>Constantly querying and updating the database using standard type of queries and update called canned transactions.</a:t>
            </a:r>
          </a:p>
          <a:p>
            <a:pPr>
              <a:lnSpc>
                <a:spcPct val="150000"/>
              </a:lnSpc>
            </a:pPr>
            <a:r>
              <a:rPr lang="en-IN" sz="3900" b="1" dirty="0">
                <a:latin typeface="Times New Roman" panose="02020603050405020304" pitchFamily="18" charset="0"/>
                <a:cs typeface="Times New Roman" panose="02020603050405020304" pitchFamily="18" charset="0"/>
              </a:rPr>
              <a:t>Sophisticated end users: </a:t>
            </a:r>
            <a:r>
              <a:rPr lang="en-IN" sz="3900" dirty="0">
                <a:latin typeface="Times New Roman" panose="02020603050405020304" pitchFamily="18" charset="0"/>
                <a:cs typeface="Times New Roman" panose="02020603050405020304" pitchFamily="18" charset="0"/>
              </a:rPr>
              <a:t>Including engineers, scientists, business analysts and other who thoroughly familiarise with the facilities of the DBMS in order to implement their application to meet their complex requirements. </a:t>
            </a:r>
          </a:p>
          <a:p>
            <a:endParaRPr lang="en-IN" dirty="0"/>
          </a:p>
        </p:txBody>
      </p:sp>
    </p:spTree>
    <p:extLst>
      <p:ext uri="{BB962C8B-B14F-4D97-AF65-F5344CB8AC3E}">
        <p14:creationId xmlns:p14="http://schemas.microsoft.com/office/powerpoint/2010/main" val="417650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840D55-B84E-66DD-89E0-594830C99D1F}"/>
              </a:ext>
            </a:extLst>
          </p:cNvPr>
          <p:cNvSpPr>
            <a:spLocks noGrp="1"/>
          </p:cNvSpPr>
          <p:nvPr>
            <p:ph idx="1"/>
          </p:nvPr>
        </p:nvSpPr>
        <p:spPr>
          <a:xfrm>
            <a:off x="446567" y="318977"/>
            <a:ext cx="11142921" cy="6358269"/>
          </a:xfrm>
        </p:spPr>
        <p:txBody>
          <a:bodyPr>
            <a:noAutofit/>
          </a:bodyPr>
          <a:lstStyle/>
          <a:p>
            <a:pPr>
              <a:lnSpc>
                <a:spcPct val="150000"/>
              </a:lnSpc>
            </a:pPr>
            <a:r>
              <a:rPr lang="en-IN" sz="3200" b="1" dirty="0">
                <a:latin typeface="Times New Roman" panose="02020603050405020304" pitchFamily="18" charset="0"/>
                <a:cs typeface="Times New Roman" panose="02020603050405020304" pitchFamily="18" charset="0"/>
              </a:rPr>
              <a:t>Stand alone end users: </a:t>
            </a:r>
            <a:r>
              <a:rPr lang="en-IN" sz="3200" dirty="0">
                <a:latin typeface="Times New Roman" panose="02020603050405020304" pitchFamily="18" charset="0"/>
                <a:cs typeface="Times New Roman" panose="02020603050405020304" pitchFamily="18" charset="0"/>
              </a:rPr>
              <a:t>maintain personal database by using readymade programming packages that provide easy-to-use.</a:t>
            </a:r>
          </a:p>
          <a:p>
            <a:pPr marL="0" indent="0">
              <a:lnSpc>
                <a:spcPct val="150000"/>
              </a:lnSpc>
              <a:buNone/>
            </a:pPr>
            <a:r>
              <a:rPr lang="en-IN" sz="3200" dirty="0">
                <a:latin typeface="Times New Roman" panose="02020603050405020304" pitchFamily="18" charset="0"/>
                <a:cs typeface="Times New Roman" panose="02020603050405020304" pitchFamily="18" charset="0"/>
              </a:rPr>
              <a:t>Ex: Canva</a:t>
            </a:r>
          </a:p>
          <a:p>
            <a:pPr marL="0" indent="0">
              <a:lnSpc>
                <a:spcPct val="150000"/>
              </a:lnSpc>
              <a:buNone/>
            </a:pPr>
            <a:r>
              <a:rPr lang="en-IN" sz="3200" b="1" dirty="0">
                <a:latin typeface="Times New Roman" panose="02020603050405020304" pitchFamily="18" charset="0"/>
                <a:cs typeface="Times New Roman" panose="02020603050405020304" pitchFamily="18" charset="0"/>
              </a:rPr>
              <a:t>4) System analysts application program</a:t>
            </a:r>
            <a:endParaRPr lang="en-IN" sz="3200" dirty="0"/>
          </a:p>
          <a:p>
            <a:pPr>
              <a:lnSpc>
                <a:spcPct val="150000"/>
              </a:lnSpc>
            </a:pPr>
            <a:r>
              <a:rPr lang="en-IN" sz="3200" dirty="0">
                <a:latin typeface="Times New Roman" panose="02020603050405020304" pitchFamily="18" charset="0"/>
                <a:cs typeface="Times New Roman" panose="02020603050405020304" pitchFamily="18" charset="0"/>
              </a:rPr>
              <a:t>System analysts determine the requirements of end users develop the specifications for canned transaction.</a:t>
            </a:r>
          </a:p>
          <a:p>
            <a:pPr>
              <a:lnSpc>
                <a:spcPct val="150000"/>
              </a:lnSpc>
            </a:pPr>
            <a:r>
              <a:rPr lang="en-IN" sz="3200" dirty="0">
                <a:latin typeface="Times New Roman" panose="02020603050405020304" pitchFamily="18" charset="0"/>
                <a:cs typeface="Times New Roman" panose="02020603050405020304" pitchFamily="18" charset="0"/>
              </a:rPr>
              <a:t>Application programmers implement these specification as program then they test, debug, maintain these canned transaction.</a:t>
            </a:r>
          </a:p>
        </p:txBody>
      </p:sp>
    </p:spTree>
    <p:extLst>
      <p:ext uri="{BB962C8B-B14F-4D97-AF65-F5344CB8AC3E}">
        <p14:creationId xmlns:p14="http://schemas.microsoft.com/office/powerpoint/2010/main" val="1871493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5AB-E7C7-EA87-F7DA-569C58FDC25C}"/>
              </a:ext>
            </a:extLst>
          </p:cNvPr>
          <p:cNvSpPr>
            <a:spLocks noGrp="1"/>
          </p:cNvSpPr>
          <p:nvPr>
            <p:ph type="title"/>
          </p:nvPr>
        </p:nvSpPr>
        <p:spPr>
          <a:xfrm>
            <a:off x="277792" y="0"/>
            <a:ext cx="11076008" cy="961901"/>
          </a:xfrm>
        </p:spPr>
        <p:txBody>
          <a:bodyPr>
            <a:normAutofit fontScale="90000"/>
          </a:bodyPr>
          <a:lstStyle/>
          <a:p>
            <a:br>
              <a:rPr lang="en-IN" sz="3600" b="1" i="0" u="none" strike="noStrike" baseline="0" dirty="0">
                <a:latin typeface="Times New Roman" panose="02020603050405020304" pitchFamily="18" charset="0"/>
                <a:cs typeface="Times New Roman" panose="02020603050405020304" pitchFamily="18" charset="0"/>
              </a:rPr>
            </a:br>
            <a:r>
              <a:rPr lang="en-IN" b="1" i="0" u="none" strike="noStrike" baseline="0" dirty="0">
                <a:latin typeface="Times New Roman" panose="02020603050405020304" pitchFamily="18" charset="0"/>
                <a:cs typeface="Times New Roman" panose="02020603050405020304" pitchFamily="18" charset="0"/>
              </a:rPr>
              <a:t>Workers behind the Scene</a:t>
            </a:r>
            <a:br>
              <a:rPr lang="en-IN" sz="3600" b="1" i="0" u="none" strike="noStrike" baseline="0" dirty="0">
                <a:latin typeface="Times New Roman" panose="02020603050405020304" pitchFamily="18" charset="0"/>
                <a:cs typeface="Times New Roman" panose="02020603050405020304" pitchFamily="18" charset="0"/>
              </a:rPr>
            </a:br>
            <a:r>
              <a:rPr lang="en-IN" sz="3600" b="1" i="0" u="none" strike="noStrike" baseline="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463D1D-6930-816B-F858-32B8AFACD9B0}"/>
              </a:ext>
            </a:extLst>
          </p:cNvPr>
          <p:cNvSpPr>
            <a:spLocks noGrp="1"/>
          </p:cNvSpPr>
          <p:nvPr>
            <p:ph idx="1"/>
          </p:nvPr>
        </p:nvSpPr>
        <p:spPr>
          <a:xfrm>
            <a:off x="277792" y="878775"/>
            <a:ext cx="10952596" cy="5979226"/>
          </a:xfrm>
        </p:spPr>
        <p:txBody>
          <a:bodyPr>
            <a:noAutofit/>
          </a:bodyPr>
          <a:lstStyle/>
          <a:p>
            <a:pPr algn="l">
              <a:lnSpc>
                <a:spcPct val="150000"/>
              </a:lnSpc>
            </a:pPr>
            <a:r>
              <a:rPr lang="en-US" i="0" u="none" strike="noStrike" baseline="0" dirty="0">
                <a:latin typeface="Times New Roman" panose="02020603050405020304" pitchFamily="18" charset="0"/>
                <a:cs typeface="Times New Roman" panose="02020603050405020304" pitchFamily="18" charset="0"/>
              </a:rPr>
              <a:t>Worker Behind the scene are the people whose work is to maintain the database system environment.</a:t>
            </a:r>
          </a:p>
          <a:p>
            <a:pPr algn="l">
              <a:lnSpc>
                <a:spcPct val="150000"/>
              </a:lnSpc>
            </a:pPr>
            <a:r>
              <a:rPr lang="en-US" dirty="0">
                <a:latin typeface="Times New Roman" panose="02020603050405020304" pitchFamily="18" charset="0"/>
                <a:cs typeface="Times New Roman" panose="02020603050405020304" pitchFamily="18" charset="0"/>
              </a:rPr>
              <a:t>These people maintain the DBMS environment that is they deal with the design development and operation of the database system and they are not interested in the database itself.</a:t>
            </a:r>
          </a:p>
          <a:p>
            <a:pPr marL="514350" indent="-514350"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S</a:t>
            </a:r>
            <a:r>
              <a:rPr lang="en-US" i="0" u="none" strike="noStrike" baseline="0" dirty="0">
                <a:latin typeface="Times New Roman" panose="02020603050405020304" pitchFamily="18" charset="0"/>
                <a:cs typeface="Times New Roman" panose="02020603050405020304" pitchFamily="18" charset="0"/>
              </a:rPr>
              <a:t>ystem designers and implementers</a:t>
            </a:r>
          </a:p>
          <a:p>
            <a:pPr marL="514350" indent="-514350" algn="l">
              <a:lnSpc>
                <a:spcPct val="150000"/>
              </a:lnSpc>
              <a:buFont typeface="+mj-lt"/>
              <a:buAutoNum type="arabicPeriod"/>
            </a:pPr>
            <a:r>
              <a:rPr lang="en-US" i="0" u="none" strike="noStrike" baseline="0" dirty="0">
                <a:latin typeface="Times New Roman" panose="02020603050405020304" pitchFamily="18" charset="0"/>
                <a:cs typeface="Times New Roman" panose="02020603050405020304" pitchFamily="18" charset="0"/>
              </a:rPr>
              <a:t>Tool  developers</a:t>
            </a:r>
          </a:p>
          <a:p>
            <a:pPr marL="514350" indent="-514350" algn="l">
              <a:lnSpc>
                <a:spcPct val="150000"/>
              </a:lnSpc>
              <a:buFont typeface="+mj-lt"/>
              <a:buAutoNum type="arabicPeriod"/>
            </a:pPr>
            <a:r>
              <a:rPr lang="en-US" i="0" u="none" strike="noStrike" baseline="0" dirty="0">
                <a:latin typeface="Times New Roman" panose="02020603050405020304" pitchFamily="18" charset="0"/>
                <a:cs typeface="Times New Roman" panose="02020603050405020304" pitchFamily="18" charset="0"/>
              </a:rPr>
              <a:t>Operators  and  maintenance  personnel</a:t>
            </a:r>
            <a:endParaRPr lang="en-US" dirty="0">
              <a:latin typeface="Times New Roman" panose="02020603050405020304" pitchFamily="18" charset="0"/>
              <a:cs typeface="Times New Roman" panose="02020603050405020304" pitchFamily="18" charset="0"/>
            </a:endParaRPr>
          </a:p>
          <a:p>
            <a:pPr marL="514350" indent="-514350" algn="l">
              <a:lnSpc>
                <a:spcPct val="150000"/>
              </a:lnSpc>
              <a:buFont typeface="+mj-lt"/>
              <a:buAutoNum type="arabicPeriod"/>
            </a:pPr>
            <a:endParaRPr lang="en-US" sz="3200" dirty="0">
              <a:latin typeface="Times New Roman" panose="02020603050405020304" pitchFamily="18" charset="0"/>
              <a:cs typeface="Times New Roman" panose="02020603050405020304" pitchFamily="18" charset="0"/>
            </a:endParaRPr>
          </a:p>
          <a:p>
            <a:pPr marL="0" indent="0" algn="l">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40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4FF8C-0585-8861-D233-7E026A550678}"/>
              </a:ext>
            </a:extLst>
          </p:cNvPr>
          <p:cNvSpPr>
            <a:spLocks noGrp="1"/>
          </p:cNvSpPr>
          <p:nvPr>
            <p:ph idx="1"/>
          </p:nvPr>
        </p:nvSpPr>
        <p:spPr>
          <a:xfrm>
            <a:off x="712519" y="403761"/>
            <a:ext cx="10641281" cy="5773203"/>
          </a:xfrm>
        </p:spPr>
        <p:txBody>
          <a:bodyPr>
            <a:normAutofit/>
          </a:bodyPr>
          <a:lstStyle/>
          <a:p>
            <a:pPr marL="457200" indent="-457200" algn="l">
              <a:lnSpc>
                <a:spcPct val="150000"/>
              </a:lnSpc>
              <a:buAutoNum type="arabicParenR"/>
            </a:pPr>
            <a:r>
              <a:rPr lang="en-US" sz="3600" b="1" dirty="0">
                <a:latin typeface="Times New Roman" panose="02020603050405020304" pitchFamily="18" charset="0"/>
                <a:cs typeface="Times New Roman" panose="02020603050405020304" pitchFamily="18" charset="0"/>
              </a:rPr>
              <a:t>S</a:t>
            </a:r>
            <a:r>
              <a:rPr lang="en-US" sz="3600" b="1" i="0" u="none" strike="noStrike" baseline="0" dirty="0">
                <a:latin typeface="Times New Roman" panose="02020603050405020304" pitchFamily="18" charset="0"/>
                <a:cs typeface="Times New Roman" panose="02020603050405020304" pitchFamily="18" charset="0"/>
              </a:rPr>
              <a:t>ystem designers and implementers </a:t>
            </a:r>
            <a:r>
              <a:rPr lang="en-US" sz="3200" b="0" i="1" u="none" strike="noStrike" baseline="0" dirty="0">
                <a:latin typeface="Times New Roman" panose="02020603050405020304" pitchFamily="18" charset="0"/>
                <a:cs typeface="Times New Roman" panose="02020603050405020304" pitchFamily="18" charset="0"/>
              </a:rPr>
              <a:t>design and implement the DBMS modules and interfaces as a software package</a:t>
            </a:r>
            <a:r>
              <a:rPr lang="en-US" sz="3200" b="0" i="0" u="none" strike="noStrike" baseline="0"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DBMS is very complex software system that consist of modules such as implementing catalog, processing query languages, Processing interfaces and accessing data controlling concurrency to implement all these modules as a one software package.</a:t>
            </a:r>
            <a:endParaRPr lang="en-US" b="0" i="0" u="none" strike="noStrike" baseline="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19030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ABE3C-EDD8-0F25-A308-EC7EF8361C9F}"/>
              </a:ext>
            </a:extLst>
          </p:cNvPr>
          <p:cNvSpPr>
            <a:spLocks noGrp="1"/>
          </p:cNvSpPr>
          <p:nvPr>
            <p:ph idx="1"/>
          </p:nvPr>
        </p:nvSpPr>
        <p:spPr>
          <a:xfrm>
            <a:off x="570016" y="475013"/>
            <a:ext cx="10783784" cy="5701950"/>
          </a:xfrm>
        </p:spPr>
        <p:txBody>
          <a:bodyPr>
            <a:normAutofit/>
          </a:bodyPr>
          <a:lstStyle/>
          <a:p>
            <a:pPr marL="0" indent="0" algn="l">
              <a:lnSpc>
                <a:spcPct val="150000"/>
              </a:lnSpc>
              <a:buNone/>
            </a:pPr>
            <a:r>
              <a:rPr lang="en-US" sz="3200" b="1" i="0" u="none" strike="noStrike" baseline="0" dirty="0">
                <a:latin typeface="Times New Roman" panose="02020603050405020304" pitchFamily="18" charset="0"/>
                <a:cs typeface="Times New Roman" panose="02020603050405020304" pitchFamily="18" charset="0"/>
              </a:rPr>
              <a:t>2) Tool  developers  </a:t>
            </a:r>
            <a:r>
              <a:rPr lang="en-US" sz="3200" b="0" i="1" u="none" strike="noStrike" baseline="0" dirty="0">
                <a:latin typeface="Times New Roman" panose="02020603050405020304" pitchFamily="18" charset="0"/>
                <a:cs typeface="Times New Roman" panose="02020603050405020304" pitchFamily="18" charset="0"/>
              </a:rPr>
              <a:t>design  and  implement  tools</a:t>
            </a:r>
            <a:r>
              <a:rPr lang="en-US" sz="3200" dirty="0">
                <a:latin typeface="Times New Roman" panose="02020603050405020304" pitchFamily="18" charset="0"/>
                <a:cs typeface="Times New Roman" panose="02020603050405020304" pitchFamily="18" charset="0"/>
              </a:rPr>
              <a:t> of </a:t>
            </a:r>
            <a:r>
              <a:rPr lang="en-US" sz="3200" b="0" i="0" u="none" strike="noStrike" baseline="0" dirty="0">
                <a:latin typeface="Times New Roman" panose="02020603050405020304" pitchFamily="18" charset="0"/>
                <a:cs typeface="Times New Roman" panose="02020603050405020304" pitchFamily="18" charset="0"/>
              </a:rPr>
              <a:t>the software packages that facilitate </a:t>
            </a:r>
            <a:r>
              <a:rPr lang="en-IN" sz="3200" b="0" i="0" u="none" strike="noStrike" baseline="0" dirty="0">
                <a:latin typeface="Times New Roman" panose="02020603050405020304" pitchFamily="18" charset="0"/>
                <a:cs typeface="Times New Roman" panose="02020603050405020304" pitchFamily="18" charset="0"/>
              </a:rPr>
              <a:t>database modelling and design, database system design, and improved performance.</a:t>
            </a:r>
          </a:p>
          <a:p>
            <a:pPr marL="0" indent="0" algn="l">
              <a:lnSpc>
                <a:spcPct val="150000"/>
              </a:lnSpc>
              <a:buNone/>
            </a:pPr>
            <a:r>
              <a:rPr lang="en-US" sz="3200" b="1" i="0" u="none" strike="noStrike" baseline="0" dirty="0">
                <a:latin typeface="Times New Roman" panose="02020603050405020304" pitchFamily="18" charset="0"/>
                <a:cs typeface="Times New Roman" panose="02020603050405020304" pitchFamily="18" charset="0"/>
              </a:rPr>
              <a:t>3) Operators  and  maintenance  personnel  </a:t>
            </a:r>
            <a:r>
              <a:rPr lang="en-US" sz="3200" b="0" i="0" u="none" strike="noStrike" baseline="0" dirty="0">
                <a:latin typeface="Times New Roman" panose="02020603050405020304" pitchFamily="18" charset="0"/>
                <a:cs typeface="Times New Roman" panose="02020603050405020304" pitchFamily="18" charset="0"/>
              </a:rPr>
              <a:t>(system administration personnel) are responsible for the actual </a:t>
            </a:r>
            <a:r>
              <a:rPr lang="en-US" sz="3200" b="0" i="1" u="none" strike="noStrike" baseline="0" dirty="0">
                <a:latin typeface="Times New Roman" panose="02020603050405020304" pitchFamily="18" charset="0"/>
                <a:cs typeface="Times New Roman" panose="02020603050405020304" pitchFamily="18" charset="0"/>
              </a:rPr>
              <a:t>running  and  maintenance  of  the  hardware  and  software environment </a:t>
            </a:r>
            <a:r>
              <a:rPr lang="en-US" sz="3200" b="0" i="0" u="none" strike="noStrike" baseline="0" dirty="0">
                <a:latin typeface="Times New Roman" panose="02020603050405020304" pitchFamily="18" charset="0"/>
                <a:cs typeface="Times New Roman" panose="02020603050405020304" pitchFamily="18" charset="0"/>
              </a:rPr>
              <a:t>for the database system.</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352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59B1-CE88-AFC0-00F3-5ABAB39DE566}"/>
              </a:ext>
            </a:extLst>
          </p:cNvPr>
          <p:cNvSpPr>
            <a:spLocks noGrp="1"/>
          </p:cNvSpPr>
          <p:nvPr>
            <p:ph type="title"/>
          </p:nvPr>
        </p:nvSpPr>
        <p:spPr>
          <a:xfrm>
            <a:off x="838200" y="1"/>
            <a:ext cx="10515600" cy="1104403"/>
          </a:xfrm>
        </p:spPr>
        <p:txBody>
          <a:bodyPr>
            <a:normAutofit/>
          </a:bodyPr>
          <a:lstStyle/>
          <a:p>
            <a:r>
              <a:rPr lang="en-US" sz="3200" b="1" i="0" u="none" strike="noStrike" baseline="0" dirty="0">
                <a:latin typeface="Times New Roman" panose="02020603050405020304" pitchFamily="18" charset="0"/>
                <a:cs typeface="Times New Roman" panose="02020603050405020304" pitchFamily="18" charset="0"/>
              </a:rPr>
              <a:t>Advantages of Using the DBMS Approach</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94C3D5-291D-DC00-8CAA-DAEFC3A850A2}"/>
              </a:ext>
            </a:extLst>
          </p:cNvPr>
          <p:cNvSpPr>
            <a:spLocks noGrp="1"/>
          </p:cNvSpPr>
          <p:nvPr>
            <p:ph idx="1"/>
          </p:nvPr>
        </p:nvSpPr>
        <p:spPr>
          <a:xfrm>
            <a:off x="838200" y="961901"/>
            <a:ext cx="10736484" cy="5896100"/>
          </a:xfrm>
        </p:spPr>
        <p:txBody>
          <a:bodyPr>
            <a:noAutofit/>
          </a:bodyPr>
          <a:lstStyle/>
          <a:p>
            <a:pPr marL="457200" indent="-457200">
              <a:lnSpc>
                <a:spcPct val="150000"/>
              </a:lnSpc>
              <a:buFont typeface="+mj-lt"/>
              <a:buAutoNum type="arabicPeriod"/>
            </a:pPr>
            <a:r>
              <a:rPr lang="en-IN" sz="2400" b="0" i="0" u="none" strike="noStrike" baseline="0" dirty="0">
                <a:latin typeface="CIDFont+F1"/>
              </a:rPr>
              <a:t> </a:t>
            </a:r>
            <a:r>
              <a:rPr lang="en-IN" b="0" i="0" u="none" strike="noStrike" baseline="0" dirty="0">
                <a:latin typeface="Times New Roman" panose="02020603050405020304" pitchFamily="18" charset="0"/>
                <a:cs typeface="Times New Roman" panose="02020603050405020304" pitchFamily="18" charset="0"/>
              </a:rPr>
              <a:t>Controlling Redundancy</a:t>
            </a:r>
          </a:p>
          <a:p>
            <a:pPr marL="514350" indent="-514350">
              <a:lnSpc>
                <a:spcPct val="150000"/>
              </a:lnSpc>
              <a:buFont typeface="+mj-lt"/>
              <a:buAutoNum type="arabicPeriod"/>
            </a:pPr>
            <a:r>
              <a:rPr lang="en-IN" b="0" i="0" u="none" strike="noStrike" baseline="0" dirty="0">
                <a:latin typeface="Times New Roman" panose="02020603050405020304" pitchFamily="18" charset="0"/>
                <a:cs typeface="Times New Roman" panose="02020603050405020304" pitchFamily="18" charset="0"/>
              </a:rPr>
              <a:t>Restricting Unauthorized Access</a:t>
            </a:r>
            <a:endParaRPr lang="en-IN"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Providing Persistent Storage for Program Objects:</a:t>
            </a:r>
            <a:br>
              <a:rPr lang="en-US" b="0" i="0" u="none" strike="noStrike" baseline="0" dirty="0">
                <a:latin typeface="Times New Roman" panose="02020603050405020304" pitchFamily="18" charset="0"/>
                <a:cs typeface="Times New Roman" panose="02020603050405020304" pitchFamily="18" charset="0"/>
              </a:rPr>
            </a:br>
            <a:r>
              <a:rPr lang="en-US" b="0" i="0" u="none" strike="noStrike" baseline="0" dirty="0">
                <a:latin typeface="Times New Roman" panose="02020603050405020304" pitchFamily="18" charset="0"/>
                <a:cs typeface="Times New Roman" panose="02020603050405020304" pitchFamily="18" charset="0"/>
              </a:rPr>
              <a:t>(Persistent Storage: non-volatile Storage)</a:t>
            </a:r>
            <a:endParaRPr lang="en-IN" b="0" i="0" u="none" strike="noStrike" baseline="0" dirty="0">
              <a:latin typeface="Times New Roman" panose="02020603050405020304" pitchFamily="18" charset="0"/>
              <a:cs typeface="Times New Roman" panose="02020603050405020304" pitchFamily="18" charset="0"/>
            </a:endParaRPr>
          </a:p>
          <a:p>
            <a:pPr marL="514350" indent="-514350">
              <a:lnSpc>
                <a:spcPct val="150000"/>
              </a:lnSpc>
              <a:buFont typeface="+mj-lt"/>
              <a:buAutoNum type="arabicPeriod"/>
            </a:pPr>
            <a:r>
              <a:rPr lang="en-US" b="0" i="0" u="none" strike="noStrike" baseline="0" dirty="0">
                <a:latin typeface="Times New Roman" panose="02020603050405020304" pitchFamily="18" charset="0"/>
                <a:cs typeface="Times New Roman" panose="02020603050405020304" pitchFamily="18" charset="0"/>
              </a:rPr>
              <a:t>Providing Storage Structures and Search Techniques for Efficient Query Processing.</a:t>
            </a:r>
          </a:p>
          <a:p>
            <a:pPr marL="514350" indent="-514350">
              <a:lnSpc>
                <a:spcPct val="150000"/>
              </a:lnSpc>
              <a:buFont typeface="+mj-lt"/>
              <a:buAutoNum type="arabicPeriod"/>
            </a:pPr>
            <a:r>
              <a:rPr lang="en-IN" b="0" i="0" u="none" strike="noStrike" baseline="0" dirty="0">
                <a:latin typeface="Times New Roman" panose="02020603050405020304" pitchFamily="18" charset="0"/>
                <a:cs typeface="Times New Roman" panose="02020603050405020304" pitchFamily="18" charset="0"/>
              </a:rPr>
              <a:t>Providing Backup and Recovery</a:t>
            </a:r>
            <a:r>
              <a:rPr lang="en-US" dirty="0">
                <a:latin typeface="Times New Roman" panose="02020603050405020304" pitchFamily="18" charset="0"/>
                <a:cs typeface="Times New Roman" panose="02020603050405020304" pitchFamily="18" charset="0"/>
              </a:rPr>
              <a:t>.</a:t>
            </a:r>
          </a:p>
          <a:p>
            <a:pPr marL="514350" indent="-514350">
              <a:lnSpc>
                <a:spcPct val="150000"/>
              </a:lnSpc>
              <a:buFont typeface="+mj-lt"/>
              <a:buAutoNum type="arabicPeriod"/>
            </a:pPr>
            <a:r>
              <a:rPr lang="en-IN" b="0" i="0" u="none" strike="noStrike" baseline="0" dirty="0">
                <a:latin typeface="Times New Roman" panose="02020603050405020304" pitchFamily="18" charset="0"/>
                <a:cs typeface="Times New Roman" panose="02020603050405020304" pitchFamily="18" charset="0"/>
              </a:rPr>
              <a:t>Providing Multiple User Interfaces</a:t>
            </a:r>
            <a:endParaRPr lang="en-US"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855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EEF914-AEDE-31DC-00C1-B28DA638D46D}"/>
              </a:ext>
            </a:extLst>
          </p:cNvPr>
          <p:cNvSpPr>
            <a:spLocks noGrp="1"/>
          </p:cNvSpPr>
          <p:nvPr>
            <p:ph idx="1"/>
          </p:nvPr>
        </p:nvSpPr>
        <p:spPr>
          <a:xfrm>
            <a:off x="1" y="0"/>
            <a:ext cx="12192000" cy="6176963"/>
          </a:xfrm>
        </p:spPr>
        <p:txBody>
          <a:bodyPr/>
          <a:lstStyle/>
          <a:p>
            <a:pPr marL="0" indent="0">
              <a:lnSpc>
                <a:spcPct val="150000"/>
              </a:lnSpc>
              <a:buNone/>
            </a:pPr>
            <a:r>
              <a:rPr lang="en-US" sz="2800" b="1" i="0" u="none" strike="noStrike" baseline="0" dirty="0">
                <a:latin typeface="Times New Roman" panose="02020603050405020304" pitchFamily="18" charset="0"/>
                <a:cs typeface="Times New Roman" panose="02020603050405020304" pitchFamily="18" charset="0"/>
              </a:rPr>
              <a:t>7. Representing Complex Relationships among Data</a:t>
            </a:r>
          </a:p>
          <a:p>
            <a:pPr marL="0" indent="0">
              <a:lnSpc>
                <a:spcPct val="150000"/>
              </a:lnSpc>
              <a:buNone/>
            </a:pPr>
            <a:r>
              <a:rPr lang="en-US" b="0" i="0" u="none" strike="noStrike" baseline="0" dirty="0">
                <a:latin typeface="Times New Roman" panose="02020603050405020304" pitchFamily="18" charset="0"/>
                <a:cs typeface="Times New Roman" panose="02020603050405020304" pitchFamily="18" charset="0"/>
              </a:rPr>
              <a:t>A database may include numerous varieties of data that are interrelated in many ways.</a:t>
            </a:r>
            <a:endParaRPr lang="en-US" b="1" dirty="0">
              <a:latin typeface="Times New Roman" panose="02020603050405020304" pitchFamily="18"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FED6A076-95C8-9518-68D4-C830656CC41A}"/>
              </a:ext>
            </a:extLst>
          </p:cNvPr>
          <p:cNvPicPr>
            <a:picLocks noChangeAspect="1"/>
          </p:cNvPicPr>
          <p:nvPr/>
        </p:nvPicPr>
        <p:blipFill>
          <a:blip r:embed="rId3"/>
          <a:stretch>
            <a:fillRect/>
          </a:stretch>
        </p:blipFill>
        <p:spPr>
          <a:xfrm>
            <a:off x="4816543" y="1523999"/>
            <a:ext cx="7239990" cy="5334001"/>
          </a:xfrm>
          <a:prstGeom prst="rect">
            <a:avLst/>
          </a:prstGeom>
        </p:spPr>
      </p:pic>
      <p:pic>
        <p:nvPicPr>
          <p:cNvPr id="11" name="Picture 10">
            <a:extLst>
              <a:ext uri="{FF2B5EF4-FFF2-40B4-BE49-F238E27FC236}">
                <a16:creationId xmlns:a16="http://schemas.microsoft.com/office/drawing/2014/main" id="{AF108CA6-87F8-7A8F-75FF-05264A51EECC}"/>
              </a:ext>
            </a:extLst>
          </p:cNvPr>
          <p:cNvPicPr>
            <a:picLocks noChangeAspect="1"/>
          </p:cNvPicPr>
          <p:nvPr/>
        </p:nvPicPr>
        <p:blipFill>
          <a:blip r:embed="rId4"/>
          <a:stretch>
            <a:fillRect/>
          </a:stretch>
        </p:blipFill>
        <p:spPr>
          <a:xfrm>
            <a:off x="0" y="0"/>
            <a:ext cx="4170389" cy="4987636"/>
          </a:xfrm>
          <a:prstGeom prst="rect">
            <a:avLst/>
          </a:prstGeom>
        </p:spPr>
      </p:pic>
    </p:spTree>
    <p:extLst>
      <p:ext uri="{BB962C8B-B14F-4D97-AF65-F5344CB8AC3E}">
        <p14:creationId xmlns:p14="http://schemas.microsoft.com/office/powerpoint/2010/main" val="778728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FFE2D6D-32BF-2771-6977-81E107FA006C}"/>
              </a:ext>
            </a:extLst>
          </p:cNvPr>
          <p:cNvSpPr>
            <a:spLocks noGrp="1"/>
          </p:cNvSpPr>
          <p:nvPr>
            <p:ph idx="1"/>
          </p:nvPr>
        </p:nvSpPr>
        <p:spPr>
          <a:xfrm>
            <a:off x="0" y="209006"/>
            <a:ext cx="12192000" cy="6565866"/>
          </a:xfrm>
        </p:spPr>
        <p:txBody>
          <a:bodyPr>
            <a:normAutofit lnSpcReduction="10000"/>
          </a:bodyPr>
          <a:lstStyle/>
          <a:p>
            <a:pPr marL="0" indent="0">
              <a:lnSpc>
                <a:spcPct val="150000"/>
              </a:lnSpc>
              <a:buNone/>
            </a:pPr>
            <a:r>
              <a:rPr lang="en-IN" sz="2800" b="1" i="0" u="none" strike="noStrike" baseline="0" dirty="0">
                <a:latin typeface="Times New Roman" panose="02020603050405020304" pitchFamily="18" charset="0"/>
                <a:cs typeface="Times New Roman" panose="02020603050405020304" pitchFamily="18" charset="0"/>
              </a:rPr>
              <a:t>8</a:t>
            </a:r>
            <a:r>
              <a:rPr lang="en-IN" sz="3100" b="1" i="0" u="none" strike="noStrike" baseline="0" dirty="0">
                <a:latin typeface="Times New Roman" panose="02020603050405020304" pitchFamily="18" charset="0"/>
                <a:cs typeface="Times New Roman" panose="02020603050405020304" pitchFamily="18" charset="0"/>
              </a:rPr>
              <a:t>.  Enforcing Integrity Constraints: </a:t>
            </a:r>
            <a:r>
              <a:rPr lang="en-IN" sz="3100" b="0" i="0" u="none" strike="noStrike" baseline="0" dirty="0">
                <a:latin typeface="Times New Roman" panose="02020603050405020304" pitchFamily="18" charset="0"/>
                <a:cs typeface="Times New Roman" panose="02020603050405020304" pitchFamily="18" charset="0"/>
              </a:rPr>
              <a:t>(Integrity Constraints are rules that ensure the accuracy, consistency</a:t>
            </a:r>
            <a:r>
              <a:rPr lang="en-IN" sz="3100" dirty="0">
                <a:latin typeface="Times New Roman" panose="02020603050405020304" pitchFamily="18" charset="0"/>
                <a:cs typeface="Times New Roman" panose="02020603050405020304" pitchFamily="18" charset="0"/>
              </a:rPr>
              <a:t> and validity of data in a database.)</a:t>
            </a:r>
            <a:endParaRPr lang="en-IN" sz="3100" b="0" i="0" u="none" strike="noStrike" baseline="0" dirty="0">
              <a:latin typeface="Times New Roman" panose="02020603050405020304" pitchFamily="18" charset="0"/>
              <a:cs typeface="Times New Roman" panose="02020603050405020304" pitchFamily="18" charset="0"/>
            </a:endParaRPr>
          </a:p>
          <a:p>
            <a:pPr marL="0" indent="0">
              <a:lnSpc>
                <a:spcPct val="150000"/>
              </a:lnSpc>
              <a:buNone/>
            </a:pPr>
            <a:r>
              <a:rPr lang="en-US" sz="3100" b="1" i="0" u="none" strike="noStrike" baseline="0" dirty="0">
                <a:latin typeface="Times New Roman" panose="02020603050405020304" pitchFamily="18" charset="0"/>
                <a:cs typeface="Times New Roman" panose="02020603050405020304" pitchFamily="18" charset="0"/>
              </a:rPr>
              <a:t>9.  Permitting Inferencing and Actions Using Rules:</a:t>
            </a:r>
            <a:r>
              <a:rPr lang="en-US" sz="3100" b="0" i="0" u="none" strike="noStrike" baseline="0" dirty="0">
                <a:latin typeface="Times New Roman" panose="02020603050405020304" pitchFamily="18" charset="0"/>
                <a:cs typeface="Times New Roman" panose="02020603050405020304" pitchFamily="18" charset="0"/>
              </a:rPr>
              <a:t> </a:t>
            </a:r>
          </a:p>
          <a:p>
            <a:pPr lvl="1">
              <a:lnSpc>
                <a:spcPct val="150000"/>
              </a:lnSpc>
            </a:pPr>
            <a:r>
              <a:rPr lang="en-US" sz="3100" b="0" i="0" u="none" strike="noStrike" baseline="0" dirty="0">
                <a:latin typeface="Times New Roman" panose="02020603050405020304" pitchFamily="18" charset="0"/>
                <a:cs typeface="Times New Roman" panose="02020603050405020304" pitchFamily="18" charset="0"/>
              </a:rPr>
              <a:t>Permitting Inferencing and Actions Using Rules is a feature of deductive database system.</a:t>
            </a:r>
          </a:p>
          <a:p>
            <a:pPr lvl="1">
              <a:lnSpc>
                <a:spcPct val="150000"/>
              </a:lnSpc>
            </a:pPr>
            <a:r>
              <a:rPr lang="en-US" sz="3100" b="0" i="0" u="none" strike="noStrike" baseline="0" dirty="0">
                <a:latin typeface="Times New Roman" panose="02020603050405020304" pitchFamily="18" charset="0"/>
                <a:cs typeface="Times New Roman" panose="02020603050405020304" pitchFamily="18" charset="0"/>
              </a:rPr>
              <a:t>deductive database system is database system that combines logic programming languages with data models to analyze and query database data.(data models is a frameworks that defines how data is organized, connected and interpreted)</a:t>
            </a:r>
          </a:p>
          <a:p>
            <a:pPr lvl="1">
              <a:lnSpc>
                <a:spcPct val="150000"/>
              </a:lnSpc>
            </a:pP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9761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4B29E1-8C03-B22D-5182-E30E14D26552}"/>
              </a:ext>
            </a:extLst>
          </p:cNvPr>
          <p:cNvSpPr>
            <a:spLocks noGrp="1"/>
          </p:cNvSpPr>
          <p:nvPr>
            <p:ph idx="1"/>
          </p:nvPr>
        </p:nvSpPr>
        <p:spPr>
          <a:xfrm>
            <a:off x="574767" y="535577"/>
            <a:ext cx="10985862" cy="5956663"/>
          </a:xfrm>
        </p:spPr>
        <p:txBody>
          <a:bodyPr>
            <a:normAutofit/>
          </a:bodyPr>
          <a:lstStyle/>
          <a:p>
            <a:pPr marL="0" indent="0">
              <a:lnSpc>
                <a:spcPct val="150000"/>
              </a:lnSpc>
              <a:buNone/>
            </a:pPr>
            <a:r>
              <a:rPr lang="en-US" sz="3100" b="1" i="0" u="none" strike="noStrike" baseline="0" dirty="0">
                <a:latin typeface="Times New Roman" panose="02020603050405020304" pitchFamily="18" charset="0"/>
                <a:cs typeface="Times New Roman" panose="02020603050405020304" pitchFamily="18" charset="0"/>
              </a:rPr>
              <a:t>10</a:t>
            </a:r>
            <a:r>
              <a:rPr lang="en-US" sz="3100" b="0" i="0" u="none" strike="noStrike" baseline="0" dirty="0">
                <a:latin typeface="Times New Roman" panose="02020603050405020304" pitchFamily="18" charset="0"/>
                <a:cs typeface="Times New Roman" panose="02020603050405020304" pitchFamily="18" charset="0"/>
              </a:rPr>
              <a:t>.</a:t>
            </a:r>
            <a:r>
              <a:rPr lang="en-US" sz="3100" b="1" i="0" u="none" strike="noStrike" baseline="0" dirty="0">
                <a:latin typeface="Times New Roman" panose="02020603050405020304" pitchFamily="18" charset="0"/>
                <a:cs typeface="Times New Roman" panose="02020603050405020304" pitchFamily="18" charset="0"/>
              </a:rPr>
              <a:t>  Additional Implications of Using the Database Approach</a:t>
            </a:r>
          </a:p>
          <a:p>
            <a:pPr lvl="1">
              <a:lnSpc>
                <a:spcPct val="150000"/>
              </a:lnSpc>
            </a:pPr>
            <a:r>
              <a:rPr lang="en-IN" sz="3100" b="0" i="0" u="none" strike="noStrike" baseline="0" dirty="0">
                <a:latin typeface="Times New Roman" panose="02020603050405020304" pitchFamily="18" charset="0"/>
                <a:cs typeface="Times New Roman" panose="02020603050405020304" pitchFamily="18" charset="0"/>
              </a:rPr>
              <a:t>Potential for Enforcing Standards: </a:t>
            </a:r>
            <a:r>
              <a:rPr lang="en-IN" sz="2800" b="0" i="0" u="none" strike="noStrike" baseline="0" dirty="0">
                <a:latin typeface="Times New Roman" panose="02020603050405020304" pitchFamily="18" charset="0"/>
                <a:cs typeface="Times New Roman" panose="02020603050405020304" pitchFamily="18" charset="0"/>
              </a:rPr>
              <a:t>used by large organization for communication, cooperation among various department and projects.</a:t>
            </a:r>
            <a:endParaRPr lang="en-US" sz="2800" dirty="0">
              <a:latin typeface="Times New Roman" panose="02020603050405020304" pitchFamily="18" charset="0"/>
              <a:cs typeface="Times New Roman" panose="02020603050405020304" pitchFamily="18" charset="0"/>
            </a:endParaRPr>
          </a:p>
          <a:p>
            <a:pPr lvl="1">
              <a:lnSpc>
                <a:spcPct val="150000"/>
              </a:lnSpc>
            </a:pPr>
            <a:r>
              <a:rPr lang="en-IN" sz="3100" b="0" i="0" u="none" strike="noStrike" baseline="0" dirty="0">
                <a:latin typeface="Times New Roman" panose="02020603050405020304" pitchFamily="18" charset="0"/>
                <a:cs typeface="Times New Roman" panose="02020603050405020304" pitchFamily="18" charset="0"/>
              </a:rPr>
              <a:t>Reduced Application Development Time</a:t>
            </a:r>
            <a:endParaRPr lang="en-US" sz="3100" b="0" i="0" u="none" strike="noStrike" baseline="0" dirty="0">
              <a:latin typeface="Times New Roman" panose="02020603050405020304" pitchFamily="18" charset="0"/>
              <a:cs typeface="Times New Roman" panose="02020603050405020304" pitchFamily="18" charset="0"/>
            </a:endParaRPr>
          </a:p>
          <a:p>
            <a:pPr lvl="1">
              <a:lnSpc>
                <a:spcPct val="150000"/>
              </a:lnSpc>
            </a:pPr>
            <a:r>
              <a:rPr lang="en-IN" sz="3100" b="0" i="0" u="none" strike="noStrike" baseline="0" dirty="0">
                <a:latin typeface="Times New Roman" panose="02020603050405020304" pitchFamily="18" charset="0"/>
                <a:cs typeface="Times New Roman" panose="02020603050405020304" pitchFamily="18" charset="0"/>
              </a:rPr>
              <a:t>Availability of Up-to-Date Information</a:t>
            </a:r>
            <a:endParaRPr lang="en-US" sz="3100" dirty="0">
              <a:latin typeface="Times New Roman" panose="02020603050405020304" pitchFamily="18" charset="0"/>
              <a:cs typeface="Times New Roman" panose="02020603050405020304" pitchFamily="18" charset="0"/>
            </a:endParaRPr>
          </a:p>
          <a:p>
            <a:pPr lvl="1">
              <a:lnSpc>
                <a:spcPct val="150000"/>
              </a:lnSpc>
            </a:pPr>
            <a:r>
              <a:rPr lang="en-IN" sz="3100" b="0" i="0" u="none" strike="noStrike" baseline="0" dirty="0">
                <a:latin typeface="Times New Roman" panose="02020603050405020304" pitchFamily="18" charset="0"/>
                <a:cs typeface="Times New Roman" panose="02020603050405020304" pitchFamily="18" charset="0"/>
              </a:rPr>
              <a:t>Economies of Scale: </a:t>
            </a:r>
            <a:r>
              <a:rPr lang="en-IN" sz="2600" b="0" i="0" u="none" strike="noStrike" baseline="0" dirty="0">
                <a:latin typeface="Times New Roman" panose="02020603050405020304" pitchFamily="18" charset="0"/>
                <a:cs typeface="Times New Roman" panose="02020603050405020304" pitchFamily="18" charset="0"/>
              </a:rPr>
              <a:t>The DBMS approach permits consolidation of data and application thus reducing the amount of wasteful overlap between activities of data processing personnel in different projects</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675128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DE73-E7FF-23C2-F6D5-2A78C2F432C8}"/>
              </a:ext>
            </a:extLst>
          </p:cNvPr>
          <p:cNvSpPr>
            <a:spLocks noGrp="1"/>
          </p:cNvSpPr>
          <p:nvPr>
            <p:ph type="title"/>
          </p:nvPr>
        </p:nvSpPr>
        <p:spPr>
          <a:xfrm>
            <a:off x="320634" y="118754"/>
            <a:ext cx="11033166" cy="950026"/>
          </a:xfrm>
        </p:spPr>
        <p:txBody>
          <a:bodyPr>
            <a:normAutofit/>
          </a:bodyPr>
          <a:lstStyle/>
          <a:p>
            <a:r>
              <a:rPr lang="en-IN" sz="3600" b="1" i="0" u="none" strike="noStrike" baseline="0" dirty="0">
                <a:latin typeface="Times New Roman" panose="02020603050405020304" pitchFamily="18" charset="0"/>
                <a:cs typeface="Times New Roman" panose="02020603050405020304" pitchFamily="18" charset="0"/>
              </a:rPr>
              <a:t>History of Database Applications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84C5BF-D2F9-9F1A-7D1D-D9402682799C}"/>
              </a:ext>
            </a:extLst>
          </p:cNvPr>
          <p:cNvSpPr>
            <a:spLocks noGrp="1"/>
          </p:cNvSpPr>
          <p:nvPr>
            <p:ph idx="1"/>
          </p:nvPr>
        </p:nvSpPr>
        <p:spPr>
          <a:xfrm>
            <a:off x="320633" y="1068780"/>
            <a:ext cx="11316195" cy="5963391"/>
          </a:xfrm>
        </p:spPr>
        <p:txBody>
          <a:bodyPr>
            <a:normAutofit/>
          </a:bodyPr>
          <a:lstStyle/>
          <a:p>
            <a:pPr marL="0" indent="0">
              <a:lnSpc>
                <a:spcPct val="150000"/>
              </a:lnSpc>
              <a:buNone/>
            </a:pPr>
            <a:r>
              <a:rPr lang="en-US" b="1" i="0" u="none" strike="noStrike" baseline="0" dirty="0">
                <a:latin typeface="Times New Roman" panose="02020603050405020304" pitchFamily="18" charset="0"/>
                <a:cs typeface="Times New Roman" panose="02020603050405020304" pitchFamily="18" charset="0"/>
              </a:rPr>
              <a:t>1. Early Database Applications Using Hierarchical and Network Systems</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Early database applications-maintained records in large organizations such as corporations, universities, hospitals, and banks</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Problems with the early database systems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 lack of data abstraction and program-data independence capabilities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 provided only programming language interfaces. This made it time-consuming and expensive to implement new queries and transactions, since new programs had to be </a:t>
            </a:r>
            <a:r>
              <a:rPr lang="en-IN" b="0" i="0" u="none" strike="noStrike" baseline="0" dirty="0">
                <a:latin typeface="Times New Roman" panose="02020603050405020304" pitchFamily="18" charset="0"/>
                <a:cs typeface="Times New Roman" panose="02020603050405020304" pitchFamily="18" charset="0"/>
              </a:rPr>
              <a:t>written, tested, and debugged.</a:t>
            </a:r>
            <a:endParaRPr lang="en-US"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531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26961C-29C5-969C-21AD-0EF633959496}"/>
              </a:ext>
            </a:extLst>
          </p:cNvPr>
          <p:cNvSpPr>
            <a:spLocks noGrp="1"/>
          </p:cNvSpPr>
          <p:nvPr>
            <p:ph idx="1"/>
          </p:nvPr>
        </p:nvSpPr>
        <p:spPr>
          <a:xfrm>
            <a:off x="312515" y="231494"/>
            <a:ext cx="11632557" cy="6435524"/>
          </a:xfrm>
        </p:spPr>
        <p:txBody>
          <a:bodyPr>
            <a:normAutofit fontScale="85000" lnSpcReduction="20000"/>
          </a:bodyPr>
          <a:lstStyle/>
          <a:p>
            <a:pPr>
              <a:lnSpc>
                <a:spcPct val="150000"/>
              </a:lnSpc>
            </a:pPr>
            <a:r>
              <a:rPr lang="en-US" b="1" i="0" u="none" strike="noStrike" baseline="0" dirty="0">
                <a:latin typeface="Times New Roman" panose="02020603050405020304" pitchFamily="18" charset="0"/>
                <a:cs typeface="Times New Roman" panose="02020603050405020304" pitchFamily="18" charset="0"/>
              </a:rPr>
              <a:t>Database Management System (DBMS) </a:t>
            </a:r>
            <a:r>
              <a:rPr lang="en-US" b="0" i="0" u="none" strike="noStrike" baseline="0" dirty="0">
                <a:latin typeface="Times New Roman" panose="02020603050405020304" pitchFamily="18" charset="0"/>
                <a:cs typeface="Times New Roman" panose="02020603050405020304" pitchFamily="18" charset="0"/>
              </a:rPr>
              <a:t>is a general-purpose software system that facilitates the processes of defining, constructing, manipulating, and sharing databases among various users and </a:t>
            </a:r>
            <a:r>
              <a:rPr lang="en-IN" b="0" i="0" u="none" strike="noStrike" baseline="0" dirty="0">
                <a:latin typeface="Times New Roman" panose="02020603050405020304" pitchFamily="18" charset="0"/>
                <a:cs typeface="Times New Roman" panose="02020603050405020304" pitchFamily="18" charset="0"/>
              </a:rPr>
              <a:t>applications.</a:t>
            </a:r>
          </a:p>
          <a:p>
            <a:pPr>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Defining</a:t>
            </a:r>
            <a:r>
              <a:rPr lang="en-US" b="1"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involves</a:t>
            </a:r>
            <a:r>
              <a:rPr lang="en-US"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specifying</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 types,</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structures,</a:t>
            </a:r>
            <a:r>
              <a:rPr lang="en-US" spc="1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constraints</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data</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stored</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database.</a:t>
            </a:r>
          </a:p>
          <a:p>
            <a:pPr>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Constructing</a:t>
            </a:r>
            <a:r>
              <a:rPr lang="en-US" b="1"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process</a:t>
            </a:r>
            <a:r>
              <a:rPr lang="en-US"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storing</a:t>
            </a:r>
            <a:r>
              <a:rPr lang="en-US" spc="1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some</a:t>
            </a:r>
            <a:r>
              <a:rPr lang="en-US"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storage</a:t>
            </a:r>
            <a:r>
              <a:rPr lang="en-US"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medium</a:t>
            </a:r>
            <a:r>
              <a:rPr lang="en-US"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that is controlled by the DBMS.</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Manipulating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 database includes functions such as querying the database to retrieve</a:t>
            </a:r>
            <a:r>
              <a:rPr lang="en-US" spc="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specific data, updating the database to reflect changes in the mini world, and generating</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reports from the data.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Sharing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 database allows multiple users and programs to access the database</a:t>
            </a:r>
            <a:r>
              <a:rPr lang="en-US" spc="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simultaneously.</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96568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8B6696-15C7-0F37-3B78-EEEFC0FC5725}"/>
              </a:ext>
            </a:extLst>
          </p:cNvPr>
          <p:cNvSpPr>
            <a:spLocks noGrp="1"/>
          </p:cNvSpPr>
          <p:nvPr>
            <p:ph idx="1"/>
          </p:nvPr>
        </p:nvSpPr>
        <p:spPr>
          <a:xfrm>
            <a:off x="1" y="0"/>
            <a:ext cx="12192000" cy="6858000"/>
          </a:xfrm>
        </p:spPr>
        <p:txBody>
          <a:bodyPr>
            <a:normAutofit/>
          </a:bodyPr>
          <a:lstStyle/>
          <a:p>
            <a:pPr marL="514350" indent="-514350" algn="l">
              <a:lnSpc>
                <a:spcPct val="150000"/>
              </a:lnSpc>
              <a:buAutoNum type="arabicPeriod" startAt="2"/>
            </a:pPr>
            <a:r>
              <a:rPr lang="en-US" b="1" i="0" u="none" strike="noStrike" baseline="0" dirty="0">
                <a:latin typeface="Times New Roman" panose="02020603050405020304" pitchFamily="18" charset="0"/>
                <a:cs typeface="Times New Roman" panose="02020603050405020304" pitchFamily="18" charset="0"/>
              </a:rPr>
              <a:t>Providing Data Abstraction and Application Flexibility with Relational Databases</a:t>
            </a:r>
            <a:r>
              <a:rPr lang="en-IN" b="1" dirty="0">
                <a:latin typeface="Times New Roman" panose="02020603050405020304" pitchFamily="18" charset="0"/>
                <a:cs typeface="Times New Roman" panose="02020603050405020304" pitchFamily="18" charset="0"/>
              </a:rPr>
              <a:t>:</a:t>
            </a:r>
            <a:r>
              <a:rPr lang="en-US" b="0" i="0" u="none" strike="noStrike" baseline="0" dirty="0">
                <a:latin typeface="Times New Roman" panose="02020603050405020304" pitchFamily="18" charset="0"/>
                <a:cs typeface="Times New Roman" panose="02020603050405020304" pitchFamily="18" charset="0"/>
              </a:rPr>
              <a:t>Relational databases were originally proposed to separate the physical storage of data from its conceptual representation and to provide a mathematical foundation for data representation and querying. </a:t>
            </a:r>
            <a:endParaRPr lang="en-IN" dirty="0">
              <a:latin typeface="Times New Roman" panose="02020603050405020304" pitchFamily="18" charset="0"/>
              <a:cs typeface="Times New Roman" panose="02020603050405020304" pitchFamily="18" charset="0"/>
            </a:endParaRP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3. Object-Oriented Applications and the Need for More Complex Databases</a:t>
            </a:r>
            <a:r>
              <a:rPr lang="en-US" b="0" i="0" u="none" strike="noStrike" baseline="0" dirty="0">
                <a:latin typeface="Times New Roman" panose="02020603050405020304" pitchFamily="18" charset="0"/>
                <a:cs typeface="Times New Roman" panose="02020603050405020304" pitchFamily="18" charset="0"/>
              </a:rPr>
              <a:t>: Object-oriented databases (OODBs) mainly used in specialized applications, such as engineering design, multimedia publishing, and manufacturing systems. In addition, many object-oriented concepts were incorporated into the newer versions of relational DBMSs, leading to object-relational database management systems, known as ORDBMSs.</a:t>
            </a:r>
            <a:endParaRPr lang="en-IN" b="0" i="0" u="none" strike="noStrike" baseline="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70579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75C3C-3418-07F2-B9A9-B22875FFF7EE}"/>
              </a:ext>
            </a:extLst>
          </p:cNvPr>
          <p:cNvSpPr>
            <a:spLocks noGrp="1"/>
          </p:cNvSpPr>
          <p:nvPr>
            <p:ph idx="1"/>
          </p:nvPr>
        </p:nvSpPr>
        <p:spPr>
          <a:xfrm>
            <a:off x="506186" y="408214"/>
            <a:ext cx="11266714" cy="6057900"/>
          </a:xfrm>
        </p:spPr>
        <p:txBody>
          <a:bodyPr>
            <a:normAutofit/>
          </a:bodyPr>
          <a:lstStyle/>
          <a:p>
            <a:pPr marL="0" indent="0">
              <a:lnSpc>
                <a:spcPct val="150000"/>
              </a:lnSpc>
              <a:buNone/>
            </a:pPr>
            <a:r>
              <a:rPr lang="en-US" sz="3200" b="1" i="0" u="none" strike="noStrike" baseline="0" dirty="0">
                <a:latin typeface="Times New Roman" panose="02020603050405020304" pitchFamily="18" charset="0"/>
                <a:cs typeface="Times New Roman" panose="02020603050405020304" pitchFamily="18" charset="0"/>
              </a:rPr>
              <a:t>4. Interchanging Data on the Web for E-Commerce Using XML</a:t>
            </a:r>
          </a:p>
          <a:p>
            <a:pPr algn="l">
              <a:lnSpc>
                <a:spcPct val="150000"/>
              </a:lnSpc>
            </a:pPr>
            <a:r>
              <a:rPr lang="en-US" sz="3200" b="0" i="0" u="none" strike="noStrike" baseline="0" dirty="0">
                <a:latin typeface="Times New Roman" panose="02020603050405020304" pitchFamily="18" charset="0"/>
                <a:cs typeface="Times New Roman" panose="02020603050405020304" pitchFamily="18" charset="0"/>
              </a:rPr>
              <a:t>The World Wide Web provides a large network of interconnected computers. Users can create documents using a Web publishing language, such as Hypertext Markup Language (HTML), and store these documents on Web servers where other users (clients) can access them. Documents can be linked through hyperlinks, which are pointers to other </a:t>
            </a:r>
            <a:r>
              <a:rPr lang="en-IN" sz="3200" b="0" i="0" u="none" strike="noStrike" baseline="0" dirty="0">
                <a:latin typeface="Times New Roman" panose="02020603050405020304" pitchFamily="18" charset="0"/>
                <a:cs typeface="Times New Roman" panose="02020603050405020304" pitchFamily="18" charset="0"/>
              </a:rPr>
              <a:t>documents.</a:t>
            </a:r>
            <a:r>
              <a:rPr lang="en-IN" sz="3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18838502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E7D4-54A2-1C35-9DCC-7182994131D5}"/>
              </a:ext>
            </a:extLst>
          </p:cNvPr>
          <p:cNvSpPr>
            <a:spLocks noGrp="1"/>
          </p:cNvSpPr>
          <p:nvPr>
            <p:ph type="title"/>
          </p:nvPr>
        </p:nvSpPr>
        <p:spPr>
          <a:xfrm>
            <a:off x="-1" y="0"/>
            <a:ext cx="12191999" cy="1012371"/>
          </a:xfrm>
        </p:spPr>
        <p:txBody>
          <a:bodyPr>
            <a:noAutofit/>
          </a:bodyPr>
          <a:lstStyle/>
          <a:p>
            <a:br>
              <a:rPr lang="en-US" sz="3600" b="1" i="0" u="none" strike="noStrike" baseline="0" dirty="0">
                <a:latin typeface="Times New Roman" panose="02020603050405020304" pitchFamily="18" charset="0"/>
                <a:cs typeface="Times New Roman" panose="02020603050405020304" pitchFamily="18" charset="0"/>
              </a:rPr>
            </a:br>
            <a:r>
              <a:rPr lang="en-US" sz="3600" b="1" i="0" u="none" strike="noStrike" baseline="0" dirty="0">
                <a:latin typeface="Times New Roman" panose="02020603050405020304" pitchFamily="18" charset="0"/>
                <a:cs typeface="Times New Roman" panose="02020603050405020304" pitchFamily="18" charset="0"/>
              </a:rPr>
              <a:t>5. Extending Database Capabilities for New Applications</a:t>
            </a:r>
            <a:br>
              <a:rPr lang="en-IN" sz="3600" b="1" i="0" u="none" strike="noStrike" baseline="0" dirty="0">
                <a:latin typeface="Times New Roman" panose="02020603050405020304" pitchFamily="18" charset="0"/>
                <a:cs typeface="Times New Roman" panose="02020603050405020304" pitchFamily="18" charset="0"/>
              </a:rPr>
            </a:br>
            <a:endParaRPr lang="en-IN" sz="3600" b="1" dirty="0"/>
          </a:p>
        </p:txBody>
      </p:sp>
      <p:sp>
        <p:nvSpPr>
          <p:cNvPr id="3" name="Content Placeholder 2">
            <a:extLst>
              <a:ext uri="{FF2B5EF4-FFF2-40B4-BE49-F238E27FC236}">
                <a16:creationId xmlns:a16="http://schemas.microsoft.com/office/drawing/2014/main" id="{163085A2-514A-E52F-7122-19FCCED5AB44}"/>
              </a:ext>
            </a:extLst>
          </p:cNvPr>
          <p:cNvSpPr>
            <a:spLocks noGrp="1"/>
          </p:cNvSpPr>
          <p:nvPr>
            <p:ph idx="1"/>
          </p:nvPr>
        </p:nvSpPr>
        <p:spPr>
          <a:xfrm>
            <a:off x="0" y="800100"/>
            <a:ext cx="12192000" cy="6057900"/>
          </a:xfrm>
        </p:spPr>
        <p:txBody>
          <a:bodyPr>
            <a:noAutofit/>
          </a:bodyPr>
          <a:lstStyle/>
          <a:p>
            <a:pPr algn="l">
              <a:lnSpc>
                <a:spcPct val="150000"/>
              </a:lnSpc>
            </a:pPr>
            <a:r>
              <a:rPr lang="en-US" sz="2600" b="0" i="0" u="none" strike="noStrike" baseline="0" dirty="0">
                <a:latin typeface="Times New Roman" panose="02020603050405020304" pitchFamily="18" charset="0"/>
                <a:cs typeface="Times New Roman" panose="02020603050405020304" pitchFamily="18" charset="0"/>
              </a:rPr>
              <a:t>The success of database systems in traditional applications encouraged developers of other types of applications to attempt to use them. The following are some examples of these </a:t>
            </a:r>
            <a:r>
              <a:rPr lang="en-IN" sz="2600" b="0" i="0" u="none" strike="noStrike" baseline="0" dirty="0">
                <a:latin typeface="Times New Roman" panose="02020603050405020304" pitchFamily="18" charset="0"/>
                <a:cs typeface="Times New Roman" panose="02020603050405020304" pitchFamily="18" charset="0"/>
              </a:rPr>
              <a:t>applications:</a:t>
            </a:r>
          </a:p>
          <a:p>
            <a:pPr algn="l">
              <a:lnSpc>
                <a:spcPct val="150000"/>
              </a:lnSpc>
            </a:pPr>
            <a:r>
              <a:rPr lang="en-US" sz="2600" b="0" i="0" u="none" strike="noStrike" baseline="0" dirty="0">
                <a:latin typeface="Times New Roman" panose="02020603050405020304" pitchFamily="18" charset="0"/>
                <a:cs typeface="Times New Roman" panose="02020603050405020304" pitchFamily="18" charset="0"/>
              </a:rPr>
              <a:t>Scientific applications that store large amounts of data resulting from Scientific experiments</a:t>
            </a:r>
          </a:p>
          <a:p>
            <a:pPr algn="l">
              <a:lnSpc>
                <a:spcPct val="150000"/>
              </a:lnSpc>
            </a:pPr>
            <a:r>
              <a:rPr lang="en-US" sz="2600" b="0" i="0" u="none" strike="noStrike" baseline="0" dirty="0">
                <a:latin typeface="Times New Roman" panose="02020603050405020304" pitchFamily="18" charset="0"/>
                <a:cs typeface="Times New Roman" panose="02020603050405020304" pitchFamily="18" charset="0"/>
              </a:rPr>
              <a:t>Storage and retrieval of videos, such as movies, and video clips from news </a:t>
            </a:r>
            <a:r>
              <a:rPr lang="en-IN" sz="2600" b="0" i="0" u="none" strike="noStrike" baseline="0" dirty="0">
                <a:latin typeface="Times New Roman" panose="02020603050405020304" pitchFamily="18" charset="0"/>
                <a:cs typeface="Times New Roman" panose="02020603050405020304" pitchFamily="18" charset="0"/>
              </a:rPr>
              <a:t>or personal digital cameras.</a:t>
            </a:r>
          </a:p>
          <a:p>
            <a:pPr algn="l">
              <a:lnSpc>
                <a:spcPct val="150000"/>
              </a:lnSpc>
            </a:pPr>
            <a:r>
              <a:rPr lang="en-US" sz="2600" b="0" i="0" u="none" strike="noStrike" baseline="0" dirty="0">
                <a:latin typeface="Times New Roman" panose="02020603050405020304" pitchFamily="18" charset="0"/>
                <a:cs typeface="Times New Roman" panose="02020603050405020304" pitchFamily="18" charset="0"/>
              </a:rPr>
              <a:t>Data mining applications that analyze large amounts of data searching for the occurrences of specific patterns, and for identifying unusual patterns (credit card).</a:t>
            </a:r>
          </a:p>
          <a:p>
            <a:pPr marL="0" indent="0" algn="l">
              <a:lnSpc>
                <a:spcPct val="10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078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A3B9-FF95-05F6-A84B-0195F10562A2}"/>
              </a:ext>
            </a:extLst>
          </p:cNvPr>
          <p:cNvSpPr>
            <a:spLocks noGrp="1"/>
          </p:cNvSpPr>
          <p:nvPr>
            <p:ph type="title"/>
          </p:nvPr>
        </p:nvSpPr>
        <p:spPr>
          <a:xfrm>
            <a:off x="838200" y="1"/>
            <a:ext cx="10515600" cy="1028700"/>
          </a:xfrm>
        </p:spPr>
        <p:txBody>
          <a:bodyPr>
            <a:normAutofit fontScale="90000"/>
          </a:bodyPr>
          <a:lstStyle/>
          <a:p>
            <a:br>
              <a:rPr lang="en-IN" sz="4400" b="0" i="0" u="none" strike="noStrike" baseline="0" dirty="0">
                <a:latin typeface="CIDFont+F1"/>
              </a:rPr>
            </a:br>
            <a:r>
              <a:rPr lang="en-IN" sz="4400" b="1" i="0" u="none" strike="noStrike" baseline="0" dirty="0">
                <a:latin typeface="Times New Roman" panose="02020603050405020304" pitchFamily="18" charset="0"/>
                <a:cs typeface="Times New Roman" panose="02020603050405020304" pitchFamily="18" charset="0"/>
              </a:rPr>
              <a:t>Databases versus Information Retrieval</a:t>
            </a:r>
            <a:br>
              <a:rPr lang="en-IN"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51692FBF-DF43-647F-19CD-638F19C4BBF3}"/>
              </a:ext>
            </a:extLst>
          </p:cNvPr>
          <p:cNvSpPr>
            <a:spLocks noGrp="1"/>
          </p:cNvSpPr>
          <p:nvPr>
            <p:ph idx="1"/>
          </p:nvPr>
        </p:nvSpPr>
        <p:spPr>
          <a:xfrm>
            <a:off x="838199" y="1028701"/>
            <a:ext cx="10951029" cy="5829298"/>
          </a:xfrm>
        </p:spPr>
        <p:txBody>
          <a:bodyPr>
            <a:normAutofit/>
          </a:bodyPr>
          <a:lstStyle/>
          <a:p>
            <a:pPr algn="l">
              <a:lnSpc>
                <a:spcPct val="150000"/>
              </a:lnSpc>
            </a:pPr>
            <a:r>
              <a:rPr lang="en-US" sz="3200" b="0" i="0" u="none" strike="noStrike" baseline="0" dirty="0">
                <a:latin typeface="Times New Roman" panose="02020603050405020304" pitchFamily="18" charset="0"/>
                <a:cs typeface="Times New Roman" panose="02020603050405020304" pitchFamily="18" charset="0"/>
              </a:rPr>
              <a:t>Database technology is heavily used in manufacturing, retail, banking, insurance, finance, and health care industries, where structured data is collected through forms, such as invoices or patient registration documents. </a:t>
            </a:r>
          </a:p>
          <a:p>
            <a:pPr algn="l">
              <a:lnSpc>
                <a:spcPct val="150000"/>
              </a:lnSpc>
            </a:pPr>
            <a:endParaRPr lang="en-US"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588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60B0-0052-48CA-BE2D-D86DECB36A51}"/>
              </a:ext>
            </a:extLst>
          </p:cNvPr>
          <p:cNvSpPr>
            <a:spLocks noGrp="1"/>
          </p:cNvSpPr>
          <p:nvPr>
            <p:ph type="title"/>
          </p:nvPr>
        </p:nvSpPr>
        <p:spPr>
          <a:xfrm>
            <a:off x="838200" y="1"/>
            <a:ext cx="10515600" cy="1061356"/>
          </a:xfrm>
        </p:spPr>
        <p:txBody>
          <a:bodyPr>
            <a:normAutofit fontScale="90000"/>
          </a:bodyPr>
          <a:lstStyle/>
          <a:p>
            <a:br>
              <a:rPr lang="en-US" sz="2800" b="0" i="0" u="none" strike="noStrike" baseline="0" dirty="0">
                <a:latin typeface="Times New Roman" panose="02020603050405020304" pitchFamily="18" charset="0"/>
                <a:cs typeface="Times New Roman" panose="02020603050405020304" pitchFamily="18" charset="0"/>
              </a:rPr>
            </a:br>
            <a:r>
              <a:rPr lang="en-US" b="1" i="0" u="none" strike="noStrike" baseline="0" dirty="0">
                <a:latin typeface="Times New Roman" panose="02020603050405020304" pitchFamily="18" charset="0"/>
                <a:cs typeface="Times New Roman" panose="02020603050405020304" pitchFamily="18" charset="0"/>
              </a:rPr>
              <a:t>When Not to Use a DBMS</a:t>
            </a:r>
            <a:br>
              <a:rPr lang="en-US" sz="2800" b="0" i="0" u="none" strike="noStrike" baseline="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97EFE7-AF20-3C2A-C081-7140BCE4D9A3}"/>
              </a:ext>
            </a:extLst>
          </p:cNvPr>
          <p:cNvSpPr>
            <a:spLocks noGrp="1"/>
          </p:cNvSpPr>
          <p:nvPr>
            <p:ph idx="1"/>
          </p:nvPr>
        </p:nvSpPr>
        <p:spPr>
          <a:xfrm>
            <a:off x="0" y="849086"/>
            <a:ext cx="12050486" cy="6008913"/>
          </a:xfrm>
        </p:spPr>
        <p:txBody>
          <a:bodyPr>
            <a:noAutofit/>
          </a:bodyPr>
          <a:lstStyle/>
          <a:p>
            <a:pPr algn="l">
              <a:lnSpc>
                <a:spcPct val="150000"/>
              </a:lnSpc>
            </a:pPr>
            <a:r>
              <a:rPr lang="en-US" sz="3200" b="0" i="0" u="none" strike="noStrike" baseline="0" dirty="0">
                <a:latin typeface="Times New Roman" panose="02020603050405020304" pitchFamily="18" charset="0"/>
                <a:cs typeface="Times New Roman" panose="02020603050405020304" pitchFamily="18" charset="0"/>
              </a:rPr>
              <a:t>DBMS may involve unnecessary overhead costs that would not be incurred in traditional file processing. The overhead costs of using a DBMS are due to the following:</a:t>
            </a:r>
          </a:p>
          <a:p>
            <a:pPr lvl="1">
              <a:lnSpc>
                <a:spcPct val="150000"/>
              </a:lnSpc>
            </a:pPr>
            <a:r>
              <a:rPr lang="en-US" sz="3200" b="0" i="0" u="none" strike="noStrike" baseline="0" dirty="0">
                <a:latin typeface="Times New Roman" panose="02020603050405020304" pitchFamily="18" charset="0"/>
                <a:cs typeface="Times New Roman" panose="02020603050405020304" pitchFamily="18" charset="0"/>
              </a:rPr>
              <a:t>High initial investment in hardware, software, and training</a:t>
            </a:r>
          </a:p>
          <a:p>
            <a:pPr lvl="1">
              <a:lnSpc>
                <a:spcPct val="150000"/>
              </a:lnSpc>
            </a:pPr>
            <a:r>
              <a:rPr lang="en-US" sz="3200" b="0" i="0" u="none" strike="noStrike" baseline="0" dirty="0">
                <a:latin typeface="Times New Roman" panose="02020603050405020304" pitchFamily="18" charset="0"/>
                <a:cs typeface="Times New Roman" panose="02020603050405020304" pitchFamily="18" charset="0"/>
              </a:rPr>
              <a:t>The generality that a DBMS provides for defining and processing data</a:t>
            </a:r>
          </a:p>
          <a:p>
            <a:pPr lvl="1">
              <a:lnSpc>
                <a:spcPct val="150000"/>
              </a:lnSpc>
            </a:pPr>
            <a:r>
              <a:rPr lang="en-US" sz="3200" b="0" i="0" u="none" strike="noStrike" baseline="0" dirty="0">
                <a:latin typeface="Times New Roman" panose="02020603050405020304" pitchFamily="18" charset="0"/>
                <a:cs typeface="Times New Roman" panose="02020603050405020304" pitchFamily="18" charset="0"/>
              </a:rPr>
              <a:t>Overhead for providing security, concurrency control, recovery, and integrity </a:t>
            </a:r>
            <a:r>
              <a:rPr lang="en-IN" sz="3200" b="0" i="0" u="none" strike="noStrike" baseline="0" dirty="0">
                <a:latin typeface="Times New Roman" panose="02020603050405020304" pitchFamily="18" charset="0"/>
                <a:cs typeface="Times New Roman" panose="02020603050405020304" pitchFamily="18" charset="0"/>
              </a:rPr>
              <a:t>functions</a:t>
            </a:r>
          </a:p>
        </p:txBody>
      </p:sp>
    </p:spTree>
    <p:extLst>
      <p:ext uri="{BB962C8B-B14F-4D97-AF65-F5344CB8AC3E}">
        <p14:creationId xmlns:p14="http://schemas.microsoft.com/office/powerpoint/2010/main" val="3838769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F7D8C-B5AA-4906-D5FA-E9BDB0C9718B}"/>
              </a:ext>
            </a:extLst>
          </p:cNvPr>
          <p:cNvSpPr>
            <a:spLocks noGrp="1"/>
          </p:cNvSpPr>
          <p:nvPr>
            <p:ph idx="1"/>
          </p:nvPr>
        </p:nvSpPr>
        <p:spPr>
          <a:xfrm>
            <a:off x="0" y="114300"/>
            <a:ext cx="12191999" cy="6564085"/>
          </a:xfrm>
        </p:spPr>
        <p:txBody>
          <a:bodyPr>
            <a:normAutofit lnSpcReduction="10000"/>
          </a:bodyPr>
          <a:lstStyle/>
          <a:p>
            <a:pPr marL="0" indent="0" algn="l">
              <a:lnSpc>
                <a:spcPct val="150000"/>
              </a:lnSpc>
              <a:buNone/>
            </a:pPr>
            <a:r>
              <a:rPr lang="en-US" sz="3200" b="1" i="0" u="none" strike="noStrike" baseline="0" dirty="0">
                <a:latin typeface="Times New Roman" panose="02020603050405020304" pitchFamily="18" charset="0"/>
                <a:cs typeface="Times New Roman" panose="02020603050405020304" pitchFamily="18" charset="0"/>
              </a:rPr>
              <a:t>Therefore, it may be more desirable to use regular files under the following circumstances:</a:t>
            </a:r>
          </a:p>
          <a:p>
            <a:pPr lvl="1">
              <a:lnSpc>
                <a:spcPct val="150000"/>
              </a:lnSpc>
            </a:pPr>
            <a:r>
              <a:rPr lang="en-US" sz="3200" b="0" i="0" u="none" strike="noStrike" baseline="0" dirty="0">
                <a:latin typeface="Times New Roman" panose="02020603050405020304" pitchFamily="18" charset="0"/>
                <a:cs typeface="Times New Roman" panose="02020603050405020304" pitchFamily="18" charset="0"/>
              </a:rPr>
              <a:t>Simple, well-defined database applications that are not expected to change at all</a:t>
            </a:r>
          </a:p>
          <a:p>
            <a:pPr lvl="1">
              <a:lnSpc>
                <a:spcPct val="150000"/>
              </a:lnSpc>
            </a:pPr>
            <a:r>
              <a:rPr lang="en-US" sz="3200" b="0" i="0" u="none" strike="noStrike" baseline="0" dirty="0">
                <a:latin typeface="Times New Roman" panose="02020603050405020304" pitchFamily="18" charset="0"/>
                <a:cs typeface="Times New Roman" panose="02020603050405020304" pitchFamily="18" charset="0"/>
              </a:rPr>
              <a:t>Stringent, real-time requirements for some application programs that may not be met because of DBMS overhead</a:t>
            </a:r>
          </a:p>
          <a:p>
            <a:pPr lvl="1">
              <a:lnSpc>
                <a:spcPct val="150000"/>
              </a:lnSpc>
            </a:pPr>
            <a:r>
              <a:rPr lang="en-US" sz="3200" b="0" i="0" u="none" strike="noStrike" baseline="0" dirty="0">
                <a:latin typeface="Times New Roman" panose="02020603050405020304" pitchFamily="18" charset="0"/>
                <a:cs typeface="Times New Roman" panose="02020603050405020304" pitchFamily="18" charset="0"/>
              </a:rPr>
              <a:t>Embedded systems with limited storage capacity, where a general-purpose DBMS </a:t>
            </a:r>
            <a:r>
              <a:rPr lang="en-IN" sz="3200" b="0" i="0" u="none" strike="noStrike" baseline="0" dirty="0">
                <a:latin typeface="Times New Roman" panose="02020603050405020304" pitchFamily="18" charset="0"/>
                <a:cs typeface="Times New Roman" panose="02020603050405020304" pitchFamily="18" charset="0"/>
              </a:rPr>
              <a:t>would not fit</a:t>
            </a:r>
          </a:p>
          <a:p>
            <a:pPr lvl="1">
              <a:lnSpc>
                <a:spcPct val="150000"/>
              </a:lnSpc>
            </a:pPr>
            <a:r>
              <a:rPr lang="en-US" sz="3200" b="0" i="0" u="none" strike="noStrike" baseline="0" dirty="0">
                <a:latin typeface="Times New Roman" panose="02020603050405020304" pitchFamily="18" charset="0"/>
                <a:cs typeface="Times New Roman" panose="02020603050405020304" pitchFamily="18" charset="0"/>
              </a:rPr>
              <a:t>No multiple-user access to data</a:t>
            </a:r>
            <a:endParaRPr lang="en-IN"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6023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E00312-FA3B-6111-B6EF-00748D4957B3}"/>
              </a:ext>
            </a:extLst>
          </p:cNvPr>
          <p:cNvSpPr>
            <a:spLocks noGrp="1"/>
          </p:cNvSpPr>
          <p:nvPr>
            <p:ph idx="1"/>
          </p:nvPr>
        </p:nvSpPr>
        <p:spPr>
          <a:xfrm>
            <a:off x="489857" y="1701478"/>
            <a:ext cx="10911206" cy="3243055"/>
          </a:xfrm>
        </p:spPr>
        <p:txBody>
          <a:bodyPr>
            <a:noAutofit/>
          </a:bodyPr>
          <a:lstStyle/>
          <a:p>
            <a:pPr marL="0" indent="0">
              <a:lnSpc>
                <a:spcPct val="150000"/>
              </a:lnSpc>
              <a:buNone/>
            </a:pPr>
            <a:r>
              <a:rPr lang="en-US" sz="4000" b="0" i="0" u="none" strike="noStrike" baseline="0" dirty="0">
                <a:latin typeface="Times New Roman" panose="02020603050405020304" pitchFamily="18" charset="0"/>
                <a:cs typeface="Times New Roman" panose="02020603050405020304" pitchFamily="18" charset="0"/>
              </a:rPr>
              <a:t>				</a:t>
            </a:r>
            <a:r>
              <a:rPr lang="en-US" sz="4000" b="1" i="0" u="none" strike="noStrike" baseline="0" dirty="0">
                <a:latin typeface="Times New Roman" panose="02020603050405020304" pitchFamily="18" charset="0"/>
                <a:cs typeface="Times New Roman" panose="02020603050405020304" pitchFamily="18" charset="0"/>
              </a:rPr>
              <a:t>Chapter 2:</a:t>
            </a:r>
          </a:p>
          <a:p>
            <a:pPr marL="0" indent="0">
              <a:lnSpc>
                <a:spcPct val="150000"/>
              </a:lnSpc>
              <a:buNone/>
            </a:pPr>
            <a:r>
              <a:rPr lang="en-US" sz="3800" b="1" i="0" u="none" strike="noStrike" baseline="0" dirty="0">
                <a:latin typeface="Times New Roman" panose="02020603050405020304" pitchFamily="18" charset="0"/>
                <a:cs typeface="Times New Roman" panose="02020603050405020304" pitchFamily="18" charset="0"/>
              </a:rPr>
              <a:t>Overview of Database Languages and Architectures</a:t>
            </a:r>
            <a:endParaRPr lang="en-IN" sz="3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407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E3A24-EDA6-8E10-11A7-D4F99FAF5A13}"/>
              </a:ext>
            </a:extLst>
          </p:cNvPr>
          <p:cNvSpPr>
            <a:spLocks noGrp="1"/>
          </p:cNvSpPr>
          <p:nvPr>
            <p:ph type="title"/>
          </p:nvPr>
        </p:nvSpPr>
        <p:spPr>
          <a:xfrm>
            <a:off x="838200" y="0"/>
            <a:ext cx="10515600" cy="1049868"/>
          </a:xfrm>
        </p:spPr>
        <p:txBody>
          <a:bodyPr>
            <a:normAutofit fontScale="90000"/>
          </a:bodyPr>
          <a:lstStyle/>
          <a:p>
            <a:br>
              <a:rPr lang="en-IN" sz="4400" b="0" i="0" u="none" strike="noStrike" baseline="0" dirty="0">
                <a:latin typeface="CIDFont+F1"/>
              </a:rPr>
            </a:br>
            <a:r>
              <a:rPr lang="en-IN" sz="4400" b="1" i="0" u="none" strike="noStrike" baseline="0" dirty="0">
                <a:latin typeface="Times New Roman" panose="02020603050405020304" pitchFamily="18" charset="0"/>
                <a:cs typeface="Times New Roman" panose="02020603050405020304" pitchFamily="18" charset="0"/>
              </a:rPr>
              <a:t>Data Model</a:t>
            </a:r>
            <a:br>
              <a:rPr lang="en-IN"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2C0ED039-535D-A2AB-85E8-F28093177335}"/>
              </a:ext>
            </a:extLst>
          </p:cNvPr>
          <p:cNvSpPr>
            <a:spLocks noGrp="1"/>
          </p:cNvSpPr>
          <p:nvPr>
            <p:ph idx="1"/>
          </p:nvPr>
        </p:nvSpPr>
        <p:spPr>
          <a:xfrm>
            <a:off x="838199" y="949124"/>
            <a:ext cx="11268919" cy="5995686"/>
          </a:xfrm>
        </p:spPr>
        <p:txBody>
          <a:bodyPr>
            <a:normAutofit fontScale="92500" lnSpcReduction="10000"/>
          </a:bodyPr>
          <a:lstStyle/>
          <a:p>
            <a:pPr>
              <a:lnSpc>
                <a:spcPct val="150000"/>
              </a:lnSpc>
            </a:pPr>
            <a:r>
              <a:rPr lang="en-US" b="0" i="0" u="none" strike="noStrike" baseline="0" dirty="0">
                <a:latin typeface="Times New Roman" panose="02020603050405020304" pitchFamily="18" charset="0"/>
                <a:cs typeface="Times New Roman" panose="02020603050405020304" pitchFamily="18" charset="0"/>
              </a:rPr>
              <a:t>Data modeling in DBMS is the process of representing data in a database management system (DBMS). </a:t>
            </a:r>
          </a:p>
          <a:p>
            <a:pPr>
              <a:lnSpc>
                <a:spcPct val="150000"/>
              </a:lnSpc>
            </a:pPr>
            <a:r>
              <a:rPr lang="en-US" b="0" i="0" u="none" strike="noStrike" baseline="0" dirty="0">
                <a:latin typeface="Times New Roman" panose="02020603050405020304" pitchFamily="18" charset="0"/>
                <a:cs typeface="Times New Roman" panose="02020603050405020304" pitchFamily="18" charset="0"/>
              </a:rPr>
              <a:t>It helps to organize data, identify relationships, and ensure data security.</a:t>
            </a:r>
          </a:p>
          <a:p>
            <a:pPr>
              <a:lnSpc>
                <a:spcPct val="150000"/>
              </a:lnSpc>
            </a:pPr>
            <a:r>
              <a:rPr lang="en-US" b="0" i="0" u="none" strike="noStrike" baseline="0" dirty="0">
                <a:latin typeface="Times New Roman" panose="02020603050405020304" pitchFamily="18" charset="0"/>
                <a:cs typeface="Times New Roman" panose="02020603050405020304" pitchFamily="18" charset="0"/>
              </a:rPr>
              <a:t>It is a framework that defines how data is organized and connected.</a:t>
            </a:r>
          </a:p>
          <a:p>
            <a:pPr>
              <a:lnSpc>
                <a:spcPct val="150000"/>
              </a:lnSpc>
            </a:pPr>
            <a:r>
              <a:rPr lang="en-US" b="0" i="0" u="none" strike="noStrike" baseline="0" dirty="0">
                <a:latin typeface="Times New Roman" panose="02020603050405020304" pitchFamily="18" charset="0"/>
                <a:cs typeface="Times New Roman" panose="02020603050405020304" pitchFamily="18" charset="0"/>
              </a:rPr>
              <a:t>Its like architecture of a building that ensures data is organized.</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 data model is a collection of concepts that can be used to describe the structure of a database.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By structure of a database, we mean the data types, relationships and constraints that apply to the data.</a:t>
            </a:r>
          </a:p>
        </p:txBody>
      </p:sp>
    </p:spTree>
    <p:extLst>
      <p:ext uri="{BB962C8B-B14F-4D97-AF65-F5344CB8AC3E}">
        <p14:creationId xmlns:p14="http://schemas.microsoft.com/office/powerpoint/2010/main" val="2347451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36D398-FE9E-E0E3-6432-41D7050F8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630" y="821803"/>
            <a:ext cx="10116274" cy="5173883"/>
          </a:xfrm>
        </p:spPr>
      </p:pic>
    </p:spTree>
    <p:extLst>
      <p:ext uri="{BB962C8B-B14F-4D97-AF65-F5344CB8AC3E}">
        <p14:creationId xmlns:p14="http://schemas.microsoft.com/office/powerpoint/2010/main" val="21910897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FA77B4-55A2-A28C-B5B7-7F4993CEE5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3930" y="613458"/>
            <a:ext cx="10313042" cy="5197033"/>
          </a:xfrm>
        </p:spPr>
      </p:pic>
    </p:spTree>
    <p:extLst>
      <p:ext uri="{BB962C8B-B14F-4D97-AF65-F5344CB8AC3E}">
        <p14:creationId xmlns:p14="http://schemas.microsoft.com/office/powerpoint/2010/main" val="3922245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D9D504-7B09-F969-E30B-6EF6BB6E0F5A}"/>
              </a:ext>
            </a:extLst>
          </p:cNvPr>
          <p:cNvPicPr>
            <a:picLocks noGrp="1" noChangeAspect="1"/>
          </p:cNvPicPr>
          <p:nvPr>
            <p:ph idx="1"/>
          </p:nvPr>
        </p:nvPicPr>
        <p:blipFill>
          <a:blip r:embed="rId2"/>
          <a:stretch>
            <a:fillRect/>
          </a:stretch>
        </p:blipFill>
        <p:spPr>
          <a:xfrm>
            <a:off x="2210765" y="381965"/>
            <a:ext cx="7627716" cy="5266481"/>
          </a:xfrm>
        </p:spPr>
      </p:pic>
      <p:sp>
        <p:nvSpPr>
          <p:cNvPr id="6" name="TextBox 5">
            <a:extLst>
              <a:ext uri="{FF2B5EF4-FFF2-40B4-BE49-F238E27FC236}">
                <a16:creationId xmlns:a16="http://schemas.microsoft.com/office/drawing/2014/main" id="{6E5D49EA-880E-A045-3048-F75F4DAE7D04}"/>
              </a:ext>
            </a:extLst>
          </p:cNvPr>
          <p:cNvSpPr txBox="1"/>
          <p:nvPr/>
        </p:nvSpPr>
        <p:spPr>
          <a:xfrm>
            <a:off x="3420533" y="5889768"/>
            <a:ext cx="6096000" cy="461665"/>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Fig. A simplified database system environment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1161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D0250-19B1-49AA-3209-9894A9CAEFD4}"/>
              </a:ext>
            </a:extLst>
          </p:cNvPr>
          <p:cNvSpPr>
            <a:spLocks noGrp="1"/>
          </p:cNvSpPr>
          <p:nvPr>
            <p:ph idx="1"/>
          </p:nvPr>
        </p:nvSpPr>
        <p:spPr>
          <a:xfrm>
            <a:off x="208344" y="352697"/>
            <a:ext cx="11983656" cy="6505303"/>
          </a:xfrm>
        </p:spPr>
        <p:txBody>
          <a:bodyPr>
            <a:noAutofit/>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Conceptual Data Model: </a:t>
            </a:r>
            <a:r>
              <a:rPr lang="en-US" sz="2400" dirty="0">
                <a:latin typeface="Times New Roman" panose="02020603050405020304" pitchFamily="18" charset="0"/>
                <a:cs typeface="Times New Roman" panose="02020603050405020304" pitchFamily="18" charset="0"/>
              </a:rPr>
              <a:t>To represent the high-level structure of the data without worrying about how it will be physically implemented. </a:t>
            </a:r>
          </a:p>
          <a:p>
            <a:pPr marL="0" indent="0">
              <a:lnSpc>
                <a:spcPct val="150000"/>
              </a:lnSpc>
              <a:buNone/>
            </a:pPr>
            <a:r>
              <a:rPr lang="en-US" sz="2400" dirty="0">
                <a:latin typeface="Times New Roman" panose="02020603050405020304" pitchFamily="18" charset="0"/>
                <a:cs typeface="Times New Roman" panose="02020603050405020304" pitchFamily="18" charset="0"/>
              </a:rPr>
              <a:t>It focuses on </a:t>
            </a:r>
            <a:r>
              <a:rPr lang="en-US" sz="2400" b="1" dirty="0">
                <a:latin typeface="Times New Roman" panose="02020603050405020304" pitchFamily="18" charset="0"/>
                <a:cs typeface="Times New Roman" panose="02020603050405020304" pitchFamily="18" charset="0"/>
              </a:rPr>
              <a:t>what</a:t>
            </a:r>
            <a:r>
              <a:rPr lang="en-US" sz="2400" dirty="0">
                <a:latin typeface="Times New Roman" panose="02020603050405020304" pitchFamily="18" charset="0"/>
                <a:cs typeface="Times New Roman" panose="02020603050405020304" pitchFamily="18" charset="0"/>
              </a:rPr>
              <a:t> data is important and the relationships between different data entities.</a:t>
            </a:r>
          </a:p>
          <a:p>
            <a:pPr marL="0" indent="0">
              <a:lnSpc>
                <a:spcPct val="150000"/>
              </a:lnSpc>
              <a:buNone/>
            </a:pPr>
            <a:r>
              <a:rPr lang="en-US" sz="2400" b="1" dirty="0">
                <a:latin typeface="Times New Roman" panose="02020603050405020304" pitchFamily="18" charset="0"/>
                <a:cs typeface="Times New Roman" panose="02020603050405020304" pitchFamily="18" charset="0"/>
              </a:rPr>
              <a:t>Representational Data Model (Logical Data Model): </a:t>
            </a:r>
            <a:r>
              <a:rPr lang="en-US" sz="2400" dirty="0">
                <a:latin typeface="Times New Roman" panose="02020603050405020304" pitchFamily="18" charset="0"/>
                <a:cs typeface="Times New Roman" panose="02020603050405020304" pitchFamily="18" charset="0"/>
              </a:rPr>
              <a:t>It serves as a bridge between the conceptual model and the physical model, providing a more detailed structure of the data.</a:t>
            </a:r>
          </a:p>
          <a:p>
            <a:pPr marL="0" indent="0">
              <a:lnSpc>
                <a:spcPct val="150000"/>
              </a:lnSpc>
              <a:buNone/>
            </a:pPr>
            <a:r>
              <a:rPr lang="en-US" sz="2400" dirty="0">
                <a:latin typeface="Times New Roman" panose="02020603050405020304" pitchFamily="18" charset="0"/>
                <a:cs typeface="Times New Roman" panose="02020603050405020304" pitchFamily="18" charset="0"/>
              </a:rPr>
              <a:t> It outlines how data will be represented and organized in the database without specifying physical storage details.</a:t>
            </a:r>
          </a:p>
          <a:p>
            <a:pPr marL="0" indent="0">
              <a:lnSpc>
                <a:spcPct val="150000"/>
              </a:lnSpc>
              <a:buNone/>
            </a:pPr>
            <a:r>
              <a:rPr lang="en-US" sz="2400" b="1" dirty="0">
                <a:latin typeface="Times New Roman" panose="02020603050405020304" pitchFamily="18" charset="0"/>
                <a:cs typeface="Times New Roman" panose="02020603050405020304" pitchFamily="18" charset="0"/>
              </a:rPr>
              <a:t>Physical data Model: </a:t>
            </a:r>
            <a:r>
              <a:rPr lang="en-US" sz="2400" dirty="0">
                <a:latin typeface="Times New Roman" panose="02020603050405020304" pitchFamily="18" charset="0"/>
                <a:cs typeface="Times New Roman" panose="02020603050405020304" pitchFamily="18" charset="0"/>
              </a:rPr>
              <a:t>This model describes how the data will be physically stored in the database. It is concerned with performance, optimization, and efficient storage, considering the specific database system and hardware in use.</a:t>
            </a:r>
          </a:p>
        </p:txBody>
      </p:sp>
    </p:spTree>
    <p:extLst>
      <p:ext uri="{BB962C8B-B14F-4D97-AF65-F5344CB8AC3E}">
        <p14:creationId xmlns:p14="http://schemas.microsoft.com/office/powerpoint/2010/main" val="208793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4F20-867C-C5C9-2FE0-BF5923788EDA}"/>
              </a:ext>
            </a:extLst>
          </p:cNvPr>
          <p:cNvSpPr>
            <a:spLocks noGrp="1"/>
          </p:cNvSpPr>
          <p:nvPr>
            <p:ph type="title"/>
          </p:nvPr>
        </p:nvSpPr>
        <p:spPr>
          <a:xfrm>
            <a:off x="558800" y="138896"/>
            <a:ext cx="10795000" cy="960700"/>
          </a:xfrm>
        </p:spPr>
        <p:txBody>
          <a:bodyPr>
            <a:normAutofit fontScale="90000"/>
          </a:bodyPr>
          <a:lstStyle/>
          <a:p>
            <a:br>
              <a:rPr lang="en-IN" sz="4400" b="1" i="0" u="none" strike="noStrike" baseline="0" dirty="0">
                <a:latin typeface="Times New Roman" panose="02020603050405020304" pitchFamily="18" charset="0"/>
                <a:cs typeface="Times New Roman" panose="02020603050405020304" pitchFamily="18" charset="0"/>
              </a:rPr>
            </a:br>
            <a:r>
              <a:rPr lang="en-IN" sz="4400" b="1" i="0" u="none" strike="noStrike" baseline="0" dirty="0">
                <a:latin typeface="Times New Roman" panose="02020603050405020304" pitchFamily="18" charset="0"/>
                <a:cs typeface="Times New Roman" panose="02020603050405020304" pitchFamily="18" charset="0"/>
              </a:rPr>
              <a:t>Categories of Data Models</a:t>
            </a:r>
            <a:br>
              <a:rPr lang="en-IN"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18E8DA3B-E481-16DD-979F-DBE0F213D890}"/>
              </a:ext>
            </a:extLst>
          </p:cNvPr>
          <p:cNvSpPr>
            <a:spLocks noGrp="1"/>
          </p:cNvSpPr>
          <p:nvPr>
            <p:ph idx="1"/>
          </p:nvPr>
        </p:nvSpPr>
        <p:spPr>
          <a:xfrm>
            <a:off x="203200" y="1099596"/>
            <a:ext cx="11548533" cy="5758403"/>
          </a:xfrm>
        </p:spPr>
        <p:txBody>
          <a:bodyPr>
            <a:normAutofit/>
          </a:bodyPr>
          <a:lstStyle/>
          <a:p>
            <a:pPr marL="514350" indent="-514350" algn="l">
              <a:lnSpc>
                <a:spcPct val="150000"/>
              </a:lnSpc>
              <a:buAutoNum type="arabicPeriod"/>
            </a:pPr>
            <a:r>
              <a:rPr lang="en-US" sz="2800" b="1" i="0" u="none" strike="noStrike" baseline="0" dirty="0">
                <a:latin typeface="Times New Roman" panose="02020603050405020304" pitchFamily="18" charset="0"/>
                <a:cs typeface="Times New Roman" panose="02020603050405020304" pitchFamily="18" charset="0"/>
              </a:rPr>
              <a:t>High-level or conceptual data models: </a:t>
            </a:r>
            <a:r>
              <a:rPr lang="en-US" sz="2800" i="0" u="none" strike="noStrike" baseline="0" dirty="0">
                <a:latin typeface="Times New Roman" panose="02020603050405020304" pitchFamily="18" charset="0"/>
                <a:cs typeface="Times New Roman" panose="02020603050405020304" pitchFamily="18" charset="0"/>
              </a:rPr>
              <a:t>The Conceptual data model describes the database at a very high level and is useful to understand the </a:t>
            </a:r>
            <a:r>
              <a:rPr lang="en-US" sz="2800" b="1" i="0" u="none" strike="noStrike" baseline="0" dirty="0">
                <a:latin typeface="Times New Roman" panose="02020603050405020304" pitchFamily="18" charset="0"/>
                <a:cs typeface="Times New Roman" panose="02020603050405020304" pitchFamily="18" charset="0"/>
              </a:rPr>
              <a:t>needs or requirement </a:t>
            </a:r>
            <a:r>
              <a:rPr lang="en-US" sz="2800" i="0" u="none" strike="noStrike" baseline="0" dirty="0">
                <a:latin typeface="Times New Roman" panose="02020603050405020304" pitchFamily="18" charset="0"/>
                <a:cs typeface="Times New Roman" panose="02020603050405020304" pitchFamily="18" charset="0"/>
              </a:rPr>
              <a:t>of the database.</a:t>
            </a:r>
          </a:p>
          <a:p>
            <a:pPr>
              <a:lnSpc>
                <a:spcPct val="150000"/>
              </a:lnSpc>
            </a:pPr>
            <a:r>
              <a:rPr lang="en-US" dirty="0">
                <a:latin typeface="Times New Roman" panose="02020603050405020304" pitchFamily="18" charset="0"/>
                <a:cs typeface="Times New Roman" panose="02020603050405020304" pitchFamily="18" charset="0"/>
              </a:rPr>
              <a:t>It is used in the requirement gathering process.</a:t>
            </a:r>
            <a:endParaRPr lang="en-US" sz="2800" i="0" u="none" strike="noStrike" baseline="0" dirty="0">
              <a:latin typeface="Times New Roman" panose="02020603050405020304" pitchFamily="18" charset="0"/>
              <a:cs typeface="Times New Roman" panose="02020603050405020304" pitchFamily="18" charset="0"/>
            </a:endParaRPr>
          </a:p>
          <a:p>
            <a:pPr>
              <a:lnSpc>
                <a:spcPct val="150000"/>
              </a:lnSpc>
            </a:pPr>
            <a:r>
              <a:rPr lang="en-US" sz="2800" b="0" i="0" u="none" strike="noStrike" baseline="0" dirty="0">
                <a:latin typeface="Times New Roman" panose="02020603050405020304" pitchFamily="18" charset="0"/>
                <a:cs typeface="Times New Roman" panose="02020603050405020304" pitchFamily="18" charset="0"/>
              </a:rPr>
              <a:t>Before the database Designer start making a particular database, Conceptual data models use concepts such as entities, attributes, and </a:t>
            </a:r>
            <a:r>
              <a:rPr lang="en-IN" sz="2800" b="0" i="0" u="none" strike="noStrike" baseline="0" dirty="0">
                <a:latin typeface="Times New Roman" panose="02020603050405020304" pitchFamily="18" charset="0"/>
                <a:cs typeface="Times New Roman" panose="02020603050405020304" pitchFamily="18" charset="0"/>
              </a:rPr>
              <a:t>relationships.</a:t>
            </a:r>
          </a:p>
          <a:p>
            <a:endParaRPr lang="en-IN" dirty="0"/>
          </a:p>
        </p:txBody>
      </p:sp>
    </p:spTree>
    <p:extLst>
      <p:ext uri="{BB962C8B-B14F-4D97-AF65-F5344CB8AC3E}">
        <p14:creationId xmlns:p14="http://schemas.microsoft.com/office/powerpoint/2010/main" val="2573025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75992-9367-EBCA-EFCF-221CA80EB446}"/>
              </a:ext>
            </a:extLst>
          </p:cNvPr>
          <p:cNvSpPr>
            <a:spLocks noGrp="1"/>
          </p:cNvSpPr>
          <p:nvPr>
            <p:ph sz="half" idx="1"/>
          </p:nvPr>
        </p:nvSpPr>
        <p:spPr>
          <a:xfrm>
            <a:off x="1" y="246743"/>
            <a:ext cx="6574970" cy="5930220"/>
          </a:xfrm>
        </p:spPr>
        <p:txBody>
          <a:bodyPr>
            <a:normAutofit/>
          </a:bodyPr>
          <a:lstStyle/>
          <a:p>
            <a:pPr marL="0" indent="0">
              <a:lnSpc>
                <a:spcPct val="150000"/>
              </a:lnSpc>
              <a:buNone/>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Data Entity </a:t>
            </a:r>
            <a:r>
              <a:rPr lang="en-US" dirty="0">
                <a:latin typeface="Times New Roman" panose="02020603050405020304" pitchFamily="18" charset="0"/>
                <a:cs typeface="Times New Roman" panose="02020603050405020304" pitchFamily="18" charset="0"/>
              </a:rPr>
              <a:t>is a structured framework designed to simplify access and management of data within an application or across multiple systems</a:t>
            </a:r>
          </a:p>
          <a:p>
            <a:pPr marL="0" indent="0">
              <a:lnSpc>
                <a:spcPct val="150000"/>
              </a:lnSpc>
              <a:buNone/>
            </a:pPr>
            <a:r>
              <a:rPr lang="en-IN" dirty="0">
                <a:latin typeface="Times New Roman" panose="02020603050405020304" pitchFamily="18" charset="0"/>
                <a:cs typeface="Times New Roman" panose="02020603050405020304" pitchFamily="18" charset="0"/>
              </a:rPr>
              <a:t>An Data Entity is referred as a real world object .</a:t>
            </a:r>
          </a:p>
          <a:p>
            <a:pPr marL="0" indent="0">
              <a:lnSpc>
                <a:spcPct val="150000"/>
              </a:lnSpc>
              <a:buNone/>
            </a:pPr>
            <a:r>
              <a:rPr lang="en-IN" dirty="0">
                <a:latin typeface="Times New Roman" panose="02020603050405020304" pitchFamily="18" charset="0"/>
                <a:cs typeface="Times New Roman" panose="02020603050405020304" pitchFamily="18" charset="0"/>
              </a:rPr>
              <a:t>This are represented by rectangle in ER Diagram</a:t>
            </a: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marL="0" indent="0">
              <a:lnSpc>
                <a:spcPct val="150000"/>
              </a:lnSpc>
              <a:buNone/>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pPr marL="0" indent="0" algn="l">
              <a:lnSpc>
                <a:spcPct val="150000"/>
              </a:lnSpc>
              <a:buNone/>
            </a:pPr>
            <a:endParaRPr lang="en-IN" sz="2800" b="0" i="0" u="none" strike="noStrike" baseline="0" dirty="0">
              <a:latin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0325047B-27AD-28ED-32A1-6446C95EC06A}"/>
              </a:ext>
            </a:extLst>
          </p:cNvPr>
          <p:cNvSpPr/>
          <p:nvPr/>
        </p:nvSpPr>
        <p:spPr>
          <a:xfrm>
            <a:off x="2734520" y="5617029"/>
            <a:ext cx="2538713" cy="994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15" name="Content Placeholder 6">
            <a:extLst>
              <a:ext uri="{FF2B5EF4-FFF2-40B4-BE49-F238E27FC236}">
                <a16:creationId xmlns:a16="http://schemas.microsoft.com/office/drawing/2014/main" id="{D64BA89D-58DE-972E-602D-1FCDFC1EC62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9075" y="101600"/>
            <a:ext cx="5652925" cy="5791200"/>
          </a:xfrm>
          <a:prstGeom prst="rect">
            <a:avLst/>
          </a:prstGeom>
        </p:spPr>
      </p:pic>
    </p:spTree>
    <p:extLst>
      <p:ext uri="{BB962C8B-B14F-4D97-AF65-F5344CB8AC3E}">
        <p14:creationId xmlns:p14="http://schemas.microsoft.com/office/powerpoint/2010/main" val="2401860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BAD60-21FE-D112-151F-6DF37B4C5A40}"/>
              </a:ext>
            </a:extLst>
          </p:cNvPr>
          <p:cNvSpPr>
            <a:spLocks noGrp="1"/>
          </p:cNvSpPr>
          <p:nvPr>
            <p:ph sz="half" idx="2"/>
          </p:nvPr>
        </p:nvSpPr>
        <p:spPr>
          <a:xfrm>
            <a:off x="839788" y="509286"/>
            <a:ext cx="5157787" cy="5680377"/>
          </a:xfrm>
        </p:spPr>
        <p:txBody>
          <a:bodyPr>
            <a:normAutofit/>
          </a:bodyPr>
          <a:lstStyle/>
          <a:p>
            <a:pPr>
              <a:lnSpc>
                <a:spcPct val="150000"/>
              </a:lnSpc>
            </a:pPr>
            <a:r>
              <a:rPr lang="en-US" b="1" dirty="0">
                <a:latin typeface="Times New Roman" panose="02020603050405020304" pitchFamily="18" charset="0"/>
                <a:cs typeface="Times New Roman" panose="02020603050405020304" pitchFamily="18" charset="0"/>
              </a:rPr>
              <a:t>Attributes</a:t>
            </a:r>
            <a:r>
              <a:rPr lang="en-US" dirty="0">
                <a:latin typeface="Times New Roman" panose="02020603050405020304" pitchFamily="18" charset="0"/>
                <a:cs typeface="Times New Roman" panose="02020603050405020304" pitchFamily="18" charset="0"/>
              </a:rPr>
              <a:t> can be defined as the description of an entity</a:t>
            </a:r>
          </a:p>
          <a:p>
            <a:pPr>
              <a:lnSpc>
                <a:spcPct val="150000"/>
              </a:lnSpc>
            </a:pPr>
            <a:r>
              <a:rPr lang="en-US" dirty="0">
                <a:latin typeface="Times New Roman" panose="02020603050405020304" pitchFamily="18" charset="0"/>
                <a:cs typeface="Times New Roman" panose="02020603050405020304" pitchFamily="18" charset="0"/>
              </a:rPr>
              <a:t>attributes are the characteristics that define entities.</a:t>
            </a:r>
          </a:p>
          <a:p>
            <a:pPr>
              <a:lnSpc>
                <a:spcPct val="150000"/>
              </a:lnSpc>
            </a:pPr>
            <a:r>
              <a:rPr lang="en-US" dirty="0">
                <a:latin typeface="Times New Roman" panose="02020603050405020304" pitchFamily="18" charset="0"/>
                <a:cs typeface="Times New Roman" panose="02020603050405020304" pitchFamily="18" charset="0"/>
              </a:rPr>
              <a:t>If name is an entity, Vinutha is an attribute</a:t>
            </a:r>
          </a:p>
          <a:p>
            <a:endParaRPr lang="en-IN" dirty="0"/>
          </a:p>
        </p:txBody>
      </p:sp>
      <p:sp>
        <p:nvSpPr>
          <p:cNvPr id="7" name="Content Placeholder 6">
            <a:extLst>
              <a:ext uri="{FF2B5EF4-FFF2-40B4-BE49-F238E27FC236}">
                <a16:creationId xmlns:a16="http://schemas.microsoft.com/office/drawing/2014/main" id="{F003F2DA-7D0F-A08A-7F5D-9C5A67FBF541}"/>
              </a:ext>
            </a:extLst>
          </p:cNvPr>
          <p:cNvSpPr>
            <a:spLocks noGrp="1"/>
          </p:cNvSpPr>
          <p:nvPr>
            <p:ph sz="quarter" idx="4"/>
          </p:nvPr>
        </p:nvSpPr>
        <p:spPr>
          <a:xfrm>
            <a:off x="6172200" y="324091"/>
            <a:ext cx="5183188" cy="5865572"/>
          </a:xfrm>
        </p:spPr>
        <p:txBody>
          <a:bodyPr>
            <a:normAutofit/>
          </a:bodyPr>
          <a:lstStyle/>
          <a:p>
            <a:pPr>
              <a:lnSpc>
                <a:spcPct val="150000"/>
              </a:lnSpc>
            </a:pPr>
            <a:r>
              <a:rPr lang="en-US" sz="2600" b="1" dirty="0">
                <a:latin typeface="Times New Roman" panose="02020603050405020304" pitchFamily="18" charset="0"/>
                <a:cs typeface="Times New Roman" panose="02020603050405020304" pitchFamily="18" charset="0"/>
              </a:rPr>
              <a:t>Relationship</a:t>
            </a:r>
            <a:r>
              <a:rPr lang="en-US" sz="2600" dirty="0">
                <a:latin typeface="Times New Roman" panose="02020603050405020304" pitchFamily="18" charset="0"/>
                <a:cs typeface="Times New Roman" panose="02020603050405020304" pitchFamily="18" charset="0"/>
              </a:rPr>
              <a:t> are used to define relation among different entities.</a:t>
            </a:r>
          </a:p>
          <a:p>
            <a:pPr>
              <a:lnSpc>
                <a:spcPct val="150000"/>
              </a:lnSpc>
            </a:pPr>
            <a:r>
              <a:rPr lang="en-US" sz="2600" dirty="0">
                <a:latin typeface="Times New Roman" panose="02020603050405020304" pitchFamily="18" charset="0"/>
                <a:cs typeface="Times New Roman" panose="02020603050405020304" pitchFamily="18" charset="0"/>
              </a:rPr>
              <a:t>Relationships help organize entities and work with data.</a:t>
            </a:r>
          </a:p>
          <a:p>
            <a:pPr>
              <a:lnSpc>
                <a:spcPct val="150000"/>
              </a:lnSpc>
            </a:pPr>
            <a:r>
              <a:rPr lang="en-US" sz="2600" dirty="0">
                <a:latin typeface="Times New Roman" panose="02020603050405020304" pitchFamily="18" charset="0"/>
                <a:cs typeface="Times New Roman" panose="02020603050405020304" pitchFamily="18" charset="0"/>
              </a:rPr>
              <a:t> For example, in a university database, relationships could connect students to courses they can take.</a:t>
            </a:r>
          </a:p>
          <a:p>
            <a:pPr>
              <a:lnSpc>
                <a:spcPct val="150000"/>
              </a:lnSpc>
            </a:pPr>
            <a:endParaRPr lang="en-US" dirty="0">
              <a:latin typeface="Times New Roman" panose="02020603050405020304" pitchFamily="18" charset="0"/>
              <a:cs typeface="Times New Roman" panose="02020603050405020304" pitchFamily="18" charset="0"/>
            </a:endParaRPr>
          </a:p>
          <a:p>
            <a:endParaRPr lang="en-IN" dirty="0"/>
          </a:p>
        </p:txBody>
      </p:sp>
      <p:sp>
        <p:nvSpPr>
          <p:cNvPr id="8" name="Oval 7">
            <a:extLst>
              <a:ext uri="{FF2B5EF4-FFF2-40B4-BE49-F238E27FC236}">
                <a16:creationId xmlns:a16="http://schemas.microsoft.com/office/drawing/2014/main" id="{5A9ECCB5-7BB1-8062-36E4-4F3724DDF33C}"/>
              </a:ext>
            </a:extLst>
          </p:cNvPr>
          <p:cNvSpPr/>
          <p:nvPr/>
        </p:nvSpPr>
        <p:spPr>
          <a:xfrm>
            <a:off x="1597306" y="4971247"/>
            <a:ext cx="2488557" cy="93184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Diamond 8">
            <a:extLst>
              <a:ext uri="{FF2B5EF4-FFF2-40B4-BE49-F238E27FC236}">
                <a16:creationId xmlns:a16="http://schemas.microsoft.com/office/drawing/2014/main" id="{FCAC4FFA-364D-950B-AE03-38CD28328203}"/>
              </a:ext>
            </a:extLst>
          </p:cNvPr>
          <p:cNvSpPr/>
          <p:nvPr/>
        </p:nvSpPr>
        <p:spPr>
          <a:xfrm>
            <a:off x="7837819" y="5503863"/>
            <a:ext cx="2317037" cy="920086"/>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02695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2617350F-0115-607B-109A-DCFEB3096DF9}"/>
              </a:ext>
            </a:extLst>
          </p:cNvPr>
          <p:cNvSpPr>
            <a:spLocks noGrp="1"/>
          </p:cNvSpPr>
          <p:nvPr>
            <p:ph idx="1"/>
          </p:nvPr>
        </p:nvSpPr>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D48F44C6-BEA5-0D60-8A83-495B281C1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25" y="1097280"/>
            <a:ext cx="8362950" cy="4267200"/>
          </a:xfrm>
          <a:prstGeom prst="rect">
            <a:avLst/>
          </a:prstGeom>
        </p:spPr>
      </p:pic>
    </p:spTree>
    <p:extLst>
      <p:ext uri="{BB962C8B-B14F-4D97-AF65-F5344CB8AC3E}">
        <p14:creationId xmlns:p14="http://schemas.microsoft.com/office/powerpoint/2010/main" val="2669045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030A1-CC2C-0CD9-876E-AFD684A370F4}"/>
              </a:ext>
            </a:extLst>
          </p:cNvPr>
          <p:cNvSpPr>
            <a:spLocks noGrp="1"/>
          </p:cNvSpPr>
          <p:nvPr>
            <p:ph idx="1"/>
          </p:nvPr>
        </p:nvSpPr>
        <p:spPr>
          <a:xfrm>
            <a:off x="0" y="0"/>
            <a:ext cx="12192000" cy="6858000"/>
          </a:xfrm>
        </p:spPr>
        <p:txBody>
          <a:bodyPr>
            <a:normAutofit fontScale="77500" lnSpcReduction="20000"/>
          </a:bodyPr>
          <a:lstStyle/>
          <a:p>
            <a:pPr marL="0" indent="0" algn="l">
              <a:lnSpc>
                <a:spcPct val="150000"/>
              </a:lnSpc>
              <a:buNone/>
            </a:pPr>
            <a:r>
              <a:rPr lang="en-US" sz="3400" b="1" i="0" u="none" strike="noStrike" baseline="0" dirty="0">
                <a:latin typeface="Times New Roman" panose="02020603050405020304" pitchFamily="18" charset="0"/>
                <a:cs typeface="Times New Roman" panose="02020603050405020304" pitchFamily="18" charset="0"/>
              </a:rPr>
              <a:t>2. Representational or implementation data models:</a:t>
            </a:r>
          </a:p>
          <a:p>
            <a:pPr marL="0" indent="0">
              <a:lnSpc>
                <a:spcPct val="150000"/>
              </a:lnSpc>
              <a:buNone/>
            </a:pPr>
            <a:r>
              <a:rPr lang="en-US" sz="3400" dirty="0">
                <a:latin typeface="Times New Roman" panose="02020603050405020304" pitchFamily="18" charset="0"/>
                <a:cs typeface="Times New Roman" panose="02020603050405020304" pitchFamily="18" charset="0"/>
              </a:rPr>
              <a:t>Representational data model is used to represent only the logical part of the data model and does not represent the physical structure of the database.</a:t>
            </a:r>
          </a:p>
          <a:p>
            <a:pPr marL="0" indent="0">
              <a:lnSpc>
                <a:spcPct val="150000"/>
              </a:lnSpc>
              <a:buNone/>
            </a:pPr>
            <a:r>
              <a:rPr lang="en-US" sz="3400" b="1" i="0" u="none" strike="noStrike" baseline="0" dirty="0">
                <a:latin typeface="Times New Roman" panose="02020603050405020304" pitchFamily="18" charset="0"/>
                <a:cs typeface="Times New Roman" panose="02020603050405020304" pitchFamily="18" charset="0"/>
              </a:rPr>
              <a:t>3. Low-level or physical data models: </a:t>
            </a:r>
          </a:p>
          <a:p>
            <a:pPr marL="0" indent="0">
              <a:lnSpc>
                <a:spcPct val="150000"/>
              </a:lnSpc>
              <a:buNone/>
            </a:pPr>
            <a:r>
              <a:rPr lang="en-US" sz="3400" b="0" i="0" u="none" strike="noStrike" baseline="0" dirty="0">
                <a:latin typeface="Times New Roman" panose="02020603050405020304" pitchFamily="18" charset="0"/>
                <a:cs typeface="Times New Roman" panose="02020603050405020304" pitchFamily="18" charset="0"/>
              </a:rPr>
              <a:t>provide concepts that describe the details of how data is stored on the computer storage media, typically magnetic disks.</a:t>
            </a:r>
          </a:p>
          <a:p>
            <a:pPr marL="0" indent="0">
              <a:lnSpc>
                <a:spcPct val="150000"/>
              </a:lnSpc>
              <a:buNone/>
            </a:pPr>
            <a:r>
              <a:rPr lang="en-US" sz="3400" b="0" i="0" u="none" strike="noStrike" baseline="0" dirty="0">
                <a:latin typeface="Times New Roman" panose="02020603050405020304" pitchFamily="18" charset="0"/>
                <a:cs typeface="Times New Roman" panose="02020603050405020304" pitchFamily="18" charset="0"/>
              </a:rPr>
              <a:t> Physical data models describe how data is stored as files in the computer by representing information such  as record formats, record orderings, and access paths.</a:t>
            </a:r>
          </a:p>
          <a:p>
            <a:pPr marL="0" indent="0">
              <a:lnSpc>
                <a:spcPct val="150000"/>
              </a:lnSpc>
              <a:buNone/>
            </a:pPr>
            <a:r>
              <a:rPr lang="en-US" sz="3400" dirty="0">
                <a:latin typeface="Times New Roman" panose="02020603050405020304" pitchFamily="18" charset="0"/>
                <a:cs typeface="Times New Roman" panose="02020603050405020304" pitchFamily="18" charset="0"/>
              </a:rPr>
              <a:t>(</a:t>
            </a:r>
            <a:r>
              <a:rPr lang="en-US" sz="3400" b="1" dirty="0">
                <a:latin typeface="Times New Roman" panose="02020603050405020304" pitchFamily="18" charset="0"/>
                <a:cs typeface="Times New Roman" panose="02020603050405020304" pitchFamily="18" charset="0"/>
              </a:rPr>
              <a:t>Physical storage</a:t>
            </a:r>
            <a:r>
              <a:rPr lang="en-US" sz="3400" dirty="0">
                <a:latin typeface="Times New Roman" panose="02020603050405020304" pitchFamily="18" charset="0"/>
                <a:cs typeface="Times New Roman" panose="02020603050405020304" pitchFamily="18" charset="0"/>
              </a:rPr>
              <a:t>: A 500GB hard drive with specific sectors where data is physically stored. </a:t>
            </a:r>
            <a:r>
              <a:rPr lang="en-US" sz="3400" b="1" dirty="0">
                <a:latin typeface="Times New Roman" panose="02020603050405020304" pitchFamily="18" charset="0"/>
                <a:cs typeface="Times New Roman" panose="02020603050405020304" pitchFamily="18" charset="0"/>
              </a:rPr>
              <a:t>Logical storage: </a:t>
            </a:r>
            <a:r>
              <a:rPr lang="en-US" sz="3400" dirty="0">
                <a:latin typeface="Times New Roman" panose="02020603050405020304" pitchFamily="18" charset="0"/>
                <a:cs typeface="Times New Roman" panose="02020603050405020304" pitchFamily="18" charset="0"/>
              </a:rPr>
              <a:t>A "Documents" folder on your computer which appears as a single location to the user, even though the data is spread across different physical sectors on the hard drive.)</a:t>
            </a:r>
            <a:endParaRPr lang="en-IN"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407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97B0A5-0321-EE6A-0AD9-23DE4A4ACB26}"/>
              </a:ext>
            </a:extLst>
          </p:cNvPr>
          <p:cNvSpPr>
            <a:spLocks noGrp="1"/>
          </p:cNvSpPr>
          <p:nvPr>
            <p:ph idx="1"/>
          </p:nvPr>
        </p:nvSpPr>
        <p:spPr>
          <a:xfrm>
            <a:off x="0" y="91440"/>
            <a:ext cx="12030891" cy="6766560"/>
          </a:xfrm>
        </p:spPr>
        <p:txBody>
          <a:bodyPr>
            <a:normAutofit fontScale="92500" lnSpcReduction="10000"/>
          </a:bodyPr>
          <a:lstStyle/>
          <a:p>
            <a:pPr marL="0" indent="0" algn="l">
              <a:buNone/>
            </a:pPr>
            <a:r>
              <a:rPr lang="en-IN" sz="4000" b="1" i="0" u="none" strike="noStrike" baseline="0" dirty="0">
                <a:latin typeface="Times New Roman" panose="02020603050405020304" pitchFamily="18" charset="0"/>
                <a:cs typeface="Times New Roman" panose="02020603050405020304" pitchFamily="18" charset="0"/>
              </a:rPr>
              <a:t>Database schema</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description of a database is called the </a:t>
            </a:r>
            <a:r>
              <a:rPr lang="en-US" b="1" i="0" u="none" strike="noStrike" baseline="0" dirty="0">
                <a:latin typeface="Times New Roman" panose="02020603050405020304" pitchFamily="18" charset="0"/>
                <a:cs typeface="Times New Roman" panose="02020603050405020304" pitchFamily="18" charset="0"/>
              </a:rPr>
              <a:t>database schema</a:t>
            </a:r>
            <a:r>
              <a:rPr lang="en-US" b="0" i="0" u="none" strike="noStrike" baseline="0" dirty="0">
                <a:latin typeface="Times New Roman" panose="02020603050405020304" pitchFamily="18" charset="0"/>
                <a:cs typeface="Times New Roman" panose="02020603050405020304" pitchFamily="18" charset="0"/>
              </a:rPr>
              <a:t>, which is specified during database design and is not expected to change frequently.</a:t>
            </a:r>
          </a:p>
          <a:p>
            <a:pPr>
              <a:lnSpc>
                <a:spcPct val="150000"/>
              </a:lnSpc>
            </a:pPr>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"entity</a:t>
            </a:r>
            <a:r>
              <a:rPr lang="en-US" dirty="0">
                <a:latin typeface="Times New Roman" panose="02020603050405020304" pitchFamily="18" charset="0"/>
                <a:cs typeface="Times New Roman" panose="02020603050405020304" pitchFamily="18" charset="0"/>
              </a:rPr>
              <a:t>" represents a real-world object or concept, like a customer or product, while a </a:t>
            </a:r>
            <a:r>
              <a:rPr lang="en-US" b="1" dirty="0">
                <a:latin typeface="Times New Roman" panose="02020603050405020304" pitchFamily="18" charset="0"/>
                <a:cs typeface="Times New Roman" panose="02020603050405020304" pitchFamily="18" charset="0"/>
              </a:rPr>
              <a:t>"schema" </a:t>
            </a:r>
            <a:r>
              <a:rPr lang="en-US" dirty="0">
                <a:latin typeface="Times New Roman" panose="02020603050405020304" pitchFamily="18" charset="0"/>
                <a:cs typeface="Times New Roman" panose="02020603050405020304" pitchFamily="18" charset="0"/>
              </a:rPr>
              <a:t>defines the overall structure of the database, including the tables, columns, data types, and relationships between entities, essentially acting as a blueprint for how data is organized within the database; an entity is a single building block within the schema.</a:t>
            </a:r>
          </a:p>
          <a:p>
            <a:pPr>
              <a:lnSpc>
                <a:spcPct val="150000"/>
              </a:lnSpc>
            </a:pPr>
            <a:r>
              <a:rPr lang="en-US" dirty="0">
                <a:latin typeface="Times New Roman" panose="02020603050405020304" pitchFamily="18" charset="0"/>
                <a:cs typeface="Times New Roman" panose="02020603050405020304" pitchFamily="18" charset="0"/>
              </a:rPr>
              <a:t>It is known as blueprint with the help of which we can explain that how data is organized into tables.</a:t>
            </a:r>
          </a:p>
          <a:p>
            <a:pPr>
              <a:lnSpc>
                <a:spcPct val="150000"/>
              </a:lnSpc>
            </a:pPr>
            <a:r>
              <a:rPr lang="en-US" sz="2800" b="0" i="0" u="none" strike="noStrike" baseline="0" dirty="0">
                <a:latin typeface="Times New Roman" panose="02020603050405020304" pitchFamily="18" charset="0"/>
                <a:cs typeface="Times New Roman" panose="02020603050405020304" pitchFamily="18" charset="0"/>
              </a:rPr>
              <a:t>The data in the database is called </a:t>
            </a:r>
            <a:r>
              <a:rPr lang="en-IN" sz="2800" b="1" i="0" u="none" strike="noStrike" baseline="0" dirty="0">
                <a:latin typeface="Times New Roman" panose="02020603050405020304" pitchFamily="18" charset="0"/>
                <a:cs typeface="Times New Roman" panose="02020603050405020304" pitchFamily="18" charset="0"/>
              </a:rPr>
              <a:t>instances</a:t>
            </a:r>
            <a:r>
              <a:rPr lang="en-IN" sz="2800" b="0" i="0" u="none" strike="noStrike"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l">
              <a:lnSpc>
                <a:spcPct val="150000"/>
              </a:lnSpc>
              <a:buNone/>
            </a:pPr>
            <a:endParaRPr lang="en-US" dirty="0">
              <a:latin typeface="Times New Roman" panose="02020603050405020304" pitchFamily="18" charset="0"/>
              <a:cs typeface="Times New Roman" panose="02020603050405020304" pitchFamily="18" charset="0"/>
            </a:endParaRPr>
          </a:p>
          <a:p>
            <a:pPr marL="0" indent="0" algn="l">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3733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3AC02D0-8FF7-67B5-9544-5A50CD45D13E}"/>
              </a:ext>
            </a:extLst>
          </p:cNvPr>
          <p:cNvSpPr>
            <a:spLocks noGrp="1"/>
          </p:cNvSpPr>
          <p:nvPr>
            <p:ph sz="quarter" idx="4"/>
          </p:nvPr>
        </p:nvSpPr>
        <p:spPr>
          <a:xfrm>
            <a:off x="6348548" y="470263"/>
            <a:ext cx="5290457" cy="5719400"/>
          </a:xfrm>
        </p:spPr>
        <p:txBody>
          <a:bodyPr/>
          <a:lstStyle/>
          <a:p>
            <a:pPr marL="0" indent="0" algn="l">
              <a:buNone/>
            </a:pPr>
            <a:r>
              <a:rPr lang="en-IN" sz="4000" b="1" i="0" u="none" strike="noStrike" baseline="0" dirty="0">
                <a:latin typeface="Times New Roman" panose="02020603050405020304" pitchFamily="18" charset="0"/>
                <a:cs typeface="Times New Roman" panose="02020603050405020304" pitchFamily="18" charset="0"/>
              </a:rPr>
              <a:t>Schema diagram</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 displayed schema is called a schema diagram. A schema diagram displays only some aspects of a schema, such as the names of record types and data items, and some types of </a:t>
            </a:r>
            <a:r>
              <a:rPr lang="en-IN" b="0" i="0" u="none" strike="noStrike" baseline="0" dirty="0">
                <a:latin typeface="Times New Roman" panose="02020603050405020304" pitchFamily="18" charset="0"/>
                <a:cs typeface="Times New Roman" panose="02020603050405020304" pitchFamily="18" charset="0"/>
              </a:rPr>
              <a:t>constraints.</a:t>
            </a:r>
          </a:p>
          <a:p>
            <a:endParaRPr lang="en-IN" dirty="0"/>
          </a:p>
        </p:txBody>
      </p:sp>
      <p:pic>
        <p:nvPicPr>
          <p:cNvPr id="11" name="Content Placeholder 10">
            <a:extLst>
              <a:ext uri="{FF2B5EF4-FFF2-40B4-BE49-F238E27FC236}">
                <a16:creationId xmlns:a16="http://schemas.microsoft.com/office/drawing/2014/main" id="{FE8CE654-BE2D-E54E-CF99-BD32C512D0D7}"/>
              </a:ext>
            </a:extLst>
          </p:cNvPr>
          <p:cNvPicPr>
            <a:picLocks noGrp="1" noChangeAspect="1"/>
          </p:cNvPicPr>
          <p:nvPr>
            <p:ph sz="half" idx="2"/>
          </p:nvPr>
        </p:nvPicPr>
        <p:blipFill>
          <a:blip r:embed="rId2"/>
          <a:stretch>
            <a:fillRect/>
          </a:stretch>
        </p:blipFill>
        <p:spPr>
          <a:xfrm>
            <a:off x="418011" y="470263"/>
            <a:ext cx="5677989" cy="5943599"/>
          </a:xfrm>
        </p:spPr>
      </p:pic>
    </p:spTree>
    <p:extLst>
      <p:ext uri="{BB962C8B-B14F-4D97-AF65-F5344CB8AC3E}">
        <p14:creationId xmlns:p14="http://schemas.microsoft.com/office/powerpoint/2010/main" val="3891720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488F61-81BA-78D2-6246-9111AF2F7B97}"/>
              </a:ext>
            </a:extLst>
          </p:cNvPr>
          <p:cNvSpPr>
            <a:spLocks noGrp="1"/>
          </p:cNvSpPr>
          <p:nvPr>
            <p:ph sz="half" idx="1"/>
          </p:nvPr>
        </p:nvSpPr>
        <p:spPr>
          <a:xfrm>
            <a:off x="339634" y="0"/>
            <a:ext cx="5680166" cy="6176963"/>
          </a:xfrm>
        </p:spPr>
        <p:txBody>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Instance</a:t>
            </a:r>
          </a:p>
          <a:p>
            <a:pPr>
              <a:lnSpc>
                <a:spcPct val="150000"/>
              </a:lnSpc>
            </a:pPr>
            <a:r>
              <a:rPr lang="en-IN" dirty="0">
                <a:latin typeface="Times New Roman" panose="02020603050405020304" pitchFamily="18" charset="0"/>
                <a:cs typeface="Times New Roman" panose="02020603050405020304" pitchFamily="18" charset="0"/>
              </a:rPr>
              <a:t>The collection of information stored in the database at particular moment is called Instance.</a:t>
            </a:r>
          </a:p>
          <a:p>
            <a:pPr>
              <a:lnSpc>
                <a:spcPct val="150000"/>
              </a:lnSpc>
            </a:pPr>
            <a:r>
              <a:rPr lang="en-IN" dirty="0">
                <a:latin typeface="Times New Roman" panose="02020603050405020304" pitchFamily="18" charset="0"/>
                <a:cs typeface="Times New Roman" panose="02020603050405020304" pitchFamily="18" charset="0"/>
              </a:rPr>
              <a:t>Instances are changed </a:t>
            </a:r>
            <a:r>
              <a:rPr lang="en-IN" b="1" dirty="0">
                <a:latin typeface="Times New Roman" panose="02020603050405020304" pitchFamily="18" charset="0"/>
                <a:cs typeface="Times New Roman" panose="02020603050405020304" pitchFamily="18" charset="0"/>
              </a:rPr>
              <a:t>frequently.</a:t>
            </a:r>
          </a:p>
        </p:txBody>
      </p:sp>
      <p:sp>
        <p:nvSpPr>
          <p:cNvPr id="6" name="Content Placeholder 5">
            <a:extLst>
              <a:ext uri="{FF2B5EF4-FFF2-40B4-BE49-F238E27FC236}">
                <a16:creationId xmlns:a16="http://schemas.microsoft.com/office/drawing/2014/main" id="{0F2FC1C8-0E6F-5324-A52A-C216189AFD6E}"/>
              </a:ext>
            </a:extLst>
          </p:cNvPr>
          <p:cNvSpPr>
            <a:spLocks noGrp="1"/>
          </p:cNvSpPr>
          <p:nvPr>
            <p:ph sz="half" idx="2"/>
          </p:nvPr>
        </p:nvSpPr>
        <p:spPr>
          <a:xfrm>
            <a:off x="6172199" y="0"/>
            <a:ext cx="5401491" cy="6176963"/>
          </a:xfrm>
        </p:spPr>
        <p:txBody>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Schema</a:t>
            </a:r>
          </a:p>
          <a:p>
            <a:pPr>
              <a:lnSpc>
                <a:spcPct val="150000"/>
              </a:lnSpc>
            </a:pPr>
            <a:r>
              <a:rPr lang="en-IN" dirty="0">
                <a:latin typeface="Times New Roman" panose="02020603050405020304" pitchFamily="18" charset="0"/>
                <a:cs typeface="Times New Roman" panose="02020603050405020304" pitchFamily="18" charset="0"/>
              </a:rPr>
              <a:t>The overall design of database is called database Schema.</a:t>
            </a:r>
          </a:p>
          <a:p>
            <a:pPr>
              <a:lnSpc>
                <a:spcPct val="150000"/>
              </a:lnSpc>
            </a:pPr>
            <a:r>
              <a:rPr lang="en-IN" dirty="0">
                <a:latin typeface="Times New Roman" panose="02020603050405020304" pitchFamily="18" charset="0"/>
                <a:cs typeface="Times New Roman" panose="02020603050405020304" pitchFamily="18" charset="0"/>
              </a:rPr>
              <a:t>Schemas are changed </a:t>
            </a:r>
            <a:r>
              <a:rPr lang="en-IN" b="1" dirty="0">
                <a:latin typeface="Times New Roman" panose="02020603050405020304" pitchFamily="18" charset="0"/>
                <a:cs typeface="Times New Roman" panose="02020603050405020304" pitchFamily="18" charset="0"/>
              </a:rPr>
              <a:t>rarely.</a:t>
            </a:r>
          </a:p>
        </p:txBody>
      </p:sp>
      <p:pic>
        <p:nvPicPr>
          <p:cNvPr id="8" name="Picture 7">
            <a:extLst>
              <a:ext uri="{FF2B5EF4-FFF2-40B4-BE49-F238E27FC236}">
                <a16:creationId xmlns:a16="http://schemas.microsoft.com/office/drawing/2014/main" id="{D6CD8050-7C9A-E7B5-FE78-D432D276F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879" y="3579223"/>
            <a:ext cx="7916091" cy="3278777"/>
          </a:xfrm>
          <a:prstGeom prst="rect">
            <a:avLst/>
          </a:prstGeom>
        </p:spPr>
      </p:pic>
    </p:spTree>
    <p:extLst>
      <p:ext uri="{BB962C8B-B14F-4D97-AF65-F5344CB8AC3E}">
        <p14:creationId xmlns:p14="http://schemas.microsoft.com/office/powerpoint/2010/main" val="2451033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8FCB90-0A4E-A252-7BC5-B7DAFE481415}"/>
              </a:ext>
            </a:extLst>
          </p:cNvPr>
          <p:cNvSpPr>
            <a:spLocks noGrp="1"/>
          </p:cNvSpPr>
          <p:nvPr>
            <p:ph type="title"/>
          </p:nvPr>
        </p:nvSpPr>
        <p:spPr>
          <a:xfrm>
            <a:off x="0" y="-457200"/>
            <a:ext cx="12191999" cy="2116667"/>
          </a:xfrm>
        </p:spPr>
        <p:txBody>
          <a:bodyPr>
            <a:normAutofit fontScale="90000"/>
          </a:bodyPr>
          <a:lstStyle/>
          <a:p>
            <a:pPr>
              <a:lnSpc>
                <a:spcPct val="150000"/>
              </a:lnSpc>
            </a:pPr>
            <a:br>
              <a:rPr lang="en-IN" b="1" i="0" u="none" strike="noStrike" baseline="0" dirty="0">
                <a:latin typeface="Times New Roman" panose="02020603050405020304" pitchFamily="18" charset="0"/>
                <a:cs typeface="Times New Roman" panose="02020603050405020304" pitchFamily="18" charset="0"/>
              </a:rPr>
            </a:br>
            <a:r>
              <a:rPr lang="en-IN" b="1" i="0" u="none" strike="noStrike" baseline="0" dirty="0">
                <a:latin typeface="Times New Roman" panose="02020603050405020304" pitchFamily="18" charset="0"/>
                <a:cs typeface="Times New Roman" panose="02020603050405020304" pitchFamily="18" charset="0"/>
              </a:rPr>
              <a:t>The Three-Schema Architecture</a:t>
            </a:r>
            <a:br>
              <a:rPr lang="en-IN" sz="4000" b="1" i="0" u="none" strike="noStrike" baseline="0"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Goal: </a:t>
            </a:r>
            <a:r>
              <a:rPr lang="en-IN" sz="3600" dirty="0">
                <a:latin typeface="Times New Roman" panose="02020603050405020304" pitchFamily="18" charset="0"/>
                <a:cs typeface="Times New Roman" panose="02020603050405020304" pitchFamily="18" charset="0"/>
              </a:rPr>
              <a:t>To separate the user applications and the physical database.</a:t>
            </a:r>
            <a:br>
              <a:rPr lang="en-IN" sz="2400" dirty="0">
                <a:latin typeface="Times New Roman" panose="02020603050405020304" pitchFamily="18" charset="0"/>
                <a:cs typeface="Times New Roman" panose="02020603050405020304" pitchFamily="18" charset="0"/>
              </a:rPr>
            </a:br>
            <a:endParaRPr lang="en-IN" sz="4000" b="1" dirty="0">
              <a:latin typeface="Times New Roman" panose="02020603050405020304" pitchFamily="18" charset="0"/>
              <a:cs typeface="Times New Roman" panose="02020603050405020304" pitchFamily="18" charset="0"/>
            </a:endParaRPr>
          </a:p>
        </p:txBody>
      </p:sp>
      <p:pic>
        <p:nvPicPr>
          <p:cNvPr id="7" name="Image 359">
            <a:extLst>
              <a:ext uri="{FF2B5EF4-FFF2-40B4-BE49-F238E27FC236}">
                <a16:creationId xmlns:a16="http://schemas.microsoft.com/office/drawing/2014/main" id="{16138563-3BD3-7ED4-4FB9-5114609802D4}"/>
              </a:ext>
            </a:extLst>
          </p:cNvPr>
          <p:cNvPicPr>
            <a:picLocks noGrp="1"/>
          </p:cNvPicPr>
          <p:nvPr>
            <p:ph idx="1"/>
          </p:nvPr>
        </p:nvPicPr>
        <p:blipFill>
          <a:blip r:embed="rId2" cstate="print"/>
          <a:stretch>
            <a:fillRect/>
          </a:stretch>
        </p:blipFill>
        <p:spPr>
          <a:xfrm>
            <a:off x="522513" y="1659467"/>
            <a:ext cx="10215155" cy="5198533"/>
          </a:xfrm>
          <a:prstGeom prst="rect">
            <a:avLst/>
          </a:prstGeom>
        </p:spPr>
      </p:pic>
    </p:spTree>
    <p:extLst>
      <p:ext uri="{BB962C8B-B14F-4D97-AF65-F5344CB8AC3E}">
        <p14:creationId xmlns:p14="http://schemas.microsoft.com/office/powerpoint/2010/main" val="38995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0BE46-96E2-58A1-130E-A2BB42710C6B}"/>
              </a:ext>
            </a:extLst>
          </p:cNvPr>
          <p:cNvSpPr>
            <a:spLocks noGrp="1"/>
          </p:cNvSpPr>
          <p:nvPr>
            <p:ph idx="1"/>
          </p:nvPr>
        </p:nvSpPr>
        <p:spPr>
          <a:xfrm>
            <a:off x="358815" y="104172"/>
            <a:ext cx="11320041" cy="6539737"/>
          </a:xfrm>
        </p:spPr>
        <p:txBody>
          <a:bodyPr>
            <a:normAutofit lnSpcReduction="10000"/>
          </a:bodyPr>
          <a:lstStyle/>
          <a:p>
            <a:pPr>
              <a:lnSpc>
                <a:spcPct val="150000"/>
              </a:lnSpc>
            </a:pPr>
            <a:r>
              <a:rPr lang="en-IN" sz="2400" dirty="0">
                <a:latin typeface="Times New Roman" panose="02020603050405020304" pitchFamily="18" charset="0"/>
                <a:cs typeface="Times New Roman" panose="02020603050405020304" pitchFamily="18" charset="0"/>
              </a:rPr>
              <a:t>An </a:t>
            </a:r>
            <a:r>
              <a:rPr lang="en-IN" sz="2400" b="1" dirty="0">
                <a:latin typeface="Times New Roman" panose="02020603050405020304" pitchFamily="18" charset="0"/>
                <a:cs typeface="Times New Roman" panose="02020603050405020304" pitchFamily="18" charset="0"/>
              </a:rPr>
              <a:t>Application program </a:t>
            </a:r>
            <a:r>
              <a:rPr lang="en-IN" sz="2400" dirty="0">
                <a:latin typeface="Times New Roman" panose="02020603050405020304" pitchFamily="18" charset="0"/>
                <a:cs typeface="Times New Roman" panose="02020603050405020304" pitchFamily="18" charset="0"/>
              </a:rPr>
              <a:t>access the database by sending queries or request for data to the DBMS.</a:t>
            </a:r>
          </a:p>
          <a:p>
            <a:pPr>
              <a:lnSpc>
                <a:spcPct val="150000"/>
              </a:lnSpc>
            </a:pPr>
            <a:r>
              <a:rPr lang="en-IN" sz="2400" dirty="0">
                <a:latin typeface="Times New Roman" panose="02020603050405020304" pitchFamily="18" charset="0"/>
                <a:cs typeface="Times New Roman" panose="02020603050405020304" pitchFamily="18" charset="0"/>
              </a:rPr>
              <a:t>A query typically causes some data to be retrieved.</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Other important functions provided by the DBMS include </a:t>
            </a:r>
            <a:r>
              <a:rPr lang="en-US" sz="2400" b="1" i="0" u="none" strike="noStrike" baseline="0" dirty="0">
                <a:latin typeface="Times New Roman" panose="02020603050405020304" pitchFamily="18" charset="0"/>
                <a:cs typeface="Times New Roman" panose="02020603050405020304" pitchFamily="18" charset="0"/>
              </a:rPr>
              <a:t>protecting</a:t>
            </a:r>
            <a:r>
              <a:rPr lang="en-US" sz="2400" b="0" i="0" u="none" strike="noStrike" baseline="0" dirty="0">
                <a:latin typeface="Times New Roman" panose="02020603050405020304" pitchFamily="18" charset="0"/>
                <a:cs typeface="Times New Roman" panose="02020603050405020304" pitchFamily="18" charset="0"/>
              </a:rPr>
              <a:t> the database and </a:t>
            </a:r>
            <a:r>
              <a:rPr lang="en-US" sz="2400" b="1" i="0" u="none" strike="noStrike" baseline="0" dirty="0">
                <a:latin typeface="Times New Roman" panose="02020603050405020304" pitchFamily="18" charset="0"/>
                <a:cs typeface="Times New Roman" panose="02020603050405020304" pitchFamily="18" charset="0"/>
              </a:rPr>
              <a:t>maintaining</a:t>
            </a:r>
            <a:r>
              <a:rPr lang="en-US" sz="2400" b="0" i="0" u="none" strike="noStrike" baseline="0" dirty="0">
                <a:latin typeface="Times New Roman" panose="02020603050405020304" pitchFamily="18" charset="0"/>
                <a:cs typeface="Times New Roman" panose="02020603050405020304" pitchFamily="18" charset="0"/>
              </a:rPr>
              <a:t> it over a long period of time.</a:t>
            </a:r>
          </a:p>
          <a:p>
            <a:pPr algn="l">
              <a:lnSpc>
                <a:spcPct val="150000"/>
              </a:lnSpc>
            </a:pPr>
            <a:r>
              <a:rPr lang="en-US" sz="2400" b="1" i="0" u="none" strike="noStrike" baseline="0" dirty="0">
                <a:latin typeface="Times New Roman" panose="02020603050405020304" pitchFamily="18" charset="0"/>
                <a:cs typeface="Times New Roman" panose="02020603050405020304" pitchFamily="18" charset="0"/>
              </a:rPr>
              <a:t>Protection</a:t>
            </a:r>
            <a:r>
              <a:rPr lang="en-US" sz="2400" b="0" i="0" u="none" strike="noStrike" baseline="0" dirty="0">
                <a:latin typeface="Times New Roman" panose="02020603050405020304" pitchFamily="18" charset="0"/>
                <a:cs typeface="Times New Roman" panose="02020603050405020304" pitchFamily="18" charset="0"/>
              </a:rPr>
              <a:t> includes system protection against hardware or software malfunction (or crashes) and security protection against unauthorized access.</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A typical large database may have a life cycle of many years, so the DBMS must be able to maintain the database system by allowing the system to evolve as requirements change </a:t>
            </a:r>
            <a:r>
              <a:rPr lang="en-IN" sz="2400" b="0" i="0" u="none" strike="noStrike" baseline="0" dirty="0">
                <a:latin typeface="Times New Roman" panose="02020603050405020304" pitchFamily="18" charset="0"/>
                <a:cs typeface="Times New Roman" panose="02020603050405020304" pitchFamily="18" charset="0"/>
              </a:rPr>
              <a:t>over time.</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A database together with the DBMS software is referred to as a </a:t>
            </a:r>
            <a:r>
              <a:rPr lang="en-US" sz="2400" b="1" i="0" u="none" strike="noStrike" baseline="0" dirty="0">
                <a:latin typeface="Times New Roman" panose="02020603050405020304" pitchFamily="18" charset="0"/>
                <a:cs typeface="Times New Roman" panose="02020603050405020304" pitchFamily="18" charset="0"/>
              </a:rPr>
              <a:t>database system.</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9654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38FC5-46ED-4164-9EAE-ECF8810F3EA0}"/>
              </a:ext>
            </a:extLst>
          </p:cNvPr>
          <p:cNvSpPr>
            <a:spLocks noGrp="1"/>
          </p:cNvSpPr>
          <p:nvPr>
            <p:ph idx="1"/>
          </p:nvPr>
        </p:nvSpPr>
        <p:spPr>
          <a:xfrm>
            <a:off x="220132" y="0"/>
            <a:ext cx="11616267" cy="6857999"/>
          </a:xfrm>
        </p:spPr>
        <p:txBody>
          <a:bodyPr>
            <a:noAutofit/>
          </a:bodyPr>
          <a:lstStyle/>
          <a:p>
            <a:pPr marL="0" indent="0">
              <a:lnSpc>
                <a:spcPct val="150000"/>
              </a:lnSpc>
              <a:buNone/>
            </a:pPr>
            <a:r>
              <a:rPr lang="en-IN" sz="3200" b="1" dirty="0">
                <a:latin typeface="Times New Roman" panose="02020603050405020304" pitchFamily="18" charset="0"/>
                <a:cs typeface="Times New Roman" panose="02020603050405020304" pitchFamily="18" charset="0"/>
              </a:rPr>
              <a:t>3 Level:</a:t>
            </a:r>
          </a:p>
          <a:p>
            <a:pPr marL="0" indent="0">
              <a:lnSpc>
                <a:spcPct val="150000"/>
              </a:lnSpc>
              <a:buNone/>
            </a:pPr>
            <a:r>
              <a:rPr lang="en-US" b="1" i="0" u="none" strike="noStrike" baseline="0" dirty="0">
                <a:latin typeface="Times New Roman" panose="02020603050405020304" pitchFamily="18" charset="0"/>
                <a:cs typeface="Times New Roman" panose="02020603050405020304" pitchFamily="18" charset="0"/>
              </a:rPr>
              <a:t>The external or view level includes a number of external schemas or user views </a:t>
            </a:r>
            <a:r>
              <a:rPr lang="en-US" b="0" i="0" u="none" strike="noStrike" baseline="0" dirty="0">
                <a:latin typeface="Times New Roman" panose="02020603050405020304" pitchFamily="18" charset="0"/>
                <a:cs typeface="Times New Roman" panose="02020603050405020304" pitchFamily="18" charset="0"/>
              </a:rPr>
              <a:t>describes the part of the database that a particular user group is interested in and hides the rest of the database from that user group.</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The conceptual level has a conceptual schema </a:t>
            </a:r>
            <a:r>
              <a:rPr lang="en-US" b="0" i="0" u="none" strike="noStrike" baseline="0" dirty="0">
                <a:latin typeface="Times New Roman" panose="02020603050405020304" pitchFamily="18" charset="0"/>
                <a:cs typeface="Times New Roman" panose="02020603050405020304" pitchFamily="18" charset="0"/>
              </a:rPr>
              <a:t>hides the details of physical storage structures and concentrates on describing entities, data types, relationships, user </a:t>
            </a:r>
            <a:r>
              <a:rPr lang="en-IN" b="0" i="0" u="none" strike="noStrike" baseline="0" dirty="0">
                <a:latin typeface="Times New Roman" panose="02020603050405020304" pitchFamily="18" charset="0"/>
                <a:cs typeface="Times New Roman" panose="02020603050405020304" pitchFamily="18" charset="0"/>
              </a:rPr>
              <a:t>operations, and constraints.</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The internal level has an internal schema </a:t>
            </a:r>
            <a:r>
              <a:rPr lang="en-IN" dirty="0">
                <a:latin typeface="Times New Roman" panose="02020603050405020304" pitchFamily="18" charset="0"/>
                <a:cs typeface="Times New Roman" panose="02020603050405020304" pitchFamily="18" charset="0"/>
              </a:rPr>
              <a:t>Describes the physical storage of the database. Describes the complete details of data storage and access paths.</a:t>
            </a:r>
          </a:p>
        </p:txBody>
      </p:sp>
    </p:spTree>
    <p:extLst>
      <p:ext uri="{BB962C8B-B14F-4D97-AF65-F5344CB8AC3E}">
        <p14:creationId xmlns:p14="http://schemas.microsoft.com/office/powerpoint/2010/main" val="8757686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496A-458F-7CE9-110E-62EE6D75117B}"/>
              </a:ext>
            </a:extLst>
          </p:cNvPr>
          <p:cNvSpPr>
            <a:spLocks noGrp="1"/>
          </p:cNvSpPr>
          <p:nvPr>
            <p:ph type="title"/>
          </p:nvPr>
        </p:nvSpPr>
        <p:spPr>
          <a:xfrm>
            <a:off x="0" y="0"/>
            <a:ext cx="11353800" cy="1049867"/>
          </a:xfrm>
        </p:spPr>
        <p:txBody>
          <a:bodyPr>
            <a:normAutofit fontScale="90000"/>
          </a:bodyPr>
          <a:lstStyle/>
          <a:p>
            <a:br>
              <a:rPr lang="en-IN" sz="4400" b="0" i="0" u="none" strike="noStrike" baseline="0" dirty="0">
                <a:latin typeface="CIDFont+F1"/>
              </a:rPr>
            </a:br>
            <a:r>
              <a:rPr lang="en-IN" sz="4400" b="1" i="0" u="none" strike="noStrike" baseline="0" dirty="0">
                <a:latin typeface="Times New Roman" panose="02020603050405020304" pitchFamily="18" charset="0"/>
                <a:cs typeface="Times New Roman" panose="02020603050405020304" pitchFamily="18" charset="0"/>
              </a:rPr>
              <a:t>Data Independence</a:t>
            </a:r>
            <a:br>
              <a:rPr lang="en-IN"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CAF14931-877C-DF78-E2E6-A017AE8E3051}"/>
              </a:ext>
            </a:extLst>
          </p:cNvPr>
          <p:cNvSpPr>
            <a:spLocks noGrp="1"/>
          </p:cNvSpPr>
          <p:nvPr>
            <p:ph idx="1"/>
          </p:nvPr>
        </p:nvSpPr>
        <p:spPr>
          <a:xfrm>
            <a:off x="0" y="1049867"/>
            <a:ext cx="12192000" cy="5808132"/>
          </a:xfrm>
        </p:spPr>
        <p:txBody>
          <a:bodyPr>
            <a:normAutofit fontScale="85000" lnSpcReduction="10000"/>
          </a:bodyPr>
          <a:lstStyle/>
          <a:p>
            <a:pPr algn="l">
              <a:lnSpc>
                <a:spcPct val="150000"/>
              </a:lnSpc>
            </a:pPr>
            <a:r>
              <a:rPr lang="en-IN" dirty="0">
                <a:latin typeface="Times New Roman" panose="02020603050405020304" pitchFamily="18" charset="0"/>
                <a:cs typeface="Times New Roman" panose="02020603050405020304" pitchFamily="18" charset="0"/>
              </a:rPr>
              <a:t>The ability to change the schema at one level without changing the schema at another level.</a:t>
            </a:r>
          </a:p>
          <a:p>
            <a:pPr algn="l">
              <a:lnSpc>
                <a:spcPct val="150000"/>
              </a:lnSpc>
            </a:pPr>
            <a:r>
              <a:rPr lang="en-IN" dirty="0">
                <a:latin typeface="Times New Roman" panose="02020603050405020304" pitchFamily="18" charset="0"/>
                <a:cs typeface="Times New Roman" panose="02020603050405020304" pitchFamily="18" charset="0"/>
              </a:rPr>
              <a:t>It refers that changes made in any level of database should not affect to its next high level.</a:t>
            </a:r>
          </a:p>
          <a:p>
            <a:pPr algn="l">
              <a:lnSpc>
                <a:spcPct val="150000"/>
              </a:lnSpc>
            </a:pPr>
            <a:r>
              <a:rPr lang="en-IN" dirty="0">
                <a:latin typeface="Times New Roman" panose="02020603050405020304" pitchFamily="18" charset="0"/>
                <a:cs typeface="Times New Roman" panose="02020603050405020304" pitchFamily="18" charset="0"/>
              </a:rPr>
              <a:t>There are two types:</a:t>
            </a:r>
          </a:p>
          <a:p>
            <a:pPr marL="0" indent="0">
              <a:lnSpc>
                <a:spcPct val="150000"/>
              </a:lnSpc>
              <a:buNone/>
            </a:pPr>
            <a:r>
              <a:rPr lang="en-IN" sz="3300" b="1" dirty="0">
                <a:latin typeface="Times New Roman" panose="02020603050405020304" pitchFamily="18" charset="0"/>
                <a:cs typeface="Times New Roman" panose="02020603050405020304" pitchFamily="18" charset="0"/>
              </a:rPr>
              <a:t>1) Physical data independence:</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Physical data independence is the capacity to change the internal schema without having to change the conceptual schema. Hence, the external schemas need not be </a:t>
            </a:r>
            <a:r>
              <a:rPr lang="en-IN" b="0" i="0" u="none" strike="noStrike" baseline="0" dirty="0">
                <a:latin typeface="Times New Roman" panose="02020603050405020304" pitchFamily="18" charset="0"/>
                <a:cs typeface="Times New Roman" panose="02020603050405020304" pitchFamily="18" charset="0"/>
              </a:rPr>
              <a:t>changed as well.</a:t>
            </a:r>
          </a:p>
          <a:p>
            <a:pPr marL="0" indent="0" algn="l">
              <a:lnSpc>
                <a:spcPct val="150000"/>
              </a:lnSpc>
              <a:buNone/>
            </a:pPr>
            <a:r>
              <a:rPr lang="en-IN" sz="3300" b="1" dirty="0">
                <a:latin typeface="Times New Roman" panose="02020603050405020304" pitchFamily="18" charset="0"/>
                <a:cs typeface="Times New Roman" panose="02020603050405020304" pitchFamily="18" charset="0"/>
              </a:rPr>
              <a:t>2) Logical data Independence:</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Logical data independence is the capacity to change the conceptual schema without having to change external schemas or application programs.</a:t>
            </a:r>
            <a:endParaRPr lang="en-IN" dirty="0">
              <a:latin typeface="Times New Roman" panose="02020603050405020304" pitchFamily="18" charset="0"/>
              <a:cs typeface="Times New Roman" panose="02020603050405020304" pitchFamily="18" charset="0"/>
            </a:endParaRPr>
          </a:p>
          <a:p>
            <a:pPr marL="0" indent="0" algn="l">
              <a:buNone/>
            </a:pPr>
            <a:endParaRPr lang="en-IN" dirty="0"/>
          </a:p>
          <a:p>
            <a:pPr marL="0" indent="0" algn="l">
              <a:buNone/>
            </a:pPr>
            <a:endParaRPr lang="en-IN" dirty="0"/>
          </a:p>
          <a:p>
            <a:pPr algn="l"/>
            <a:endParaRPr lang="en-IN" dirty="0"/>
          </a:p>
        </p:txBody>
      </p:sp>
    </p:spTree>
    <p:extLst>
      <p:ext uri="{BB962C8B-B14F-4D97-AF65-F5344CB8AC3E}">
        <p14:creationId xmlns:p14="http://schemas.microsoft.com/office/powerpoint/2010/main" val="3705479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FDB2D-9FAF-1B03-2745-82A6BF71B24A}"/>
              </a:ext>
            </a:extLst>
          </p:cNvPr>
          <p:cNvSpPr>
            <a:spLocks noGrp="1"/>
          </p:cNvSpPr>
          <p:nvPr>
            <p:ph type="title"/>
          </p:nvPr>
        </p:nvSpPr>
        <p:spPr>
          <a:xfrm>
            <a:off x="118533" y="1"/>
            <a:ext cx="11683999" cy="846666"/>
          </a:xfrm>
        </p:spPr>
        <p:txBody>
          <a:bodyPr>
            <a:normAutofit/>
          </a:bodyPr>
          <a:lstStyle/>
          <a:p>
            <a:r>
              <a:rPr lang="en-IN" sz="4000" b="1" i="0" u="none" strike="noStrike" baseline="0" dirty="0">
                <a:latin typeface="Times New Roman" panose="02020603050405020304" pitchFamily="18" charset="0"/>
                <a:cs typeface="Times New Roman" panose="02020603050405020304" pitchFamily="18" charset="0"/>
              </a:rPr>
              <a:t>Database Languages </a:t>
            </a:r>
            <a:r>
              <a:rPr lang="en-IN" sz="4000" b="0" i="0" u="none" strike="noStrike" baseline="0" dirty="0">
                <a:latin typeface="Times New Roman" panose="02020603050405020304" pitchFamily="18" charset="0"/>
                <a:cs typeface="Times New Roman" panose="02020603050405020304" pitchFamily="18" charset="0"/>
              </a:rPr>
              <a:t>or DBMS languages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07B22-BF8E-51EB-54B8-C29A4650A34B}"/>
              </a:ext>
            </a:extLst>
          </p:cNvPr>
          <p:cNvSpPr>
            <a:spLocks noGrp="1"/>
          </p:cNvSpPr>
          <p:nvPr>
            <p:ph idx="1"/>
          </p:nvPr>
        </p:nvSpPr>
        <p:spPr>
          <a:xfrm>
            <a:off x="118532" y="846667"/>
            <a:ext cx="11683999" cy="6011333"/>
          </a:xfrm>
        </p:spPr>
        <p:txBody>
          <a:bodyPr>
            <a:normAutofit fontScale="92500" lnSpcReduction="10000"/>
          </a:bodyPr>
          <a:lstStyle/>
          <a:p>
            <a:pPr>
              <a:lnSpc>
                <a:spcPct val="150000"/>
              </a:lnSpc>
            </a:pPr>
            <a:r>
              <a:rPr lang="en-IN" dirty="0">
                <a:latin typeface="Times New Roman" panose="02020603050405020304" pitchFamily="18" charset="0"/>
                <a:cs typeface="Times New Roman" panose="02020603050405020304" pitchFamily="18" charset="0"/>
              </a:rPr>
              <a:t>In order to perform operation on the database like CREATE, SELECT, INSERT, DELETE, UPDATE , database language is use.</a:t>
            </a:r>
          </a:p>
          <a:p>
            <a:pPr>
              <a:lnSpc>
                <a:spcPct val="150000"/>
              </a:lnSpc>
            </a:pPr>
            <a:r>
              <a:rPr lang="en-IN" dirty="0">
                <a:latin typeface="Times New Roman" panose="02020603050405020304" pitchFamily="18" charset="0"/>
                <a:cs typeface="Times New Roman" panose="02020603050405020304" pitchFamily="18" charset="0"/>
              </a:rPr>
              <a:t>To perform Operations on database, SQL COMMENTS are use.</a:t>
            </a:r>
          </a:p>
          <a:p>
            <a:pPr marL="0" indent="0">
              <a:lnSpc>
                <a:spcPct val="150000"/>
              </a:lnSpc>
              <a:buNone/>
            </a:pPr>
            <a:r>
              <a:rPr lang="en-IN" dirty="0">
                <a:latin typeface="Times New Roman" panose="02020603050405020304" pitchFamily="18" charset="0"/>
                <a:cs typeface="Times New Roman" panose="02020603050405020304" pitchFamily="18" charset="0"/>
              </a:rPr>
              <a:t>Types of database language</a:t>
            </a:r>
          </a:p>
          <a:p>
            <a:pPr marL="514350" indent="-514350">
              <a:lnSpc>
                <a:spcPct val="150000"/>
              </a:lnSpc>
              <a:buAutoNum type="arabicParenR"/>
            </a:pPr>
            <a:r>
              <a:rPr lang="en-IN" b="1" dirty="0">
                <a:latin typeface="Times New Roman" panose="02020603050405020304" pitchFamily="18" charset="0"/>
                <a:cs typeface="Times New Roman" panose="02020603050405020304" pitchFamily="18" charset="0"/>
              </a:rPr>
              <a:t>Data Definition language(DDL) :</a:t>
            </a:r>
            <a:r>
              <a:rPr lang="en-IN" dirty="0">
                <a:latin typeface="Times New Roman" panose="02020603050405020304" pitchFamily="18" charset="0"/>
                <a:cs typeface="Times New Roman" panose="02020603050405020304" pitchFamily="18" charset="0"/>
              </a:rPr>
              <a:t>It contain commends which are required to define the database.</a:t>
            </a:r>
          </a:p>
          <a:p>
            <a:pPr marL="0" indent="0">
              <a:lnSpc>
                <a:spcPct val="150000"/>
              </a:lnSpc>
              <a:buNone/>
            </a:pPr>
            <a:r>
              <a:rPr lang="en-IN" dirty="0">
                <a:latin typeface="Times New Roman" panose="02020603050405020304" pitchFamily="18" charset="0"/>
                <a:cs typeface="Times New Roman" panose="02020603050405020304" pitchFamily="18" charset="0"/>
              </a:rPr>
              <a:t>Defines database schema.(define conceptual Schema)</a:t>
            </a:r>
          </a:p>
          <a:p>
            <a:pPr marL="0" indent="0">
              <a:lnSpc>
                <a:spcPct val="150000"/>
              </a:lnSpc>
              <a:buNone/>
            </a:pPr>
            <a:r>
              <a:rPr lang="en-IN" dirty="0">
                <a:latin typeface="Times New Roman" panose="02020603050405020304" pitchFamily="18" charset="0"/>
                <a:cs typeface="Times New Roman" panose="02020603050405020304" pitchFamily="18" charset="0"/>
              </a:rPr>
              <a:t>Define logical structure of database.</a:t>
            </a:r>
          </a:p>
          <a:p>
            <a:pPr marL="0" indent="0">
              <a:lnSpc>
                <a:spcPct val="150000"/>
              </a:lnSpc>
              <a:buNone/>
            </a:pPr>
            <a:r>
              <a:rPr lang="en-IN" dirty="0">
                <a:latin typeface="Times New Roman" panose="02020603050405020304" pitchFamily="18" charset="0"/>
                <a:cs typeface="Times New Roman" panose="02020603050405020304" pitchFamily="18" charset="0"/>
              </a:rPr>
              <a:t>Ex: CREATE, ALTER, DROP, TRUNCATE.</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8306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F3AF60-4CB2-DAAC-C534-C449B39D1016}"/>
              </a:ext>
            </a:extLst>
          </p:cNvPr>
          <p:cNvSpPr>
            <a:spLocks noGrp="1"/>
          </p:cNvSpPr>
          <p:nvPr>
            <p:ph idx="1"/>
          </p:nvPr>
        </p:nvSpPr>
        <p:spPr>
          <a:xfrm>
            <a:off x="91441" y="116114"/>
            <a:ext cx="11939450" cy="6741885"/>
          </a:xfrm>
        </p:spPr>
        <p:txBody>
          <a:bodyPr>
            <a:noAutofit/>
          </a:bodyPr>
          <a:lstStyle/>
          <a:p>
            <a:pPr marL="0" indent="0">
              <a:lnSpc>
                <a:spcPct val="150000"/>
              </a:lnSpc>
              <a:buNone/>
            </a:pPr>
            <a:r>
              <a:rPr lang="en-IN" sz="2500" b="1" dirty="0">
                <a:latin typeface="Times New Roman" panose="02020603050405020304" pitchFamily="18" charset="0"/>
                <a:cs typeface="Times New Roman" panose="02020603050405020304" pitchFamily="18" charset="0"/>
              </a:rPr>
              <a:t>2) Data Manipulation Language: </a:t>
            </a:r>
            <a:r>
              <a:rPr lang="en-IN" sz="2500" dirty="0">
                <a:latin typeface="Times New Roman" panose="02020603050405020304" pitchFamily="18" charset="0"/>
                <a:cs typeface="Times New Roman" panose="02020603050405020304" pitchFamily="18" charset="0"/>
              </a:rPr>
              <a:t>It contains commands which are required to manipulate the data present in the database. Ex: SELECT, UPDATE, INSERT, DELETE.</a:t>
            </a:r>
          </a:p>
          <a:p>
            <a:pPr marL="0" indent="0">
              <a:lnSpc>
                <a:spcPct val="150000"/>
              </a:lnSpc>
              <a:buNone/>
            </a:pPr>
            <a:r>
              <a:rPr lang="en-IN" sz="2500" dirty="0">
                <a:latin typeface="Times New Roman" panose="02020603050405020304" pitchFamily="18" charset="0"/>
                <a:cs typeface="Times New Roman" panose="02020603050405020304" pitchFamily="18" charset="0"/>
              </a:rPr>
              <a:t>Allow user to perform operation such as insertion, deletion, modification and retrieval.</a:t>
            </a:r>
          </a:p>
          <a:p>
            <a:pPr marL="0" indent="0">
              <a:lnSpc>
                <a:spcPct val="150000"/>
              </a:lnSpc>
              <a:buNone/>
            </a:pPr>
            <a:r>
              <a:rPr lang="en-IN" sz="2500" b="1" dirty="0">
                <a:latin typeface="Times New Roman" panose="02020603050405020304" pitchFamily="18" charset="0"/>
                <a:cs typeface="Times New Roman" panose="02020603050405020304" pitchFamily="18" charset="0"/>
              </a:rPr>
              <a:t>3) Storage Definition Language: </a:t>
            </a:r>
            <a:r>
              <a:rPr lang="en-IN" sz="2500" dirty="0">
                <a:latin typeface="Times New Roman" panose="02020603050405020304" pitchFamily="18" charset="0"/>
                <a:cs typeface="Times New Roman" panose="02020603050405020304" pitchFamily="18" charset="0"/>
              </a:rPr>
              <a:t>Is used to specify the internal storage Schema (Physical Storage)</a:t>
            </a:r>
          </a:p>
          <a:p>
            <a:pPr marL="0" indent="0">
              <a:lnSpc>
                <a:spcPct val="150000"/>
              </a:lnSpc>
              <a:buNone/>
            </a:pPr>
            <a:r>
              <a:rPr lang="en-IN" sz="2500" b="1" dirty="0">
                <a:latin typeface="Times New Roman" panose="02020603050405020304" pitchFamily="18" charset="0"/>
                <a:cs typeface="Times New Roman" panose="02020603050405020304" pitchFamily="18" charset="0"/>
              </a:rPr>
              <a:t>4) View Definition Language</a:t>
            </a:r>
            <a:r>
              <a:rPr lang="en-IN" sz="2500" dirty="0">
                <a:latin typeface="Times New Roman" panose="02020603050405020304" pitchFamily="18" charset="0"/>
                <a:cs typeface="Times New Roman" panose="02020603050405020304" pitchFamily="18" charset="0"/>
              </a:rPr>
              <a:t>: Specifies user views/ mapping to conceptual schema</a:t>
            </a:r>
          </a:p>
          <a:p>
            <a:pPr marL="0" indent="0">
              <a:lnSpc>
                <a:spcPct val="150000"/>
              </a:lnSpc>
              <a:buNone/>
            </a:pPr>
            <a:r>
              <a:rPr lang="en-IN" sz="2500" b="1" dirty="0">
                <a:latin typeface="Times New Roman" panose="02020603050405020304" pitchFamily="18" charset="0"/>
                <a:cs typeface="Times New Roman" panose="02020603050405020304" pitchFamily="18" charset="0"/>
              </a:rPr>
              <a:t>5) Data Control Language: </a:t>
            </a:r>
            <a:r>
              <a:rPr lang="en-IN" sz="2500" dirty="0">
                <a:latin typeface="Times New Roman" panose="02020603050405020304" pitchFamily="18" charset="0"/>
                <a:cs typeface="Times New Roman" panose="02020603050405020304" pitchFamily="18" charset="0"/>
              </a:rPr>
              <a:t>It contains command which are required to deal with user permission and control the database system. Ex: Grant, Revoke</a:t>
            </a:r>
          </a:p>
          <a:p>
            <a:pPr marL="0" indent="0">
              <a:lnSpc>
                <a:spcPct val="150000"/>
              </a:lnSpc>
              <a:buNone/>
            </a:pPr>
            <a:r>
              <a:rPr lang="en-IN" sz="2500" b="1" dirty="0">
                <a:latin typeface="Times New Roman" panose="02020603050405020304" pitchFamily="18" charset="0"/>
                <a:cs typeface="Times New Roman" panose="02020603050405020304" pitchFamily="18" charset="0"/>
              </a:rPr>
              <a:t>6) Transaction Control Language: </a:t>
            </a:r>
            <a:r>
              <a:rPr lang="en-IN" sz="2500" dirty="0">
                <a:latin typeface="Times New Roman" panose="02020603050405020304" pitchFamily="18" charset="0"/>
                <a:cs typeface="Times New Roman" panose="02020603050405020304" pitchFamily="18" charset="0"/>
              </a:rPr>
              <a:t>It contain commands which are required to deal with transaction of database. Ex: Commit, Rollback.</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25453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97937-6FBF-29D6-2943-D909C258B05C}"/>
              </a:ext>
            </a:extLst>
          </p:cNvPr>
          <p:cNvSpPr>
            <a:spLocks noGrp="1"/>
          </p:cNvSpPr>
          <p:nvPr>
            <p:ph idx="1"/>
          </p:nvPr>
        </p:nvSpPr>
        <p:spPr>
          <a:xfrm>
            <a:off x="112734" y="0"/>
            <a:ext cx="12079266" cy="6857999"/>
          </a:xfrm>
        </p:spPr>
        <p:txBody>
          <a:bodyPr>
            <a:normAutofit fontScale="77500" lnSpcReduction="20000"/>
          </a:bodyPr>
          <a:lstStyle/>
          <a:p>
            <a:pPr>
              <a:lnSpc>
                <a:spcPct val="150000"/>
              </a:lnSpc>
            </a:pPr>
            <a:r>
              <a:rPr lang="en-IN" dirty="0">
                <a:latin typeface="Times New Roman" panose="02020603050405020304" pitchFamily="18" charset="0"/>
                <a:cs typeface="Times New Roman" panose="02020603050405020304" pitchFamily="18" charset="0"/>
              </a:rPr>
              <a:t>CREATE DATABASE-Create a new database.</a:t>
            </a:r>
          </a:p>
          <a:p>
            <a:pPr>
              <a:lnSpc>
                <a:spcPct val="150000"/>
              </a:lnSpc>
            </a:pPr>
            <a:r>
              <a:rPr lang="en-IN" dirty="0">
                <a:latin typeface="Times New Roman" panose="02020603050405020304" pitchFamily="18" charset="0"/>
                <a:cs typeface="Times New Roman" panose="02020603050405020304" pitchFamily="18" charset="0"/>
              </a:rPr>
              <a:t>CREATE TABLE-Create a new table.</a:t>
            </a:r>
          </a:p>
          <a:p>
            <a:pPr>
              <a:lnSpc>
                <a:spcPct val="150000"/>
              </a:lnSpc>
            </a:pPr>
            <a:r>
              <a:rPr lang="en-IN" dirty="0">
                <a:latin typeface="Times New Roman" panose="02020603050405020304" pitchFamily="18" charset="0"/>
                <a:cs typeface="Times New Roman" panose="02020603050405020304" pitchFamily="18" charset="0"/>
              </a:rPr>
              <a:t>ALTER TABLE-used to add, delete or modify columns in an existing table.</a:t>
            </a:r>
          </a:p>
          <a:p>
            <a:pPr marL="0" indent="0">
              <a:lnSpc>
                <a:spcPct val="150000"/>
              </a:lnSpc>
              <a:buNone/>
            </a:pPr>
            <a:r>
              <a:rPr lang="en-IN" dirty="0">
                <a:latin typeface="Times New Roman" panose="02020603050405020304" pitchFamily="18" charset="0"/>
                <a:cs typeface="Times New Roman" panose="02020603050405020304" pitchFamily="18" charset="0"/>
              </a:rPr>
              <a:t>Alter command will perform the action on structure level and not on the data level.</a:t>
            </a:r>
          </a:p>
          <a:p>
            <a:pPr>
              <a:lnSpc>
                <a:spcPct val="150000"/>
              </a:lnSpc>
            </a:pPr>
            <a:r>
              <a:rPr lang="en-IN" dirty="0">
                <a:latin typeface="Times New Roman" panose="02020603050405020304" pitchFamily="18" charset="0"/>
                <a:cs typeface="Times New Roman" panose="02020603050405020304" pitchFamily="18" charset="0"/>
              </a:rPr>
              <a:t>SELECT-Extract the data from database.</a:t>
            </a:r>
          </a:p>
          <a:p>
            <a:pPr>
              <a:lnSpc>
                <a:spcPct val="150000"/>
              </a:lnSpc>
            </a:pPr>
            <a:r>
              <a:rPr lang="en-IN" dirty="0">
                <a:latin typeface="Times New Roman" panose="02020603050405020304" pitchFamily="18" charset="0"/>
                <a:cs typeface="Times New Roman" panose="02020603050405020304" pitchFamily="18" charset="0"/>
              </a:rPr>
              <a:t>UPDATE-update data in database.</a:t>
            </a:r>
          </a:p>
          <a:p>
            <a:pPr>
              <a:lnSpc>
                <a:spcPct val="150000"/>
              </a:lnSpc>
            </a:pPr>
            <a:r>
              <a:rPr lang="en-IN" dirty="0">
                <a:latin typeface="Times New Roman" panose="02020603050405020304" pitchFamily="18" charset="0"/>
                <a:cs typeface="Times New Roman" panose="02020603050405020304" pitchFamily="18" charset="0"/>
              </a:rPr>
              <a:t>The UPDATE statement is used to modify the existing records in a table.</a:t>
            </a:r>
          </a:p>
          <a:p>
            <a:pPr>
              <a:lnSpc>
                <a:spcPct val="150000"/>
              </a:lnSpc>
            </a:pPr>
            <a:r>
              <a:rPr lang="en-IN" dirty="0">
                <a:latin typeface="Times New Roman" panose="02020603050405020304" pitchFamily="18" charset="0"/>
                <a:cs typeface="Times New Roman" panose="02020603050405020304" pitchFamily="18" charset="0"/>
              </a:rPr>
              <a:t>INSERT- Inserts new data into the database</a:t>
            </a:r>
          </a:p>
          <a:p>
            <a:pPr>
              <a:lnSpc>
                <a:spcPct val="150000"/>
              </a:lnSpc>
            </a:pPr>
            <a:r>
              <a:rPr lang="en-IN" dirty="0">
                <a:latin typeface="Times New Roman" panose="02020603050405020304" pitchFamily="18" charset="0"/>
                <a:cs typeface="Times New Roman" panose="02020603050405020304" pitchFamily="18" charset="0"/>
              </a:rPr>
              <a:t>GRANT command is used to give access to users.</a:t>
            </a:r>
          </a:p>
          <a:p>
            <a:pPr>
              <a:lnSpc>
                <a:spcPct val="150000"/>
              </a:lnSpc>
            </a:pPr>
            <a:r>
              <a:rPr lang="en-IN" dirty="0">
                <a:latin typeface="Times New Roman" panose="02020603050405020304" pitchFamily="18" charset="0"/>
                <a:cs typeface="Times New Roman" panose="02020603050405020304" pitchFamily="18" charset="0"/>
              </a:rPr>
              <a:t>REVOKE withdraws the access.</a:t>
            </a:r>
          </a:p>
          <a:p>
            <a:pPr>
              <a:lnSpc>
                <a:spcPct val="150000"/>
              </a:lnSpc>
            </a:pPr>
            <a:r>
              <a:rPr lang="en-IN" dirty="0">
                <a:latin typeface="Times New Roman" panose="02020603050405020304" pitchFamily="18" charset="0"/>
                <a:cs typeface="Times New Roman" panose="02020603050405020304" pitchFamily="18" charset="0"/>
              </a:rPr>
              <a:t>ROLLBACK-used to undo those transactions that aren’t saved yet in the databased.</a:t>
            </a:r>
          </a:p>
          <a:p>
            <a:pPr>
              <a:lnSpc>
                <a:spcPct val="150000"/>
              </a:lnSpc>
            </a:pPr>
            <a:r>
              <a:rPr lang="en-IN" dirty="0">
                <a:latin typeface="Times New Roman" panose="02020603050405020304" pitchFamily="18" charset="0"/>
                <a:cs typeface="Times New Roman" panose="02020603050405020304" pitchFamily="18" charset="0"/>
              </a:rPr>
              <a:t>(Transaction in DBMS is a series of tasks that are treated as a single unit of  work)</a:t>
            </a:r>
          </a:p>
        </p:txBody>
      </p:sp>
    </p:spTree>
    <p:extLst>
      <p:ext uri="{BB962C8B-B14F-4D97-AF65-F5344CB8AC3E}">
        <p14:creationId xmlns:p14="http://schemas.microsoft.com/office/powerpoint/2010/main" val="39612545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B007-5737-D15A-01F4-0D739571FF07}"/>
              </a:ext>
            </a:extLst>
          </p:cNvPr>
          <p:cNvSpPr>
            <a:spLocks noGrp="1"/>
          </p:cNvSpPr>
          <p:nvPr>
            <p:ph type="title"/>
          </p:nvPr>
        </p:nvSpPr>
        <p:spPr>
          <a:xfrm>
            <a:off x="274320" y="91440"/>
            <a:ext cx="11079480" cy="1724297"/>
          </a:xfrm>
        </p:spPr>
        <p:txBody>
          <a:bodyPr>
            <a:noAutofit/>
          </a:bodyPr>
          <a:lstStyle/>
          <a:p>
            <a:pPr>
              <a:lnSpc>
                <a:spcPct val="150000"/>
              </a:lnSpc>
            </a:pPr>
            <a:br>
              <a:rPr lang="en-IN" sz="3600" b="1" i="0" u="none" strike="noStrike" baseline="0" dirty="0">
                <a:latin typeface="Times New Roman" panose="02020603050405020304" pitchFamily="18" charset="0"/>
                <a:cs typeface="Times New Roman" panose="02020603050405020304" pitchFamily="18" charset="0"/>
              </a:rPr>
            </a:br>
            <a:r>
              <a:rPr lang="en-IN" sz="4000" b="1" i="0" u="none" strike="noStrike" baseline="0" dirty="0">
                <a:latin typeface="Times New Roman" panose="02020603050405020304" pitchFamily="18" charset="0"/>
                <a:cs typeface="Times New Roman" panose="02020603050405020304" pitchFamily="18" charset="0"/>
              </a:rPr>
              <a:t>DBMS Interfaces</a:t>
            </a:r>
            <a:br>
              <a:rPr lang="en-IN" sz="3600" b="0" i="0" u="none" strike="noStrike" baseline="0" dirty="0">
                <a:latin typeface="Times New Roman" panose="02020603050405020304" pitchFamily="18" charset="0"/>
                <a:cs typeface="Times New Roman" panose="02020603050405020304" pitchFamily="18" charset="0"/>
              </a:rPr>
            </a:br>
            <a:br>
              <a:rPr lang="en-US" sz="3200" b="0" i="0" u="none" strike="noStrike" baseline="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F064A49-9B73-F1B0-0B4D-0B2E5024C498}"/>
              </a:ext>
            </a:extLst>
          </p:cNvPr>
          <p:cNvSpPr>
            <a:spLocks noGrp="1"/>
          </p:cNvSpPr>
          <p:nvPr>
            <p:ph idx="1"/>
          </p:nvPr>
        </p:nvSpPr>
        <p:spPr>
          <a:xfrm>
            <a:off x="91440" y="1554480"/>
            <a:ext cx="11262360" cy="5303520"/>
          </a:xfrm>
        </p:spPr>
        <p:txBody>
          <a:bodyPr>
            <a:normAutofit/>
          </a:bodyPr>
          <a:lstStyle/>
          <a:p>
            <a:pPr>
              <a:lnSpc>
                <a:spcPct val="150000"/>
              </a:lnSpc>
            </a:pPr>
            <a:r>
              <a:rPr lang="en-US" sz="3600" b="0" i="0" u="none" strike="noStrike" baseline="0" dirty="0">
                <a:latin typeface="Times New Roman" panose="02020603050405020304" pitchFamily="18" charset="0"/>
                <a:cs typeface="Times New Roman" panose="02020603050405020304" pitchFamily="18" charset="0"/>
              </a:rPr>
              <a:t>An interface is a program that allows users to query the DBMS without writing the code query language .</a:t>
            </a:r>
          </a:p>
          <a:p>
            <a:pPr>
              <a:lnSpc>
                <a:spcPct val="150000"/>
              </a:lnSpc>
            </a:pPr>
            <a:r>
              <a:rPr lang="en-US" sz="3600" dirty="0">
                <a:latin typeface="Times New Roman" panose="02020603050405020304" pitchFamily="18" charset="0"/>
                <a:cs typeface="Times New Roman" panose="02020603050405020304" pitchFamily="18" charset="0"/>
              </a:rPr>
              <a:t>An interface can be used to manipulate the database either for adding the data or deleting some data or updating some data or even for viewing the data present in the database.</a:t>
            </a:r>
            <a:endParaRPr lang="en-US" sz="3600" b="0" i="0" u="none" strike="noStrike" baseline="0" dirty="0">
              <a:latin typeface="Times New Roman" panose="02020603050405020304" pitchFamily="18" charset="0"/>
              <a:cs typeface="Times New Roman" panose="02020603050405020304" pitchFamily="18" charset="0"/>
            </a:endParaRPr>
          </a:p>
          <a:p>
            <a:pPr marL="0" indent="0">
              <a:lnSpc>
                <a:spcPct val="150000"/>
              </a:lnSpc>
              <a:buNone/>
            </a:pPr>
            <a:endParaRPr lang="en-US" sz="1800" b="0" i="0" u="none" strike="noStrike" baseline="0" dirty="0">
              <a:latin typeface="CIDFont+F1"/>
            </a:endParaRPr>
          </a:p>
        </p:txBody>
      </p:sp>
    </p:spTree>
    <p:extLst>
      <p:ext uri="{BB962C8B-B14F-4D97-AF65-F5344CB8AC3E}">
        <p14:creationId xmlns:p14="http://schemas.microsoft.com/office/powerpoint/2010/main" val="38726047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0EFB8-1C96-BBFC-09A9-BD26DBDC7E05}"/>
              </a:ext>
            </a:extLst>
          </p:cNvPr>
          <p:cNvSpPr>
            <a:spLocks noGrp="1"/>
          </p:cNvSpPr>
          <p:nvPr>
            <p:ph sz="half" idx="1"/>
          </p:nvPr>
        </p:nvSpPr>
        <p:spPr>
          <a:xfrm>
            <a:off x="-1" y="0"/>
            <a:ext cx="7655442" cy="6858000"/>
          </a:xfrm>
        </p:spPr>
        <p:txBody>
          <a:bodyPr>
            <a:normAutofit/>
          </a:bodyPr>
          <a:lstStyle/>
          <a:p>
            <a:pPr marL="0" indent="0">
              <a:lnSpc>
                <a:spcPct val="150000"/>
              </a:lnSpc>
              <a:buNone/>
            </a:pPr>
            <a:r>
              <a:rPr lang="en-US" sz="3900" b="1" dirty="0">
                <a:latin typeface="Times New Roman" panose="02020603050405020304" pitchFamily="18" charset="0"/>
                <a:cs typeface="Times New Roman" panose="02020603050405020304" pitchFamily="18" charset="0"/>
              </a:rPr>
              <a:t>Form based Interface</a:t>
            </a:r>
          </a:p>
          <a:p>
            <a:pPr marL="0" indent="0">
              <a:lnSpc>
                <a:spcPct val="150000"/>
              </a:lnSpc>
              <a:buNone/>
            </a:pPr>
            <a:r>
              <a:rPr lang="en-US" dirty="0">
                <a:latin typeface="Times New Roman" panose="02020603050405020304" pitchFamily="18" charset="0"/>
                <a:cs typeface="Times New Roman" panose="02020603050405020304" pitchFamily="18" charset="0"/>
              </a:rPr>
              <a:t>Form based interface displays a form to each user.</a:t>
            </a:r>
          </a:p>
          <a:p>
            <a:pPr marL="0" indent="0">
              <a:lnSpc>
                <a:spcPct val="150000"/>
              </a:lnSpc>
              <a:buNone/>
            </a:pPr>
            <a:r>
              <a:rPr lang="en-US" dirty="0">
                <a:latin typeface="Times New Roman" panose="02020603050405020304" pitchFamily="18" charset="0"/>
                <a:cs typeface="Times New Roman" panose="02020603050405020304" pitchFamily="18" charset="0"/>
              </a:rPr>
              <a:t>The user fills out all the details and submits the form, to make a new entry into the database.</a:t>
            </a:r>
          </a:p>
          <a:p>
            <a:pPr marL="0" indent="0">
              <a:lnSpc>
                <a:spcPct val="150000"/>
              </a:lnSpc>
              <a:buNone/>
            </a:pPr>
            <a:r>
              <a:rPr lang="en-US" dirty="0">
                <a:latin typeface="Times New Roman" panose="02020603050405020304" pitchFamily="18" charset="0"/>
                <a:cs typeface="Times New Roman" panose="02020603050405020304" pitchFamily="18" charset="0"/>
              </a:rPr>
              <a:t>Or the user fills out some details and then the system retrieves rest of the details from the database.</a:t>
            </a:r>
          </a:p>
          <a:p>
            <a:pPr marL="0" indent="0">
              <a:lnSpc>
                <a:spcPct val="150000"/>
              </a:lnSpc>
              <a:buNone/>
            </a:pPr>
            <a:r>
              <a:rPr lang="en-US" dirty="0">
                <a:latin typeface="Times New Roman" panose="02020603050405020304" pitchFamily="18" charset="0"/>
                <a:cs typeface="Times New Roman" panose="02020603050405020304" pitchFamily="18" charset="0"/>
              </a:rPr>
              <a:t>Form based interfaces are built for Naïve users who have to do only a limited numbers of operations.</a:t>
            </a:r>
          </a:p>
        </p:txBody>
      </p:sp>
      <p:sp>
        <p:nvSpPr>
          <p:cNvPr id="5" name="Content Placeholder 4">
            <a:extLst>
              <a:ext uri="{FF2B5EF4-FFF2-40B4-BE49-F238E27FC236}">
                <a16:creationId xmlns:a16="http://schemas.microsoft.com/office/drawing/2014/main" id="{2CDE2F5C-C4A8-1AEA-FF1D-A9D1DFA4D725}"/>
              </a:ext>
            </a:extLst>
          </p:cNvPr>
          <p:cNvSpPr>
            <a:spLocks noGrp="1"/>
          </p:cNvSpPr>
          <p:nvPr>
            <p:ph sz="half" idx="2"/>
          </p:nvPr>
        </p:nvSpPr>
        <p:spPr>
          <a:xfrm>
            <a:off x="7655441" y="0"/>
            <a:ext cx="4536557" cy="6858000"/>
          </a:xfrm>
        </p:spPr>
        <p:txBody>
          <a:bodyPr>
            <a:normAutofit/>
          </a:bodyPr>
          <a:lstStyle/>
          <a:p>
            <a:pPr marL="0" indent="0">
              <a:lnSpc>
                <a:spcPct val="150000"/>
              </a:lnSpc>
              <a:buNone/>
            </a:pPr>
            <a:r>
              <a:rPr lang="en-US" sz="3900" b="1" dirty="0">
                <a:latin typeface="Times New Roman" panose="02020603050405020304" pitchFamily="18" charset="0"/>
                <a:cs typeface="Times New Roman" panose="02020603050405020304" pitchFamily="18" charset="0"/>
              </a:rPr>
              <a:t>Example</a:t>
            </a:r>
          </a:p>
          <a:p>
            <a:pPr marL="0" indent="0">
              <a:lnSpc>
                <a:spcPct val="150000"/>
              </a:lnSpc>
              <a:buNone/>
            </a:pPr>
            <a:r>
              <a:rPr lang="en-US" dirty="0">
                <a:latin typeface="Times New Roman" panose="02020603050405020304" pitchFamily="18" charset="0"/>
                <a:cs typeface="Times New Roman" panose="02020603050405020304" pitchFamily="18" charset="0"/>
              </a:rPr>
              <a:t>Example of form-based interface is a teacher adding the attendance of students in the system.</a:t>
            </a:r>
          </a:p>
          <a:p>
            <a:pPr marL="0" indent="0">
              <a:lnSpc>
                <a:spcPct val="150000"/>
              </a:lnSpc>
              <a:buNone/>
            </a:pPr>
            <a:r>
              <a:rPr lang="en-US" dirty="0">
                <a:latin typeface="Times New Roman" panose="02020603050405020304" pitchFamily="18" charset="0"/>
                <a:cs typeface="Times New Roman" panose="02020603050405020304" pitchFamily="18" charset="0"/>
              </a:rPr>
              <a:t>Or a student entering his roll number, class and branch in a form to retrieve his or her exam results.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23188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8B5A9-0770-0306-661F-A7264E1E740F}"/>
              </a:ext>
            </a:extLst>
          </p:cNvPr>
          <p:cNvSpPr>
            <a:spLocks noGrp="1"/>
          </p:cNvSpPr>
          <p:nvPr>
            <p:ph sz="half" idx="1"/>
          </p:nvPr>
        </p:nvSpPr>
        <p:spPr>
          <a:xfrm>
            <a:off x="0" y="148856"/>
            <a:ext cx="5613991" cy="6709144"/>
          </a:xfrm>
        </p:spPr>
        <p:txBody>
          <a:bodyPr>
            <a:normAutofit fontScale="85000" lnSpcReduction="20000"/>
          </a:bodyPr>
          <a:lstStyle/>
          <a:p>
            <a:pPr marL="0" indent="0">
              <a:buNone/>
            </a:pPr>
            <a:r>
              <a:rPr lang="en-US" sz="3200" b="1" dirty="0">
                <a:latin typeface="Times New Roman" panose="02020603050405020304" pitchFamily="18" charset="0"/>
                <a:cs typeface="Times New Roman" panose="02020603050405020304" pitchFamily="18" charset="0"/>
              </a:rPr>
              <a:t>Menu based user interface</a:t>
            </a:r>
          </a:p>
          <a:p>
            <a:pPr>
              <a:lnSpc>
                <a:spcPct val="150000"/>
              </a:lnSpc>
            </a:pPr>
            <a:r>
              <a:rPr lang="en-US" dirty="0">
                <a:latin typeface="Times New Roman" panose="02020603050405020304" pitchFamily="18" charset="0"/>
                <a:cs typeface="Times New Roman" panose="02020603050405020304" pitchFamily="18" charset="0"/>
              </a:rPr>
              <a:t>These interfaces present the user with lists of options (called menus) that lead the user through the formulation of a request.</a:t>
            </a:r>
          </a:p>
          <a:p>
            <a:pPr>
              <a:lnSpc>
                <a:spcPct val="150000"/>
              </a:lnSpc>
            </a:pPr>
            <a:r>
              <a:rPr lang="en-US" dirty="0">
                <a:latin typeface="Times New Roman" panose="02020603050405020304" pitchFamily="18" charset="0"/>
                <a:cs typeface="Times New Roman" panose="02020603050405020304" pitchFamily="18" charset="0"/>
              </a:rPr>
              <a:t>In Menus, the user don't need to memorize the specific commands and syntax of a query language; rather, the query is composed step-by step by picking options from a menu that is displayed by the system.</a:t>
            </a:r>
          </a:p>
          <a:p>
            <a:pPr>
              <a:lnSpc>
                <a:spcPct val="150000"/>
              </a:lnSpc>
            </a:pPr>
            <a:r>
              <a:rPr lang="en-US" dirty="0">
                <a:latin typeface="Times New Roman" panose="02020603050405020304" pitchFamily="18" charset="0"/>
                <a:cs typeface="Times New Roman" panose="02020603050405020304" pitchFamily="18" charset="0"/>
              </a:rPr>
              <a:t>Pull-down menus interfaces are mostly used in Web-based user interfaces.</a:t>
            </a:r>
          </a:p>
        </p:txBody>
      </p:sp>
      <p:sp>
        <p:nvSpPr>
          <p:cNvPr id="5" name="Content Placeholder 4">
            <a:extLst>
              <a:ext uri="{FF2B5EF4-FFF2-40B4-BE49-F238E27FC236}">
                <a16:creationId xmlns:a16="http://schemas.microsoft.com/office/drawing/2014/main" id="{F16F864B-5069-22E8-60D3-3F58CF89EC78}"/>
              </a:ext>
            </a:extLst>
          </p:cNvPr>
          <p:cNvSpPr>
            <a:spLocks noGrp="1"/>
          </p:cNvSpPr>
          <p:nvPr>
            <p:ph sz="half" idx="2"/>
          </p:nvPr>
        </p:nvSpPr>
        <p:spPr>
          <a:xfrm>
            <a:off x="5784112" y="148856"/>
            <a:ext cx="6407888" cy="6709144"/>
          </a:xfrm>
        </p:spPr>
        <p:txBody>
          <a:bodyPr>
            <a:normAutofit fontScale="85000" lnSpcReduction="20000"/>
          </a:bodyPr>
          <a:lstStyle/>
          <a:p>
            <a:pPr marL="0" indent="0">
              <a:buNone/>
            </a:pPr>
            <a:r>
              <a:rPr lang="en-US" sz="3200" b="1" dirty="0">
                <a:latin typeface="Times New Roman" panose="02020603050405020304" pitchFamily="18" charset="0"/>
                <a:cs typeface="Times New Roman" panose="02020603050405020304" pitchFamily="18" charset="0"/>
              </a:rPr>
              <a:t>Example</a:t>
            </a:r>
          </a:p>
          <a:p>
            <a:pPr>
              <a:lnSpc>
                <a:spcPct val="170000"/>
              </a:lnSpc>
            </a:pPr>
            <a:r>
              <a:rPr lang="en-US" dirty="0">
                <a:latin typeface="Times New Roman" panose="02020603050405020304" pitchFamily="18" charset="0"/>
                <a:cs typeface="Times New Roman" panose="02020603050405020304" pitchFamily="18" charset="0"/>
              </a:rPr>
              <a:t>Lets say you are searching for some item on a shopping website.</a:t>
            </a:r>
          </a:p>
          <a:p>
            <a:pPr>
              <a:lnSpc>
                <a:spcPct val="170000"/>
              </a:lnSpc>
            </a:pPr>
            <a:r>
              <a:rPr lang="en-US" dirty="0">
                <a:latin typeface="Times New Roman" panose="02020603050405020304" pitchFamily="18" charset="0"/>
                <a:cs typeface="Times New Roman" panose="02020603050405020304" pitchFamily="18" charset="0"/>
              </a:rPr>
              <a:t>First thing you do is go the categories menu and select the category in which the item falls</a:t>
            </a:r>
          </a:p>
          <a:p>
            <a:pPr>
              <a:lnSpc>
                <a:spcPct val="170000"/>
              </a:lnSpc>
            </a:pPr>
            <a:r>
              <a:rPr lang="en-US" dirty="0">
                <a:latin typeface="Times New Roman" panose="02020603050405020304" pitchFamily="18" charset="0"/>
                <a:cs typeface="Times New Roman" panose="02020603050405020304" pitchFamily="18" charset="0"/>
              </a:rPr>
              <a:t>.Then you select the brand from the menu of brands.</a:t>
            </a:r>
          </a:p>
          <a:p>
            <a:pPr>
              <a:lnSpc>
                <a:spcPct val="170000"/>
              </a:lnSpc>
            </a:pPr>
            <a:r>
              <a:rPr lang="en-US" dirty="0">
                <a:latin typeface="Times New Roman" panose="02020603050405020304" pitchFamily="18" charset="0"/>
                <a:cs typeface="Times New Roman" panose="02020603050405020304" pitchFamily="18" charset="0"/>
              </a:rPr>
              <a:t>Then you search through different models of that item in the menu.</a:t>
            </a:r>
          </a:p>
          <a:p>
            <a:pPr>
              <a:lnSpc>
                <a:spcPct val="170000"/>
              </a:lnSpc>
            </a:pPr>
            <a:r>
              <a:rPr lang="en-US" dirty="0">
                <a:latin typeface="Times New Roman" panose="02020603050405020304" pitchFamily="18" charset="0"/>
                <a:cs typeface="Times New Roman" panose="02020603050405020304" pitchFamily="18" charset="0"/>
              </a:rPr>
              <a:t>Then you might select the budget you have from the menu of budget range</a:t>
            </a:r>
            <a:r>
              <a:rPr lang="en-US" dirty="0"/>
              <a:t>.</a:t>
            </a:r>
            <a:endParaRPr lang="en-IN" dirty="0"/>
          </a:p>
          <a:p>
            <a:endParaRPr lang="en-IN" dirty="0"/>
          </a:p>
        </p:txBody>
      </p:sp>
    </p:spTree>
    <p:extLst>
      <p:ext uri="{BB962C8B-B14F-4D97-AF65-F5344CB8AC3E}">
        <p14:creationId xmlns:p14="http://schemas.microsoft.com/office/powerpoint/2010/main" val="153686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6463A-B8BA-9E83-5A25-26BA44F10FA0}"/>
              </a:ext>
            </a:extLst>
          </p:cNvPr>
          <p:cNvSpPr>
            <a:spLocks noGrp="1"/>
          </p:cNvSpPr>
          <p:nvPr>
            <p:ph sz="half" idx="1"/>
          </p:nvPr>
        </p:nvSpPr>
        <p:spPr>
          <a:xfrm>
            <a:off x="0" y="0"/>
            <a:ext cx="5724144" cy="6858000"/>
          </a:xfrm>
        </p:spPr>
        <p:txBody>
          <a:bodyPr>
            <a:normAutofit fontScale="25000" lnSpcReduction="20000"/>
          </a:bodyPr>
          <a:lstStyle/>
          <a:p>
            <a:pPr marL="0" indent="0">
              <a:lnSpc>
                <a:spcPct val="150000"/>
              </a:lnSpc>
              <a:buNone/>
            </a:pPr>
            <a:r>
              <a:rPr lang="en-US" sz="11200" b="1" dirty="0">
                <a:latin typeface="Times New Roman" panose="02020603050405020304" pitchFamily="18" charset="0"/>
                <a:cs typeface="Times New Roman" panose="02020603050405020304" pitchFamily="18" charset="0"/>
              </a:rPr>
              <a:t>Graphical user interface</a:t>
            </a:r>
          </a:p>
          <a:p>
            <a:pPr>
              <a:lnSpc>
                <a:spcPct val="150000"/>
              </a:lnSpc>
            </a:pPr>
            <a:r>
              <a:rPr lang="en-US" sz="11200" dirty="0">
                <a:latin typeface="Times New Roman" panose="02020603050405020304" pitchFamily="18" charset="0"/>
                <a:cs typeface="Times New Roman" panose="02020603050405020304" pitchFamily="18" charset="0"/>
              </a:rPr>
              <a:t>A GUI typically displays a schema to the user in diagrammatic form.</a:t>
            </a:r>
          </a:p>
          <a:p>
            <a:pPr>
              <a:lnSpc>
                <a:spcPct val="150000"/>
              </a:lnSpc>
            </a:pPr>
            <a:r>
              <a:rPr lang="en-US" sz="11200" dirty="0">
                <a:latin typeface="Times New Roman" panose="02020603050405020304" pitchFamily="18" charset="0"/>
                <a:cs typeface="Times New Roman" panose="02020603050405020304" pitchFamily="18" charset="0"/>
              </a:rPr>
              <a:t>The user then can specify a query by manipulating the diagram.</a:t>
            </a:r>
          </a:p>
          <a:p>
            <a:pPr>
              <a:lnSpc>
                <a:spcPct val="150000"/>
              </a:lnSpc>
            </a:pPr>
            <a:r>
              <a:rPr lang="en-US" sz="11200" dirty="0">
                <a:latin typeface="Times New Roman" panose="02020603050405020304" pitchFamily="18" charset="0"/>
                <a:cs typeface="Times New Roman" panose="02020603050405020304" pitchFamily="18" charset="0"/>
              </a:rPr>
              <a:t>In many cases, GUIs utilize both menus and forms.</a:t>
            </a:r>
          </a:p>
          <a:p>
            <a:pPr>
              <a:lnSpc>
                <a:spcPct val="150000"/>
              </a:lnSpc>
            </a:pPr>
            <a:r>
              <a:rPr lang="en-US" sz="11200" dirty="0">
                <a:latin typeface="Times New Roman" panose="02020603050405020304" pitchFamily="18" charset="0"/>
                <a:cs typeface="Times New Roman" panose="02020603050405020304" pitchFamily="18" charset="0"/>
              </a:rPr>
              <a:t>Most GUIs use a pointing device, such as a mouse, to select certain parts of the displayed schema diagram</a:t>
            </a:r>
          </a:p>
          <a:p>
            <a:endParaRPr lang="en-IN" dirty="0"/>
          </a:p>
        </p:txBody>
      </p:sp>
      <p:sp>
        <p:nvSpPr>
          <p:cNvPr id="5" name="Content Placeholder 4">
            <a:extLst>
              <a:ext uri="{FF2B5EF4-FFF2-40B4-BE49-F238E27FC236}">
                <a16:creationId xmlns:a16="http://schemas.microsoft.com/office/drawing/2014/main" id="{EB98D491-9C5D-8299-E6CC-C8853D162108}"/>
              </a:ext>
            </a:extLst>
          </p:cNvPr>
          <p:cNvSpPr>
            <a:spLocks noGrp="1"/>
          </p:cNvSpPr>
          <p:nvPr>
            <p:ph sz="half" idx="2"/>
          </p:nvPr>
        </p:nvSpPr>
        <p:spPr>
          <a:xfrm>
            <a:off x="5724144" y="0"/>
            <a:ext cx="6467856" cy="6858000"/>
          </a:xfrm>
        </p:spPr>
        <p:txBody>
          <a:bodyPr>
            <a:noAutofit/>
          </a:bodyPr>
          <a:lstStyle/>
          <a:p>
            <a:pPr marL="0" indent="0">
              <a:lnSpc>
                <a:spcPct val="100000"/>
              </a:lnSpc>
              <a:buNone/>
            </a:pPr>
            <a:r>
              <a:rPr lang="en-US" sz="3200" b="1" dirty="0">
                <a:latin typeface="Times New Roman" panose="02020603050405020304" pitchFamily="18" charset="0"/>
                <a:cs typeface="Times New Roman" panose="02020603050405020304" pitchFamily="18" charset="0"/>
              </a:rPr>
              <a:t>Example of GUI</a:t>
            </a:r>
          </a:p>
          <a:p>
            <a:pPr>
              <a:lnSpc>
                <a:spcPct val="100000"/>
              </a:lnSpc>
            </a:pPr>
            <a:r>
              <a:rPr lang="en-US" sz="2400" dirty="0">
                <a:latin typeface="Times New Roman" panose="02020603050405020304" pitchFamily="18" charset="0"/>
                <a:cs typeface="Times New Roman" panose="02020603050405020304" pitchFamily="18" charset="0"/>
              </a:rPr>
              <a:t>Let's say you are watching this video on YouTube.</a:t>
            </a:r>
          </a:p>
          <a:p>
            <a:pPr>
              <a:lnSpc>
                <a:spcPct val="100000"/>
              </a:lnSpc>
            </a:pPr>
            <a:r>
              <a:rPr lang="en-US" sz="2400" dirty="0">
                <a:latin typeface="Times New Roman" panose="02020603050405020304" pitchFamily="18" charset="0"/>
                <a:cs typeface="Times New Roman" panose="02020603050405020304" pitchFamily="18" charset="0"/>
              </a:rPr>
              <a:t>If you press that subscribe button, either with a finger or a mouse, it will turn grey.</a:t>
            </a:r>
          </a:p>
          <a:p>
            <a:pPr>
              <a:lnSpc>
                <a:spcPct val="100000"/>
              </a:lnSpc>
            </a:pPr>
            <a:r>
              <a:rPr lang="en-US" sz="2400" dirty="0">
                <a:latin typeface="Times New Roman" panose="02020603050405020304" pitchFamily="18" charset="0"/>
                <a:cs typeface="Times New Roman" panose="02020603050405020304" pitchFamily="18" charset="0"/>
              </a:rPr>
              <a:t>There are forms used in YouTube too, like you search some topic on YouTube.</a:t>
            </a:r>
          </a:p>
          <a:p>
            <a:pPr>
              <a:lnSpc>
                <a:spcPct val="100000"/>
              </a:lnSpc>
            </a:pPr>
            <a:r>
              <a:rPr lang="en-US" sz="2400" dirty="0">
                <a:latin typeface="Times New Roman" panose="02020603050405020304" pitchFamily="18" charset="0"/>
                <a:cs typeface="Times New Roman" panose="02020603050405020304" pitchFamily="18" charset="0"/>
              </a:rPr>
              <a:t>There are Menus also used on YouTube, like YouTube shows you different videos on different channels, also it gives you menu to select videos of certain length or from certain time.</a:t>
            </a:r>
          </a:p>
          <a:p>
            <a:pPr>
              <a:lnSpc>
                <a:spcPct val="100000"/>
              </a:lnSpc>
            </a:pPr>
            <a:r>
              <a:rPr lang="en-US" sz="2400" dirty="0">
                <a:latin typeface="Times New Roman" panose="02020603050405020304" pitchFamily="18" charset="0"/>
                <a:cs typeface="Times New Roman" panose="02020603050405020304" pitchFamily="18" charset="0"/>
              </a:rPr>
              <a:t>And all this interface is visually graphics and changes according the action the user takes.</a:t>
            </a:r>
          </a:p>
          <a:p>
            <a:pPr>
              <a:lnSpc>
                <a:spcPct val="100000"/>
              </a:lnSpc>
            </a:pPr>
            <a:r>
              <a:rPr lang="en-US" sz="2400" dirty="0">
                <a:latin typeface="Times New Roman" panose="02020603050405020304" pitchFamily="18" charset="0"/>
                <a:cs typeface="Times New Roman" panose="02020603050405020304" pitchFamily="18" charset="0"/>
              </a:rPr>
              <a:t>Hence Graphical User Interface</a:t>
            </a:r>
            <a:r>
              <a:rPr lang="en-US" sz="2400" dirty="0"/>
              <a:t>.</a:t>
            </a:r>
            <a:endParaRPr lang="en-IN" sz="2400" dirty="0"/>
          </a:p>
        </p:txBody>
      </p:sp>
    </p:spTree>
    <p:extLst>
      <p:ext uri="{BB962C8B-B14F-4D97-AF65-F5344CB8AC3E}">
        <p14:creationId xmlns:p14="http://schemas.microsoft.com/office/powerpoint/2010/main" val="4105816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5C49F3-2475-C071-64E7-E72BF4A0DC06}"/>
              </a:ext>
            </a:extLst>
          </p:cNvPr>
          <p:cNvSpPr>
            <a:spLocks noGrp="1"/>
          </p:cNvSpPr>
          <p:nvPr>
            <p:ph sz="half" idx="2"/>
          </p:nvPr>
        </p:nvSpPr>
        <p:spPr>
          <a:xfrm>
            <a:off x="0" y="0"/>
            <a:ext cx="5997575" cy="6858000"/>
          </a:xfrm>
        </p:spPr>
        <p:txBody>
          <a:bodyPr>
            <a:noAutofit/>
          </a:bodyPr>
          <a:lstStyle/>
          <a:p>
            <a:pPr marL="0" indent="0">
              <a:lnSpc>
                <a:spcPct val="160000"/>
              </a:lnSpc>
              <a:buNone/>
            </a:pPr>
            <a:r>
              <a:rPr lang="en-US" sz="2400" b="1" dirty="0">
                <a:latin typeface="Times New Roman" panose="02020603050405020304" pitchFamily="18" charset="0"/>
                <a:cs typeface="Times New Roman" panose="02020603050405020304" pitchFamily="18" charset="0"/>
              </a:rPr>
              <a:t>Natural language Interface</a:t>
            </a:r>
          </a:p>
          <a:p>
            <a:pPr>
              <a:lnSpc>
                <a:spcPct val="160000"/>
              </a:lnSpc>
            </a:pPr>
            <a:r>
              <a:rPr lang="en-US" sz="2400" dirty="0">
                <a:latin typeface="Times New Roman" panose="02020603050405020304" pitchFamily="18" charset="0"/>
                <a:cs typeface="Times New Roman" panose="02020603050405020304" pitchFamily="18" charset="0"/>
              </a:rPr>
              <a:t>Natural language interface has high-level own unique schema more like the high-level conceptual schema.</a:t>
            </a:r>
          </a:p>
          <a:p>
            <a:pPr>
              <a:lnSpc>
                <a:spcPct val="160000"/>
              </a:lnSpc>
            </a:pPr>
            <a:r>
              <a:rPr lang="en-US" sz="2400" dirty="0">
                <a:latin typeface="Times New Roman" panose="02020603050405020304" pitchFamily="18" charset="0"/>
                <a:cs typeface="Times New Roman" panose="02020603050405020304" pitchFamily="18" charset="0"/>
              </a:rPr>
              <a:t>It also has its own dictionary of important words.</a:t>
            </a:r>
          </a:p>
          <a:p>
            <a:pPr>
              <a:lnSpc>
                <a:spcPct val="160000"/>
              </a:lnSpc>
            </a:pPr>
            <a:r>
              <a:rPr lang="en-US" sz="2400" dirty="0">
                <a:latin typeface="Times New Roman" panose="02020603050405020304" pitchFamily="18" charset="0"/>
                <a:cs typeface="Times New Roman" panose="02020603050405020304" pitchFamily="18" charset="0"/>
              </a:rPr>
              <a:t>Basically, it generates a query based on the interpretation of important words in the input by the user and if the interpretation is successful, then it displays the result to the user.</a:t>
            </a:r>
          </a:p>
        </p:txBody>
      </p:sp>
      <p:sp>
        <p:nvSpPr>
          <p:cNvPr id="7" name="Content Placeholder 6">
            <a:extLst>
              <a:ext uri="{FF2B5EF4-FFF2-40B4-BE49-F238E27FC236}">
                <a16:creationId xmlns:a16="http://schemas.microsoft.com/office/drawing/2014/main" id="{FDE742DC-731E-1834-B2DB-D7A00C0EAD38}"/>
              </a:ext>
            </a:extLst>
          </p:cNvPr>
          <p:cNvSpPr>
            <a:spLocks noGrp="1"/>
          </p:cNvSpPr>
          <p:nvPr>
            <p:ph sz="quarter" idx="4"/>
          </p:nvPr>
        </p:nvSpPr>
        <p:spPr>
          <a:xfrm>
            <a:off x="6172200" y="0"/>
            <a:ext cx="5829300" cy="6858000"/>
          </a:xfrm>
        </p:spPr>
        <p:txBody>
          <a:bodyPr>
            <a:normAutofit fontScale="70000" lnSpcReduction="20000"/>
          </a:bodyPr>
          <a:lstStyle/>
          <a:p>
            <a:pPr marL="0" indent="0">
              <a:lnSpc>
                <a:spcPct val="160000"/>
              </a:lnSpc>
              <a:buNone/>
            </a:pPr>
            <a:r>
              <a:rPr lang="en-US" sz="3400" b="1" dirty="0">
                <a:latin typeface="Times New Roman" panose="02020603050405020304" pitchFamily="18" charset="0"/>
                <a:cs typeface="Times New Roman" panose="02020603050405020304" pitchFamily="18" charset="0"/>
              </a:rPr>
              <a:t>Example</a:t>
            </a:r>
          </a:p>
          <a:p>
            <a:pPr>
              <a:lnSpc>
                <a:spcPct val="160000"/>
              </a:lnSpc>
            </a:pPr>
            <a:r>
              <a:rPr lang="en-US" sz="2800" dirty="0">
                <a:latin typeface="Times New Roman" panose="02020603050405020304" pitchFamily="18" charset="0"/>
                <a:cs typeface="Times New Roman" panose="02020603050405020304" pitchFamily="18" charset="0"/>
              </a:rPr>
              <a:t>Lets say, you want to find out which is the fastest car in the </a:t>
            </a:r>
            <a:r>
              <a:rPr lang="en-US" dirty="0">
                <a:latin typeface="Times New Roman" panose="02020603050405020304" pitchFamily="18" charset="0"/>
                <a:cs typeface="Times New Roman" panose="02020603050405020304" pitchFamily="18" charset="0"/>
              </a:rPr>
              <a:t>India</a:t>
            </a:r>
            <a:r>
              <a:rPr lang="en-US" sz="2800" dirty="0">
                <a:latin typeface="Times New Roman" panose="02020603050405020304" pitchFamily="18" charset="0"/>
                <a:cs typeface="Times New Roman" panose="02020603050405020304" pitchFamily="18" charset="0"/>
              </a:rPr>
              <a:t>, so you search for fastest car in India on a search engine like Google, which is a natural language interface.</a:t>
            </a:r>
          </a:p>
          <a:p>
            <a:pPr>
              <a:lnSpc>
                <a:spcPct val="160000"/>
              </a:lnSpc>
            </a:pPr>
            <a:r>
              <a:rPr lang="en-US" sz="2800" dirty="0">
                <a:latin typeface="Times New Roman" panose="02020603050405020304" pitchFamily="18" charset="0"/>
                <a:cs typeface="Times New Roman" panose="02020603050405020304" pitchFamily="18" charset="0"/>
              </a:rPr>
              <a:t>The Natural language interface then looks at the important words in the input by the user: Fastest, car, India.</a:t>
            </a:r>
          </a:p>
          <a:p>
            <a:pPr>
              <a:lnSpc>
                <a:spcPct val="160000"/>
              </a:lnSpc>
            </a:pPr>
            <a:r>
              <a:rPr lang="en-US" sz="2800" dirty="0">
                <a:latin typeface="Times New Roman" panose="02020603050405020304" pitchFamily="18" charset="0"/>
                <a:cs typeface="Times New Roman" panose="02020603050405020304" pitchFamily="18" charset="0"/>
              </a:rPr>
              <a:t>Now it will go into the database of cars and search for all the cars that are available in India. Then it will check the car with highest speed among the cars available in India.</a:t>
            </a:r>
          </a:p>
          <a:p>
            <a:pPr>
              <a:lnSpc>
                <a:spcPct val="160000"/>
              </a:lnSpc>
            </a:pPr>
            <a:r>
              <a:rPr lang="en-US" sz="2800" dirty="0">
                <a:latin typeface="Times New Roman" panose="02020603050405020304" pitchFamily="18" charset="0"/>
                <a:cs typeface="Times New Roman" panose="02020603050405020304" pitchFamily="18" charset="0"/>
              </a:rPr>
              <a:t>And finally, it will show the outcome of the search to the user.</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9419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25191-F916-1CDC-B032-FBE6DE993FFD}"/>
              </a:ext>
            </a:extLst>
          </p:cNvPr>
          <p:cNvSpPr>
            <a:spLocks noGrp="1"/>
          </p:cNvSpPr>
          <p:nvPr>
            <p:ph type="title"/>
          </p:nvPr>
        </p:nvSpPr>
        <p:spPr>
          <a:xfrm>
            <a:off x="838200" y="1"/>
            <a:ext cx="10515600" cy="2951544"/>
          </a:xfrm>
        </p:spPr>
        <p:txBody>
          <a:bodyPr>
            <a:normAutofit fontScale="90000"/>
          </a:bodyPr>
          <a:lstStyle/>
          <a:p>
            <a:pPr>
              <a:lnSpc>
                <a:spcPct val="150000"/>
              </a:lnSpc>
            </a:pPr>
            <a:br>
              <a:rPr lang="en-IN" sz="2400" b="1" i="0" u="none" strike="noStrike" baseline="0" dirty="0">
                <a:latin typeface="Times New Roman" panose="02020603050405020304" pitchFamily="18" charset="0"/>
                <a:cs typeface="Times New Roman" panose="02020603050405020304" pitchFamily="18" charset="0"/>
              </a:rPr>
            </a:br>
            <a:br>
              <a:rPr lang="en-IN" sz="2400" b="1" i="0" u="none" strike="noStrike" baseline="0" dirty="0">
                <a:latin typeface="Times New Roman" panose="02020603050405020304" pitchFamily="18" charset="0"/>
                <a:cs typeface="Times New Roman" panose="02020603050405020304" pitchFamily="18" charset="0"/>
              </a:rPr>
            </a:br>
            <a:r>
              <a:rPr lang="en-IN" sz="2400" b="1" i="0" u="none" strike="noStrike" baseline="0" dirty="0">
                <a:latin typeface="Times New Roman" panose="02020603050405020304" pitchFamily="18" charset="0"/>
                <a:cs typeface="Times New Roman" panose="02020603050405020304" pitchFamily="18" charset="0"/>
              </a:rPr>
              <a:t>An Example </a:t>
            </a:r>
            <a:br>
              <a:rPr lang="en-IN" sz="2400" b="1" i="0" u="none" strike="noStrike" baseline="0" dirty="0">
                <a:latin typeface="Times New Roman" panose="02020603050405020304" pitchFamily="18" charset="0"/>
                <a:cs typeface="Times New Roman" panose="02020603050405020304" pitchFamily="18" charset="0"/>
              </a:rPr>
            </a:br>
            <a:r>
              <a:rPr lang="en-US" sz="2000" b="0" i="0" u="none" strike="noStrike" baseline="0" dirty="0">
                <a:latin typeface="Times New Roman" panose="02020603050405020304" pitchFamily="18" charset="0"/>
                <a:cs typeface="Times New Roman" panose="02020603050405020304" pitchFamily="18" charset="0"/>
              </a:rPr>
              <a:t>Consider a UNIVERSITY database for maintaining information concerning students, courses, and grades in a university environment. The database is organized as five files, each of which stores data records of the same type.</a:t>
            </a:r>
            <a:br>
              <a:rPr lang="en-US" sz="2000" b="0" i="0" u="none" strike="noStrike" baseline="0" dirty="0">
                <a:latin typeface="Times New Roman" panose="02020603050405020304" pitchFamily="18" charset="0"/>
                <a:cs typeface="Times New Roman" panose="02020603050405020304" pitchFamily="18" charset="0"/>
              </a:rPr>
            </a:br>
            <a:r>
              <a:rPr lang="en-US" sz="2000" b="0" i="0" u="none" strike="noStrike" baseline="0" dirty="0">
                <a:latin typeface="Times New Roman" panose="02020603050405020304" pitchFamily="18" charset="0"/>
                <a:cs typeface="Times New Roman" panose="02020603050405020304" pitchFamily="18" charset="0"/>
              </a:rPr>
              <a:t>1. STUDENT file: stores data on each student.</a:t>
            </a:r>
            <a:br>
              <a:rPr lang="en-US" sz="2000" b="0" i="0" u="none" strike="noStrike" baseline="0" dirty="0">
                <a:latin typeface="Times New Roman" panose="02020603050405020304" pitchFamily="18" charset="0"/>
                <a:cs typeface="Times New Roman" panose="02020603050405020304" pitchFamily="18" charset="0"/>
              </a:rPr>
            </a:br>
            <a:r>
              <a:rPr lang="en-US" sz="2000" b="0" i="0" u="none" strike="noStrike" baseline="0" dirty="0">
                <a:latin typeface="Times New Roman" panose="02020603050405020304" pitchFamily="18" charset="0"/>
                <a:cs typeface="Times New Roman" panose="02020603050405020304" pitchFamily="18" charset="0"/>
              </a:rPr>
              <a:t>2. COURSE file: stores data on each course.</a:t>
            </a:r>
            <a:br>
              <a:rPr lang="en-US" sz="2000" b="0" i="0" u="none" strike="noStrike" baseline="0" dirty="0">
                <a:latin typeface="Times New Roman" panose="02020603050405020304" pitchFamily="18" charset="0"/>
                <a:cs typeface="Times New Roman" panose="02020603050405020304" pitchFamily="18" charset="0"/>
              </a:rPr>
            </a:br>
            <a:br>
              <a:rPr lang="en-US" sz="2000" b="0" i="0" u="none" strike="noStrike" baseline="0" dirty="0">
                <a:latin typeface="Times New Roman" panose="02020603050405020304" pitchFamily="18" charset="0"/>
                <a:cs typeface="Times New Roman" panose="02020603050405020304" pitchFamily="18" charset="0"/>
              </a:rPr>
            </a:br>
            <a:br>
              <a:rPr lang="en-US" sz="2000" b="0" i="0" u="none" strike="noStrike" baseline="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07FA7E0-06AC-C5EF-E22D-A08F7FAB034F}"/>
              </a:ext>
            </a:extLst>
          </p:cNvPr>
          <p:cNvPicPr>
            <a:picLocks noGrp="1" noChangeAspect="1"/>
          </p:cNvPicPr>
          <p:nvPr>
            <p:ph idx="1"/>
          </p:nvPr>
        </p:nvPicPr>
        <p:blipFill>
          <a:blip r:embed="rId2"/>
          <a:stretch>
            <a:fillRect/>
          </a:stretch>
        </p:blipFill>
        <p:spPr>
          <a:xfrm>
            <a:off x="2222340" y="2951544"/>
            <a:ext cx="7014258" cy="3356658"/>
          </a:xfrm>
        </p:spPr>
      </p:pic>
    </p:spTree>
    <p:extLst>
      <p:ext uri="{BB962C8B-B14F-4D97-AF65-F5344CB8AC3E}">
        <p14:creationId xmlns:p14="http://schemas.microsoft.com/office/powerpoint/2010/main" val="25225351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7554B-745E-43CA-4883-CC5201875852}"/>
              </a:ext>
            </a:extLst>
          </p:cNvPr>
          <p:cNvSpPr>
            <a:spLocks noGrp="1"/>
          </p:cNvSpPr>
          <p:nvPr>
            <p:ph idx="1"/>
          </p:nvPr>
        </p:nvSpPr>
        <p:spPr>
          <a:xfrm>
            <a:off x="0" y="0"/>
            <a:ext cx="12192000" cy="6858000"/>
          </a:xfrm>
        </p:spPr>
        <p:txBody>
          <a:bodyPr>
            <a:normAutofit fontScale="85000" lnSpcReduction="20000"/>
          </a:bodyPr>
          <a:lstStyle/>
          <a:p>
            <a:pPr marL="0" indent="0">
              <a:lnSpc>
                <a:spcPct val="150000"/>
              </a:lnSpc>
              <a:buNone/>
            </a:pPr>
            <a:r>
              <a:rPr lang="en-US" sz="3100" b="1" dirty="0">
                <a:latin typeface="Times New Roman" panose="02020603050405020304" pitchFamily="18" charset="0"/>
                <a:cs typeface="Times New Roman" panose="02020603050405020304" pitchFamily="18" charset="0"/>
              </a:rPr>
              <a:t>Speech Input and output</a:t>
            </a:r>
          </a:p>
          <a:p>
            <a:pPr>
              <a:lnSpc>
                <a:spcPct val="150000"/>
              </a:lnSpc>
            </a:pPr>
            <a:r>
              <a:rPr lang="en-US" dirty="0">
                <a:latin typeface="Times New Roman" panose="02020603050405020304" pitchFamily="18" charset="0"/>
                <a:cs typeface="Times New Roman" panose="02020603050405020304" pitchFamily="18" charset="0"/>
              </a:rPr>
              <a:t>Nowadays it has become a common type of interface.</a:t>
            </a:r>
          </a:p>
          <a:p>
            <a:pPr>
              <a:lnSpc>
                <a:spcPct val="150000"/>
              </a:lnSpc>
            </a:pPr>
            <a:r>
              <a:rPr lang="en-US" dirty="0">
                <a:latin typeface="Times New Roman" panose="02020603050405020304" pitchFamily="18" charset="0"/>
                <a:cs typeface="Times New Roman" panose="02020603050405020304" pitchFamily="18" charset="0"/>
              </a:rPr>
              <a:t>The users queries the interface with speech, and gets an answer or response in speech if the interface understands the query and interpret it.</a:t>
            </a:r>
          </a:p>
          <a:p>
            <a:pPr marL="0" indent="0">
              <a:lnSpc>
                <a:spcPct val="150000"/>
              </a:lnSpc>
              <a:buNone/>
            </a:pPr>
            <a:r>
              <a:rPr lang="en-US" sz="3100" b="1" dirty="0">
                <a:latin typeface="Times New Roman" panose="02020603050405020304" pitchFamily="18" charset="0"/>
                <a:cs typeface="Times New Roman" panose="02020603050405020304" pitchFamily="18" charset="0"/>
              </a:rPr>
              <a:t>Example</a:t>
            </a:r>
          </a:p>
          <a:p>
            <a:pPr>
              <a:lnSpc>
                <a:spcPct val="150000"/>
              </a:lnSpc>
            </a:pPr>
            <a:r>
              <a:rPr lang="en-US" dirty="0">
                <a:latin typeface="Times New Roman" panose="02020603050405020304" pitchFamily="18" charset="0"/>
                <a:cs typeface="Times New Roman" panose="02020603050405020304" pitchFamily="18" charset="0"/>
              </a:rPr>
              <a:t>Most of you must have used either Siri on apple, or OK google, or Alexa or Cortana to ask some questions like,</a:t>
            </a:r>
          </a:p>
          <a:p>
            <a:pPr marL="0" indent="0">
              <a:lnSpc>
                <a:spcPct val="150000"/>
              </a:lnSpc>
              <a:buNone/>
            </a:pPr>
            <a:r>
              <a:rPr lang="en-US" dirty="0">
                <a:latin typeface="Times New Roman" panose="02020603050405020304" pitchFamily="18" charset="0"/>
                <a:cs typeface="Times New Roman" panose="02020603050405020304" pitchFamily="18" charset="0"/>
              </a:rPr>
              <a:t>"OK, google, find the value of square root of 729“</a:t>
            </a:r>
          </a:p>
          <a:p>
            <a:pPr marL="0" indent="0">
              <a:lnSpc>
                <a:spcPct val="150000"/>
              </a:lnSpc>
              <a:buNone/>
            </a:pPr>
            <a:r>
              <a:rPr lang="en-US" dirty="0">
                <a:latin typeface="Times New Roman" panose="02020603050405020304" pitchFamily="18" charset="0"/>
                <a:cs typeface="Times New Roman" panose="02020603050405020304" pitchFamily="18" charset="0"/>
              </a:rPr>
              <a:t>"Or Alexa, what is the capital of Nepal“</a:t>
            </a:r>
          </a:p>
          <a:p>
            <a:pPr marL="0" indent="0">
              <a:lnSpc>
                <a:spcPct val="150000"/>
              </a:lnSpc>
              <a:buNone/>
            </a:pPr>
            <a:r>
              <a:rPr lang="en-US" dirty="0">
                <a:latin typeface="Times New Roman" panose="02020603050405020304" pitchFamily="18" charset="0"/>
                <a:cs typeface="Times New Roman" panose="02020603050405020304" pitchFamily="18" charset="0"/>
              </a:rPr>
              <a:t>And these speech user interfaces interpret your speech input and processes the data from the database and after successful interpretation answers you back in speech.</a:t>
            </a:r>
          </a:p>
          <a:p>
            <a:pPr>
              <a:lnSpc>
                <a:spcPct val="150000"/>
              </a:lnSpc>
            </a:pPr>
            <a:r>
              <a:rPr lang="en-US" dirty="0">
                <a:latin typeface="Times New Roman" panose="02020603050405020304" pitchFamily="18" charset="0"/>
                <a:cs typeface="Times New Roman" panose="02020603050405020304" pitchFamily="18" charset="0"/>
              </a:rPr>
              <a:t>If the query is not understood, it will ask you to repeat the query.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20285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AD5039-6A47-F3F5-72D4-6AB0E2B027AE}"/>
              </a:ext>
            </a:extLst>
          </p:cNvPr>
          <p:cNvSpPr>
            <a:spLocks noGrp="1"/>
          </p:cNvSpPr>
          <p:nvPr>
            <p:ph idx="1"/>
          </p:nvPr>
        </p:nvSpPr>
        <p:spPr>
          <a:xfrm>
            <a:off x="0" y="0"/>
            <a:ext cx="12191999" cy="6858000"/>
          </a:xfrm>
        </p:spPr>
        <p:txBody>
          <a:bodyPr>
            <a:normAutofit fontScale="85000" lnSpcReduction="20000"/>
          </a:bodyPr>
          <a:lstStyle/>
          <a:p>
            <a:pPr marL="0" indent="0">
              <a:lnSpc>
                <a:spcPct val="150000"/>
              </a:lnSpc>
              <a:buNone/>
            </a:pPr>
            <a:r>
              <a:rPr lang="en-US" sz="3300" b="1" dirty="0">
                <a:latin typeface="Times New Roman" panose="02020603050405020304" pitchFamily="18" charset="0"/>
                <a:cs typeface="Times New Roman" panose="02020603050405020304" pitchFamily="18" charset="0"/>
              </a:rPr>
              <a:t>Interface for Parametric users</a:t>
            </a:r>
          </a:p>
          <a:p>
            <a:pPr>
              <a:lnSpc>
                <a:spcPct val="150000"/>
              </a:lnSpc>
            </a:pPr>
            <a:r>
              <a:rPr lang="en-US" dirty="0">
                <a:latin typeface="Times New Roman" panose="02020603050405020304" pitchFamily="18" charset="0"/>
                <a:cs typeface="Times New Roman" panose="02020603050405020304" pitchFamily="18" charset="0"/>
              </a:rPr>
              <a:t>Parametric users are users that have a small set of operations that need to be performed and that too repeatedly.</a:t>
            </a:r>
          </a:p>
          <a:p>
            <a:pPr>
              <a:lnSpc>
                <a:spcPct val="150000"/>
              </a:lnSpc>
            </a:pPr>
            <a:r>
              <a:rPr lang="en-US" dirty="0">
                <a:latin typeface="Times New Roman" panose="02020603050405020304" pitchFamily="18" charset="0"/>
                <a:cs typeface="Times New Roman" panose="02020603050405020304" pitchFamily="18" charset="0"/>
              </a:rPr>
              <a:t>This makes it important to reduce the amount of keystrokes for each operations.</a:t>
            </a:r>
          </a:p>
          <a:p>
            <a:pPr>
              <a:lnSpc>
                <a:spcPct val="150000"/>
              </a:lnSpc>
            </a:pPr>
            <a:r>
              <a:rPr lang="en-US" dirty="0">
                <a:latin typeface="Times New Roman" panose="02020603050405020304" pitchFamily="18" charset="0"/>
                <a:cs typeface="Times New Roman" panose="02020603050405020304" pitchFamily="18" charset="0"/>
              </a:rPr>
              <a:t>So the programmers program such interface so that the operations can be performed with single key stroke.</a:t>
            </a:r>
          </a:p>
          <a:p>
            <a:pPr marL="0" indent="0">
              <a:lnSpc>
                <a:spcPct val="150000"/>
              </a:lnSpc>
              <a:buNone/>
            </a:pPr>
            <a:r>
              <a:rPr lang="en-US" sz="3300" b="1" dirty="0">
                <a:latin typeface="Times New Roman" panose="02020603050405020304" pitchFamily="18" charset="0"/>
                <a:cs typeface="Times New Roman" panose="02020603050405020304" pitchFamily="18" charset="0"/>
              </a:rPr>
              <a:t>Example</a:t>
            </a:r>
          </a:p>
          <a:p>
            <a:pPr>
              <a:lnSpc>
                <a:spcPct val="150000"/>
              </a:lnSpc>
            </a:pPr>
            <a:r>
              <a:rPr lang="en-US" dirty="0">
                <a:latin typeface="Times New Roman" panose="02020603050405020304" pitchFamily="18" charset="0"/>
                <a:cs typeface="Times New Roman" panose="02020603050405020304" pitchFamily="18" charset="0"/>
              </a:rPr>
              <a:t>Let's say there is an ATM. The ATM has limited operations to do like, check the balance, withdraw money or change pin of the card.</a:t>
            </a:r>
          </a:p>
          <a:p>
            <a:pPr>
              <a:lnSpc>
                <a:spcPct val="150000"/>
              </a:lnSpc>
            </a:pPr>
            <a:r>
              <a:rPr lang="en-US" dirty="0">
                <a:latin typeface="Times New Roman" panose="02020603050405020304" pitchFamily="18" charset="0"/>
                <a:cs typeface="Times New Roman" panose="02020603050405020304" pitchFamily="18" charset="0"/>
              </a:rPr>
              <a:t>So as you know, any of these operations which are complex programmatically but the queries are generated with minimal key strokes, as there are only three operations the ATM has to perform and nothing more.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6813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B00A9-C50B-0DEB-09D3-09B8236FDBEC}"/>
              </a:ext>
            </a:extLst>
          </p:cNvPr>
          <p:cNvSpPr>
            <a:spLocks noGrp="1"/>
          </p:cNvSpPr>
          <p:nvPr>
            <p:ph idx="1"/>
          </p:nvPr>
        </p:nvSpPr>
        <p:spPr>
          <a:xfrm>
            <a:off x="838200" y="522514"/>
            <a:ext cx="10515600" cy="5654449"/>
          </a:xfrm>
        </p:spPr>
        <p:txBody>
          <a:bodyPr/>
          <a:lstStyle/>
          <a:p>
            <a:pPr marL="0" indent="0">
              <a:lnSpc>
                <a:spcPct val="150000"/>
              </a:lnSpc>
              <a:buNone/>
            </a:pPr>
            <a:r>
              <a:rPr lang="en-US" sz="3200" b="1" dirty="0">
                <a:latin typeface="Times New Roman" panose="02020603050405020304" pitchFamily="18" charset="0"/>
                <a:cs typeface="Times New Roman" panose="02020603050405020304" pitchFamily="18" charset="0"/>
              </a:rPr>
              <a:t>Interface for DBA</a:t>
            </a:r>
          </a:p>
          <a:p>
            <a:pPr>
              <a:lnSpc>
                <a:spcPct val="150000"/>
              </a:lnSpc>
            </a:pPr>
            <a:r>
              <a:rPr lang="en-US" dirty="0">
                <a:latin typeface="Times New Roman" panose="02020603050405020304" pitchFamily="18" charset="0"/>
                <a:cs typeface="Times New Roman" panose="02020603050405020304" pitchFamily="18" charset="0"/>
              </a:rPr>
              <a:t>Most database systems contain privileged commands that can be used only by the DBA staff.</a:t>
            </a:r>
          </a:p>
          <a:p>
            <a:pPr>
              <a:lnSpc>
                <a:spcPct val="150000"/>
              </a:lnSpc>
            </a:pPr>
            <a:r>
              <a:rPr lang="en-US" dirty="0">
                <a:latin typeface="Times New Roman" panose="02020603050405020304" pitchFamily="18" charset="0"/>
                <a:cs typeface="Times New Roman" panose="02020603050405020304" pitchFamily="18" charset="0"/>
              </a:rPr>
              <a:t>These include commands for creating accounts, setting system parameters, granting account authorization, changing a schema, and reorganizing the storage structures of a database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6391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F8BC-DCC2-B961-A1C9-BAB3F15B595B}"/>
              </a:ext>
            </a:extLst>
          </p:cNvPr>
          <p:cNvSpPr>
            <a:spLocks noGrp="1"/>
          </p:cNvSpPr>
          <p:nvPr>
            <p:ph type="title"/>
          </p:nvPr>
        </p:nvSpPr>
        <p:spPr>
          <a:xfrm>
            <a:off x="0" y="132522"/>
            <a:ext cx="11353800" cy="1292018"/>
          </a:xfrm>
        </p:spPr>
        <p:txBody>
          <a:bodyPr>
            <a:noAutofit/>
          </a:bodyPr>
          <a:lstStyle/>
          <a:p>
            <a:pPr marL="742950" lvl="1" indent="-285750" rtl="0">
              <a:lnSpc>
                <a:spcPct val="150000"/>
              </a:lnSpc>
              <a:spcBef>
                <a:spcPts val="5"/>
              </a:spcBef>
              <a:tabLst>
                <a:tab pos="1042670" algn="l"/>
              </a:tabLst>
            </a:pPr>
            <a:r>
              <a:rPr lang="en-US" sz="3600" b="1" kern="0" spc="-20" dirty="0">
                <a:effectLst/>
                <a:latin typeface="Times New Roman" panose="02020603050405020304" pitchFamily="18" charset="0"/>
                <a:ea typeface="Times New Roman" panose="02020603050405020304" pitchFamily="18" charset="0"/>
              </a:rPr>
              <a:t>The</a:t>
            </a:r>
            <a:r>
              <a:rPr lang="en-US" sz="3600" b="1" kern="0" spc="-15" dirty="0">
                <a:effectLst/>
                <a:latin typeface="Times New Roman" panose="02020603050405020304" pitchFamily="18" charset="0"/>
                <a:ea typeface="Times New Roman" panose="02020603050405020304" pitchFamily="18" charset="0"/>
              </a:rPr>
              <a:t> </a:t>
            </a:r>
            <a:r>
              <a:rPr lang="en-US" sz="3600" b="1" kern="0" spc="-20" dirty="0">
                <a:effectLst/>
                <a:latin typeface="Times New Roman" panose="02020603050405020304" pitchFamily="18" charset="0"/>
                <a:ea typeface="Times New Roman" panose="02020603050405020304" pitchFamily="18" charset="0"/>
              </a:rPr>
              <a:t>Database</a:t>
            </a:r>
            <a:r>
              <a:rPr lang="en-US" sz="3600" b="1" kern="0" spc="-45" dirty="0">
                <a:effectLst/>
                <a:latin typeface="Times New Roman" panose="02020603050405020304" pitchFamily="18" charset="0"/>
                <a:ea typeface="Times New Roman" panose="02020603050405020304" pitchFamily="18" charset="0"/>
              </a:rPr>
              <a:t> </a:t>
            </a:r>
            <a:r>
              <a:rPr lang="en-US" sz="3600" b="1" kern="0" spc="-20" dirty="0">
                <a:effectLst/>
                <a:latin typeface="Times New Roman" panose="02020603050405020304" pitchFamily="18" charset="0"/>
                <a:ea typeface="Times New Roman" panose="02020603050405020304" pitchFamily="18" charset="0"/>
              </a:rPr>
              <a:t>System</a:t>
            </a:r>
            <a:r>
              <a:rPr lang="en-US" sz="3600" b="1" kern="0" spc="-55" dirty="0">
                <a:effectLst/>
                <a:latin typeface="Times New Roman" panose="02020603050405020304" pitchFamily="18" charset="0"/>
                <a:ea typeface="Times New Roman" panose="02020603050405020304" pitchFamily="18" charset="0"/>
              </a:rPr>
              <a:t> </a:t>
            </a:r>
            <a:r>
              <a:rPr lang="en-US" sz="3600" b="1" kern="0" spc="-10" dirty="0">
                <a:effectLst/>
                <a:latin typeface="Times New Roman" panose="02020603050405020304" pitchFamily="18" charset="0"/>
                <a:ea typeface="Times New Roman" panose="02020603050405020304" pitchFamily="18" charset="0"/>
              </a:rPr>
              <a:t>Environment</a:t>
            </a:r>
            <a:br>
              <a:rPr lang="en-IN" sz="3600" b="1" kern="0" spc="-20" dirty="0">
                <a:effectLst/>
                <a:latin typeface="Times New Roman" panose="02020603050405020304" pitchFamily="18" charset="0"/>
                <a:ea typeface="Times New Roman" panose="02020603050405020304" pitchFamily="18" charset="0"/>
              </a:rPr>
            </a:br>
            <a:r>
              <a:rPr lang="en-US" sz="2800" b="1" spc="-30" dirty="0">
                <a:effectLst/>
                <a:latin typeface="Times New Roman" panose="02020603050405020304" pitchFamily="18" charset="0"/>
                <a:ea typeface="Times New Roman" panose="02020603050405020304" pitchFamily="18" charset="0"/>
              </a:rPr>
              <a:t>DBMS</a:t>
            </a:r>
            <a:r>
              <a:rPr lang="en-US" sz="2800" b="1" spc="95" dirty="0">
                <a:effectLst/>
                <a:latin typeface="Times New Roman" panose="02020603050405020304" pitchFamily="18" charset="0"/>
                <a:ea typeface="Times New Roman" panose="02020603050405020304" pitchFamily="18" charset="0"/>
              </a:rPr>
              <a:t> </a:t>
            </a:r>
            <a:r>
              <a:rPr lang="en-US" sz="2800" b="1" spc="-30" dirty="0">
                <a:effectLst/>
                <a:latin typeface="Times New Roman" panose="02020603050405020304" pitchFamily="18" charset="0"/>
                <a:ea typeface="Times New Roman" panose="02020603050405020304" pitchFamily="18" charset="0"/>
              </a:rPr>
              <a:t>Component</a:t>
            </a:r>
            <a:r>
              <a:rPr lang="en-US" sz="2800" b="1" spc="70" dirty="0">
                <a:effectLst/>
                <a:latin typeface="Times New Roman" panose="02020603050405020304" pitchFamily="18" charset="0"/>
                <a:ea typeface="Times New Roman" panose="02020603050405020304" pitchFamily="18" charset="0"/>
              </a:rPr>
              <a:t> </a:t>
            </a:r>
            <a:r>
              <a:rPr lang="en-US" sz="2800" b="1" spc="-10" dirty="0">
                <a:effectLst/>
                <a:latin typeface="Times New Roman" panose="02020603050405020304" pitchFamily="18" charset="0"/>
                <a:ea typeface="Times New Roman" panose="02020603050405020304" pitchFamily="18" charset="0"/>
              </a:rPr>
              <a:t>Modules</a:t>
            </a:r>
            <a:br>
              <a:rPr lang="en-IN" sz="2800" b="1" spc="-30" dirty="0">
                <a:effectLst/>
                <a:latin typeface="Times New Roman" panose="02020603050405020304" pitchFamily="18" charset="0"/>
                <a:ea typeface="Times New Roman" panose="02020603050405020304" pitchFamily="18" charset="0"/>
              </a:rPr>
            </a:br>
            <a:endParaRPr lang="en-IN" sz="2800" dirty="0"/>
          </a:p>
        </p:txBody>
      </p:sp>
      <p:pic>
        <p:nvPicPr>
          <p:cNvPr id="4" name="Image 417">
            <a:extLst>
              <a:ext uri="{FF2B5EF4-FFF2-40B4-BE49-F238E27FC236}">
                <a16:creationId xmlns:a16="http://schemas.microsoft.com/office/drawing/2014/main" id="{5E2D2FDA-F1F0-C695-ED6C-A6FFA1E2D467}"/>
              </a:ext>
            </a:extLst>
          </p:cNvPr>
          <p:cNvPicPr>
            <a:picLocks/>
          </p:cNvPicPr>
          <p:nvPr/>
        </p:nvPicPr>
        <p:blipFill>
          <a:blip r:embed="rId2" cstate="print"/>
          <a:stretch>
            <a:fillRect/>
          </a:stretch>
        </p:blipFill>
        <p:spPr>
          <a:xfrm>
            <a:off x="106017" y="1325217"/>
            <a:ext cx="12085983" cy="5532783"/>
          </a:xfrm>
          <a:prstGeom prst="rect">
            <a:avLst/>
          </a:prstGeom>
        </p:spPr>
      </p:pic>
    </p:spTree>
    <p:extLst>
      <p:ext uri="{BB962C8B-B14F-4D97-AF65-F5344CB8AC3E}">
        <p14:creationId xmlns:p14="http://schemas.microsoft.com/office/powerpoint/2010/main" val="19276761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FF96CF-6769-61E5-5B5E-43FCF116DFD6}"/>
              </a:ext>
            </a:extLst>
          </p:cNvPr>
          <p:cNvSpPr>
            <a:spLocks noGrp="1"/>
          </p:cNvSpPr>
          <p:nvPr>
            <p:ph idx="1"/>
          </p:nvPr>
        </p:nvSpPr>
        <p:spPr>
          <a:xfrm>
            <a:off x="384313" y="254000"/>
            <a:ext cx="11502887" cy="6491357"/>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This Diagram shows the different component has to be defined by database administrator and the database designer.</a:t>
            </a:r>
          </a:p>
          <a:p>
            <a:pPr>
              <a:lnSpc>
                <a:spcPct val="150000"/>
              </a:lnSpc>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top</a:t>
            </a:r>
            <a:r>
              <a:rPr lang="en-US" spc="1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part of the figure</a:t>
            </a:r>
            <a:r>
              <a:rPr lang="en-US"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refers</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to the</a:t>
            </a:r>
            <a:r>
              <a:rPr lang="en-US"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various users</a:t>
            </a:r>
            <a:r>
              <a:rPr lang="en-US" spc="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 the</a:t>
            </a:r>
            <a:r>
              <a:rPr lang="en-US"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US"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environment</a:t>
            </a:r>
            <a:r>
              <a:rPr lang="en-US" spc="1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 their interfaces. The lower part shows the internals of the DBMS responsible for storage</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 data and processing of transactions.</a:t>
            </a: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Once the database Design is completed the schemas has to be defined by the database administrator and the database designer.</a:t>
            </a:r>
          </a:p>
          <a:p>
            <a:pPr>
              <a:lnSpc>
                <a:spcPct val="150000"/>
              </a:lnSpc>
            </a:pPr>
            <a:r>
              <a:rPr lang="en-IN" dirty="0">
                <a:latin typeface="Times New Roman" panose="02020603050405020304" pitchFamily="18" charset="0"/>
                <a:cs typeface="Times New Roman" panose="02020603050405020304" pitchFamily="18" charset="0"/>
              </a:rPr>
              <a:t>So that DBA and its staff uses data definition language or DDL to specify these schemas.</a:t>
            </a:r>
          </a:p>
          <a:p>
            <a:endParaRPr lang="en-IN" dirty="0"/>
          </a:p>
        </p:txBody>
      </p:sp>
    </p:spTree>
    <p:extLst>
      <p:ext uri="{BB962C8B-B14F-4D97-AF65-F5344CB8AC3E}">
        <p14:creationId xmlns:p14="http://schemas.microsoft.com/office/powerpoint/2010/main" val="33778056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B4D23E4-C4A4-5C49-552A-989856D83456}"/>
              </a:ext>
            </a:extLst>
          </p:cNvPr>
          <p:cNvSpPr>
            <a:spLocks noGrp="1"/>
          </p:cNvSpPr>
          <p:nvPr>
            <p:ph idx="1"/>
          </p:nvPr>
        </p:nvSpPr>
        <p:spPr>
          <a:xfrm>
            <a:off x="225287" y="172278"/>
            <a:ext cx="11714922" cy="6685722"/>
          </a:xfrm>
        </p:spPr>
        <p:txBody>
          <a:bodyPr>
            <a:noAutofit/>
          </a:bodyPr>
          <a:lstStyle/>
          <a:p>
            <a:pPr marL="755650" marR="425450" indent="0" algn="just">
              <a:lnSpc>
                <a:spcPct val="150000"/>
              </a:lnSpc>
              <a:buNone/>
              <a:tabLst>
                <a:tab pos="1196975" algn="l"/>
                <a:tab pos="2473325" algn="l"/>
                <a:tab pos="3040380" algn="l"/>
                <a:tab pos="3828415" algn="l"/>
                <a:tab pos="4487545" algn="l"/>
                <a:tab pos="4733925" algn="l"/>
                <a:tab pos="5048885" algn="l"/>
                <a:tab pos="5517515" algn="l"/>
                <a:tab pos="5862320" algn="l"/>
              </a:tabLst>
            </a:pPr>
            <a:r>
              <a:rPr lang="en-US" b="1" spc="-20" dirty="0">
                <a:effectLst/>
                <a:latin typeface="Times New Roman" panose="02020603050405020304" pitchFamily="18" charset="0"/>
                <a:ea typeface="Times New Roman" panose="02020603050405020304" pitchFamily="18" charset="0"/>
                <a:cs typeface="Times New Roman" panose="02020603050405020304" pitchFamily="18" charset="0"/>
              </a:rPr>
              <a:t>DDL</a:t>
            </a:r>
            <a:r>
              <a:rPr lang="en-US" b="1"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b="1" spc="-10" dirty="0">
                <a:effectLst/>
                <a:latin typeface="Times New Roman" panose="02020603050405020304" pitchFamily="18" charset="0"/>
                <a:ea typeface="Times New Roman" panose="02020603050405020304" pitchFamily="18" charset="0"/>
                <a:cs typeface="Times New Roman" panose="02020603050405020304" pitchFamily="18" charset="0"/>
              </a:rPr>
              <a:t>compiler-</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processes</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schema</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definitions that is specified</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3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pc="-3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cs typeface="Times New Roman" panose="02020603050405020304" pitchFamily="18" charset="0"/>
              </a:rPr>
              <a:t>DDL and</a:t>
            </a:r>
            <a:r>
              <a:rPr lang="en-US" spc="-2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stores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descriptions of the schemas (meta-data) in the DBMS catalog.</a:t>
            </a:r>
          </a:p>
          <a:p>
            <a:pPr marL="755650" marR="425450" indent="0" algn="just">
              <a:lnSpc>
                <a:spcPct val="150000"/>
              </a:lnSpc>
              <a:buNone/>
              <a:tabLst>
                <a:tab pos="1196975" algn="l"/>
                <a:tab pos="2473325" algn="l"/>
                <a:tab pos="3040380" algn="l"/>
                <a:tab pos="3828415" algn="l"/>
                <a:tab pos="4487545" algn="l"/>
                <a:tab pos="4733925" algn="l"/>
                <a:tab pos="5048885" algn="l"/>
                <a:tab pos="5517515" algn="l"/>
                <a:tab pos="5862320" algn="l"/>
              </a:tabLs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Interactive</a:t>
            </a:r>
            <a:r>
              <a:rPr lang="en-US" b="1" spc="1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query</a:t>
            </a:r>
            <a:r>
              <a:rPr lang="en-US" b="1" spc="1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interface:</a:t>
            </a:r>
            <a:r>
              <a:rPr lang="en-US" b="1" spc="1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interface</a:t>
            </a:r>
            <a:r>
              <a:rPr lang="en-US"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pc="1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Casual users</a:t>
            </a:r>
            <a:r>
              <a:rPr lang="en-US"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persons</a:t>
            </a:r>
            <a:r>
              <a:rPr lang="en-US"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 occasional</a:t>
            </a:r>
            <a:r>
              <a:rPr lang="en-US" spc="1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need</a:t>
            </a:r>
            <a:r>
              <a:rPr lang="en-US" spc="1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for information from the database.</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Query compiler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validates for correctness of the query syntax, the 	names of files and data elements &amp; compiles them into an internal form.</a:t>
            </a:r>
            <a:endParaRPr lang="en-IN" dirty="0">
              <a:latin typeface="Times New Roman" panose="02020603050405020304" pitchFamily="18" charset="0"/>
              <a:cs typeface="Times New Roman" panose="02020603050405020304" pitchFamily="18" charset="0"/>
            </a:endParaRPr>
          </a:p>
          <a:p>
            <a:pPr marL="457200" lvl="1" indent="0" algn="just">
              <a:lnSpc>
                <a:spcPct val="150000"/>
              </a:lnSpc>
              <a:buNone/>
            </a:pPr>
            <a:r>
              <a:rPr lang="en-IN" sz="2800" b="1" dirty="0">
                <a:latin typeface="Times New Roman" panose="02020603050405020304" pitchFamily="18" charset="0"/>
                <a:cs typeface="Times New Roman" panose="02020603050405020304" pitchFamily="18" charset="0"/>
              </a:rPr>
              <a:t>   Query optimizer- </a:t>
            </a:r>
            <a:r>
              <a:rPr lang="en-IN" sz="2800" dirty="0">
                <a:latin typeface="Times New Roman" panose="02020603050405020304" pitchFamily="18" charset="0"/>
                <a:cs typeface="Times New Roman" panose="02020603050405020304" pitchFamily="18" charset="0"/>
              </a:rPr>
              <a:t>concerned with the rearrangement and possible reordering of operations, elimination of redundancies and use of correct algorithms and indexes during execution.</a:t>
            </a:r>
          </a:p>
        </p:txBody>
      </p:sp>
    </p:spTree>
    <p:extLst>
      <p:ext uri="{BB962C8B-B14F-4D97-AF65-F5344CB8AC3E}">
        <p14:creationId xmlns:p14="http://schemas.microsoft.com/office/powerpoint/2010/main" val="3327000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856F2E-3A7D-8F86-7685-0C04B184F62F}"/>
              </a:ext>
            </a:extLst>
          </p:cNvPr>
          <p:cNvSpPr>
            <a:spLocks noGrp="1"/>
          </p:cNvSpPr>
          <p:nvPr>
            <p:ph idx="1"/>
          </p:nvPr>
        </p:nvSpPr>
        <p:spPr>
          <a:xfrm>
            <a:off x="480392" y="132522"/>
            <a:ext cx="10969486" cy="6606208"/>
          </a:xfrm>
        </p:spPr>
        <p:txBody>
          <a:bodyPr>
            <a:normAutofit fontScale="25000" lnSpcReduction="20000"/>
          </a:bodyPr>
          <a:lstStyle/>
          <a:p>
            <a:pPr marL="721995" marR="869950">
              <a:lnSpc>
                <a:spcPct val="170000"/>
              </a:lnSpc>
            </a:pPr>
            <a:r>
              <a:rPr lang="en-US" sz="11200" b="1" dirty="0">
                <a:effectLst/>
                <a:latin typeface="Times New Roman" panose="02020603050405020304" pitchFamily="18" charset="0"/>
                <a:ea typeface="Times New Roman" panose="02020603050405020304" pitchFamily="18" charset="0"/>
              </a:rPr>
              <a:t>Pre-compiler - </a:t>
            </a:r>
            <a:r>
              <a:rPr lang="en-US" sz="11200" dirty="0">
                <a:effectLst/>
                <a:latin typeface="Times New Roman" panose="02020603050405020304" pitchFamily="18" charset="0"/>
                <a:ea typeface="Times New Roman" panose="02020603050405020304" pitchFamily="18" charset="0"/>
              </a:rPr>
              <a:t>extracts DML commands from an application program and sends to the DML compiler for compilation into object code for database access.</a:t>
            </a:r>
            <a:endParaRPr lang="en-IN" sz="11200" dirty="0">
              <a:effectLst/>
              <a:latin typeface="Times New Roman" panose="02020603050405020304" pitchFamily="18" charset="0"/>
              <a:ea typeface="Times New Roman" panose="02020603050405020304" pitchFamily="18" charset="0"/>
            </a:endParaRPr>
          </a:p>
          <a:p>
            <a:pPr marL="647065" marR="869950" indent="36830">
              <a:lnSpc>
                <a:spcPct val="170000"/>
              </a:lnSpc>
              <a:spcBef>
                <a:spcPts val="10"/>
              </a:spcBef>
            </a:pPr>
            <a:r>
              <a:rPr lang="en-US" sz="11200" b="1" dirty="0">
                <a:effectLst/>
                <a:latin typeface="Times New Roman" panose="02020603050405020304" pitchFamily="18" charset="0"/>
                <a:ea typeface="Times New Roman" panose="02020603050405020304" pitchFamily="18" charset="0"/>
              </a:rPr>
              <a:t>Host language compiler - </a:t>
            </a:r>
            <a:r>
              <a:rPr lang="en-US" sz="11200" dirty="0">
                <a:effectLst/>
                <a:latin typeface="Times New Roman" panose="02020603050405020304" pitchFamily="18" charset="0"/>
                <a:ea typeface="Times New Roman" panose="02020603050405020304" pitchFamily="18" charset="0"/>
              </a:rPr>
              <a:t>rest of the program is sent to the host language compiler. </a:t>
            </a:r>
          </a:p>
          <a:p>
            <a:pPr marL="647065" marR="869950" indent="0">
              <a:lnSpc>
                <a:spcPct val="170000"/>
              </a:lnSpc>
              <a:spcBef>
                <a:spcPts val="10"/>
              </a:spcBef>
              <a:buNone/>
            </a:pPr>
            <a:r>
              <a:rPr lang="en-US" sz="11200" dirty="0">
                <a:latin typeface="Times New Roman" panose="02020603050405020304" pitchFamily="18" charset="0"/>
                <a:ea typeface="Times New Roman" panose="02020603050405020304" pitchFamily="18" charset="0"/>
              </a:rPr>
              <a:t>The object code and remaining program are linked together to form the canned transaction </a:t>
            </a:r>
            <a:endParaRPr lang="en-US" sz="11200" dirty="0">
              <a:effectLst/>
              <a:latin typeface="Times New Roman" panose="02020603050405020304" pitchFamily="18" charset="0"/>
              <a:ea typeface="Times New Roman" panose="02020603050405020304" pitchFamily="18" charset="0"/>
            </a:endParaRPr>
          </a:p>
          <a:p>
            <a:pPr marL="647065" marR="869950" indent="36830">
              <a:lnSpc>
                <a:spcPct val="170000"/>
              </a:lnSpc>
              <a:spcBef>
                <a:spcPts val="10"/>
              </a:spcBef>
            </a:pPr>
            <a:r>
              <a:rPr lang="en-US" sz="11200" b="1" dirty="0">
                <a:effectLst/>
                <a:latin typeface="Times New Roman" panose="02020603050405020304" pitchFamily="18" charset="0"/>
                <a:ea typeface="Times New Roman" panose="02020603050405020304" pitchFamily="18" charset="0"/>
              </a:rPr>
              <a:t>Runtime</a:t>
            </a:r>
            <a:r>
              <a:rPr lang="en-US" sz="11200" b="1" spc="55" dirty="0">
                <a:effectLst/>
                <a:latin typeface="Times New Roman" panose="02020603050405020304" pitchFamily="18" charset="0"/>
                <a:ea typeface="Times New Roman" panose="02020603050405020304" pitchFamily="18" charset="0"/>
              </a:rPr>
              <a:t> </a:t>
            </a:r>
            <a:r>
              <a:rPr lang="en-US" sz="11200" b="1" dirty="0">
                <a:effectLst/>
                <a:latin typeface="Times New Roman" panose="02020603050405020304" pitchFamily="18" charset="0"/>
                <a:ea typeface="Times New Roman" panose="02020603050405020304" pitchFamily="18" charset="0"/>
              </a:rPr>
              <a:t>database</a:t>
            </a:r>
            <a:r>
              <a:rPr lang="en-US" sz="11200" b="1" spc="70" dirty="0">
                <a:effectLst/>
                <a:latin typeface="Times New Roman" panose="02020603050405020304" pitchFamily="18" charset="0"/>
                <a:ea typeface="Times New Roman" panose="02020603050405020304" pitchFamily="18" charset="0"/>
              </a:rPr>
              <a:t> </a:t>
            </a:r>
            <a:r>
              <a:rPr lang="en-US" sz="11200" b="1" dirty="0">
                <a:effectLst/>
                <a:latin typeface="Times New Roman" panose="02020603050405020304" pitchFamily="18" charset="0"/>
                <a:ea typeface="Times New Roman" panose="02020603050405020304" pitchFamily="18" charset="0"/>
              </a:rPr>
              <a:t>processor</a:t>
            </a:r>
            <a:r>
              <a:rPr lang="en-US" sz="11200" b="1" spc="60" dirty="0">
                <a:effectLst/>
                <a:latin typeface="Times New Roman" panose="02020603050405020304" pitchFamily="18" charset="0"/>
                <a:ea typeface="Times New Roman" panose="02020603050405020304" pitchFamily="18" charset="0"/>
              </a:rPr>
              <a:t> </a:t>
            </a:r>
            <a:r>
              <a:rPr lang="en-US" sz="11200" spc="-10" dirty="0">
                <a:effectLst/>
                <a:latin typeface="Times New Roman" panose="02020603050405020304" pitchFamily="18" charset="0"/>
                <a:ea typeface="Times New Roman" panose="02020603050405020304" pitchFamily="18" charset="0"/>
              </a:rPr>
              <a:t>executes </a:t>
            </a:r>
            <a:r>
              <a:rPr lang="en-US" sz="11200" spc="-25" dirty="0">
                <a:effectLst/>
                <a:latin typeface="Times New Roman" panose="02020603050405020304" pitchFamily="18" charset="0"/>
                <a:ea typeface="Times New Roman" panose="02020603050405020304" pitchFamily="18" charset="0"/>
              </a:rPr>
              <a:t>the</a:t>
            </a:r>
            <a:r>
              <a:rPr lang="en-US" sz="11200" spc="40"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privileged</a:t>
            </a:r>
            <a:r>
              <a:rPr lang="en-US" sz="11200" spc="45" dirty="0">
                <a:effectLst/>
                <a:latin typeface="Times New Roman" panose="02020603050405020304" pitchFamily="18" charset="0"/>
                <a:ea typeface="Times New Roman" panose="02020603050405020304" pitchFamily="18" charset="0"/>
              </a:rPr>
              <a:t> </a:t>
            </a:r>
            <a:r>
              <a:rPr lang="en-US" sz="11200" spc="-10" dirty="0">
                <a:effectLst/>
                <a:latin typeface="Times New Roman" panose="02020603050405020304" pitchFamily="18" charset="0"/>
                <a:ea typeface="Times New Roman" panose="02020603050405020304" pitchFamily="18" charset="0"/>
              </a:rPr>
              <a:t>commands </a:t>
            </a:r>
            <a:r>
              <a:rPr lang="en-US" sz="11200" spc="-25" dirty="0">
                <a:effectLst/>
                <a:latin typeface="Times New Roman" panose="02020603050405020304" pitchFamily="18" charset="0"/>
                <a:ea typeface="Times New Roman" panose="02020603050405020304" pitchFamily="18" charset="0"/>
              </a:rPr>
              <a:t>the</a:t>
            </a:r>
            <a:r>
              <a:rPr lang="en-US" sz="11200" spc="45"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executable</a:t>
            </a:r>
            <a:r>
              <a:rPr lang="en-US" sz="11200" spc="50"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query</a:t>
            </a:r>
            <a:r>
              <a:rPr lang="en-US" sz="11200" spc="10"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plans,</a:t>
            </a:r>
            <a:r>
              <a:rPr lang="en-US" sz="11200" spc="65"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and</a:t>
            </a:r>
            <a:r>
              <a:rPr lang="en-IN" sz="11200" spc="-25" dirty="0">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the</a:t>
            </a:r>
            <a:r>
              <a:rPr lang="en-US" sz="11200" spc="50"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canned</a:t>
            </a:r>
            <a:r>
              <a:rPr lang="en-US" sz="11200" spc="50"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transactions</a:t>
            </a:r>
            <a:r>
              <a:rPr lang="en-US" sz="11200" spc="75"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with</a:t>
            </a:r>
            <a:r>
              <a:rPr lang="en-US" sz="11200" spc="50" dirty="0">
                <a:effectLst/>
                <a:latin typeface="Times New Roman" panose="02020603050405020304" pitchFamily="18" charset="0"/>
                <a:ea typeface="Times New Roman" panose="02020603050405020304" pitchFamily="18" charset="0"/>
              </a:rPr>
              <a:t> </a:t>
            </a:r>
            <a:r>
              <a:rPr lang="en-US" sz="11200" spc="-25" dirty="0">
                <a:effectLst/>
                <a:latin typeface="Times New Roman" panose="02020603050405020304" pitchFamily="18" charset="0"/>
                <a:ea typeface="Times New Roman" panose="02020603050405020304" pitchFamily="18" charset="0"/>
              </a:rPr>
              <a:t>runtime</a:t>
            </a:r>
            <a:r>
              <a:rPr lang="en-US" sz="11200" spc="55" dirty="0">
                <a:effectLst/>
                <a:latin typeface="Times New Roman" panose="02020603050405020304" pitchFamily="18" charset="0"/>
                <a:ea typeface="Times New Roman" panose="02020603050405020304" pitchFamily="18" charset="0"/>
              </a:rPr>
              <a:t> </a:t>
            </a:r>
            <a:r>
              <a:rPr lang="en-US" sz="11200" spc="-10" dirty="0">
                <a:effectLst/>
                <a:latin typeface="Times New Roman" panose="02020603050405020304" pitchFamily="18" charset="0"/>
                <a:ea typeface="Times New Roman" panose="02020603050405020304" pitchFamily="18" charset="0"/>
              </a:rPr>
              <a:t>parameters.</a:t>
            </a:r>
            <a:endParaRPr lang="en-IN" sz="11200" spc="-25"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21641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F17EB50-00A7-E06A-1377-F4326DB2F7BB}"/>
              </a:ext>
            </a:extLst>
          </p:cNvPr>
          <p:cNvSpPr>
            <a:spLocks noGrp="1"/>
          </p:cNvSpPr>
          <p:nvPr>
            <p:ph idx="1"/>
          </p:nvPr>
        </p:nvSpPr>
        <p:spPr>
          <a:xfrm>
            <a:off x="493643" y="314739"/>
            <a:ext cx="10730948" cy="6228522"/>
          </a:xfrm>
        </p:spPr>
        <p:txBody>
          <a:bodyPr>
            <a:normAutofit fontScale="25000" lnSpcReduction="20000"/>
          </a:bodyPr>
          <a:lstStyle/>
          <a:p>
            <a:pPr marL="612775" marR="869950">
              <a:lnSpc>
                <a:spcPct val="170000"/>
              </a:lnSpc>
              <a:spcBef>
                <a:spcPts val="15"/>
              </a:spcBef>
            </a:pPr>
            <a:r>
              <a:rPr lang="en-US" sz="11200" b="1" dirty="0">
                <a:latin typeface="Times New Roman" panose="02020603050405020304" pitchFamily="18" charset="0"/>
                <a:ea typeface="Times New Roman" panose="02020603050405020304" pitchFamily="18" charset="0"/>
              </a:rPr>
              <a:t>S</a:t>
            </a:r>
            <a:r>
              <a:rPr lang="en-US" sz="11200" b="1" dirty="0">
                <a:effectLst/>
                <a:latin typeface="Times New Roman" panose="02020603050405020304" pitchFamily="18" charset="0"/>
                <a:ea typeface="Times New Roman" panose="02020603050405020304" pitchFamily="18" charset="0"/>
              </a:rPr>
              <a:t>tored data manager </a:t>
            </a:r>
            <a:r>
              <a:rPr lang="en-US" sz="11200" dirty="0">
                <a:effectLst/>
                <a:latin typeface="Times New Roman" panose="02020603050405020304" pitchFamily="18" charset="0"/>
                <a:ea typeface="Times New Roman" panose="02020603050405020304" pitchFamily="18" charset="0"/>
              </a:rPr>
              <a:t>Controls the access to the information that is stored on the disk and main memory. This module controls the data transfer between the disk and the main memory. Once the data is in  main memory then it can be processed by another DBMS module.</a:t>
            </a:r>
            <a:endParaRPr lang="en-IN" sz="11200" dirty="0">
              <a:effectLst/>
              <a:latin typeface="Times New Roman" panose="02020603050405020304" pitchFamily="18" charset="0"/>
              <a:ea typeface="Times New Roman" panose="02020603050405020304" pitchFamily="18" charset="0"/>
            </a:endParaRPr>
          </a:p>
          <a:p>
            <a:pPr marL="578485" marR="779780">
              <a:lnSpc>
                <a:spcPct val="170000"/>
              </a:lnSpc>
            </a:pPr>
            <a:r>
              <a:rPr lang="en-US" sz="11200" b="1" dirty="0">
                <a:latin typeface="Times New Roman" panose="02020603050405020304" pitchFamily="18" charset="0"/>
                <a:ea typeface="Times New Roman" panose="02020603050405020304" pitchFamily="18" charset="0"/>
              </a:rPr>
              <a:t>C</a:t>
            </a:r>
            <a:r>
              <a:rPr lang="en-US" sz="11200" b="1" dirty="0">
                <a:effectLst/>
                <a:latin typeface="Times New Roman" panose="02020603050405020304" pitchFamily="18" charset="0"/>
                <a:ea typeface="Times New Roman" panose="02020603050405020304" pitchFamily="18" charset="0"/>
              </a:rPr>
              <a:t>oncurrency control and</a:t>
            </a:r>
            <a:r>
              <a:rPr lang="en-US" sz="11200" dirty="0">
                <a:effectLst/>
                <a:latin typeface="Times New Roman" panose="02020603050405020304" pitchFamily="18" charset="0"/>
                <a:ea typeface="Times New Roman" panose="02020603050405020304" pitchFamily="18" charset="0"/>
              </a:rPr>
              <a:t> </a:t>
            </a:r>
            <a:r>
              <a:rPr lang="en-US" sz="11200" b="1" dirty="0">
                <a:effectLst/>
                <a:latin typeface="Times New Roman" panose="02020603050405020304" pitchFamily="18" charset="0"/>
                <a:ea typeface="Times New Roman" panose="02020603050405020304" pitchFamily="18" charset="0"/>
              </a:rPr>
              <a:t>backup and recovery systems</a:t>
            </a:r>
            <a:r>
              <a:rPr lang="en-US" sz="11200" b="1" spc="400" dirty="0">
                <a:effectLst/>
                <a:latin typeface="Times New Roman" panose="02020603050405020304" pitchFamily="18" charset="0"/>
                <a:ea typeface="Times New Roman" panose="02020603050405020304" pitchFamily="18" charset="0"/>
              </a:rPr>
              <a:t> </a:t>
            </a:r>
            <a:r>
              <a:rPr lang="en-US" sz="11200" dirty="0">
                <a:effectLst/>
                <a:latin typeface="Times New Roman" panose="02020603050405020304" pitchFamily="18" charset="0"/>
                <a:ea typeface="Times New Roman" panose="02020603050405020304" pitchFamily="18" charset="0"/>
              </a:rPr>
              <a:t>integrated into the working of the runtime database processor for purposes of transaction management.</a:t>
            </a:r>
            <a:endParaRPr lang="en-IN" sz="1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390277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978B-E4FF-F210-62C2-7B888A4E7E95}"/>
              </a:ext>
            </a:extLst>
          </p:cNvPr>
          <p:cNvSpPr>
            <a:spLocks noGrp="1"/>
          </p:cNvSpPr>
          <p:nvPr>
            <p:ph type="title"/>
          </p:nvPr>
        </p:nvSpPr>
        <p:spPr>
          <a:xfrm>
            <a:off x="384313" y="1"/>
            <a:ext cx="10969487" cy="1073425"/>
          </a:xfrm>
        </p:spPr>
        <p:txBody>
          <a:bodyPr>
            <a:normAutofit fontScale="90000"/>
          </a:bodyPr>
          <a:lstStyle/>
          <a:p>
            <a:br>
              <a:rPr lang="en-IN" sz="4400" b="0" i="0" u="none" strike="noStrike" baseline="0" dirty="0">
                <a:latin typeface="CIDFont+F1"/>
              </a:rPr>
            </a:br>
            <a:r>
              <a:rPr lang="en-IN" sz="4400" b="1" i="0" u="none" strike="noStrike" baseline="0" dirty="0">
                <a:latin typeface="Times New Roman" panose="02020603050405020304" pitchFamily="18" charset="0"/>
                <a:cs typeface="Times New Roman" panose="02020603050405020304" pitchFamily="18" charset="0"/>
              </a:rPr>
              <a:t>Database System Utilities</a:t>
            </a:r>
            <a:br>
              <a:rPr lang="en-IN"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5CEFE94E-5E4F-F1BC-D745-B79CB5C5474A}"/>
              </a:ext>
            </a:extLst>
          </p:cNvPr>
          <p:cNvSpPr>
            <a:spLocks noGrp="1"/>
          </p:cNvSpPr>
          <p:nvPr>
            <p:ph idx="1"/>
          </p:nvPr>
        </p:nvSpPr>
        <p:spPr>
          <a:xfrm>
            <a:off x="583096" y="1073426"/>
            <a:ext cx="10866782" cy="5784575"/>
          </a:xfrm>
        </p:spPr>
        <p:txBody>
          <a:bodyPr>
            <a:noAutofit/>
          </a:bodyPr>
          <a:lstStyle/>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Database utilities help the DBA to manage the database system</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Loading: </a:t>
            </a:r>
            <a:r>
              <a:rPr lang="en-US" b="0" i="0" u="none" strike="noStrike" baseline="0" dirty="0">
                <a:latin typeface="Times New Roman" panose="02020603050405020304" pitchFamily="18" charset="0"/>
                <a:cs typeface="Times New Roman" panose="02020603050405020304" pitchFamily="18" charset="0"/>
              </a:rPr>
              <a:t>used to load existing data files  into the </a:t>
            </a:r>
            <a:r>
              <a:rPr lang="en-IN" b="0" i="0" u="none" strike="noStrike" baseline="0" dirty="0">
                <a:latin typeface="Times New Roman" panose="02020603050405020304" pitchFamily="18" charset="0"/>
                <a:cs typeface="Times New Roman" panose="02020603050405020304" pitchFamily="18" charset="0"/>
              </a:rPr>
              <a:t>database.</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Backup: </a:t>
            </a:r>
            <a:r>
              <a:rPr lang="en-US" b="0" i="0" u="none" strike="noStrike" baseline="0" dirty="0">
                <a:latin typeface="Times New Roman" panose="02020603050405020304" pitchFamily="18" charset="0"/>
                <a:cs typeface="Times New Roman" panose="02020603050405020304" pitchFamily="18" charset="0"/>
              </a:rPr>
              <a:t>creates a backup copy of the database, usually by dumping the entire database onto tape or other mass storage medium. </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Incremental backups are also often used, where only changes since the previous backup are recorded. Incremental backup is more complex, but saves storage</a:t>
            </a:r>
            <a:r>
              <a:rPr lang="en-IN" b="0" i="0" u="none" strike="noStrike" baseline="0" dirty="0">
                <a:latin typeface="Times New Roman" panose="02020603050405020304" pitchFamily="18" charset="0"/>
                <a:cs typeface="Times New Roman" panose="02020603050405020304" pitchFamily="18" charset="0"/>
              </a:rPr>
              <a:t>space</a:t>
            </a:r>
            <a:r>
              <a:rPr lang="en-IN" sz="2400" b="0" i="0" u="none" strike="noStrike" baseline="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164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51C81-F7AC-94B8-4FE3-CE71881BDE93}"/>
              </a:ext>
            </a:extLst>
          </p:cNvPr>
          <p:cNvSpPr>
            <a:spLocks noGrp="1"/>
          </p:cNvSpPr>
          <p:nvPr>
            <p:ph idx="1"/>
          </p:nvPr>
        </p:nvSpPr>
        <p:spPr>
          <a:xfrm>
            <a:off x="583096" y="304800"/>
            <a:ext cx="10614992" cy="6162261"/>
          </a:xfrm>
        </p:spPr>
        <p:txBody>
          <a:bodyPr>
            <a:normAutofit/>
          </a:bodyPr>
          <a:lstStyle/>
          <a:p>
            <a:pPr algn="l">
              <a:lnSpc>
                <a:spcPct val="150000"/>
              </a:lnSpc>
            </a:pPr>
            <a:r>
              <a:rPr lang="en-US" sz="2800" b="1" i="0" u="none" strike="noStrike" baseline="0" dirty="0">
                <a:latin typeface="Times New Roman" panose="02020603050405020304" pitchFamily="18" charset="0"/>
                <a:cs typeface="Times New Roman" panose="02020603050405020304" pitchFamily="18" charset="0"/>
              </a:rPr>
              <a:t>Database storage reorganization: </a:t>
            </a:r>
            <a:r>
              <a:rPr lang="en-US" sz="2800" b="0" i="0" u="none" strike="noStrike" baseline="0" dirty="0">
                <a:latin typeface="Times New Roman" panose="02020603050405020304" pitchFamily="18" charset="0"/>
                <a:cs typeface="Times New Roman" panose="02020603050405020304" pitchFamily="18" charset="0"/>
              </a:rPr>
              <a:t>used to reorganize a set of database files into different file organizations, and create new access paths to improve performance.</a:t>
            </a:r>
          </a:p>
          <a:p>
            <a:pPr algn="l">
              <a:lnSpc>
                <a:spcPct val="150000"/>
              </a:lnSpc>
            </a:pPr>
            <a:r>
              <a:rPr lang="en-US" sz="2800" b="1" i="0" u="none" strike="noStrike" baseline="0" dirty="0">
                <a:latin typeface="Times New Roman" panose="02020603050405020304" pitchFamily="18" charset="0"/>
                <a:cs typeface="Times New Roman" panose="02020603050405020304" pitchFamily="18" charset="0"/>
              </a:rPr>
              <a:t>Performance monitoring: </a:t>
            </a:r>
            <a:r>
              <a:rPr lang="en-US" sz="2800" b="0" i="0" u="none" strike="noStrike" baseline="0" dirty="0">
                <a:latin typeface="Times New Roman" panose="02020603050405020304" pitchFamily="18" charset="0"/>
                <a:cs typeface="Times New Roman" panose="02020603050405020304" pitchFamily="18" charset="0"/>
              </a:rPr>
              <a:t>monitors database usage and provides statistics to the DBA. </a:t>
            </a:r>
          </a:p>
          <a:p>
            <a:pPr marL="0" indent="0" algn="l">
              <a:lnSpc>
                <a:spcPct val="150000"/>
              </a:lnSpc>
              <a:buNone/>
            </a:pPr>
            <a:r>
              <a:rPr lang="en-US" sz="2800" b="0" i="0" u="none" strike="noStrike" baseline="0" dirty="0">
                <a:latin typeface="Times New Roman" panose="02020603050405020304" pitchFamily="18" charset="0"/>
                <a:cs typeface="Times New Roman" panose="02020603050405020304" pitchFamily="18" charset="0"/>
              </a:rPr>
              <a:t>The DBA uses the statistics in making decisions such as whether or not to reorganize files or whether to add or drop indexes to improve performance.</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7111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18A845-9C37-14DC-2890-4465221611F9}"/>
              </a:ext>
            </a:extLst>
          </p:cNvPr>
          <p:cNvPicPr>
            <a:picLocks noGrp="1" noChangeAspect="1"/>
          </p:cNvPicPr>
          <p:nvPr>
            <p:ph idx="1"/>
          </p:nvPr>
        </p:nvPicPr>
        <p:blipFill>
          <a:blip r:embed="rId2"/>
          <a:stretch>
            <a:fillRect/>
          </a:stretch>
        </p:blipFill>
        <p:spPr>
          <a:xfrm>
            <a:off x="3786851" y="1689904"/>
            <a:ext cx="6724891" cy="4825428"/>
          </a:xfrm>
        </p:spPr>
      </p:pic>
      <p:sp>
        <p:nvSpPr>
          <p:cNvPr id="3" name="TextBox 2">
            <a:extLst>
              <a:ext uri="{FF2B5EF4-FFF2-40B4-BE49-F238E27FC236}">
                <a16:creationId xmlns:a16="http://schemas.microsoft.com/office/drawing/2014/main" id="{6CCCD648-5159-4E95-FB7D-4DD460B8F03B}"/>
              </a:ext>
            </a:extLst>
          </p:cNvPr>
          <p:cNvSpPr txBox="1"/>
          <p:nvPr/>
        </p:nvSpPr>
        <p:spPr>
          <a:xfrm>
            <a:off x="406613" y="342668"/>
            <a:ext cx="11057253" cy="1687963"/>
          </a:xfrm>
          <a:prstGeom prst="rect">
            <a:avLst/>
          </a:prstGeom>
          <a:noFill/>
        </p:spPr>
        <p:txBody>
          <a:bodyPr wrap="square">
            <a:spAutoFit/>
          </a:bodyPr>
          <a:lstStyle/>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3. SECTION file: stores data on each section of a course.</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4. GRADE_REPORT file: stores the grades that students receive in the various sections they </a:t>
            </a:r>
            <a:r>
              <a:rPr lang="en-IN" sz="2400" b="0" i="0" u="none" strike="noStrike" baseline="0" dirty="0">
                <a:latin typeface="Times New Roman" panose="02020603050405020304" pitchFamily="18" charset="0"/>
                <a:cs typeface="Times New Roman" panose="02020603050405020304" pitchFamily="18" charset="0"/>
              </a:rPr>
              <a:t>have completed.</a:t>
            </a:r>
          </a:p>
        </p:txBody>
      </p:sp>
    </p:spTree>
    <p:extLst>
      <p:ext uri="{BB962C8B-B14F-4D97-AF65-F5344CB8AC3E}">
        <p14:creationId xmlns:p14="http://schemas.microsoft.com/office/powerpoint/2010/main" val="32311980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EF93-09EC-9004-E45A-A0B6FCA76A17}"/>
              </a:ext>
            </a:extLst>
          </p:cNvPr>
          <p:cNvSpPr>
            <a:spLocks noGrp="1"/>
          </p:cNvSpPr>
          <p:nvPr>
            <p:ph type="title"/>
          </p:nvPr>
        </p:nvSpPr>
        <p:spPr>
          <a:xfrm>
            <a:off x="838200" y="119271"/>
            <a:ext cx="10515600" cy="927651"/>
          </a:xfrm>
        </p:spPr>
        <p:txBody>
          <a:bodyPr>
            <a:normAutofit fontScale="90000"/>
          </a:bodyPr>
          <a:lstStyle/>
          <a:p>
            <a:br>
              <a:rPr lang="en-IN" sz="4400" b="0" i="0" u="none" strike="noStrike" baseline="0" dirty="0">
                <a:latin typeface="CIDFont+F1"/>
              </a:rPr>
            </a:br>
            <a:r>
              <a:rPr lang="en-IN" sz="4400" b="1" i="0" u="none" strike="noStrike" baseline="0" dirty="0">
                <a:latin typeface="Times New Roman" panose="02020603050405020304" pitchFamily="18" charset="0"/>
                <a:cs typeface="Times New Roman" panose="02020603050405020304" pitchFamily="18" charset="0"/>
              </a:rPr>
              <a:t>Tools</a:t>
            </a:r>
            <a:br>
              <a:rPr lang="en-IN"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B9248A0C-01F9-9191-BB3F-CEDE596C1024}"/>
              </a:ext>
            </a:extLst>
          </p:cNvPr>
          <p:cNvSpPr>
            <a:spLocks noGrp="1"/>
          </p:cNvSpPr>
          <p:nvPr>
            <p:ph idx="1"/>
          </p:nvPr>
        </p:nvSpPr>
        <p:spPr>
          <a:xfrm>
            <a:off x="490330" y="1046922"/>
            <a:ext cx="11118574" cy="5691807"/>
          </a:xfrm>
        </p:spPr>
        <p:txBody>
          <a:bodyPr>
            <a:normAutofit lnSpcReduction="10000"/>
          </a:bodyPr>
          <a:lstStyle/>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CASE (Computer aided software engineering) </a:t>
            </a:r>
            <a:r>
              <a:rPr lang="en-US" b="0" i="0" u="none" strike="noStrike" baseline="0" dirty="0">
                <a:latin typeface="Times New Roman" panose="02020603050405020304" pitchFamily="18" charset="0"/>
                <a:cs typeface="Times New Roman" panose="02020603050405020304" pitchFamily="18" charset="0"/>
              </a:rPr>
              <a:t>used in the design phase of database systems</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Data dictionary (or data repository) : </a:t>
            </a:r>
            <a:r>
              <a:rPr lang="en-US" b="1"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sed to</a:t>
            </a:r>
            <a:r>
              <a:rPr lang="en-US" b="0" i="0" u="none" strike="noStrike" baseline="0" dirty="0">
                <a:latin typeface="Times New Roman" panose="02020603050405020304" pitchFamily="18" charset="0"/>
                <a:cs typeface="Times New Roman" panose="02020603050405020304" pitchFamily="18" charset="0"/>
              </a:rPr>
              <a:t> store catalog information about schemas and constraints, the data dictionary stores other information, such as design decisions, </a:t>
            </a:r>
            <a:r>
              <a:rPr lang="en-IN" b="0" i="0" u="none" strike="noStrike" baseline="0" dirty="0">
                <a:latin typeface="Times New Roman" panose="02020603050405020304" pitchFamily="18" charset="0"/>
                <a:cs typeface="Times New Roman" panose="02020603050405020304" pitchFamily="18" charset="0"/>
              </a:rPr>
              <a:t>usage standards, application program descriptions, and user information. Such a </a:t>
            </a:r>
            <a:r>
              <a:rPr lang="en-US" b="0" i="0" u="none" strike="noStrike" baseline="0" dirty="0">
                <a:latin typeface="Times New Roman" panose="02020603050405020304" pitchFamily="18" charset="0"/>
                <a:cs typeface="Times New Roman" panose="02020603050405020304" pitchFamily="18" charset="0"/>
              </a:rPr>
              <a:t>system is also called an information repository. This information can be accessed directly by users or the DBA when needed.</a:t>
            </a:r>
          </a:p>
          <a:p>
            <a:pPr marL="0" indent="0" algn="l">
              <a:lnSpc>
                <a:spcPct val="150000"/>
              </a:lnSpc>
              <a:buNone/>
            </a:pPr>
            <a:r>
              <a:rPr lang="en-US" dirty="0">
                <a:latin typeface="Times New Roman" panose="02020603050405020304" pitchFamily="18" charset="0"/>
                <a:cs typeface="Times New Roman" panose="02020603050405020304" pitchFamily="18" charset="0"/>
              </a:rPr>
              <a:t>(Data repository is a centralized place to store manage and organize data)</a:t>
            </a:r>
            <a:endParaRPr lang="en-US"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922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5244C-3FF8-7FE6-6EE1-DAB00B216314}"/>
              </a:ext>
            </a:extLst>
          </p:cNvPr>
          <p:cNvSpPr>
            <a:spLocks noGrp="1"/>
          </p:cNvSpPr>
          <p:nvPr>
            <p:ph type="title"/>
          </p:nvPr>
        </p:nvSpPr>
        <p:spPr>
          <a:xfrm>
            <a:off x="838200" y="365125"/>
            <a:ext cx="10515600" cy="867327"/>
          </a:xfrm>
        </p:spPr>
        <p:txBody>
          <a:bodyPr>
            <a:normAutofit fontScale="90000"/>
          </a:bodyPr>
          <a:lstStyle/>
          <a:p>
            <a:br>
              <a:rPr lang="en-IN" sz="4400" b="1" i="0" u="none" strike="noStrike" baseline="0" dirty="0">
                <a:latin typeface="Times New Roman" panose="02020603050405020304" pitchFamily="18" charset="0"/>
                <a:cs typeface="Times New Roman" panose="02020603050405020304" pitchFamily="18" charset="0"/>
              </a:rPr>
            </a:br>
            <a:r>
              <a:rPr lang="en-IN" sz="4400" b="1" i="0" u="none" strike="noStrike" baseline="0" dirty="0">
                <a:latin typeface="Times New Roman" panose="02020603050405020304" pitchFamily="18" charset="0"/>
                <a:cs typeface="Times New Roman" panose="02020603050405020304" pitchFamily="18" charset="0"/>
              </a:rPr>
              <a:t>Application development environments</a:t>
            </a:r>
            <a:br>
              <a:rPr lang="en-IN"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AFC27661-5466-6992-1D8F-F8C2A4A3A6D1}"/>
              </a:ext>
            </a:extLst>
          </p:cNvPr>
          <p:cNvSpPr>
            <a:spLocks noGrp="1"/>
          </p:cNvSpPr>
          <p:nvPr>
            <p:ph idx="1"/>
          </p:nvPr>
        </p:nvSpPr>
        <p:spPr>
          <a:xfrm>
            <a:off x="838200" y="1470990"/>
            <a:ext cx="10515600" cy="5387009"/>
          </a:xfrm>
        </p:spPr>
        <p:txBody>
          <a:bodyPr>
            <a:normAutofit lnSpcReduction="10000"/>
          </a:bodyPr>
          <a:lstStyle/>
          <a:p>
            <a:pPr algn="l">
              <a:lnSpc>
                <a:spcPct val="150000"/>
              </a:lnSpc>
            </a:pPr>
            <a:r>
              <a:rPr lang="en-US" sz="2800" b="1" i="0" u="none" strike="noStrike" baseline="0" dirty="0">
                <a:latin typeface="Times New Roman" panose="02020603050405020304" pitchFamily="18" charset="0"/>
                <a:cs typeface="Times New Roman" panose="02020603050405020304" pitchFamily="18" charset="0"/>
              </a:rPr>
              <a:t>PowerBuilder (Sybase) or JBuilder (Borland): </a:t>
            </a:r>
            <a:r>
              <a:rPr lang="en-US" sz="2800" b="0" i="0" u="none" strike="noStrike" baseline="0" dirty="0">
                <a:latin typeface="Times New Roman" panose="02020603050405020304" pitchFamily="18" charset="0"/>
                <a:cs typeface="Times New Roman" panose="02020603050405020304" pitchFamily="18" charset="0"/>
              </a:rPr>
              <a:t>provide an environment for developing database applications including database design, GUI development, querying and updating, and application program development.</a:t>
            </a:r>
          </a:p>
          <a:p>
            <a:pPr algn="l">
              <a:lnSpc>
                <a:spcPct val="150000"/>
              </a:lnSpc>
            </a:pPr>
            <a:r>
              <a:rPr lang="en-US" sz="2800" b="1" i="0" u="none" strike="noStrike" baseline="0" dirty="0">
                <a:latin typeface="Times New Roman" panose="02020603050405020304" pitchFamily="18" charset="0"/>
                <a:cs typeface="Times New Roman" panose="02020603050405020304" pitchFamily="18" charset="0"/>
              </a:rPr>
              <a:t>Communications software: </a:t>
            </a:r>
            <a:r>
              <a:rPr lang="en-US" sz="2800" b="0" i="0" u="none" strike="noStrike" baseline="0" dirty="0">
                <a:latin typeface="Times New Roman" panose="02020603050405020304" pitchFamily="18" charset="0"/>
                <a:cs typeface="Times New Roman" panose="02020603050405020304" pitchFamily="18" charset="0"/>
              </a:rPr>
              <a:t>allow users to access the database through computer terminals, workstations, or personal computers.</a:t>
            </a:r>
          </a:p>
          <a:p>
            <a:pPr marL="0" indent="0">
              <a:lnSpc>
                <a:spcPct val="150000"/>
              </a:lnSpc>
              <a:buNone/>
            </a:pPr>
            <a:r>
              <a:rPr lang="en-US" dirty="0">
                <a:latin typeface="Times New Roman" panose="02020603050405020304" pitchFamily="18" charset="0"/>
                <a:cs typeface="Times New Roman" panose="02020603050405020304" pitchFamily="18" charset="0"/>
              </a:rPr>
              <a:t>(Computer terminal is a device that allows users to input data into and receive data from a computer)</a:t>
            </a:r>
            <a:endParaRPr lang="en-US" b="0" i="0" u="none" strike="noStrike" baseline="0" dirty="0">
              <a:latin typeface="Times New Roman" panose="02020603050405020304" pitchFamily="18" charset="0"/>
              <a:cs typeface="Times New Roman" panose="02020603050405020304" pitchFamily="18" charset="0"/>
            </a:endParaRPr>
          </a:p>
          <a:p>
            <a:pPr algn="l">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1736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40815-0517-410E-0069-629ABED6402F}"/>
              </a:ext>
            </a:extLst>
          </p:cNvPr>
          <p:cNvSpPr>
            <a:spLocks noGrp="1"/>
          </p:cNvSpPr>
          <p:nvPr>
            <p:ph type="title"/>
          </p:nvPr>
        </p:nvSpPr>
        <p:spPr>
          <a:xfrm>
            <a:off x="276726" y="1"/>
            <a:ext cx="11622506" cy="1455820"/>
          </a:xfrm>
        </p:spPr>
        <p:txBody>
          <a:bodyPr>
            <a:noAutofit/>
          </a:bodyPr>
          <a:lstStyle/>
          <a:p>
            <a:pPr>
              <a:lnSpc>
                <a:spcPct val="150000"/>
              </a:lnSpc>
            </a:pPr>
            <a:br>
              <a:rPr lang="en-US" sz="3600" b="0" i="0" u="none" strike="noStrike" baseline="0" dirty="0">
                <a:latin typeface="Times New Roman" panose="02020603050405020304" pitchFamily="18" charset="0"/>
                <a:cs typeface="Times New Roman" panose="02020603050405020304" pitchFamily="18" charset="0"/>
              </a:rPr>
            </a:br>
            <a:r>
              <a:rPr lang="en-US" sz="3600" b="1" i="0" u="none" strike="noStrike" baseline="0" dirty="0">
                <a:latin typeface="Times New Roman" panose="02020603050405020304" pitchFamily="18" charset="0"/>
                <a:cs typeface="Times New Roman" panose="02020603050405020304" pitchFamily="18" charset="0"/>
              </a:rPr>
              <a:t>Centralized and Client/Server Architectures for DBMSs</a:t>
            </a:r>
            <a:br>
              <a:rPr lang="en-US" sz="3600" b="1" i="0" u="none" strike="noStrike" baseline="0" dirty="0">
                <a:latin typeface="Times New Roman" panose="02020603050405020304" pitchFamily="18" charset="0"/>
                <a:cs typeface="Times New Roman" panose="02020603050405020304" pitchFamily="18" charset="0"/>
              </a:rPr>
            </a:br>
            <a:r>
              <a:rPr lang="en-IN" sz="3600" b="1" i="0" u="none" strike="noStrike" baseline="0" dirty="0">
                <a:latin typeface="Times New Roman" panose="02020603050405020304" pitchFamily="18" charset="0"/>
                <a:cs typeface="Times New Roman" panose="02020603050405020304" pitchFamily="18" charset="0"/>
              </a:rPr>
              <a:t> </a:t>
            </a:r>
            <a:r>
              <a:rPr lang="en-IN" sz="3200" b="1" i="0" u="none" strike="noStrike" baseline="0" dirty="0">
                <a:latin typeface="Times New Roman" panose="02020603050405020304" pitchFamily="18" charset="0"/>
                <a:cs typeface="Times New Roman" panose="02020603050405020304" pitchFamily="18" charset="0"/>
              </a:rPr>
              <a:t>Centralized DBMSs Architecture</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77BFCA-EA7F-2FED-CFD4-729E4B5CB271}"/>
              </a:ext>
            </a:extLst>
          </p:cNvPr>
          <p:cNvPicPr>
            <a:picLocks noChangeAspect="1"/>
          </p:cNvPicPr>
          <p:nvPr/>
        </p:nvPicPr>
        <p:blipFill>
          <a:blip r:embed="rId2"/>
          <a:stretch>
            <a:fillRect/>
          </a:stretch>
        </p:blipFill>
        <p:spPr>
          <a:xfrm>
            <a:off x="1636295" y="1798497"/>
            <a:ext cx="8361947" cy="5059503"/>
          </a:xfrm>
          <a:prstGeom prst="rect">
            <a:avLst/>
          </a:prstGeom>
        </p:spPr>
      </p:pic>
    </p:spTree>
    <p:extLst>
      <p:ext uri="{BB962C8B-B14F-4D97-AF65-F5344CB8AC3E}">
        <p14:creationId xmlns:p14="http://schemas.microsoft.com/office/powerpoint/2010/main" val="6225248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FEE1FD-4F3D-DCFD-5409-55ABFD4EE402}"/>
              </a:ext>
            </a:extLst>
          </p:cNvPr>
          <p:cNvSpPr>
            <a:spLocks noGrp="1"/>
          </p:cNvSpPr>
          <p:nvPr>
            <p:ph idx="1"/>
          </p:nvPr>
        </p:nvSpPr>
        <p:spPr>
          <a:xfrm>
            <a:off x="120316" y="0"/>
            <a:ext cx="12071684" cy="7062537"/>
          </a:xfrm>
        </p:spPr>
        <p:txBody>
          <a:bodyPr>
            <a:normAutofit fontScale="92500"/>
          </a:bodyPr>
          <a:lstStyle/>
          <a:p>
            <a:pPr>
              <a:lnSpc>
                <a:spcPct val="150000"/>
              </a:lnSpc>
            </a:pPr>
            <a:r>
              <a:rPr lang="en-IN" dirty="0">
                <a:latin typeface="Times New Roman" panose="02020603050405020304" pitchFamily="18" charset="0"/>
                <a:cs typeface="Times New Roman" panose="02020603050405020304" pitchFamily="18" charset="0"/>
              </a:rPr>
              <a:t>In earlier architecture mainframe computers were used to process all system functions.</a:t>
            </a:r>
          </a:p>
          <a:p>
            <a:pPr>
              <a:lnSpc>
                <a:spcPct val="150000"/>
              </a:lnSpc>
            </a:pPr>
            <a:r>
              <a:rPr lang="en-IN" dirty="0">
                <a:latin typeface="Times New Roman" panose="02020603050405020304" pitchFamily="18" charset="0"/>
                <a:cs typeface="Times New Roman" panose="02020603050405020304" pitchFamily="18" charset="0"/>
              </a:rPr>
              <a:t>Users accessed only computer terminals that </a:t>
            </a:r>
            <a:r>
              <a:rPr lang="en-IN">
                <a:latin typeface="Times New Roman" panose="02020603050405020304" pitchFamily="18" charset="0"/>
                <a:cs typeface="Times New Roman" panose="02020603050405020304" pitchFamily="18" charset="0"/>
              </a:rPr>
              <a:t>provided only </a:t>
            </a:r>
            <a:r>
              <a:rPr lang="en-IN" dirty="0">
                <a:latin typeface="Times New Roman" panose="02020603050405020304" pitchFamily="18" charset="0"/>
                <a:cs typeface="Times New Roman" panose="02020603050405020304" pitchFamily="18" charset="0"/>
              </a:rPr>
              <a:t>display capabilities but no processing capabilities.</a:t>
            </a:r>
          </a:p>
          <a:p>
            <a:pPr>
              <a:lnSpc>
                <a:spcPct val="150000"/>
              </a:lnSpc>
            </a:pPr>
            <a:r>
              <a:rPr lang="en-IN" dirty="0">
                <a:latin typeface="Times New Roman" panose="02020603050405020304" pitchFamily="18" charset="0"/>
                <a:cs typeface="Times New Roman" panose="02020603050405020304" pitchFamily="18" charset="0"/>
              </a:rPr>
              <a:t>Computer terminals used by the users were not capable of processing but it was only capable of displaying any information to the user .</a:t>
            </a:r>
          </a:p>
          <a:p>
            <a:pPr>
              <a:lnSpc>
                <a:spcPct val="150000"/>
              </a:lnSpc>
            </a:pPr>
            <a:r>
              <a:rPr lang="en-IN" dirty="0">
                <a:latin typeface="Times New Roman" panose="02020603050405020304" pitchFamily="18" charset="0"/>
                <a:cs typeface="Times New Roman" panose="02020603050405020304" pitchFamily="18" charset="0"/>
              </a:rPr>
              <a:t>Processing were performed on the computer system.</a:t>
            </a:r>
          </a:p>
          <a:p>
            <a:pPr>
              <a:lnSpc>
                <a:spcPct val="150000"/>
              </a:lnSpc>
            </a:pPr>
            <a:r>
              <a:rPr lang="en-IN" dirty="0">
                <a:latin typeface="Times New Roman" panose="02020603050405020304" pitchFamily="18" charset="0"/>
                <a:cs typeface="Times New Roman" panose="02020603050405020304" pitchFamily="18" charset="0"/>
              </a:rPr>
              <a:t>Only displaying information was sent to the terminals and these terminals were connected to the computer system (network).</a:t>
            </a:r>
          </a:p>
          <a:p>
            <a:pPr>
              <a:lnSpc>
                <a:spcPct val="150000"/>
              </a:lnSpc>
            </a:pPr>
            <a:r>
              <a:rPr lang="en-IN" dirty="0">
                <a:latin typeface="Times New Roman" panose="02020603050405020304" pitchFamily="18" charset="0"/>
                <a:cs typeface="Times New Roman" panose="02020603050405020304" pitchFamily="18" charset="0"/>
              </a:rPr>
              <a:t>As a prices of hardware started to reduce, the terminals were replaced by personal computer.</a:t>
            </a:r>
          </a:p>
          <a:p>
            <a:endParaRPr lang="en-IN" dirty="0"/>
          </a:p>
        </p:txBody>
      </p:sp>
    </p:spTree>
    <p:extLst>
      <p:ext uri="{BB962C8B-B14F-4D97-AF65-F5344CB8AC3E}">
        <p14:creationId xmlns:p14="http://schemas.microsoft.com/office/powerpoint/2010/main" val="9828638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C2490-B031-2BCF-F3AC-ED659A3CF01E}"/>
              </a:ext>
            </a:extLst>
          </p:cNvPr>
          <p:cNvSpPr>
            <a:spLocks noGrp="1"/>
          </p:cNvSpPr>
          <p:nvPr>
            <p:ph idx="1"/>
          </p:nvPr>
        </p:nvSpPr>
        <p:spPr>
          <a:xfrm>
            <a:off x="132348" y="228600"/>
            <a:ext cx="11778916" cy="6629400"/>
          </a:xfrm>
        </p:spPr>
        <p:txBody>
          <a:bodyPr>
            <a:normAutofit fontScale="92500"/>
          </a:bodyPr>
          <a:lstStyle/>
          <a:p>
            <a:pPr>
              <a:lnSpc>
                <a:spcPct val="150000"/>
              </a:lnSpc>
            </a:pPr>
            <a:r>
              <a:rPr lang="en-IN" dirty="0">
                <a:latin typeface="Times New Roman" panose="02020603050405020304" pitchFamily="18" charset="0"/>
                <a:cs typeface="Times New Roman" panose="02020603050405020304" pitchFamily="18" charset="0"/>
              </a:rPr>
              <a:t>Initially database system used these computers in a similar way as the display terminals.</a:t>
            </a:r>
          </a:p>
          <a:p>
            <a:pPr>
              <a:lnSpc>
                <a:spcPct val="150000"/>
              </a:lnSpc>
            </a:pPr>
            <a:r>
              <a:rPr lang="en-IN" dirty="0">
                <a:latin typeface="Times New Roman" panose="02020603050405020304" pitchFamily="18" charset="0"/>
                <a:cs typeface="Times New Roman" panose="02020603050405020304" pitchFamily="18" charset="0"/>
              </a:rPr>
              <a:t>But the DBMS was centralized where all the functionalities of the DBMS user processing and execution of the application program all were done on one machine.</a:t>
            </a:r>
          </a:p>
          <a:p>
            <a:pPr>
              <a:lnSpc>
                <a:spcPct val="150000"/>
              </a:lnSpc>
            </a:pPr>
            <a:r>
              <a:rPr lang="en-IN" sz="2600" dirty="0">
                <a:latin typeface="Times New Roman" panose="02020603050405020304" pitchFamily="18" charset="0"/>
                <a:cs typeface="Times New Roman" panose="02020603050405020304" pitchFamily="18" charset="0"/>
              </a:rPr>
              <a:t>(Computer terminal is a device made up of a display unit and a keyboard. It is used to access a computer system in order to run programs and manage computer files</a:t>
            </a:r>
          </a:p>
          <a:p>
            <a:pPr>
              <a:lnSpc>
                <a:spcPct val="150000"/>
              </a:lnSpc>
            </a:pPr>
            <a:r>
              <a:rPr lang="en-IN" sz="2600" dirty="0">
                <a:latin typeface="Times New Roman" panose="02020603050405020304" pitchFamily="18" charset="0"/>
                <a:cs typeface="Times New Roman" panose="02020603050405020304" pitchFamily="18" charset="0"/>
              </a:rPr>
              <a:t>It is a hardware device used to interact with a computer system by sending commands and receiving outputs essentially acting as a user interface</a:t>
            </a:r>
          </a:p>
          <a:p>
            <a:pPr>
              <a:lnSpc>
                <a:spcPct val="150000"/>
              </a:lnSpc>
            </a:pPr>
            <a:r>
              <a:rPr lang="en-IN" sz="2600" dirty="0">
                <a:latin typeface="Times New Roman" panose="02020603050405020304" pitchFamily="18" charset="0"/>
                <a:cs typeface="Times New Roman" panose="02020603050405020304" pitchFamily="18" charset="0"/>
              </a:rPr>
              <a:t>Computer system refer to the entire collection of hardware and software components that work together to process data which are accessed through a terminal)</a:t>
            </a:r>
          </a:p>
        </p:txBody>
      </p:sp>
    </p:spTree>
    <p:extLst>
      <p:ext uri="{BB962C8B-B14F-4D97-AF65-F5344CB8AC3E}">
        <p14:creationId xmlns:p14="http://schemas.microsoft.com/office/powerpoint/2010/main" val="21216736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A89F-EC5A-4B1B-E039-1FCC14C04F65}"/>
              </a:ext>
            </a:extLst>
          </p:cNvPr>
          <p:cNvSpPr>
            <a:spLocks noGrp="1"/>
          </p:cNvSpPr>
          <p:nvPr>
            <p:ph type="title"/>
          </p:nvPr>
        </p:nvSpPr>
        <p:spPr>
          <a:xfrm>
            <a:off x="838200" y="1"/>
            <a:ext cx="10515600" cy="1134532"/>
          </a:xfrm>
        </p:spPr>
        <p:txBody>
          <a:bodyPr>
            <a:normAutofit/>
          </a:bodyPr>
          <a:lstStyle/>
          <a:p>
            <a:r>
              <a:rPr lang="en-IN" sz="3600" b="1" i="0" u="none" strike="noStrike" baseline="0" dirty="0">
                <a:latin typeface="Times New Roman" panose="02020603050405020304" pitchFamily="18" charset="0"/>
                <a:cs typeface="Times New Roman" panose="02020603050405020304" pitchFamily="18" charset="0"/>
              </a:rPr>
              <a:t>Basic Client/Server Architectures</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F18C5A75-E42F-6858-87D4-C050BA52DA5C}"/>
              </a:ext>
            </a:extLst>
          </p:cNvPr>
          <p:cNvPicPr>
            <a:picLocks noGrp="1" noChangeAspect="1"/>
          </p:cNvPicPr>
          <p:nvPr>
            <p:ph idx="1"/>
          </p:nvPr>
        </p:nvPicPr>
        <p:blipFill>
          <a:blip r:embed="rId2"/>
          <a:stretch>
            <a:fillRect/>
          </a:stretch>
        </p:blipFill>
        <p:spPr>
          <a:xfrm>
            <a:off x="1913467" y="1134534"/>
            <a:ext cx="8314266" cy="5458772"/>
          </a:xfrm>
        </p:spPr>
      </p:pic>
    </p:spTree>
    <p:extLst>
      <p:ext uri="{BB962C8B-B14F-4D97-AF65-F5344CB8AC3E}">
        <p14:creationId xmlns:p14="http://schemas.microsoft.com/office/powerpoint/2010/main" val="2677666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EABCC-BC45-7CCC-2ABA-E935DAAC2C2A}"/>
              </a:ext>
            </a:extLst>
          </p:cNvPr>
          <p:cNvSpPr>
            <a:spLocks noGrp="1"/>
          </p:cNvSpPr>
          <p:nvPr>
            <p:ph idx="1"/>
          </p:nvPr>
        </p:nvSpPr>
        <p:spPr>
          <a:xfrm>
            <a:off x="264695" y="132347"/>
            <a:ext cx="11538284" cy="6641431"/>
          </a:xfrm>
        </p:spPr>
        <p:txBody>
          <a:bodyPr>
            <a:normAutofit fontScale="92500" lnSpcReduction="20000"/>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client/server architecture was developed to deal with computing environments in which a large number of PCs, workstations, file servers, printers, database servers, Web servers, e-mail servers, and other software and equipment are connected via a </a:t>
            </a:r>
            <a:r>
              <a:rPr lang="en-IN" b="0" i="0" u="none" strike="noStrike" baseline="0" dirty="0">
                <a:latin typeface="Times New Roman" panose="02020603050405020304" pitchFamily="18" charset="0"/>
                <a:cs typeface="Times New Roman" panose="02020603050405020304" pitchFamily="18" charset="0"/>
              </a:rPr>
              <a:t>network.</a:t>
            </a:r>
          </a:p>
          <a:p>
            <a:pPr marL="0" indent="0" algn="l">
              <a:lnSpc>
                <a:spcPct val="150000"/>
              </a:lnSpc>
              <a:buNone/>
            </a:pPr>
            <a:r>
              <a:rPr lang="en-IN" b="1" i="0" u="none" strike="noStrike" baseline="0" dirty="0">
                <a:latin typeface="Times New Roman" panose="02020603050405020304" pitchFamily="18" charset="0"/>
                <a:cs typeface="Times New Roman" panose="02020603050405020304" pitchFamily="18" charset="0"/>
              </a:rPr>
              <a:t>idea</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 define specialized servers with specific functionalities.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 for example file server that maintains the files of the client </a:t>
            </a:r>
            <a:r>
              <a:rPr lang="en-IN" b="0" i="0" u="none" strike="noStrike" baseline="0" dirty="0">
                <a:latin typeface="Times New Roman" panose="02020603050405020304" pitchFamily="18" charset="0"/>
                <a:cs typeface="Times New Roman" panose="02020603050405020304" pitchFamily="18" charset="0"/>
              </a:rPr>
              <a:t>machines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 The resources provided by specialized servers can be accessed by </a:t>
            </a:r>
            <a:r>
              <a:rPr lang="en-IN" b="0" i="0" u="none" strike="noStrike" baseline="0" dirty="0">
                <a:latin typeface="Times New Roman" panose="02020603050405020304" pitchFamily="18" charset="0"/>
                <a:cs typeface="Times New Roman" panose="02020603050405020304" pitchFamily="18" charset="0"/>
              </a:rPr>
              <a:t>many client machines.</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The client machines provide the user with the appropriate interfaces to utilize these servers and local processing power to run local </a:t>
            </a:r>
            <a:r>
              <a:rPr lang="en-IN" b="0" i="0" u="none" strike="noStrike" baseline="0" dirty="0">
                <a:latin typeface="Times New Roman" panose="02020603050405020304" pitchFamily="18" charset="0"/>
                <a:cs typeface="Times New Roman" panose="02020603050405020304" pitchFamily="18" charset="0"/>
              </a:rPr>
              <a:t>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01850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E89D5-1A5C-21EA-DFC9-E20CFD69B6DD}"/>
              </a:ext>
            </a:extLst>
          </p:cNvPr>
          <p:cNvSpPr>
            <a:spLocks noGrp="1"/>
          </p:cNvSpPr>
          <p:nvPr>
            <p:ph idx="1"/>
          </p:nvPr>
        </p:nvSpPr>
        <p:spPr>
          <a:xfrm>
            <a:off x="204537" y="144379"/>
            <a:ext cx="11598442" cy="6472989"/>
          </a:xfrm>
        </p:spPr>
        <p:txBody>
          <a:bodyPr>
            <a:norm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 </a:t>
            </a:r>
            <a:r>
              <a:rPr lang="en-US" b="1" i="0" u="none" strike="noStrike" baseline="0" dirty="0">
                <a:latin typeface="Times New Roman" panose="02020603050405020304" pitchFamily="18" charset="0"/>
                <a:cs typeface="Times New Roman" panose="02020603050405020304" pitchFamily="18" charset="0"/>
              </a:rPr>
              <a:t>client</a:t>
            </a:r>
            <a:r>
              <a:rPr lang="en-US" b="0" i="0" u="none" strike="noStrike" baseline="0" dirty="0">
                <a:latin typeface="Times New Roman" panose="02020603050405020304" pitchFamily="18" charset="0"/>
                <a:cs typeface="Times New Roman" panose="02020603050405020304" pitchFamily="18" charset="0"/>
              </a:rPr>
              <a:t> is a user machine that provides user interface capabilities and local processing. </a:t>
            </a:r>
          </a:p>
          <a:p>
            <a:pPr algn="l">
              <a:lnSpc>
                <a:spcPct val="150000"/>
              </a:lnSpc>
            </a:pPr>
            <a:r>
              <a:rPr lang="en-US" b="0" i="0" u="none" strike="noStrike" baseline="0" dirty="0">
                <a:latin typeface="Times New Roman" panose="02020603050405020304" pitchFamily="18" charset="0"/>
                <a:cs typeface="Times New Roman" panose="02020603050405020304" pitchFamily="18" charset="0"/>
              </a:rPr>
              <a:t>A </a:t>
            </a:r>
            <a:r>
              <a:rPr lang="en-US" b="1" i="0" u="none" strike="noStrike" baseline="0" dirty="0">
                <a:latin typeface="Times New Roman" panose="02020603050405020304" pitchFamily="18" charset="0"/>
                <a:cs typeface="Times New Roman" panose="02020603050405020304" pitchFamily="18" charset="0"/>
              </a:rPr>
              <a:t>server</a:t>
            </a:r>
            <a:r>
              <a:rPr lang="en-US" b="0" i="0" u="none" strike="noStrike" baseline="0" dirty="0">
                <a:latin typeface="Times New Roman" panose="02020603050405020304" pitchFamily="18" charset="0"/>
                <a:cs typeface="Times New Roman" panose="02020603050405020304" pitchFamily="18" charset="0"/>
              </a:rPr>
              <a:t> is a system containing both hardware and software that can provide services to the client machines, such as file access, printing, archiving, or database access.</a:t>
            </a:r>
          </a:p>
          <a:p>
            <a:pPr marL="0" indent="0" algn="l">
              <a:lnSpc>
                <a:spcPct val="150000"/>
              </a:lnSpc>
              <a:buNone/>
            </a:pPr>
            <a:r>
              <a:rPr lang="en-US" b="1" dirty="0">
                <a:latin typeface="Times New Roman" panose="02020603050405020304" pitchFamily="18" charset="0"/>
                <a:cs typeface="Times New Roman" panose="02020603050405020304" pitchFamily="18" charset="0"/>
              </a:rPr>
              <a:t>Two tier client/server Architectures</a:t>
            </a:r>
          </a:p>
          <a:p>
            <a:pPr algn="l">
              <a:lnSpc>
                <a:spcPct val="150000"/>
              </a:lnSpc>
            </a:pPr>
            <a:r>
              <a:rPr lang="en-US" dirty="0">
                <a:latin typeface="Times New Roman" panose="02020603050405020304" pitchFamily="18" charset="0"/>
                <a:cs typeface="Times New Roman" panose="02020603050405020304" pitchFamily="18" charset="0"/>
              </a:rPr>
              <a:t>In RDBMS user interfaces and application programs moved to client side.</a:t>
            </a:r>
          </a:p>
          <a:p>
            <a:pPr algn="l">
              <a:lnSpc>
                <a:spcPct val="150000"/>
              </a:lnSpc>
            </a:pPr>
            <a:r>
              <a:rPr lang="en-US" dirty="0">
                <a:latin typeface="Times New Roman" panose="02020603050405020304" pitchFamily="18" charset="0"/>
                <a:cs typeface="Times New Roman" panose="02020603050405020304" pitchFamily="18" charset="0"/>
              </a:rPr>
              <a:t>Query and transaction functionality are on server side(query server/transaction server).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2561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EC594-33FA-90A6-7F35-E245615FC8CA}"/>
              </a:ext>
            </a:extLst>
          </p:cNvPr>
          <p:cNvSpPr>
            <a:spLocks noGrp="1"/>
          </p:cNvSpPr>
          <p:nvPr>
            <p:ph idx="1"/>
          </p:nvPr>
        </p:nvSpPr>
        <p:spPr>
          <a:xfrm>
            <a:off x="372979" y="216568"/>
            <a:ext cx="11502189" cy="6641432"/>
          </a:xfrm>
        </p:spPr>
        <p:txBody>
          <a:bodyPr>
            <a:normAutofit fontScale="92500" lnSpcReduction="20000"/>
          </a:bodyPr>
          <a:lstStyle/>
          <a:p>
            <a:pPr>
              <a:lnSpc>
                <a:spcPct val="150000"/>
              </a:lnSpc>
            </a:pPr>
            <a:r>
              <a:rPr lang="en-IN" dirty="0">
                <a:latin typeface="Times New Roman" panose="02020603050405020304" pitchFamily="18" charset="0"/>
                <a:cs typeface="Times New Roman" panose="02020603050405020304" pitchFamily="18" charset="0"/>
              </a:rPr>
              <a:t>When DBMS access is required the  application program establishes a connection with the DBMS (server side).</a:t>
            </a:r>
          </a:p>
          <a:p>
            <a:pPr>
              <a:lnSpc>
                <a:spcPct val="150000"/>
              </a:lnSpc>
            </a:pPr>
            <a:r>
              <a:rPr lang="en-IN" dirty="0">
                <a:latin typeface="Times New Roman" panose="02020603050405020304" pitchFamily="18" charset="0"/>
                <a:cs typeface="Times New Roman" panose="02020603050405020304" pitchFamily="18" charset="0"/>
              </a:rPr>
              <a:t>Open database connectivity(ODBC) provides API (application programming interface) allows programs (client-side) to call DBMS (server side).</a:t>
            </a:r>
          </a:p>
          <a:p>
            <a:pPr>
              <a:lnSpc>
                <a:spcPct val="150000"/>
              </a:lnSpc>
            </a:pPr>
            <a:r>
              <a:rPr lang="en-IN" dirty="0">
                <a:latin typeface="Times New Roman" panose="02020603050405020304" pitchFamily="18" charset="0"/>
                <a:cs typeface="Times New Roman" panose="02020603050405020304" pitchFamily="18" charset="0"/>
              </a:rPr>
              <a:t>ODBC helps in establishing the connection.</a:t>
            </a:r>
          </a:p>
          <a:p>
            <a:pPr marL="0" indent="0">
              <a:lnSpc>
                <a:spcPct val="150000"/>
              </a:lnSpc>
              <a:buNone/>
            </a:pPr>
            <a:r>
              <a:rPr lang="en-IN" dirty="0">
                <a:latin typeface="Times New Roman" panose="02020603050405020304" pitchFamily="18" charset="0"/>
                <a:cs typeface="Times New Roman" panose="02020603050405020304" pitchFamily="18" charset="0"/>
              </a:rPr>
              <a:t>Advantages of two tier architecture</a:t>
            </a:r>
          </a:p>
          <a:p>
            <a:pPr lvl="1">
              <a:lnSpc>
                <a:spcPct val="150000"/>
              </a:lnSpc>
            </a:pPr>
            <a:r>
              <a:rPr lang="en-IN" dirty="0">
                <a:latin typeface="Times New Roman" panose="02020603050405020304" pitchFamily="18" charset="0"/>
                <a:cs typeface="Times New Roman" panose="02020603050405020304" pitchFamily="18" charset="0"/>
              </a:rPr>
              <a:t>Simplicity</a:t>
            </a:r>
          </a:p>
          <a:p>
            <a:pPr lvl="1">
              <a:lnSpc>
                <a:spcPct val="150000"/>
              </a:lnSpc>
            </a:pPr>
            <a:r>
              <a:rPr lang="en-IN" dirty="0">
                <a:latin typeface="Times New Roman" panose="02020603050405020304" pitchFamily="18" charset="0"/>
                <a:cs typeface="Times New Roman" panose="02020603050405020304" pitchFamily="18" charset="0"/>
              </a:rPr>
              <a:t>Compatibility</a:t>
            </a:r>
          </a:p>
          <a:p>
            <a:pPr>
              <a:lnSpc>
                <a:spcPct val="150000"/>
              </a:lnSpc>
            </a:pPr>
            <a:r>
              <a:rPr lang="en-IN" dirty="0">
                <a:latin typeface="Times New Roman" panose="02020603050405020304" pitchFamily="18" charset="0"/>
                <a:cs typeface="Times New Roman" panose="02020603050405020304" pitchFamily="18" charset="0"/>
              </a:rPr>
              <a:t>It is know as two tier architecture because its components are distributed over 2 system the client and the server.</a:t>
            </a:r>
          </a:p>
          <a:p>
            <a:pPr>
              <a:lnSpc>
                <a:spcPct val="150000"/>
              </a:lnSpc>
            </a:pPr>
            <a:r>
              <a:rPr lang="en-IN" dirty="0">
                <a:latin typeface="Times New Roman" panose="02020603050405020304" pitchFamily="18" charset="0"/>
                <a:cs typeface="Times New Roman" panose="02020603050405020304" pitchFamily="18" charset="0"/>
              </a:rPr>
              <a:t>Emergence of world wide web led to three tier architecture.</a:t>
            </a:r>
          </a:p>
          <a:p>
            <a:pPr>
              <a:lnSpc>
                <a:spcPct val="150000"/>
              </a:lnSpc>
            </a:pPr>
            <a:endParaRPr lang="en-IN" dirty="0"/>
          </a:p>
          <a:p>
            <a:endParaRPr lang="en-IN" dirty="0"/>
          </a:p>
        </p:txBody>
      </p:sp>
    </p:spTree>
    <p:extLst>
      <p:ext uri="{BB962C8B-B14F-4D97-AF65-F5344CB8AC3E}">
        <p14:creationId xmlns:p14="http://schemas.microsoft.com/office/powerpoint/2010/main" val="239448705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C465-C6C4-6F9D-8BB1-C52D027C51D8}"/>
              </a:ext>
            </a:extLst>
          </p:cNvPr>
          <p:cNvSpPr>
            <a:spLocks noGrp="1"/>
          </p:cNvSpPr>
          <p:nvPr>
            <p:ph type="title"/>
          </p:nvPr>
        </p:nvSpPr>
        <p:spPr>
          <a:xfrm>
            <a:off x="838200" y="144379"/>
            <a:ext cx="10515600" cy="986589"/>
          </a:xfrm>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Three Tier architecture</a:t>
            </a:r>
            <a:r>
              <a:rPr lang="en-IN" b="1" dirty="0"/>
              <a:t>.</a:t>
            </a:r>
            <a:br>
              <a:rPr lang="en-IN" dirty="0"/>
            </a:br>
            <a:endParaRPr lang="en-IN" dirty="0"/>
          </a:p>
        </p:txBody>
      </p:sp>
      <p:pic>
        <p:nvPicPr>
          <p:cNvPr id="5" name="Content Placeholder 4">
            <a:extLst>
              <a:ext uri="{FF2B5EF4-FFF2-40B4-BE49-F238E27FC236}">
                <a16:creationId xmlns:a16="http://schemas.microsoft.com/office/drawing/2014/main" id="{5A8BAF21-6F7C-2F91-7856-F7DB864B5821}"/>
              </a:ext>
            </a:extLst>
          </p:cNvPr>
          <p:cNvPicPr>
            <a:picLocks noGrp="1" noChangeAspect="1"/>
          </p:cNvPicPr>
          <p:nvPr>
            <p:ph idx="1"/>
          </p:nvPr>
        </p:nvPicPr>
        <p:blipFill>
          <a:blip r:embed="rId2"/>
          <a:stretch>
            <a:fillRect/>
          </a:stretch>
        </p:blipFill>
        <p:spPr>
          <a:xfrm>
            <a:off x="3116179" y="1407695"/>
            <a:ext cx="6015789" cy="5450305"/>
          </a:xfrm>
        </p:spPr>
      </p:pic>
    </p:spTree>
    <p:extLst>
      <p:ext uri="{BB962C8B-B14F-4D97-AF65-F5344CB8AC3E}">
        <p14:creationId xmlns:p14="http://schemas.microsoft.com/office/powerpoint/2010/main" val="1287257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A7301-9B3F-170A-0201-62CE724A73EF}"/>
              </a:ext>
            </a:extLst>
          </p:cNvPr>
          <p:cNvSpPr>
            <a:spLocks noGrp="1"/>
          </p:cNvSpPr>
          <p:nvPr>
            <p:ph type="title"/>
          </p:nvPr>
        </p:nvSpPr>
        <p:spPr/>
        <p:txBody>
          <a:bodyPr>
            <a:normAutofit/>
          </a:bodyPr>
          <a:lstStyle/>
          <a:p>
            <a:r>
              <a:rPr lang="en-US" sz="2000" b="0" i="0" u="none" strike="noStrike" baseline="0" dirty="0">
                <a:latin typeface="Times New Roman" panose="02020603050405020304" pitchFamily="18" charset="0"/>
                <a:cs typeface="Times New Roman" panose="02020603050405020304" pitchFamily="18" charset="0"/>
              </a:rPr>
              <a:t>5. </a:t>
            </a:r>
            <a:r>
              <a:rPr lang="en-US" sz="2400" b="0" i="0" u="none" strike="noStrike" baseline="0" dirty="0">
                <a:latin typeface="Times New Roman" panose="02020603050405020304" pitchFamily="18" charset="0"/>
                <a:cs typeface="Times New Roman" panose="02020603050405020304" pitchFamily="18" charset="0"/>
              </a:rPr>
              <a:t>PREREQUISITE file :stores the prerequisites of each course.</a:t>
            </a:r>
            <a:br>
              <a:rPr lang="en-IN" sz="4400"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F055AB99-30BA-9179-61D0-29FB8561032B}"/>
              </a:ext>
            </a:extLst>
          </p:cNvPr>
          <p:cNvPicPr>
            <a:picLocks noGrp="1" noChangeAspect="1"/>
          </p:cNvPicPr>
          <p:nvPr>
            <p:ph idx="1"/>
          </p:nvPr>
        </p:nvPicPr>
        <p:blipFill>
          <a:blip r:embed="rId3"/>
          <a:stretch>
            <a:fillRect/>
          </a:stretch>
        </p:blipFill>
        <p:spPr>
          <a:xfrm>
            <a:off x="1617670" y="1307939"/>
            <a:ext cx="7051768" cy="4051139"/>
          </a:xfrm>
        </p:spPr>
      </p:pic>
    </p:spTree>
    <p:extLst>
      <p:ext uri="{BB962C8B-B14F-4D97-AF65-F5344CB8AC3E}">
        <p14:creationId xmlns:p14="http://schemas.microsoft.com/office/powerpoint/2010/main" val="2128344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34CB3-3EDC-55AB-C230-638B5D5A1A30}"/>
              </a:ext>
            </a:extLst>
          </p:cNvPr>
          <p:cNvSpPr>
            <a:spLocks noGrp="1"/>
          </p:cNvSpPr>
          <p:nvPr>
            <p:ph idx="1"/>
          </p:nvPr>
        </p:nvSpPr>
        <p:spPr>
          <a:xfrm>
            <a:off x="228600" y="192505"/>
            <a:ext cx="11610474" cy="6533148"/>
          </a:xfrm>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Its called as three tier architecture because it has a additional intermediate layer between client and database server .</a:t>
            </a:r>
          </a:p>
          <a:p>
            <a:pPr>
              <a:lnSpc>
                <a:spcPct val="150000"/>
              </a:lnSpc>
            </a:pPr>
            <a:r>
              <a:rPr lang="en-IN" dirty="0">
                <a:latin typeface="Times New Roman" panose="02020603050405020304" pitchFamily="18" charset="0"/>
                <a:cs typeface="Times New Roman" panose="02020603050405020304" pitchFamily="18" charset="0"/>
              </a:rPr>
              <a:t>It is called application server or web server based on the application .</a:t>
            </a:r>
          </a:p>
          <a:p>
            <a:pPr>
              <a:lnSpc>
                <a:spcPct val="150000"/>
              </a:lnSpc>
            </a:pPr>
            <a:r>
              <a:rPr lang="en-IN" dirty="0">
                <a:latin typeface="Times New Roman" panose="02020603050405020304" pitchFamily="18" charset="0"/>
                <a:cs typeface="Times New Roman" panose="02020603050405020304" pitchFamily="18" charset="0"/>
              </a:rPr>
              <a:t>Application server or web server stores rules used to access data from the database server.</a:t>
            </a:r>
          </a:p>
          <a:p>
            <a:pPr>
              <a:lnSpc>
                <a:spcPct val="150000"/>
              </a:lnSpc>
            </a:pPr>
            <a:r>
              <a:rPr lang="en-IN" dirty="0">
                <a:latin typeface="Times New Roman" panose="02020603050405020304" pitchFamily="18" charset="0"/>
                <a:cs typeface="Times New Roman" panose="02020603050405020304" pitchFamily="18" charset="0"/>
              </a:rPr>
              <a:t>This Intermediate layer accepts requests from the client, processes the requests and sends database commands to the database server and then this intermediate layer acts as channel for passing the process data from database server to client.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268487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942704-17FC-2CE2-F433-DE7907B6F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16" y="276726"/>
            <a:ext cx="10948737" cy="5900237"/>
          </a:xfrm>
        </p:spPr>
      </p:pic>
    </p:spTree>
    <p:extLst>
      <p:ext uri="{BB962C8B-B14F-4D97-AF65-F5344CB8AC3E}">
        <p14:creationId xmlns:p14="http://schemas.microsoft.com/office/powerpoint/2010/main" val="1482903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F713-677F-C13C-903E-3388C0FD2CB5}"/>
              </a:ext>
            </a:extLst>
          </p:cNvPr>
          <p:cNvSpPr>
            <a:spLocks noGrp="1"/>
          </p:cNvSpPr>
          <p:nvPr>
            <p:ph type="title"/>
          </p:nvPr>
        </p:nvSpPr>
        <p:spPr/>
        <p:txBody>
          <a:bodyPr/>
          <a:lstStyle/>
          <a:p>
            <a:r>
              <a:rPr lang="en-IN" sz="4400" b="1" i="0" u="none" strike="noStrike" baseline="0" dirty="0">
                <a:latin typeface="Times New Roman" panose="02020603050405020304" pitchFamily="18" charset="0"/>
                <a:cs typeface="Times New Roman" panose="02020603050405020304" pitchFamily="18" charset="0"/>
              </a:rPr>
              <a:t>N-tier Architecture</a:t>
            </a:r>
            <a:br>
              <a:rPr lang="en-IN"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C18B13B2-0375-10E4-0324-C52EC2ECE863}"/>
              </a:ext>
            </a:extLst>
          </p:cNvPr>
          <p:cNvSpPr>
            <a:spLocks noGrp="1"/>
          </p:cNvSpPr>
          <p:nvPr>
            <p:ph idx="1"/>
          </p:nvPr>
        </p:nvSpPr>
        <p:spPr>
          <a:xfrm>
            <a:off x="838200" y="1203158"/>
            <a:ext cx="10515600" cy="5450305"/>
          </a:xfrm>
        </p:spPr>
        <p:txBody>
          <a:bodyPr>
            <a:normAutofit/>
          </a:bodyPr>
          <a:lstStyle/>
          <a:p>
            <a:pPr algn="l">
              <a:lnSpc>
                <a:spcPct val="150000"/>
              </a:lnSpc>
            </a:pPr>
            <a:r>
              <a:rPr lang="en-US" b="0" i="0" u="none" strike="noStrike" baseline="0" dirty="0">
                <a:latin typeface="Times New Roman" panose="02020603050405020304" pitchFamily="18" charset="0"/>
                <a:cs typeface="Times New Roman" panose="02020603050405020304" pitchFamily="18" charset="0"/>
              </a:rPr>
              <a:t>It is possible to divide the layers between the user and the stored data further into finer components, thereby giving rise to n-tier architectures; where n may be four or five tiers. The business logic layer is divided into multiple layers</a:t>
            </a:r>
          </a:p>
          <a:p>
            <a:pPr marL="0" indent="0" algn="l">
              <a:lnSpc>
                <a:spcPct val="150000"/>
              </a:lnSpc>
              <a:buNone/>
            </a:pPr>
            <a:r>
              <a:rPr lang="en-IN" b="0" i="0" u="none" strike="noStrike" baseline="0" dirty="0">
                <a:latin typeface="Times New Roman" panose="02020603050405020304" pitchFamily="18" charset="0"/>
                <a:cs typeface="Times New Roman" panose="02020603050405020304" pitchFamily="18" charset="0"/>
              </a:rPr>
              <a:t>Advantage</a:t>
            </a:r>
          </a:p>
          <a:p>
            <a:pPr marL="0" indent="0" algn="l">
              <a:lnSpc>
                <a:spcPct val="150000"/>
              </a:lnSpc>
              <a:buNone/>
            </a:pPr>
            <a:r>
              <a:rPr lang="en-US" dirty="0">
                <a:latin typeface="Times New Roman" panose="02020603050405020304" pitchFamily="18" charset="0"/>
                <a:cs typeface="Times New Roman" panose="02020603050405020304" pitchFamily="18" charset="0"/>
              </a:rPr>
              <a:t>A</a:t>
            </a:r>
            <a:r>
              <a:rPr lang="en-US" b="0" i="0" u="none" strike="noStrike" baseline="0" dirty="0">
                <a:latin typeface="Times New Roman" panose="02020603050405020304" pitchFamily="18" charset="0"/>
                <a:cs typeface="Times New Roman" panose="02020603050405020304" pitchFamily="18" charset="0"/>
              </a:rPr>
              <a:t>ny one tier can run on an appropriate processor or operating system platform and can be </a:t>
            </a:r>
            <a:r>
              <a:rPr lang="en-IN" b="0" i="0" u="none" strike="noStrike" baseline="0" dirty="0">
                <a:latin typeface="Times New Roman" panose="02020603050405020304" pitchFamily="18" charset="0"/>
                <a:cs typeface="Times New Roman" panose="02020603050405020304" pitchFamily="18" charset="0"/>
              </a:rPr>
              <a:t>handled independently.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8990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3CEE-FA8A-B496-60F4-A1F72167C75F}"/>
              </a:ext>
            </a:extLst>
          </p:cNvPr>
          <p:cNvSpPr>
            <a:spLocks noGrp="1"/>
          </p:cNvSpPr>
          <p:nvPr>
            <p:ph type="title"/>
          </p:nvPr>
        </p:nvSpPr>
        <p:spPr>
          <a:xfrm>
            <a:off x="0" y="0"/>
            <a:ext cx="11353800" cy="1143001"/>
          </a:xfrm>
        </p:spPr>
        <p:txBody>
          <a:bodyPr>
            <a:normAutofit fontScale="90000"/>
          </a:bodyPr>
          <a:lstStyle/>
          <a:p>
            <a:br>
              <a:rPr lang="en-US" sz="4000" b="1" i="0" u="none" strike="noStrike" baseline="0" dirty="0">
                <a:latin typeface="Times New Roman" panose="02020603050405020304" pitchFamily="18" charset="0"/>
                <a:cs typeface="Times New Roman" panose="02020603050405020304" pitchFamily="18" charset="0"/>
              </a:rPr>
            </a:br>
            <a:r>
              <a:rPr lang="en-US" sz="4000" b="1" i="0" u="none" strike="noStrike" baseline="0" dirty="0">
                <a:latin typeface="Times New Roman" panose="02020603050405020304" pitchFamily="18" charset="0"/>
                <a:cs typeface="Times New Roman" panose="02020603050405020304" pitchFamily="18" charset="0"/>
              </a:rPr>
              <a:t>Classification of Database Management Systems</a:t>
            </a:r>
            <a:br>
              <a:rPr lang="en-US" sz="4400" b="0" i="0" u="none" strike="noStrike" baseline="0" dirty="0">
                <a:latin typeface="CIDFont+F1"/>
              </a:rPr>
            </a:br>
            <a:endParaRPr lang="en-IN" dirty="0"/>
          </a:p>
        </p:txBody>
      </p:sp>
      <p:sp>
        <p:nvSpPr>
          <p:cNvPr id="3" name="Content Placeholder 2">
            <a:extLst>
              <a:ext uri="{FF2B5EF4-FFF2-40B4-BE49-F238E27FC236}">
                <a16:creationId xmlns:a16="http://schemas.microsoft.com/office/drawing/2014/main" id="{C206ADBE-55FA-3927-F1BA-232950719217}"/>
              </a:ext>
            </a:extLst>
          </p:cNvPr>
          <p:cNvSpPr>
            <a:spLocks noGrp="1"/>
          </p:cNvSpPr>
          <p:nvPr>
            <p:ph idx="1"/>
          </p:nvPr>
        </p:nvSpPr>
        <p:spPr>
          <a:xfrm>
            <a:off x="0" y="959006"/>
            <a:ext cx="12192000" cy="5898994"/>
          </a:xfrm>
        </p:spPr>
        <p:txBody>
          <a:bodyPr>
            <a:noAutofit/>
          </a:bodyPr>
          <a:lstStyle/>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Criteria used to classify DBMSs are</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1. Data model on which the DBMS is based</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Relational: </a:t>
            </a:r>
            <a:r>
              <a:rPr lang="en-US" b="0" i="0" u="none" strike="noStrike" baseline="0" dirty="0">
                <a:latin typeface="Times New Roman" panose="02020603050405020304" pitchFamily="18" charset="0"/>
                <a:cs typeface="Times New Roman" panose="02020603050405020304" pitchFamily="18" charset="0"/>
              </a:rPr>
              <a:t>represents a database as a collection of tables, where each table can be stored as a separate file.</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Object: </a:t>
            </a:r>
            <a:r>
              <a:rPr lang="en-US" b="0" i="0" u="none" strike="noStrike" baseline="0" dirty="0">
                <a:latin typeface="Times New Roman" panose="02020603050405020304" pitchFamily="18" charset="0"/>
                <a:cs typeface="Times New Roman" panose="02020603050405020304" pitchFamily="18" charset="0"/>
              </a:rPr>
              <a:t>defines a database in terms of objects, their properties, and their operations.</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Objects with the same structure and behavior belong to a class, and classes are organized into hierarchies (or acyclic graphs). The operations of each class are specified in terms of predefined procedures called methods.</a:t>
            </a:r>
          </a:p>
        </p:txBody>
      </p:sp>
    </p:spTree>
    <p:extLst>
      <p:ext uri="{BB962C8B-B14F-4D97-AF65-F5344CB8AC3E}">
        <p14:creationId xmlns:p14="http://schemas.microsoft.com/office/powerpoint/2010/main" val="218241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CEC13-FF63-36A2-94D0-1776E397831E}"/>
              </a:ext>
            </a:extLst>
          </p:cNvPr>
          <p:cNvSpPr>
            <a:spLocks noGrp="1"/>
          </p:cNvSpPr>
          <p:nvPr>
            <p:ph idx="1"/>
          </p:nvPr>
        </p:nvSpPr>
        <p:spPr>
          <a:xfrm>
            <a:off x="0" y="401444"/>
            <a:ext cx="11976410" cy="6456556"/>
          </a:xfrm>
        </p:spPr>
        <p:txBody>
          <a:bodyPr/>
          <a:lstStyle/>
          <a:p>
            <a:pPr algn="l">
              <a:lnSpc>
                <a:spcPct val="150000"/>
              </a:lnSpc>
            </a:pPr>
            <a:r>
              <a:rPr lang="en-US" b="1" i="0" u="none" strike="noStrike" baseline="0" dirty="0">
                <a:latin typeface="Times New Roman" panose="02020603050405020304" pitchFamily="18" charset="0"/>
                <a:cs typeface="Times New Roman" panose="02020603050405020304" pitchFamily="18" charset="0"/>
              </a:rPr>
              <a:t>Hierarchical and network (legacy): </a:t>
            </a:r>
            <a:r>
              <a:rPr lang="en-US" b="0" i="0" u="none" strike="noStrike" baseline="0" dirty="0">
                <a:latin typeface="Times New Roman" panose="02020603050405020304" pitchFamily="18" charset="0"/>
                <a:cs typeface="Times New Roman" panose="02020603050405020304" pitchFamily="18" charset="0"/>
              </a:rPr>
              <a:t>The network model represents data as record types and also represents a limited type of 1:N relationship, called a set type. The hierarchical model represents data as hierarchical tree structures. Each hierarchy represents a number of related records.</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Native XML DBMS: </a:t>
            </a:r>
            <a:r>
              <a:rPr lang="en-US" b="0" i="0" u="none" strike="noStrike" baseline="0" dirty="0">
                <a:latin typeface="Times New Roman" panose="02020603050405020304" pitchFamily="18" charset="0"/>
                <a:cs typeface="Times New Roman" panose="02020603050405020304" pitchFamily="18" charset="0"/>
              </a:rPr>
              <a:t>uses hierarchical tree structures. It combines database concepts with concepts from document representation models. Data is represented as elements; with the use of tags, data can be nested to create complex hierarchical </a:t>
            </a:r>
            <a:r>
              <a:rPr lang="en-IN" b="0" i="0" u="none" strike="noStrike" baseline="0" dirty="0">
                <a:latin typeface="Times New Roman" panose="02020603050405020304" pitchFamily="18" charset="0"/>
                <a:cs typeface="Times New Roman" panose="02020603050405020304" pitchFamily="18" charset="0"/>
              </a:rPr>
              <a:t>structures.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011329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58707-F9A4-6782-25E0-6E0181E953DE}"/>
              </a:ext>
            </a:extLst>
          </p:cNvPr>
          <p:cNvSpPr>
            <a:spLocks noGrp="1"/>
          </p:cNvSpPr>
          <p:nvPr>
            <p:ph idx="1"/>
          </p:nvPr>
        </p:nvSpPr>
        <p:spPr>
          <a:xfrm>
            <a:off x="200722" y="136478"/>
            <a:ext cx="11991278" cy="6721521"/>
          </a:xfrm>
        </p:spPr>
        <p:txBody>
          <a:bodyPr>
            <a:noAutofit/>
          </a:bodyPr>
          <a:lstStyle/>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2. Number of users supported by the system</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Single-user: </a:t>
            </a:r>
            <a:r>
              <a:rPr lang="en-US" b="0" i="0" u="none" strike="noStrike" baseline="0" dirty="0">
                <a:latin typeface="Times New Roman" panose="02020603050405020304" pitchFamily="18" charset="0"/>
                <a:cs typeface="Times New Roman" panose="02020603050405020304" pitchFamily="18" charset="0"/>
              </a:rPr>
              <a:t>support only one user at a time and are mostly used with PCs.</a:t>
            </a:r>
          </a:p>
          <a:p>
            <a:pPr marL="0" indent="0" algn="l">
              <a:lnSpc>
                <a:spcPct val="150000"/>
              </a:lnSpc>
              <a:buNone/>
            </a:pPr>
            <a:r>
              <a:rPr lang="fr-FR" b="1" i="0" u="none" strike="noStrike" baseline="0" dirty="0">
                <a:latin typeface="Times New Roman" panose="02020603050405020304" pitchFamily="18" charset="0"/>
                <a:cs typeface="Times New Roman" panose="02020603050405020304" pitchFamily="18" charset="0"/>
              </a:rPr>
              <a:t>Multi user: </a:t>
            </a:r>
            <a:r>
              <a:rPr lang="fr-FR" b="0" i="0" u="none" strike="noStrike" baseline="0" dirty="0">
                <a:latin typeface="Times New Roman" panose="02020603050405020304" pitchFamily="18" charset="0"/>
                <a:cs typeface="Times New Roman" panose="02020603050405020304" pitchFamily="18" charset="0"/>
              </a:rPr>
              <a:t>support concurrent multiple user.</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3. Number of sites over which the database is distributed</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Centralized: </a:t>
            </a:r>
            <a:r>
              <a:rPr lang="en-US" b="0" i="0" u="none" strike="noStrike" baseline="0" dirty="0">
                <a:latin typeface="Times New Roman" panose="02020603050405020304" pitchFamily="18" charset="0"/>
                <a:cs typeface="Times New Roman" panose="02020603050405020304" pitchFamily="18" charset="0"/>
              </a:rPr>
              <a:t>data is stored at a single computer site</a:t>
            </a:r>
          </a:p>
          <a:p>
            <a:pPr marL="0" indent="0" algn="l">
              <a:lnSpc>
                <a:spcPct val="150000"/>
              </a:lnSpc>
              <a:buNone/>
            </a:pPr>
            <a:r>
              <a:rPr lang="en-US" b="1" i="0" u="none" strike="noStrike" baseline="0" dirty="0">
                <a:latin typeface="Times New Roman" panose="02020603050405020304" pitchFamily="18" charset="0"/>
                <a:cs typeface="Times New Roman" panose="02020603050405020304" pitchFamily="18" charset="0"/>
              </a:rPr>
              <a:t>Distributed: </a:t>
            </a:r>
            <a:r>
              <a:rPr lang="en-US" b="0" i="0" u="none" strike="noStrike" baseline="0" dirty="0">
                <a:latin typeface="Times New Roman" panose="02020603050405020304" pitchFamily="18" charset="0"/>
                <a:cs typeface="Times New Roman" panose="02020603050405020304" pitchFamily="18" charset="0"/>
              </a:rPr>
              <a:t>can have the actual database and DBMS software distributed over many sites, connected by a computer network</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 </a:t>
            </a:r>
            <a:r>
              <a:rPr lang="en-US" b="1" i="0" u="none" strike="noStrike" baseline="0" dirty="0">
                <a:latin typeface="Times New Roman" panose="02020603050405020304" pitchFamily="18" charset="0"/>
                <a:cs typeface="Times New Roman" panose="02020603050405020304" pitchFamily="18" charset="0"/>
              </a:rPr>
              <a:t>Homogeneous DDBMSs </a:t>
            </a:r>
            <a:r>
              <a:rPr lang="en-US" b="0" i="0" u="none" strike="noStrike" baseline="0" dirty="0">
                <a:latin typeface="Times New Roman" panose="02020603050405020304" pitchFamily="18" charset="0"/>
                <a:cs typeface="Times New Roman" panose="02020603050405020304" pitchFamily="18" charset="0"/>
              </a:rPr>
              <a:t>use the same DBMS software at all the sites</a:t>
            </a:r>
          </a:p>
          <a:p>
            <a:pPr marL="0" indent="0" algn="l">
              <a:lnSpc>
                <a:spcPct val="150000"/>
              </a:lnSpc>
              <a:buNone/>
            </a:pPr>
            <a:r>
              <a:rPr lang="en-US" b="0" i="0" u="none" strike="noStrike" baseline="0" dirty="0">
                <a:latin typeface="Times New Roman" panose="02020603050405020304" pitchFamily="18" charset="0"/>
                <a:cs typeface="Times New Roman" panose="02020603050405020304" pitchFamily="18" charset="0"/>
              </a:rPr>
              <a:t>- </a:t>
            </a:r>
            <a:r>
              <a:rPr lang="en-US" b="1" i="0" u="none" strike="noStrike" baseline="0" dirty="0">
                <a:latin typeface="Times New Roman" panose="02020603050405020304" pitchFamily="18" charset="0"/>
                <a:cs typeface="Times New Roman" panose="02020603050405020304" pitchFamily="18" charset="0"/>
              </a:rPr>
              <a:t>Heterogeneous DDBMSs </a:t>
            </a:r>
            <a:r>
              <a:rPr lang="en-US" b="0" i="0" u="none" strike="noStrike" baseline="0" dirty="0">
                <a:latin typeface="Times New Roman" panose="02020603050405020304" pitchFamily="18" charset="0"/>
                <a:cs typeface="Times New Roman" panose="02020603050405020304" pitchFamily="18" charset="0"/>
              </a:rPr>
              <a:t>can use different DBMS software at each site</a:t>
            </a:r>
          </a:p>
        </p:txBody>
      </p:sp>
    </p:spTree>
    <p:extLst>
      <p:ext uri="{BB962C8B-B14F-4D97-AF65-F5344CB8AC3E}">
        <p14:creationId xmlns:p14="http://schemas.microsoft.com/office/powerpoint/2010/main" val="37780900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F7EF5-1541-62E4-7C33-A4637867478F}"/>
              </a:ext>
            </a:extLst>
          </p:cNvPr>
          <p:cNvSpPr>
            <a:spLocks noGrp="1"/>
          </p:cNvSpPr>
          <p:nvPr>
            <p:ph idx="1"/>
          </p:nvPr>
        </p:nvSpPr>
        <p:spPr>
          <a:xfrm>
            <a:off x="95534" y="436728"/>
            <a:ext cx="11941792" cy="5813947"/>
          </a:xfrm>
        </p:spPr>
        <p:txBody>
          <a:bodyPr>
            <a:normAutofit/>
          </a:bodyPr>
          <a:lstStyle/>
          <a:p>
            <a:pPr marL="0" indent="0" algn="l">
              <a:lnSpc>
                <a:spcPct val="150000"/>
              </a:lnSpc>
              <a:buNone/>
            </a:pPr>
            <a:r>
              <a:rPr lang="en-IN" sz="3600" b="1" i="0" u="none" strike="noStrike" baseline="0" dirty="0">
                <a:latin typeface="Times New Roman" panose="02020603050405020304" pitchFamily="18" charset="0"/>
                <a:cs typeface="Times New Roman" panose="02020603050405020304" pitchFamily="18" charset="0"/>
              </a:rPr>
              <a:t>4. Cost</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Open source: </a:t>
            </a:r>
            <a:r>
              <a:rPr lang="en-US" b="0" i="0" u="none" strike="noStrike" baseline="0" dirty="0">
                <a:latin typeface="Times New Roman" panose="02020603050405020304" pitchFamily="18" charset="0"/>
                <a:cs typeface="Times New Roman" panose="02020603050405020304" pitchFamily="18" charset="0"/>
              </a:rPr>
              <a:t>products like MySQL and PostgreSQL that are supported by third party </a:t>
            </a:r>
            <a:r>
              <a:rPr lang="en-IN" b="0" i="0" u="none" strike="noStrike" baseline="0" dirty="0">
                <a:latin typeface="Times New Roman" panose="02020603050405020304" pitchFamily="18" charset="0"/>
                <a:cs typeface="Times New Roman" panose="02020603050405020304" pitchFamily="18" charset="0"/>
              </a:rPr>
              <a:t>vendors with additional services.</a:t>
            </a:r>
          </a:p>
          <a:p>
            <a:pPr algn="l">
              <a:lnSpc>
                <a:spcPct val="150000"/>
              </a:lnSpc>
            </a:pPr>
            <a:r>
              <a:rPr lang="en-US" b="1" i="0" u="none" strike="noStrike" baseline="0" dirty="0">
                <a:latin typeface="Times New Roman" panose="02020603050405020304" pitchFamily="18" charset="0"/>
                <a:cs typeface="Times New Roman" panose="02020603050405020304" pitchFamily="18" charset="0"/>
              </a:rPr>
              <a:t>Different types of licensing: </a:t>
            </a:r>
            <a:r>
              <a:rPr lang="en-US" b="0" i="0" u="none" strike="noStrike" baseline="0" dirty="0">
                <a:latin typeface="Times New Roman" panose="02020603050405020304" pitchFamily="18" charset="0"/>
                <a:cs typeface="Times New Roman" panose="02020603050405020304" pitchFamily="18" charset="0"/>
              </a:rPr>
              <a:t>Standalone single user versions of some systems like Microsoft Access are sold per copy or included in the overall configuration of a desktop or laptop. In addition, data warehousing and mining features, as well as support for additional data types, are made available at extra cost.</a:t>
            </a:r>
          </a:p>
          <a:p>
            <a:pPr marL="0" indent="0">
              <a:buNone/>
            </a:pPr>
            <a:endParaRPr lang="en-IN" dirty="0"/>
          </a:p>
        </p:txBody>
      </p:sp>
    </p:spTree>
    <p:extLst>
      <p:ext uri="{BB962C8B-B14F-4D97-AF65-F5344CB8AC3E}">
        <p14:creationId xmlns:p14="http://schemas.microsoft.com/office/powerpoint/2010/main" val="106544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A4C241-0D5E-8A16-3ABB-A1C13F5BF4C9}"/>
              </a:ext>
            </a:extLst>
          </p:cNvPr>
          <p:cNvSpPr>
            <a:spLocks noGrp="1"/>
          </p:cNvSpPr>
          <p:nvPr>
            <p:ph idx="1"/>
          </p:nvPr>
        </p:nvSpPr>
        <p:spPr>
          <a:xfrm>
            <a:off x="272955" y="0"/>
            <a:ext cx="11919045" cy="6858000"/>
          </a:xfrm>
        </p:spPr>
        <p:txBody>
          <a:bodyPr>
            <a:normAutofit lnSpcReduction="10000"/>
          </a:bodyPr>
          <a:lstStyle/>
          <a:p>
            <a:pPr marL="0" indent="0" algn="l">
              <a:lnSpc>
                <a:spcPct val="150000"/>
              </a:lnSpc>
              <a:buNone/>
            </a:pPr>
            <a:r>
              <a:rPr lang="en-US" sz="2800" b="1" i="0" u="none" strike="noStrike" baseline="0" dirty="0">
                <a:latin typeface="Times New Roman" panose="02020603050405020304" pitchFamily="18" charset="0"/>
                <a:cs typeface="Times New Roman" panose="02020603050405020304" pitchFamily="18" charset="0"/>
              </a:rPr>
              <a:t>5. </a:t>
            </a:r>
            <a:r>
              <a:rPr lang="en-US" sz="2800" i="0" u="none" strike="noStrike" baseline="0" dirty="0">
                <a:latin typeface="Times New Roman" panose="02020603050405020304" pitchFamily="18" charset="0"/>
                <a:cs typeface="Times New Roman" panose="02020603050405020304" pitchFamily="18" charset="0"/>
              </a:rPr>
              <a:t>On the basis of the </a:t>
            </a:r>
            <a:r>
              <a:rPr lang="en-US" sz="2800" b="1" i="0" u="none" strike="noStrike" baseline="0" dirty="0">
                <a:latin typeface="Times New Roman" panose="02020603050405020304" pitchFamily="18" charset="0"/>
                <a:cs typeface="Times New Roman" panose="02020603050405020304" pitchFamily="18" charset="0"/>
              </a:rPr>
              <a:t>types of access path options </a:t>
            </a:r>
            <a:r>
              <a:rPr lang="en-US" sz="2800" i="0" u="none" strike="noStrike" baseline="0" dirty="0">
                <a:latin typeface="Times New Roman" panose="02020603050405020304" pitchFamily="18" charset="0"/>
                <a:cs typeface="Times New Roman" panose="02020603050405020304" pitchFamily="18" charset="0"/>
              </a:rPr>
              <a:t>for storing files</a:t>
            </a:r>
          </a:p>
          <a:p>
            <a:pPr algn="l">
              <a:lnSpc>
                <a:spcPct val="150000"/>
              </a:lnSpc>
              <a:buFontTx/>
              <a:buChar char="-"/>
            </a:pPr>
            <a:r>
              <a:rPr lang="en-US" sz="2800" b="0" i="0" u="none" strike="noStrike" baseline="0" dirty="0">
                <a:latin typeface="Times New Roman" panose="02020603050405020304" pitchFamily="18" charset="0"/>
                <a:cs typeface="Times New Roman" panose="02020603050405020304" pitchFamily="18" charset="0"/>
              </a:rPr>
              <a:t>One well-known family of DBMSs is based on inverted file structures.</a:t>
            </a:r>
          </a:p>
          <a:p>
            <a:pPr marL="0" indent="0" algn="l">
              <a:lnSpc>
                <a:spcPct val="150000"/>
              </a:lnSpc>
              <a:buNone/>
            </a:pPr>
            <a:r>
              <a:rPr lang="en-US" sz="2800" b="0" i="0" u="none" strike="noStrike" baseline="0" dirty="0">
                <a:latin typeface="Times New Roman" panose="02020603050405020304" pitchFamily="18" charset="0"/>
                <a:cs typeface="Times New Roman" panose="02020603050405020304" pitchFamily="18" charset="0"/>
              </a:rPr>
              <a:t>(Inverted file structure is a data structure that maps content to </a:t>
            </a:r>
            <a:r>
              <a:rPr lang="en-US" dirty="0">
                <a:latin typeface="Times New Roman" panose="02020603050405020304" pitchFamily="18" charset="0"/>
                <a:cs typeface="Times New Roman" panose="02020603050405020304" pitchFamily="18" charset="0"/>
              </a:rPr>
              <a:t>i</a:t>
            </a:r>
            <a:r>
              <a:rPr lang="en-US" sz="2800" b="0" i="0" u="none" strike="noStrike" baseline="0" dirty="0">
                <a:latin typeface="Times New Roman" panose="02020603050405020304" pitchFamily="18" charset="0"/>
                <a:cs typeface="Times New Roman" panose="02020603050405020304" pitchFamily="18" charset="0"/>
              </a:rPr>
              <a:t>ts location in a database.)</a:t>
            </a:r>
            <a:endParaRPr lang="en-US" sz="2800" b="1" i="0" u="none" strike="noStrike" baseline="0" dirty="0">
              <a:latin typeface="Times New Roman" panose="02020603050405020304" pitchFamily="18" charset="0"/>
              <a:cs typeface="Times New Roman" panose="02020603050405020304" pitchFamily="18" charset="0"/>
            </a:endParaRPr>
          </a:p>
          <a:p>
            <a:pPr marL="0" indent="0" algn="l">
              <a:lnSpc>
                <a:spcPct val="150000"/>
              </a:lnSpc>
              <a:buNone/>
            </a:pPr>
            <a:r>
              <a:rPr lang="en-US" sz="2800" b="1" i="0" u="none" strike="noStrike" baseline="0" dirty="0">
                <a:latin typeface="Times New Roman" panose="02020603050405020304" pitchFamily="18" charset="0"/>
                <a:cs typeface="Times New Roman" panose="02020603050405020304" pitchFamily="18" charset="0"/>
              </a:rPr>
              <a:t>6. General purpose or Special purpose</a:t>
            </a:r>
          </a:p>
          <a:p>
            <a:pPr algn="l">
              <a:lnSpc>
                <a:spcPct val="150000"/>
              </a:lnSpc>
              <a:buFontTx/>
              <a:buChar char="-"/>
            </a:pPr>
            <a:r>
              <a:rPr lang="en-US" sz="2800" b="0" i="0" u="none" strike="noStrike" baseline="0" dirty="0">
                <a:latin typeface="Times New Roman" panose="02020603050405020304" pitchFamily="18" charset="0"/>
                <a:cs typeface="Times New Roman" panose="02020603050405020304" pitchFamily="18" charset="0"/>
              </a:rPr>
              <a:t>When performance is a primary consideration, a special-purpose DBMS can be designed and built for a specific application; such a system cannot be used for other applications without major changes. </a:t>
            </a:r>
          </a:p>
          <a:p>
            <a:pPr algn="l">
              <a:lnSpc>
                <a:spcPct val="150000"/>
              </a:lnSpc>
              <a:buFontTx/>
              <a:buChar char="-"/>
            </a:pPr>
            <a:r>
              <a:rPr lang="en-US" sz="2800" b="0" i="0" u="none" strike="noStrike" baseline="0" dirty="0">
                <a:latin typeface="Times New Roman" panose="02020603050405020304" pitchFamily="18" charset="0"/>
                <a:cs typeface="Times New Roman" panose="02020603050405020304" pitchFamily="18" charset="0"/>
              </a:rPr>
              <a:t>Many airline reservations and telephone directory systems developed in the past are special-purpose DBMSs.</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65194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FF09-D2AE-4FFA-8810-7B114424F9C7}"/>
              </a:ext>
            </a:extLst>
          </p:cNvPr>
          <p:cNvSpPr>
            <a:spLocks noGrp="1"/>
          </p:cNvSpPr>
          <p:nvPr>
            <p:ph type="title"/>
          </p:nvPr>
        </p:nvSpPr>
        <p:spPr>
          <a:xfrm>
            <a:off x="0" y="-300942"/>
            <a:ext cx="12192000" cy="3565003"/>
          </a:xfrm>
        </p:spPr>
        <p:txBody>
          <a:bodyPr>
            <a:normAutofit/>
          </a:bodyPr>
          <a:lstStyle/>
          <a:p>
            <a:pPr algn="l">
              <a:lnSpc>
                <a:spcPct val="150000"/>
              </a:lnSpc>
            </a:pPr>
            <a:r>
              <a:rPr lang="en-IN" sz="2400" b="1" i="0" u="none" strike="noStrike" baseline="0" dirty="0">
                <a:latin typeface="Times New Roman" panose="02020603050405020304" pitchFamily="18" charset="0"/>
                <a:cs typeface="Times New Roman" panose="02020603050405020304" pitchFamily="18" charset="0"/>
              </a:rPr>
              <a:t>Defining a UNIVERSITY database</a:t>
            </a:r>
            <a:br>
              <a:rPr lang="en-IN" sz="2000" b="1" i="0" u="none" strike="noStrike" baseline="0" dirty="0">
                <a:latin typeface="Times New Roman" panose="02020603050405020304" pitchFamily="18" charset="0"/>
                <a:cs typeface="Times New Roman" panose="02020603050405020304" pitchFamily="18" charset="0"/>
              </a:rPr>
            </a:br>
            <a:r>
              <a:rPr lang="en-US" sz="2400" b="0" i="0" u="none" strike="noStrike" baseline="0" dirty="0">
                <a:latin typeface="Times New Roman" panose="02020603050405020304" pitchFamily="18" charset="0"/>
                <a:cs typeface="Times New Roman" panose="02020603050405020304" pitchFamily="18" charset="0"/>
              </a:rPr>
              <a:t>Specify the structure of the records of each file - </a:t>
            </a:r>
            <a:r>
              <a:rPr lang="en-US" sz="2400" b="1" i="0" u="none" strike="noStrike" baseline="0" dirty="0">
                <a:latin typeface="Times New Roman" panose="02020603050405020304" pitchFamily="18" charset="0"/>
                <a:cs typeface="Times New Roman" panose="02020603050405020304" pitchFamily="18" charset="0"/>
              </a:rPr>
              <a:t>data elements </a:t>
            </a:r>
            <a:r>
              <a:rPr lang="en-US" sz="2400" b="0" i="0" u="none" strike="noStrike" baseline="0" dirty="0">
                <a:latin typeface="Times New Roman" panose="02020603050405020304" pitchFamily="18" charset="0"/>
                <a:cs typeface="Times New Roman" panose="02020603050405020304" pitchFamily="18" charset="0"/>
              </a:rPr>
              <a:t>to be stored in each record. </a:t>
            </a:r>
            <a:br>
              <a:rPr lang="en-US" sz="2400" b="0" i="0" u="none" strike="noStrike" baseline="0" dirty="0">
                <a:latin typeface="Times New Roman" panose="02020603050405020304" pitchFamily="18" charset="0"/>
                <a:cs typeface="Times New Roman" panose="02020603050405020304" pitchFamily="18" charset="0"/>
              </a:rPr>
            </a:br>
            <a:r>
              <a:rPr lang="en-US" sz="2400" b="0" i="0" u="none" strike="noStrike" baseline="0" dirty="0">
                <a:latin typeface="Times New Roman" panose="02020603050405020304" pitchFamily="18" charset="0"/>
                <a:cs typeface="Times New Roman" panose="02020603050405020304" pitchFamily="18" charset="0"/>
              </a:rPr>
              <a:t>For example: each STUDENT record includes data to represent the Student’s Name, </a:t>
            </a:r>
            <a:r>
              <a:rPr lang="en-US" sz="2400" b="0" i="0" u="none" strike="noStrike" baseline="0" dirty="0" err="1">
                <a:latin typeface="Times New Roman" panose="02020603050405020304" pitchFamily="18" charset="0"/>
                <a:cs typeface="Times New Roman" panose="02020603050405020304" pitchFamily="18" charset="0"/>
              </a:rPr>
              <a:t>Student_number</a:t>
            </a:r>
            <a:r>
              <a:rPr lang="en-US" sz="2400" b="0" i="0" u="none" strike="noStrike" baseline="0" dirty="0">
                <a:latin typeface="Times New Roman" panose="02020603050405020304" pitchFamily="18" charset="0"/>
                <a:cs typeface="Times New Roman" panose="02020603050405020304" pitchFamily="18" charset="0"/>
              </a:rPr>
              <a:t>, Class and Major. </a:t>
            </a:r>
            <a:br>
              <a:rPr lang="en-US" sz="2400" b="0" i="0" u="none" strike="noStrike" baseline="0" dirty="0">
                <a:latin typeface="Times New Roman" panose="02020603050405020304" pitchFamily="18" charset="0"/>
                <a:cs typeface="Times New Roman" panose="02020603050405020304" pitchFamily="18" charset="0"/>
              </a:rPr>
            </a:br>
            <a:r>
              <a:rPr lang="en-US" sz="2400" b="0" i="0" u="none" strike="noStrike" baseline="0" dirty="0">
                <a:latin typeface="Times New Roman" panose="02020603050405020304" pitchFamily="18" charset="0"/>
                <a:cs typeface="Times New Roman" panose="02020603050405020304" pitchFamily="18" charset="0"/>
              </a:rPr>
              <a:t>Specify a data type for each data element within a record. </a:t>
            </a:r>
            <a:br>
              <a:rPr lang="en-US" sz="2400" b="0" i="0" u="none" strike="noStrike" baseline="0" dirty="0">
                <a:latin typeface="Times New Roman" panose="02020603050405020304" pitchFamily="18" charset="0"/>
                <a:cs typeface="Times New Roman" panose="02020603050405020304" pitchFamily="18" charset="0"/>
              </a:rPr>
            </a:br>
            <a:r>
              <a:rPr lang="en-US" sz="2400" b="0" i="0" u="none" strike="noStrike" baseline="0" dirty="0">
                <a:latin typeface="Times New Roman" panose="02020603050405020304" pitchFamily="18" charset="0"/>
                <a:cs typeface="Times New Roman" panose="02020603050405020304" pitchFamily="18" charset="0"/>
              </a:rPr>
              <a:t>For example: is a string of alphabetic characters </a:t>
            </a:r>
            <a:r>
              <a:rPr lang="en-US" sz="2400" b="0" i="0" u="none" strike="noStrike" baseline="0" dirty="0" err="1">
                <a:latin typeface="Times New Roman" panose="02020603050405020304" pitchFamily="18" charset="0"/>
                <a:cs typeface="Times New Roman" panose="02020603050405020304" pitchFamily="18" charset="0"/>
              </a:rPr>
              <a:t>Student_number</a:t>
            </a:r>
            <a:r>
              <a:rPr lang="en-US" sz="2400" b="0" i="0" u="none" strike="noStrike" baseline="0" dirty="0">
                <a:latin typeface="Times New Roman" panose="02020603050405020304" pitchFamily="18" charset="0"/>
                <a:cs typeface="Times New Roman" panose="02020603050405020304" pitchFamily="18" charset="0"/>
              </a:rPr>
              <a:t> is an integer.</a:t>
            </a:r>
            <a:endParaRPr lang="en-IN" sz="2400" dirty="0"/>
          </a:p>
        </p:txBody>
      </p:sp>
      <p:sp>
        <p:nvSpPr>
          <p:cNvPr id="3" name="Content Placeholder 2">
            <a:extLst>
              <a:ext uri="{FF2B5EF4-FFF2-40B4-BE49-F238E27FC236}">
                <a16:creationId xmlns:a16="http://schemas.microsoft.com/office/drawing/2014/main" id="{BF82F4B0-1990-25AB-7CFD-285AF09F7E5A}"/>
              </a:ext>
            </a:extLst>
          </p:cNvPr>
          <p:cNvSpPr>
            <a:spLocks noGrp="1"/>
          </p:cNvSpPr>
          <p:nvPr>
            <p:ph idx="1"/>
          </p:nvPr>
        </p:nvSpPr>
        <p:spPr>
          <a:xfrm>
            <a:off x="0" y="3183038"/>
            <a:ext cx="12026096" cy="3565003"/>
          </a:xfrm>
        </p:spPr>
        <p:txBody>
          <a:bodyPr>
            <a:normAutofit/>
          </a:bodyPr>
          <a:lstStyle/>
          <a:p>
            <a:pPr marL="0" indent="0" algn="l">
              <a:lnSpc>
                <a:spcPct val="150000"/>
              </a:lnSpc>
              <a:buNone/>
            </a:pPr>
            <a:r>
              <a:rPr lang="en-IN" sz="2200" b="1" i="0" u="none" strike="noStrike" baseline="0" dirty="0">
                <a:latin typeface="Times New Roman" panose="02020603050405020304" pitchFamily="18" charset="0"/>
                <a:cs typeface="Times New Roman" panose="02020603050405020304" pitchFamily="18" charset="0"/>
              </a:rPr>
              <a:t>Constructing the UNIVERSITY database</a:t>
            </a:r>
          </a:p>
          <a:p>
            <a:pPr algn="l">
              <a:lnSpc>
                <a:spcPct val="150000"/>
              </a:lnSpc>
            </a:pPr>
            <a:r>
              <a:rPr lang="en-US" sz="2200" b="0" i="0" u="none" strike="noStrike" baseline="0" dirty="0">
                <a:latin typeface="Times New Roman" panose="02020603050405020304" pitchFamily="18" charset="0"/>
                <a:cs typeface="Times New Roman" panose="02020603050405020304" pitchFamily="18" charset="0"/>
              </a:rPr>
              <a:t>To construct the UNIVERSITY database, we store data to represent each student </a:t>
            </a:r>
            <a:r>
              <a:rPr lang="en-US" sz="220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course, section, grade report, and prerequisite as a record in the appropriate file.</a:t>
            </a:r>
          </a:p>
          <a:p>
            <a:pPr algn="l">
              <a:lnSpc>
                <a:spcPct val="150000"/>
              </a:lnSpc>
            </a:pPr>
            <a:r>
              <a:rPr lang="en-US" sz="2200" b="0" i="0" u="none" strike="noStrike" baseline="0" dirty="0">
                <a:latin typeface="Times New Roman" panose="02020603050405020304" pitchFamily="18" charset="0"/>
                <a:cs typeface="Times New Roman" panose="02020603050405020304" pitchFamily="18" charset="0"/>
              </a:rPr>
              <a:t>Records in the various files may be related. </a:t>
            </a:r>
          </a:p>
          <a:p>
            <a:pPr marL="0" indent="0" algn="l">
              <a:lnSpc>
                <a:spcPct val="150000"/>
              </a:lnSpc>
              <a:buNone/>
            </a:pPr>
            <a:r>
              <a:rPr lang="en-US" sz="2200" b="0" i="0" u="none" strike="noStrike" baseline="0" dirty="0">
                <a:latin typeface="Times New Roman" panose="02020603050405020304" pitchFamily="18" charset="0"/>
                <a:cs typeface="Times New Roman" panose="02020603050405020304" pitchFamily="18" charset="0"/>
              </a:rPr>
              <a:t>For example, the record for Smith in the Student  GRADE_REPORT  File is related to two records in the GRADE_REPORT file that specify Smith’s  </a:t>
            </a:r>
            <a:r>
              <a:rPr lang="en-IN" sz="2200" b="0" i="0" u="none" strike="noStrike" baseline="0" dirty="0">
                <a:latin typeface="Times New Roman" panose="02020603050405020304" pitchFamily="18" charset="0"/>
                <a:cs typeface="Times New Roman" panose="02020603050405020304" pitchFamily="18" charset="0"/>
              </a:rPr>
              <a:t>grades in two sections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131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4407</TotalTime>
  <Words>6577</Words>
  <Application>Microsoft Office PowerPoint</Application>
  <PresentationFormat>Widescreen</PresentationFormat>
  <Paragraphs>422</Paragraphs>
  <Slides>87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87</vt:i4>
      </vt:variant>
    </vt:vector>
  </HeadingPairs>
  <TitlesOfParts>
    <vt:vector size="94" baseType="lpstr">
      <vt:lpstr>Arial</vt:lpstr>
      <vt:lpstr>Calibri</vt:lpstr>
      <vt:lpstr>Calibri Light</vt:lpstr>
      <vt:lpstr>Cambria,Bold</vt:lpstr>
      <vt:lpstr>CIDFont+F1</vt:lpstr>
      <vt:lpstr>Times New Roman</vt:lpstr>
      <vt:lpstr>Office Theme</vt:lpstr>
      <vt:lpstr>Module 1  Introduction to Databases </vt:lpstr>
      <vt:lpstr> Introduction  </vt:lpstr>
      <vt:lpstr>PowerPoint Presentation</vt:lpstr>
      <vt:lpstr>PowerPoint Presentation</vt:lpstr>
      <vt:lpstr>PowerPoint Presentation</vt:lpstr>
      <vt:lpstr>  An Example  Consider a UNIVERSITY database for maintaining information concerning students, courses, and grades in a university environment. The database is organized as five files, each of which stores data records of the same type. 1. STUDENT file: stores data on each student. 2. COURSE file: stores data on each course.   </vt:lpstr>
      <vt:lpstr>PowerPoint Presentation</vt:lpstr>
      <vt:lpstr>5. PREREQUISITE file :stores the prerequisites of each course. </vt:lpstr>
      <vt:lpstr>Defining a UNIVERSITY database Specify the structure of the records of each file - data elements to be stored in each record.  For example: each STUDENT record includes data to represent the Student’s Name, Student_number, Class and Major.  Specify a data type for each data element within a record.  For example: is a string of alphabetic characters Student_number is an integer.</vt:lpstr>
      <vt:lpstr>PowerPoint Presentation</vt:lpstr>
      <vt:lpstr> Characteristics of the Database Approach  </vt:lpstr>
      <vt:lpstr>PowerPoint Presentation</vt:lpstr>
      <vt:lpstr>PowerPoint Presentation</vt:lpstr>
      <vt:lpstr>PowerPoint Presentation</vt:lpstr>
      <vt:lpstr>PowerPoint Presentation</vt:lpstr>
      <vt:lpstr> Actors on the Scene  In large organizations, many people are involved in the design, use, and maintenance of a large database with hundreds or thousands of users. Identify the people whose jobs involve day to day use of a large dataset.   </vt:lpstr>
      <vt:lpstr>Database Administrator</vt:lpstr>
      <vt:lpstr>Database Designers</vt:lpstr>
      <vt:lpstr>3) End users are users are people who jobs require access to the database for querying, updates and generate reports.</vt:lpstr>
      <vt:lpstr>PowerPoint Presentation</vt:lpstr>
      <vt:lpstr>PowerPoint Presentation</vt:lpstr>
      <vt:lpstr> Workers behind the Scene  </vt:lpstr>
      <vt:lpstr>PowerPoint Presentation</vt:lpstr>
      <vt:lpstr>PowerPoint Presentation</vt:lpstr>
      <vt:lpstr>Advantages of Using the DBMS Approach</vt:lpstr>
      <vt:lpstr>PowerPoint Presentation</vt:lpstr>
      <vt:lpstr>PowerPoint Presentation</vt:lpstr>
      <vt:lpstr>PowerPoint Presentation</vt:lpstr>
      <vt:lpstr>History of Database Applications</vt:lpstr>
      <vt:lpstr>PowerPoint Presentation</vt:lpstr>
      <vt:lpstr>PowerPoint Presentation</vt:lpstr>
      <vt:lpstr> 5. Extending Database Capabilities for New Applications </vt:lpstr>
      <vt:lpstr> Databases versus Information Retrieval </vt:lpstr>
      <vt:lpstr> When Not to Use a DBMS </vt:lpstr>
      <vt:lpstr>PowerPoint Presentation</vt:lpstr>
      <vt:lpstr>PowerPoint Presentation</vt:lpstr>
      <vt:lpstr> Data Model </vt:lpstr>
      <vt:lpstr>PowerPoint Presentation</vt:lpstr>
      <vt:lpstr>PowerPoint Presentation</vt:lpstr>
      <vt:lpstr>PowerPoint Presentation</vt:lpstr>
      <vt:lpstr> Categories of Data Models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Three-Schema Architecture Goal: To separate the user applications and the physical database. </vt:lpstr>
      <vt:lpstr>PowerPoint Presentation</vt:lpstr>
      <vt:lpstr> Data Independence </vt:lpstr>
      <vt:lpstr>Database Languages or DBMS languages</vt:lpstr>
      <vt:lpstr>PowerPoint Presentation</vt:lpstr>
      <vt:lpstr>PowerPoint Presentation</vt:lpstr>
      <vt:lpstr> DBMS Interfaces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Database System Environment DBMS Component Modules </vt:lpstr>
      <vt:lpstr>PowerPoint Presentation</vt:lpstr>
      <vt:lpstr>PowerPoint Presentation</vt:lpstr>
      <vt:lpstr>PowerPoint Presentation</vt:lpstr>
      <vt:lpstr>PowerPoint Presentation</vt:lpstr>
      <vt:lpstr> Database System Utilities </vt:lpstr>
      <vt:lpstr>PowerPoint Presentation</vt:lpstr>
      <vt:lpstr> Tools </vt:lpstr>
      <vt:lpstr> Application development environments </vt:lpstr>
      <vt:lpstr> Centralized and Client/Server Architectures for DBMSs  Centralized DBMSs Architecture </vt:lpstr>
      <vt:lpstr>PowerPoint Presentation</vt:lpstr>
      <vt:lpstr>PowerPoint Presentation</vt:lpstr>
      <vt:lpstr>Basic Client/Server Architectures</vt:lpstr>
      <vt:lpstr>PowerPoint Presentation</vt:lpstr>
      <vt:lpstr>PowerPoint Presentation</vt:lpstr>
      <vt:lpstr>PowerPoint Presentation</vt:lpstr>
      <vt:lpstr> Three Tier architecture. </vt:lpstr>
      <vt:lpstr>PowerPoint Presentation</vt:lpstr>
      <vt:lpstr>PowerPoint Presentation</vt:lpstr>
      <vt:lpstr>N-tier Architecture </vt:lpstr>
      <vt:lpstr> Classification of Database Management Systems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Vinutha muniraju</dc:creator>
  <cp:lastModifiedBy>Vinutha muniraju</cp:lastModifiedBy>
  <cp:revision>112</cp:revision>
  <dcterms:created xsi:type="dcterms:W3CDTF">2025-02-04T14:17:26Z</dcterms:created>
  <dcterms:modified xsi:type="dcterms:W3CDTF">2025-02-27T05:41:30Z</dcterms:modified>
</cp:coreProperties>
</file>