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64" r:id="rId14"/>
    <p:sldId id="265" r:id="rId15"/>
    <p:sldId id="272" r:id="rId16"/>
    <p:sldId id="308" r:id="rId17"/>
    <p:sldId id="266" r:id="rId18"/>
    <p:sldId id="271" r:id="rId19"/>
    <p:sldId id="274" r:id="rId20"/>
    <p:sldId id="275" r:id="rId21"/>
    <p:sldId id="280" r:id="rId22"/>
    <p:sldId id="276" r:id="rId23"/>
    <p:sldId id="281" r:id="rId24"/>
    <p:sldId id="279" r:id="rId25"/>
    <p:sldId id="282" r:id="rId26"/>
    <p:sldId id="293" r:id="rId27"/>
    <p:sldId id="283" r:id="rId28"/>
    <p:sldId id="295" r:id="rId29"/>
    <p:sldId id="294" r:id="rId30"/>
    <p:sldId id="297" r:id="rId31"/>
    <p:sldId id="299" r:id="rId32"/>
    <p:sldId id="284" r:id="rId33"/>
    <p:sldId id="292" r:id="rId34"/>
    <p:sldId id="291" r:id="rId35"/>
    <p:sldId id="285" r:id="rId36"/>
    <p:sldId id="300" r:id="rId37"/>
    <p:sldId id="301" r:id="rId38"/>
    <p:sldId id="286" r:id="rId39"/>
    <p:sldId id="287" r:id="rId40"/>
    <p:sldId id="309" r:id="rId41"/>
    <p:sldId id="310" r:id="rId42"/>
    <p:sldId id="288" r:id="rId43"/>
    <p:sldId id="305" r:id="rId44"/>
    <p:sldId id="303" r:id="rId45"/>
    <p:sldId id="304" r:id="rId46"/>
    <p:sldId id="306" r:id="rId47"/>
    <p:sldId id="30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9:47:40.840"/>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7:57.059"/>
    </inkml:context>
    <inkml:brush xml:id="br0">
      <inkml:brushProperty name="width" value="0.035" units="cm"/>
      <inkml:brushProperty name="height" value="0.035" units="cm"/>
    </inkml:brush>
  </inkml:definitions>
  <inkml:trace contextRef="#ctx0" brushRef="#br0">0 75 24575,'5'-3'0,"-1"-1"0,0 1 0,1 0 0,0 0 0,0 1 0,0 0 0,0-1 0,9-1 0,44-8 0,-36 8 0,20-4 0,-1 0 0,-1 1 0,58-1 0,183 9 0,-269 0 0,-1 1 0,1-1 0,-1 2 0,1 0 0,-1 0 0,0 1 0,0 0 0,0 1 0,-1 0 0,11 8 0,5 0 0,-19-10-195,-1 0 0,1-1 0,0 0 0,0 0 0,0 0 0,8 0 0,4-1-6631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7:58.798"/>
    </inkml:context>
    <inkml:brush xml:id="br0">
      <inkml:brushProperty name="width" value="0.035" units="cm"/>
      <inkml:brushProperty name="height" value="0.035" units="cm"/>
    </inkml:brush>
  </inkml:definitions>
  <inkml:trace contextRef="#ctx0" brushRef="#br0">0 125 24575,'6'-1'0,"-1"0"0,1 1 0,-1-2 0,0 1 0,0-1 0,6-2 0,13-4 0,92-16 0,-56 14 0,75-25 0,-114 27 0,0 2 0,1 0 0,0 1 0,1 1 0,-1 1 0,30 0 0,-12 3 0,-21-1 0,0 0 0,0 2 0,-1 1 0,1 0 0,0 1 0,27 9 0,-41-10 17,-1 0 1,0 1-1,0-1 0,0 1 0,0 0 0,6 7 0,-6-7-229,-1 1 0,1-1 0,0 0 0,0 0-1,0 0 1,8 3 0,4-1-6614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0.557"/>
    </inkml:context>
    <inkml:brush xml:id="br0">
      <inkml:brushProperty name="width" value="0.035" units="cm"/>
      <inkml:brushProperty name="height" value="0.035" units="cm"/>
    </inkml:brush>
  </inkml:definitions>
  <inkml:trace contextRef="#ctx0" brushRef="#br0">1 26 24575,'12'-1'0,"0"0"0,0-1 0,18-5 0,22-3 0,235 5 0,-157 7 0,-36-2-1365,-73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2.597"/>
    </inkml:context>
    <inkml:brush xml:id="br0">
      <inkml:brushProperty name="width" value="0.035" units="cm"/>
      <inkml:brushProperty name="height" value="0.035" units="cm"/>
    </inkml:brush>
  </inkml:definitions>
  <inkml:trace contextRef="#ctx0" brushRef="#br0">1 52 24575,'26'0'0,"0"-1"0,0 0 0,0-3 0,0 0 0,40-12 0,-41 9 0,0 1 0,0 2 0,0 0 0,28 0 0,106 5 0,-62 1 0,23-2-1365,-99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1T03:38:05.455"/>
    </inkml:context>
    <inkml:brush xml:id="br0">
      <inkml:brushProperty name="width" value="0.035" units="cm"/>
      <inkml:brushProperty name="height" value="0.035" units="cm"/>
    </inkml:brush>
  </inkml:definitions>
  <inkml:trace contextRef="#ctx0" brushRef="#br0">1 44 24575,'45'0'0,"1"-2"0,57-10 0,-26 2 69,-50 8-786,49-11 0,-60 9-6109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67600-6670-4D77-9985-3F2005BC0F4D}"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CDF45-2A79-4506-B647-08523D9B47B4}" type="slidenum">
              <a:rPr lang="en-IN" smtClean="0"/>
              <a:t>‹#›</a:t>
            </a:fld>
            <a:endParaRPr lang="en-IN"/>
          </a:p>
        </p:txBody>
      </p:sp>
    </p:spTree>
    <p:extLst>
      <p:ext uri="{BB962C8B-B14F-4D97-AF65-F5344CB8AC3E}">
        <p14:creationId xmlns:p14="http://schemas.microsoft.com/office/powerpoint/2010/main" val="331695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B7CDF45-2A79-4506-B647-08523D9B47B4}" type="slidenum">
              <a:rPr lang="en-IN" smtClean="0"/>
              <a:t>40</a:t>
            </a:fld>
            <a:endParaRPr lang="en-IN"/>
          </a:p>
        </p:txBody>
      </p:sp>
    </p:spTree>
    <p:extLst>
      <p:ext uri="{BB962C8B-B14F-4D97-AF65-F5344CB8AC3E}">
        <p14:creationId xmlns:p14="http://schemas.microsoft.com/office/powerpoint/2010/main" val="156690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ACF1-4F84-1E2D-C8F0-0E0716D5A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7221FC-4849-6C59-57F9-62A99F00A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32581D-50AE-FC88-DA71-0D952B31F028}"/>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FF3E0AAB-223F-060A-B67B-FE0635952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DD80B-5FBD-3DDE-A46C-EAF1C3394833}"/>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187562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BB23-93E1-3EDE-9AE6-0B77EEAE91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9E34F5-A47B-ADDA-77CC-F84ACC4A7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5E797-CFC9-A90D-CC7D-C1E64C735E51}"/>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AB0A2C18-E898-7AC6-D241-85F3775A4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30F17-348F-D153-AD10-B997E04BB658}"/>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333897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D65AE-0FF9-0FD5-94E5-3458E97706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F6716-5ABF-62B8-ADDE-83FBD0D7F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4B074-17F6-474E-F9A1-0DF74B449139}"/>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466A315D-CEA9-835A-BEB7-DD13FD2BA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16B73-307A-2AA2-9D1B-33FD68B96FAF}"/>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28501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1B61-8B28-5BA1-7B8C-31AD4DA6B0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282173-AE3C-3F0D-6DA1-92916B7C9E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928CEF-AD63-1DEA-1318-9E39CB9C3657}"/>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D59AD505-99DB-CBB7-309E-8C7BB860D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B0B36-755F-127D-3757-64480D3503DD}"/>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395839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8AC9-81F6-4993-859F-119568E42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009BA8-169E-6BDE-B676-BB26694E32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44F72-4703-D14A-AAC3-8ACE31BEEC14}"/>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25624C9D-6CF2-10F8-5A6B-9D5EF4A27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8DBB10-FE15-D5AA-D7ED-3AEDA128CF2B}"/>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92031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6C3C-1DB6-AEDF-21C8-6A109EA0FD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26A00-96EC-8A27-CEC3-117BF3A84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812EAC-BD90-32FC-60B1-1AD855CB2A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7DA64B-121A-8C0B-E48A-9D2350891924}"/>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6" name="Footer Placeholder 5">
            <a:extLst>
              <a:ext uri="{FF2B5EF4-FFF2-40B4-BE49-F238E27FC236}">
                <a16:creationId xmlns:a16="http://schemas.microsoft.com/office/drawing/2014/main" id="{A971849F-3EE4-95F1-A1C7-09453B896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5F2463-DFAE-01AD-8457-86932F7C7773}"/>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62931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78B1-9134-B84D-1E24-BD2FFF88C1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213F2D-F810-0D96-9D13-6CFA14ED2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53EDA-92FE-4638-6842-45A356D6A8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392976-8204-9C6A-91E5-945F1A4348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81DF8-5C01-DBE0-30F2-07B462717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C65A22-AFD4-512F-29C2-E52DBABB08F4}"/>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8" name="Footer Placeholder 7">
            <a:extLst>
              <a:ext uri="{FF2B5EF4-FFF2-40B4-BE49-F238E27FC236}">
                <a16:creationId xmlns:a16="http://schemas.microsoft.com/office/drawing/2014/main" id="{0D5F2B4B-6997-1813-5E8F-73E5FF28D5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446088-2B19-30EA-95E8-7560FD99B2FF}"/>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79477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5B72-06A0-366E-43F6-466EAC839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5F349F-7747-F483-E309-2B5CA898727A}"/>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4" name="Footer Placeholder 3">
            <a:extLst>
              <a:ext uri="{FF2B5EF4-FFF2-40B4-BE49-F238E27FC236}">
                <a16:creationId xmlns:a16="http://schemas.microsoft.com/office/drawing/2014/main" id="{2F59F9BA-E2FF-5A0A-7168-4EB057D0E4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B12D5C-A5D7-4F1F-8DE6-C7D72B58E646}"/>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0078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63406-4E6E-AC16-BDC8-0EEEC5EB1841}"/>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3" name="Footer Placeholder 2">
            <a:extLst>
              <a:ext uri="{FF2B5EF4-FFF2-40B4-BE49-F238E27FC236}">
                <a16:creationId xmlns:a16="http://schemas.microsoft.com/office/drawing/2014/main" id="{C251AF3F-F7FA-7968-B998-373D59D71D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78CEDF-9610-8060-1DD4-3893227CFAC0}"/>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4360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2423-B5EE-E0F4-1B51-48F3D04A3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2F396D-2198-A6DC-1C04-8326FA449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094E0F-44B0-3B64-89FB-F0F517531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D3E4A-0808-5FB9-101A-AE36716377D4}"/>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6" name="Footer Placeholder 5">
            <a:extLst>
              <a:ext uri="{FF2B5EF4-FFF2-40B4-BE49-F238E27FC236}">
                <a16:creationId xmlns:a16="http://schemas.microsoft.com/office/drawing/2014/main" id="{747195E9-4075-5091-8FDF-0B88F98DC1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4FBD6C-03BF-BE21-89B9-258D8F38A64C}"/>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9061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E5E5-8BD3-09FB-1CA7-FA3CD7BA3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7D0580-2DA0-C079-D879-242CDC390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3FE8CD-BECE-EA1F-5CA2-7EAE99CC3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5EC10-EF9D-F59C-5D9C-08E83A8D57B0}"/>
              </a:ext>
            </a:extLst>
          </p:cNvPr>
          <p:cNvSpPr>
            <a:spLocks noGrp="1"/>
          </p:cNvSpPr>
          <p:nvPr>
            <p:ph type="dt" sz="half" idx="10"/>
          </p:nvPr>
        </p:nvSpPr>
        <p:spPr/>
        <p:txBody>
          <a:bodyPr/>
          <a:lstStyle/>
          <a:p>
            <a:fld id="{20D881F0-2557-4209-8D9C-4CE2631BE05B}" type="datetimeFigureOut">
              <a:rPr lang="en-IN" smtClean="0"/>
              <a:t>20-03-2025</a:t>
            </a:fld>
            <a:endParaRPr lang="en-IN"/>
          </a:p>
        </p:txBody>
      </p:sp>
      <p:sp>
        <p:nvSpPr>
          <p:cNvPr id="6" name="Footer Placeholder 5">
            <a:extLst>
              <a:ext uri="{FF2B5EF4-FFF2-40B4-BE49-F238E27FC236}">
                <a16:creationId xmlns:a16="http://schemas.microsoft.com/office/drawing/2014/main" id="{E25DE6DB-E768-7088-5A37-E0716FBA1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988CF-0E6E-C7B1-B94F-9BB95135322D}"/>
              </a:ext>
            </a:extLst>
          </p:cNvPr>
          <p:cNvSpPr>
            <a:spLocks noGrp="1"/>
          </p:cNvSpPr>
          <p:nvPr>
            <p:ph type="sldNum" sz="quarter" idx="12"/>
          </p:nvPr>
        </p:nvSpPr>
        <p:spPr/>
        <p:txBody>
          <a:bodyPr/>
          <a:lstStyle/>
          <a:p>
            <a:fld id="{C14B534A-61B6-4F83-918F-BD52F69EF24F}" type="slidenum">
              <a:rPr lang="en-IN" smtClean="0"/>
              <a:t>‹#›</a:t>
            </a:fld>
            <a:endParaRPr lang="en-IN"/>
          </a:p>
        </p:txBody>
      </p:sp>
    </p:spTree>
    <p:extLst>
      <p:ext uri="{BB962C8B-B14F-4D97-AF65-F5344CB8AC3E}">
        <p14:creationId xmlns:p14="http://schemas.microsoft.com/office/powerpoint/2010/main" val="29723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8DA95-62D0-9D90-A783-191859628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84D1F5-9B11-DC46-9376-1B59971B33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4D74E-4010-82A1-281D-5E937C9E8E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881F0-2557-4209-8D9C-4CE2631BE05B}" type="datetimeFigureOut">
              <a:rPr lang="en-IN" smtClean="0"/>
              <a:t>20-03-2025</a:t>
            </a:fld>
            <a:endParaRPr lang="en-IN"/>
          </a:p>
        </p:txBody>
      </p:sp>
      <p:sp>
        <p:nvSpPr>
          <p:cNvPr id="5" name="Footer Placeholder 4">
            <a:extLst>
              <a:ext uri="{FF2B5EF4-FFF2-40B4-BE49-F238E27FC236}">
                <a16:creationId xmlns:a16="http://schemas.microsoft.com/office/drawing/2014/main" id="{B77991CD-A915-CA0E-95A1-375BB8B80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B976B5-5108-44C6-9E4B-F78DDE9EFA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B534A-61B6-4F83-918F-BD52F69EF24F}" type="slidenum">
              <a:rPr lang="en-IN" smtClean="0"/>
              <a:t>‹#›</a:t>
            </a:fld>
            <a:endParaRPr lang="en-IN"/>
          </a:p>
        </p:txBody>
      </p:sp>
    </p:spTree>
    <p:extLst>
      <p:ext uri="{BB962C8B-B14F-4D97-AF65-F5344CB8AC3E}">
        <p14:creationId xmlns:p14="http://schemas.microsoft.com/office/powerpoint/2010/main" val="343003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4.xml"/><Relationship Id="rId21" Type="http://schemas.openxmlformats.org/officeDocument/2006/relationships/image" Target="../media/image15.png"/><Relationship Id="rId17" Type="http://schemas.openxmlformats.org/officeDocument/2006/relationships/image" Target="../media/image13.png"/><Relationship Id="rId2" Type="http://schemas.openxmlformats.org/officeDocument/2006/relationships/customXml" Target="../ink/ink1.xml"/><Relationship Id="rId16" Type="http://schemas.openxmlformats.org/officeDocument/2006/relationships/customXml" Target="../ink/ink3.xml"/><Relationship Id="rId20" Type="http://schemas.openxmlformats.org/officeDocument/2006/relationships/customXml" Target="../ink/ink5.xml"/><Relationship Id="rId1" Type="http://schemas.openxmlformats.org/officeDocument/2006/relationships/slideLayout" Target="../slideLayouts/slideLayout2.xml"/><Relationship Id="rId15" Type="http://schemas.openxmlformats.org/officeDocument/2006/relationships/image" Target="../media/image12.png"/><Relationship Id="rId23" Type="http://schemas.openxmlformats.org/officeDocument/2006/relationships/image" Target="../media/image16.png"/><Relationship Id="rId19" Type="http://schemas.openxmlformats.org/officeDocument/2006/relationships/image" Target="../media/image14.png"/><Relationship Id="rId14" Type="http://schemas.openxmlformats.org/officeDocument/2006/relationships/customXml" Target="../ink/ink2.xml"/><Relationship Id="rId22" Type="http://schemas.openxmlformats.org/officeDocument/2006/relationships/customXml" Target="../ink/ink6.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1194-FECC-EA82-0021-87B12DAE7028}"/>
              </a:ext>
            </a:extLst>
          </p:cNvPr>
          <p:cNvSpPr>
            <a:spLocks noGrp="1"/>
          </p:cNvSpPr>
          <p:nvPr>
            <p:ph type="ctrTitle"/>
          </p:nvPr>
        </p:nvSpPr>
        <p:spPr>
          <a:xfrm>
            <a:off x="1524000" y="1122363"/>
            <a:ext cx="9144000" cy="1936523"/>
          </a:xfrm>
        </p:spPr>
        <p:txBody>
          <a:bodyPr>
            <a:normAutofit fontScale="90000"/>
          </a:bodyPr>
          <a:lstStyle/>
          <a:p>
            <a:pPr>
              <a:lnSpc>
                <a:spcPct val="150000"/>
              </a:lnSpc>
            </a:pPr>
            <a:r>
              <a:rPr lang="en-US" sz="4400" b="0" i="0" u="none" strike="noStrike" baseline="0" dirty="0">
                <a:latin typeface="Times New Roman" panose="02020603050405020304" pitchFamily="18" charset="0"/>
                <a:cs typeface="Times New Roman" panose="02020603050405020304" pitchFamily="18" charset="0"/>
              </a:rPr>
              <a:t>Module 1</a:t>
            </a:r>
            <a:br>
              <a:rPr lang="en-US" sz="4400" b="0" i="0" u="none" strike="noStrike" baseline="0" dirty="0">
                <a:latin typeface="Times New Roman" panose="02020603050405020304" pitchFamily="18" charset="0"/>
                <a:cs typeface="Times New Roman" panose="02020603050405020304" pitchFamily="18" charset="0"/>
              </a:rPr>
            </a:br>
            <a:r>
              <a:rPr lang="en-US" sz="4400" b="0" i="0" u="none" strike="noStrike" baseline="0" dirty="0">
                <a:latin typeface="Times New Roman" panose="02020603050405020304" pitchFamily="18" charset="0"/>
                <a:cs typeface="Times New Roman" panose="02020603050405020304" pitchFamily="18" charset="0"/>
              </a:rPr>
              <a:t>Chapter 3</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704C6EA-5BB6-A34B-38CA-F52BF8829731}"/>
              </a:ext>
            </a:extLst>
          </p:cNvPr>
          <p:cNvSpPr>
            <a:spLocks noGrp="1"/>
          </p:cNvSpPr>
          <p:nvPr>
            <p:ph type="subTitle" idx="1"/>
          </p:nvPr>
        </p:nvSpPr>
        <p:spPr>
          <a:xfrm>
            <a:off x="1524000" y="3429000"/>
            <a:ext cx="9144000" cy="1828800"/>
          </a:xfrm>
        </p:spPr>
        <p:txBody>
          <a:bodyPr>
            <a:normAutofit/>
          </a:bodyPr>
          <a:lstStyle/>
          <a:p>
            <a:pPr>
              <a:lnSpc>
                <a:spcPct val="150000"/>
              </a:lnSpc>
            </a:pPr>
            <a:r>
              <a:rPr lang="en-US" sz="4000" b="0" i="0" u="none" strike="noStrike" baseline="0" dirty="0">
                <a:solidFill>
                  <a:srgbClr val="0070C0"/>
                </a:solidFill>
                <a:latin typeface="Times New Roman" panose="02020603050405020304" pitchFamily="18" charset="0"/>
                <a:cs typeface="Times New Roman" panose="02020603050405020304" pitchFamily="18" charset="0"/>
              </a:rPr>
              <a:t>Conceptual Data Modelling using Entities and Relationships</a:t>
            </a:r>
            <a:endParaRPr lang="en-IN" sz="4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ABA26-7C6C-24B6-E26D-F6C1ABB08AF4}"/>
              </a:ext>
            </a:extLst>
          </p:cNvPr>
          <p:cNvSpPr>
            <a:spLocks noGrp="1"/>
          </p:cNvSpPr>
          <p:nvPr>
            <p:ph idx="1"/>
          </p:nvPr>
        </p:nvSpPr>
        <p:spPr>
          <a:xfrm>
            <a:off x="119743" y="76200"/>
            <a:ext cx="11811000" cy="6781799"/>
          </a:xfrm>
        </p:spPr>
        <p:txBody>
          <a:bodyPr>
            <a:normAutofit fontScale="92500"/>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NULL VALUES</a:t>
            </a:r>
          </a:p>
          <a:p>
            <a:pPr>
              <a:lnSpc>
                <a:spcPct val="150000"/>
              </a:lnSpc>
            </a:pPr>
            <a:r>
              <a:rPr lang="en-IN" dirty="0">
                <a:latin typeface="Times New Roman" panose="02020603050405020304" pitchFamily="18" charset="0"/>
                <a:cs typeface="Times New Roman" panose="02020603050405020304" pitchFamily="18" charset="0"/>
              </a:rPr>
              <a:t>Null is something which is </a:t>
            </a:r>
            <a:r>
              <a:rPr lang="en-IN" b="1" dirty="0">
                <a:latin typeface="Times New Roman" panose="02020603050405020304" pitchFamily="18" charset="0"/>
                <a:cs typeface="Times New Roman" panose="02020603050405020304" pitchFamily="18" charset="0"/>
              </a:rPr>
              <a:t>not applicable or unknown.</a:t>
            </a:r>
          </a:p>
          <a:p>
            <a:pPr>
              <a:lnSpc>
                <a:spcPct val="150000"/>
              </a:lnSpc>
            </a:pPr>
            <a:r>
              <a:rPr lang="en-IN" dirty="0">
                <a:latin typeface="Times New Roman" panose="02020603050405020304" pitchFamily="18" charset="0"/>
                <a:cs typeface="Times New Roman" panose="02020603050405020304" pitchFamily="18" charset="0"/>
              </a:rPr>
              <a:t>In some cases the entity might not have an applicable value for an attribute </a:t>
            </a:r>
          </a:p>
          <a:p>
            <a:pPr>
              <a:lnSpc>
                <a:spcPct val="150000"/>
              </a:lnSpc>
            </a:pPr>
            <a:r>
              <a:rPr lang="en-IN" dirty="0">
                <a:latin typeface="Times New Roman" panose="02020603050405020304" pitchFamily="18" charset="0"/>
                <a:cs typeface="Times New Roman" panose="02020603050405020304" pitchFamily="18" charset="0"/>
              </a:rPr>
              <a:t>Ex: </a:t>
            </a:r>
            <a:r>
              <a:rPr lang="en-IN" b="1" dirty="0">
                <a:latin typeface="Times New Roman" panose="02020603050405020304" pitchFamily="18" charset="0"/>
                <a:cs typeface="Times New Roman" panose="02020603050405020304" pitchFamily="18" charset="0"/>
              </a:rPr>
              <a:t>College attribute </a:t>
            </a:r>
            <a:r>
              <a:rPr lang="en-IN" dirty="0">
                <a:latin typeface="Times New Roman" panose="02020603050405020304" pitchFamily="18" charset="0"/>
                <a:cs typeface="Times New Roman" panose="02020603050405020304" pitchFamily="18" charset="0"/>
              </a:rPr>
              <a:t>this is applicable only for the person who has a college degree.</a:t>
            </a:r>
          </a:p>
          <a:p>
            <a:pPr marL="0" indent="0">
              <a:lnSpc>
                <a:spcPct val="150000"/>
              </a:lnSpc>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landline number </a:t>
            </a:r>
            <a:r>
              <a:rPr lang="en-IN" dirty="0">
                <a:latin typeface="Times New Roman" panose="02020603050405020304" pitchFamily="18" charset="0"/>
                <a:cs typeface="Times New Roman" panose="02020603050405020304" pitchFamily="18" charset="0"/>
              </a:rPr>
              <a:t>this is applicable only for the person who has landline .</a:t>
            </a:r>
          </a:p>
          <a:p>
            <a:pPr marL="0" indent="0">
              <a:lnSpc>
                <a:spcPct val="150000"/>
              </a:lnSpc>
              <a:buNone/>
            </a:pPr>
            <a:r>
              <a:rPr lang="en-IN" dirty="0">
                <a:latin typeface="Times New Roman" panose="02020603050405020304" pitchFamily="18" charset="0"/>
                <a:cs typeface="Times New Roman" panose="02020603050405020304" pitchFamily="18" charset="0"/>
              </a:rPr>
              <a:t>	A person who has no college degree will have </a:t>
            </a: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for the attribute college 	degree and a person who has no landline phone will have </a:t>
            </a: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for the attribute 	landline number.</a:t>
            </a:r>
          </a:p>
          <a:p>
            <a:pPr>
              <a:lnSpc>
                <a:spcPct val="150000"/>
              </a:lnSpc>
            </a:pPr>
            <a:r>
              <a:rPr lang="en-IN" dirty="0">
                <a:latin typeface="Times New Roman" panose="02020603050405020304" pitchFamily="18" charset="0"/>
                <a:cs typeface="Times New Roman" panose="02020603050405020304" pitchFamily="18" charset="0"/>
              </a:rPr>
              <a:t>This is the case when value of the attribute is </a:t>
            </a:r>
            <a:r>
              <a:rPr lang="en-IN" b="1" dirty="0">
                <a:latin typeface="Times New Roman" panose="02020603050405020304" pitchFamily="18" charset="0"/>
                <a:cs typeface="Times New Roman" panose="02020603050405020304" pitchFamily="18" charset="0"/>
              </a:rPr>
              <a:t>not applicable.</a:t>
            </a:r>
          </a:p>
        </p:txBody>
      </p:sp>
    </p:spTree>
    <p:extLst>
      <p:ext uri="{BB962C8B-B14F-4D97-AF65-F5344CB8AC3E}">
        <p14:creationId xmlns:p14="http://schemas.microsoft.com/office/powerpoint/2010/main" val="387226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C234B-1E8F-72E7-ED0E-F3605AEC0045}"/>
              </a:ext>
            </a:extLst>
          </p:cNvPr>
          <p:cNvSpPr>
            <a:spLocks noGrp="1"/>
          </p:cNvSpPr>
          <p:nvPr>
            <p:ph idx="1"/>
          </p:nvPr>
        </p:nvSpPr>
        <p:spPr>
          <a:xfrm>
            <a:off x="239486" y="217714"/>
            <a:ext cx="11789228" cy="6477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NULL</a:t>
            </a:r>
            <a:r>
              <a:rPr lang="en-IN" dirty="0">
                <a:latin typeface="Times New Roman" panose="02020603050405020304" pitchFamily="18" charset="0"/>
                <a:cs typeface="Times New Roman" panose="02020603050405020304" pitchFamily="18" charset="0"/>
              </a:rPr>
              <a:t> can also be used when we don’t know the value of an attribute.</a:t>
            </a:r>
          </a:p>
          <a:p>
            <a:pPr>
              <a:lnSpc>
                <a:spcPct val="150000"/>
              </a:lnSpc>
            </a:pPr>
            <a:r>
              <a:rPr lang="en-IN" dirty="0">
                <a:latin typeface="Times New Roman" panose="02020603050405020304" pitchFamily="18" charset="0"/>
                <a:cs typeface="Times New Roman" panose="02020603050405020304" pitchFamily="18" charset="0"/>
              </a:rPr>
              <a:t>Ex: If you don’t know the phone number of the particular attribute then that can be NULL.</a:t>
            </a:r>
          </a:p>
          <a:p>
            <a:pPr>
              <a:lnSpc>
                <a:spcPct val="150000"/>
              </a:lnSpc>
            </a:pPr>
            <a:r>
              <a:rPr lang="en-IN" dirty="0">
                <a:latin typeface="Times New Roman" panose="02020603050405020304" pitchFamily="18" charset="0"/>
                <a:cs typeface="Times New Roman" panose="02020603050405020304" pitchFamily="18" charset="0"/>
              </a:rPr>
              <a:t>In this case the meaning of the NULL is unknown.</a:t>
            </a:r>
          </a:p>
          <a:p>
            <a:pPr>
              <a:lnSpc>
                <a:spcPct val="150000"/>
              </a:lnSpc>
            </a:pPr>
            <a:r>
              <a:rPr lang="en-IN" dirty="0">
                <a:latin typeface="Times New Roman" panose="02020603050405020304" pitchFamily="18" charset="0"/>
                <a:cs typeface="Times New Roman" panose="02020603050405020304" pitchFamily="18" charset="0"/>
              </a:rPr>
              <a:t>The UNKNOWN category of NULL can be further  classified into two cases</a:t>
            </a:r>
          </a:p>
          <a:p>
            <a:pPr>
              <a:lnSpc>
                <a:spcPct val="150000"/>
              </a:lnSpc>
            </a:pPr>
            <a:r>
              <a:rPr lang="en-IN" dirty="0">
                <a:latin typeface="Times New Roman" panose="02020603050405020304" pitchFamily="18" charset="0"/>
                <a:cs typeface="Times New Roman" panose="02020603050405020304" pitchFamily="18" charset="0"/>
              </a:rPr>
              <a:t>The first case is when the value exists but it is missing.</a:t>
            </a:r>
          </a:p>
          <a:p>
            <a:pPr>
              <a:lnSpc>
                <a:spcPct val="150000"/>
              </a:lnSpc>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Age of a particular person exists but it is missing.</a:t>
            </a:r>
          </a:p>
          <a:p>
            <a:pPr>
              <a:lnSpc>
                <a:spcPct val="150000"/>
              </a:lnSpc>
            </a:pPr>
            <a:r>
              <a:rPr lang="en-IN" dirty="0">
                <a:latin typeface="Times New Roman" panose="02020603050405020304" pitchFamily="18" charset="0"/>
                <a:cs typeface="Times New Roman" panose="02020603050405020304" pitchFamily="18" charset="0"/>
              </a:rPr>
              <a:t>The second case if the value exist or not.</a:t>
            </a:r>
          </a:p>
          <a:p>
            <a:pPr>
              <a:lnSpc>
                <a:spcPct val="150000"/>
              </a:lnSpc>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If we don’t know whether the particular person has a phone number or not .</a:t>
            </a: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439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C5DDF-93E8-5F26-4AEB-E860B8E013F4}"/>
              </a:ext>
            </a:extLst>
          </p:cNvPr>
          <p:cNvSpPr>
            <a:spLocks noGrp="1"/>
          </p:cNvSpPr>
          <p:nvPr>
            <p:ph idx="1"/>
          </p:nvPr>
        </p:nvSpPr>
        <p:spPr>
          <a:xfrm>
            <a:off x="108857" y="0"/>
            <a:ext cx="12083143" cy="6176963"/>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Entity types: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2400"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entity</a:t>
            </a:r>
            <a:r>
              <a:rPr lang="en-US" sz="2400" b="1"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type</a:t>
            </a:r>
            <a:r>
              <a:rPr lang="en-US" sz="2400" b="1"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defines</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collection</a:t>
            </a:r>
            <a:r>
              <a:rPr lang="en-US" sz="24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4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set)</a:t>
            </a:r>
            <a:r>
              <a:rPr lang="en-US" sz="2400"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entities</a:t>
            </a:r>
            <a:r>
              <a:rPr lang="en-US" sz="2400"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that</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have</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same</a:t>
            </a:r>
            <a:r>
              <a:rPr lang="en-US" sz="2400" spc="18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attributes.</a:t>
            </a:r>
            <a:r>
              <a:rPr lang="en-US" sz="2400" spc="19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50000"/>
              </a:lnSpc>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2400"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entity type in the database is described by its name and attributes.</a:t>
            </a:r>
          </a:p>
          <a:p>
            <a:pPr marL="0" indent="0">
              <a:lnSpc>
                <a:spcPct val="150000"/>
              </a:lnSpc>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Entity</a:t>
            </a:r>
            <a:r>
              <a:rPr lang="en-US"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Sets</a:t>
            </a:r>
            <a:r>
              <a:rPr lang="en-IN" b="1" spc="-2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collection of all entities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 a</a:t>
            </a:r>
            <a:r>
              <a:rPr lang="en-US" sz="24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particular</a:t>
            </a:r>
            <a:r>
              <a:rPr lang="en-US" sz="24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entity type</a:t>
            </a:r>
            <a:r>
              <a:rPr lang="en-US" sz="2400"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the database</a:t>
            </a:r>
            <a:r>
              <a:rPr lang="en-US" sz="2400"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a:t>
            </a:r>
            <a:r>
              <a:rPr lang="en-US" sz="2400" spc="1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any point</a:t>
            </a:r>
            <a:r>
              <a:rPr lang="en-US" sz="24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time</a:t>
            </a:r>
            <a:r>
              <a:rPr lang="en-US" sz="2400"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called an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entity set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the entity set</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is usually referred to</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same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name as the entity type.</a:t>
            </a:r>
            <a:r>
              <a:rPr lang="en-US" sz="24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pic>
        <p:nvPicPr>
          <p:cNvPr id="6" name="Image 639">
            <a:extLst>
              <a:ext uri="{FF2B5EF4-FFF2-40B4-BE49-F238E27FC236}">
                <a16:creationId xmlns:a16="http://schemas.microsoft.com/office/drawing/2014/main" id="{58F58C38-D456-4508-98B5-FA6F46F9070E}"/>
              </a:ext>
            </a:extLst>
          </p:cNvPr>
          <p:cNvPicPr>
            <a:picLocks/>
          </p:cNvPicPr>
          <p:nvPr/>
        </p:nvPicPr>
        <p:blipFill>
          <a:blip r:embed="rId2" cstate="print"/>
          <a:stretch>
            <a:fillRect/>
          </a:stretch>
        </p:blipFill>
        <p:spPr>
          <a:xfrm>
            <a:off x="2362200" y="3429000"/>
            <a:ext cx="8098971" cy="3230675"/>
          </a:xfrm>
          <a:prstGeom prst="rect">
            <a:avLst/>
          </a:prstGeom>
        </p:spPr>
      </p:pic>
    </p:spTree>
    <p:extLst>
      <p:ext uri="{BB962C8B-B14F-4D97-AF65-F5344CB8AC3E}">
        <p14:creationId xmlns:p14="http://schemas.microsoft.com/office/powerpoint/2010/main" val="382772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E6767D4-5B59-2DD9-06FF-041B63B5D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12728" y="4429125"/>
            <a:ext cx="2781300" cy="2428875"/>
          </a:xfrm>
          <a:prstGeom prst="rect">
            <a:avLst/>
          </a:prstGeom>
        </p:spPr>
      </p:pic>
      <p:pic>
        <p:nvPicPr>
          <p:cNvPr id="10" name="Picture 9">
            <a:extLst>
              <a:ext uri="{FF2B5EF4-FFF2-40B4-BE49-F238E27FC236}">
                <a16:creationId xmlns:a16="http://schemas.microsoft.com/office/drawing/2014/main" id="{F25AE205-9D4D-DFFA-6D5C-0E8C7D9D0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57" y="174172"/>
            <a:ext cx="9829800" cy="4533900"/>
          </a:xfrm>
          <a:prstGeom prst="rect">
            <a:avLst/>
          </a:prstGeom>
        </p:spPr>
      </p:pic>
    </p:spTree>
    <p:extLst>
      <p:ext uri="{BB962C8B-B14F-4D97-AF65-F5344CB8AC3E}">
        <p14:creationId xmlns:p14="http://schemas.microsoft.com/office/powerpoint/2010/main" val="338172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C9255-B575-ACF8-80BA-2B1943421C1B}"/>
              </a:ext>
            </a:extLst>
          </p:cNvPr>
          <p:cNvSpPr>
            <a:spLocks noGrp="1"/>
          </p:cNvSpPr>
          <p:nvPr>
            <p:ph idx="1"/>
          </p:nvPr>
        </p:nvSpPr>
        <p:spPr>
          <a:xfrm>
            <a:off x="185057" y="141514"/>
            <a:ext cx="11625943" cy="6455229"/>
          </a:xfrm>
        </p:spPr>
        <p:txBody>
          <a:bodyPr>
            <a:normAutofit fontScale="92500"/>
          </a:bodyPr>
          <a:lstStyle/>
          <a:p>
            <a:pPr marL="0" indent="0">
              <a:lnSpc>
                <a:spcPct val="150000"/>
              </a:lnSpc>
              <a:buNone/>
            </a:pPr>
            <a:r>
              <a:rPr lang="en-IN" sz="2800" b="1" dirty="0">
                <a:latin typeface="Times New Roman" panose="02020603050405020304" pitchFamily="18" charset="0"/>
                <a:cs typeface="Times New Roman" panose="02020603050405020304" pitchFamily="18" charset="0"/>
              </a:rPr>
              <a:t>Key Attribute</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Key attribute of a particular entity type is that attribute that is capable of identifying each entity uniquely.</a:t>
            </a:r>
          </a:p>
          <a:p>
            <a:pPr marL="0" indent="0">
              <a:lnSpc>
                <a:spcPct val="150000"/>
              </a:lnSpc>
              <a:buNone/>
            </a:pPr>
            <a:r>
              <a:rPr lang="en-IN" dirty="0">
                <a:latin typeface="Times New Roman" panose="02020603050405020304" pitchFamily="18" charset="0"/>
                <a:cs typeface="Times New Roman" panose="02020603050405020304" pitchFamily="18" charset="0"/>
              </a:rPr>
              <a:t>Ex: Roll number of the student.</a:t>
            </a:r>
          </a:p>
          <a:p>
            <a:pPr marL="0" indent="0">
              <a:lnSpc>
                <a:spcPct val="150000"/>
              </a:lnSpc>
              <a:buNone/>
            </a:pPr>
            <a:r>
              <a:rPr lang="en-IN" b="1" dirty="0">
                <a:latin typeface="Times New Roman" panose="02020603050405020304" pitchFamily="18" charset="0"/>
                <a:cs typeface="Times New Roman" panose="02020603050405020304" pitchFamily="18" charset="0"/>
              </a:rPr>
              <a:t>Value Set of attribute</a:t>
            </a:r>
          </a:p>
          <a:p>
            <a:pPr marL="0" indent="0">
              <a:lnSpc>
                <a:spcPct val="150000"/>
              </a:lnSpc>
              <a:buNone/>
            </a:pPr>
            <a:r>
              <a:rPr lang="en-IN" dirty="0">
                <a:latin typeface="Times New Roman" panose="02020603050405020304" pitchFamily="18" charset="0"/>
                <a:cs typeface="Times New Roman" panose="02020603050405020304" pitchFamily="18" charset="0"/>
              </a:rPr>
              <a:t>Value set of attribute is a set of values that can be assigned to a particular attribute.</a:t>
            </a:r>
          </a:p>
          <a:p>
            <a:pPr marL="0" indent="0">
              <a:lnSpc>
                <a:spcPct val="150000"/>
              </a:lnSpc>
              <a:buNone/>
            </a:pPr>
            <a:r>
              <a:rPr lang="en-IN" dirty="0">
                <a:latin typeface="Times New Roman" panose="02020603050405020304" pitchFamily="18" charset="0"/>
                <a:cs typeface="Times New Roman" panose="02020603050405020304" pitchFamily="18" charset="0"/>
              </a:rPr>
              <a:t>Ex: If the range allowed for the age of the employee between 22 and 60 </a:t>
            </a:r>
          </a:p>
          <a:p>
            <a:pPr marL="0" indent="0">
              <a:lnSpc>
                <a:spcPct val="150000"/>
              </a:lnSpc>
              <a:buNone/>
            </a:pPr>
            <a:r>
              <a:rPr lang="en-IN" dirty="0">
                <a:latin typeface="Times New Roman" panose="02020603050405020304" pitchFamily="18" charset="0"/>
                <a:cs typeface="Times New Roman" panose="02020603050405020304" pitchFamily="18" charset="0"/>
              </a:rPr>
              <a:t>then we can specify the value set of the age attribute of an employee as a set of integer numbers between 22 and 60.</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63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76900-532B-C3EE-67D9-08883B964F94}"/>
              </a:ext>
            </a:extLst>
          </p:cNvPr>
          <p:cNvSpPr>
            <a:spLocks noGrp="1"/>
          </p:cNvSpPr>
          <p:nvPr>
            <p:ph idx="1"/>
          </p:nvPr>
        </p:nvSpPr>
        <p:spPr>
          <a:xfrm>
            <a:off x="239485" y="0"/>
            <a:ext cx="11658601" cy="6858000"/>
          </a:xfrm>
        </p:spPr>
        <p:txBody>
          <a:bodyPr>
            <a:normAutofit fontScale="92500" lnSpcReduction="20000"/>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Weak entity types</a:t>
            </a:r>
            <a:endParaRPr lang="en-IN" sz="3200"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Weak entity types </a:t>
            </a:r>
            <a:r>
              <a:rPr lang="en-IN" dirty="0">
                <a:latin typeface="Times New Roman" panose="02020603050405020304" pitchFamily="18" charset="0"/>
                <a:cs typeface="Times New Roman" panose="02020603050405020304" pitchFamily="18" charset="0"/>
              </a:rPr>
              <a:t>are entity types that </a:t>
            </a:r>
            <a:r>
              <a:rPr lang="en-IN" b="1" dirty="0">
                <a:latin typeface="Times New Roman" panose="02020603050405020304" pitchFamily="18" charset="0"/>
                <a:cs typeface="Times New Roman" panose="02020603050405020304" pitchFamily="18" charset="0"/>
              </a:rPr>
              <a:t>do not have key attributes </a:t>
            </a:r>
            <a:r>
              <a:rPr lang="en-IN" dirty="0">
                <a:latin typeface="Times New Roman" panose="02020603050405020304" pitchFamily="18" charset="0"/>
                <a:cs typeface="Times New Roman" panose="02020603050405020304" pitchFamily="18" charset="0"/>
              </a:rPr>
              <a:t>of their own.</a:t>
            </a:r>
          </a:p>
          <a:p>
            <a:pPr>
              <a:lnSpc>
                <a:spcPct val="150000"/>
              </a:lnSpc>
            </a:pPr>
            <a:r>
              <a:rPr lang="en-IN" dirty="0">
                <a:latin typeface="Times New Roman" panose="02020603050405020304" pitchFamily="18" charset="0"/>
                <a:cs typeface="Times New Roman" panose="02020603050405020304" pitchFamily="18" charset="0"/>
              </a:rPr>
              <a:t>Entity types that have there </a:t>
            </a:r>
            <a:r>
              <a:rPr lang="en-IN" b="1" dirty="0">
                <a:latin typeface="Times New Roman" panose="02020603050405020304" pitchFamily="18" charset="0"/>
                <a:cs typeface="Times New Roman" panose="02020603050405020304" pitchFamily="18" charset="0"/>
              </a:rPr>
              <a:t>own key attributes </a:t>
            </a:r>
            <a:r>
              <a:rPr lang="en-IN" dirty="0">
                <a:latin typeface="Times New Roman" panose="02020603050405020304" pitchFamily="18" charset="0"/>
                <a:cs typeface="Times New Roman" panose="02020603050405020304" pitchFamily="18" charset="0"/>
              </a:rPr>
              <a:t>of their own are </a:t>
            </a:r>
            <a:r>
              <a:rPr lang="en-IN" b="1" dirty="0">
                <a:latin typeface="Times New Roman" panose="02020603050405020304" pitchFamily="18" charset="0"/>
                <a:cs typeface="Times New Roman" panose="02020603050405020304" pitchFamily="18" charset="0"/>
              </a:rPr>
              <a:t>Strong entity types</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The entities of weak entity types identifies themselves by relating to another entity type called Identifying entity type or </a:t>
            </a:r>
            <a:r>
              <a:rPr lang="en-IN" b="1" dirty="0">
                <a:latin typeface="Times New Roman" panose="02020603050405020304" pitchFamily="18" charset="0"/>
                <a:cs typeface="Times New Roman" panose="02020603050405020304" pitchFamily="18" charset="0"/>
              </a:rPr>
              <a:t>Owner entity type.</a:t>
            </a:r>
          </a:p>
          <a:p>
            <a:pPr>
              <a:lnSpc>
                <a:spcPct val="150000"/>
              </a:lnSpc>
            </a:pPr>
            <a:r>
              <a:rPr lang="en-IN" dirty="0">
                <a:latin typeface="Times New Roman" panose="02020603050405020304" pitchFamily="18" charset="0"/>
                <a:cs typeface="Times New Roman" panose="02020603050405020304" pitchFamily="18" charset="0"/>
              </a:rPr>
              <a:t> Relation between weak entity type to its owners is called identifying relation.</a:t>
            </a:r>
          </a:p>
          <a:p>
            <a:pPr>
              <a:lnSpc>
                <a:spcPct val="150000"/>
              </a:lnSpc>
            </a:pPr>
            <a:r>
              <a:rPr lang="en-IN" dirty="0">
                <a:latin typeface="Times New Roman" panose="02020603050405020304" pitchFamily="18" charset="0"/>
                <a:cs typeface="Times New Roman" panose="02020603050405020304" pitchFamily="18" charset="0"/>
              </a:rPr>
              <a:t>Relationship between strong entity(owner entity) and weak entity is represented by double diamond.</a:t>
            </a:r>
          </a:p>
          <a:p>
            <a:pPr>
              <a:lnSpc>
                <a:spcPct val="150000"/>
              </a:lnSpc>
            </a:pPr>
            <a:r>
              <a:rPr lang="en-IN" dirty="0">
                <a:latin typeface="Times New Roman" panose="02020603050405020304" pitchFamily="18" charset="0"/>
                <a:cs typeface="Times New Roman" panose="02020603050405020304" pitchFamily="18" charset="0"/>
              </a:rPr>
              <a:t>Relationship between strong entity types or regular entity types are represented by single diamond.</a:t>
            </a:r>
          </a:p>
          <a:p>
            <a:endParaRPr lang="en-IN" dirty="0"/>
          </a:p>
        </p:txBody>
      </p:sp>
    </p:spTree>
    <p:extLst>
      <p:ext uri="{BB962C8B-B14F-4D97-AF65-F5344CB8AC3E}">
        <p14:creationId xmlns:p14="http://schemas.microsoft.com/office/powerpoint/2010/main" val="2330728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DA514-DCCF-C8EA-761C-A480A1388A12}"/>
              </a:ext>
            </a:extLst>
          </p:cNvPr>
          <p:cNvSpPr>
            <a:spLocks noGrp="1"/>
          </p:cNvSpPr>
          <p:nvPr>
            <p:ph idx="1"/>
          </p:nvPr>
        </p:nvSpPr>
        <p:spPr>
          <a:xfrm>
            <a:off x="428017" y="269966"/>
            <a:ext cx="11381362" cy="6208655"/>
          </a:xfrm>
        </p:spPr>
        <p:txBody>
          <a:bodyPr>
            <a:normAutofit fontScale="85000" lnSpcReduction="20000"/>
          </a:bodyPr>
          <a:lstStyle/>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A weak entity type always has a </a:t>
            </a:r>
            <a:r>
              <a:rPr lang="en-US" sz="3000" b="1" i="0" u="none" strike="noStrike" baseline="0" dirty="0">
                <a:latin typeface="Times New Roman" panose="02020603050405020304" pitchFamily="18" charset="0"/>
                <a:cs typeface="Times New Roman" panose="02020603050405020304" pitchFamily="18" charset="0"/>
              </a:rPr>
              <a:t>total participation constraint </a:t>
            </a:r>
            <a:r>
              <a:rPr lang="en-US" sz="3000" b="0" i="0" u="none" strike="noStrike" baseline="0" dirty="0">
                <a:latin typeface="Times New Roman" panose="02020603050405020304" pitchFamily="18" charset="0"/>
                <a:cs typeface="Times New Roman" panose="02020603050405020304" pitchFamily="18" charset="0"/>
              </a:rPr>
              <a:t>(existence dependency) with respect to its identifying relationship because a weak entity cannot be identified without an owner entity. </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A weak entity type normally has a </a:t>
            </a:r>
            <a:r>
              <a:rPr lang="en-US" sz="3000" b="1" i="0" u="none" strike="noStrike" baseline="0" dirty="0">
                <a:latin typeface="Times New Roman" panose="02020603050405020304" pitchFamily="18" charset="0"/>
                <a:cs typeface="Times New Roman" panose="02020603050405020304" pitchFamily="18" charset="0"/>
              </a:rPr>
              <a:t>partial key, </a:t>
            </a:r>
            <a:r>
              <a:rPr lang="en-US" sz="3000" b="0" i="0" u="none" strike="noStrike" baseline="0" dirty="0">
                <a:latin typeface="Times New Roman" panose="02020603050405020304" pitchFamily="18" charset="0"/>
                <a:cs typeface="Times New Roman" panose="02020603050405020304" pitchFamily="18" charset="0"/>
              </a:rPr>
              <a:t>which is the attribute that can uniquely identify weak entities that are related to the same owner entity.</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E</a:t>
            </a:r>
            <a:r>
              <a:rPr lang="en-US" sz="3000" b="0" i="0" u="none" strike="noStrike" baseline="0" dirty="0">
                <a:latin typeface="Times New Roman" panose="02020603050405020304" pitchFamily="18" charset="0"/>
                <a:cs typeface="Times New Roman" panose="02020603050405020304" pitchFamily="18" charset="0"/>
              </a:rPr>
              <a:t>xample: If we assume that no two dependents of </a:t>
            </a:r>
            <a:r>
              <a:rPr lang="en-IN" sz="3000" b="0" i="0" u="none" strike="noStrike" baseline="0" dirty="0">
                <a:latin typeface="Times New Roman" panose="02020603050405020304" pitchFamily="18" charset="0"/>
                <a:cs typeface="Times New Roman" panose="02020603050405020304" pitchFamily="18" charset="0"/>
              </a:rPr>
              <a:t>the same </a:t>
            </a:r>
            <a:r>
              <a:rPr lang="en-US" sz="3000" b="0" i="0" u="none" strike="noStrike" baseline="0" dirty="0">
                <a:latin typeface="Times New Roman" panose="02020603050405020304" pitchFamily="18" charset="0"/>
                <a:cs typeface="Times New Roman" panose="02020603050405020304" pitchFamily="18" charset="0"/>
              </a:rPr>
              <a:t>employee ever have the same first name, the attribute Name of DEPENDENT is the partial key.</a:t>
            </a:r>
          </a:p>
          <a:p>
            <a:pPr algn="l">
              <a:lnSpc>
                <a:spcPct val="160000"/>
              </a:lnSpc>
            </a:pPr>
            <a:r>
              <a:rPr lang="en-US" sz="3000" b="0" i="0" u="none" strike="noStrike" baseline="0" dirty="0">
                <a:latin typeface="Times New Roman" panose="02020603050405020304" pitchFamily="18" charset="0"/>
                <a:cs typeface="Times New Roman" panose="02020603050405020304" pitchFamily="18" charset="0"/>
              </a:rPr>
              <a:t>In ER diagrams, both a weak entity type and its identifying relationship are distinguished by surrounding their boxes and diamonds with double lines. The partial key attribute is underlined with a dashed or dotted </a:t>
            </a:r>
            <a:r>
              <a:rPr lang="en-IN" sz="3000" b="0" i="0" u="none" strike="noStrike" baseline="0" dirty="0">
                <a:latin typeface="Times New Roman" panose="02020603050405020304" pitchFamily="18" charset="0"/>
                <a:cs typeface="Times New Roman" panose="02020603050405020304" pitchFamily="18" charset="0"/>
              </a:rPr>
              <a:t>line.</a:t>
            </a:r>
            <a:endParaRPr lang="en-US" sz="3000" b="0" i="0" u="none" strike="noStrike" baseline="0" dirty="0">
              <a:latin typeface="Times New Roman" panose="02020603050405020304" pitchFamily="18" charset="0"/>
              <a:cs typeface="Times New Roman" panose="02020603050405020304" pitchFamily="18" charset="0"/>
            </a:endParaRPr>
          </a:p>
          <a:p>
            <a:pPr algn="l">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880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64EC-9B51-10EE-1A6D-584A0C782E3B}"/>
              </a:ext>
            </a:extLst>
          </p:cNvPr>
          <p:cNvSpPr>
            <a:spLocks noGrp="1"/>
          </p:cNvSpPr>
          <p:nvPr>
            <p:ph type="title"/>
          </p:nvPr>
        </p:nvSpPr>
        <p:spPr>
          <a:xfrm>
            <a:off x="838200" y="0"/>
            <a:ext cx="10515600" cy="973455"/>
          </a:xfrm>
        </p:spPr>
        <p:txBody>
          <a:bodyPr>
            <a:normAutofit/>
          </a:bodyPr>
          <a:lstStyle/>
          <a:p>
            <a:r>
              <a:rPr lang="en-US" sz="3600" b="1" dirty="0">
                <a:effectLst/>
                <a:latin typeface="Times New Roman" panose="02020603050405020304" pitchFamily="18" charset="0"/>
                <a:ea typeface="Times New Roman" panose="02020603050405020304" pitchFamily="18" charset="0"/>
              </a:rPr>
              <a:t>Notation</a:t>
            </a:r>
            <a:r>
              <a:rPr lang="en-US" sz="3600" b="1" spc="-20"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for</a:t>
            </a:r>
            <a:r>
              <a:rPr lang="en-US" sz="3600" b="1" spc="1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ER</a:t>
            </a:r>
            <a:r>
              <a:rPr lang="en-US" sz="3600" b="1" spc="10" dirty="0">
                <a:effectLst/>
                <a:latin typeface="Times New Roman" panose="02020603050405020304" pitchFamily="18" charset="0"/>
                <a:ea typeface="Times New Roman" panose="02020603050405020304" pitchFamily="18" charset="0"/>
              </a:rPr>
              <a:t> </a:t>
            </a:r>
            <a:r>
              <a:rPr lang="en-US" sz="3600" b="1" spc="-10" dirty="0">
                <a:effectLst/>
                <a:latin typeface="Times New Roman" panose="02020603050405020304" pitchFamily="18" charset="0"/>
                <a:ea typeface="Times New Roman" panose="02020603050405020304" pitchFamily="18" charset="0"/>
              </a:rPr>
              <a:t>Diagrams</a:t>
            </a:r>
            <a:endParaRPr lang="en-IN" sz="3600" b="1" dirty="0"/>
          </a:p>
        </p:txBody>
      </p:sp>
      <p:pic>
        <p:nvPicPr>
          <p:cNvPr id="4" name="Image 802">
            <a:extLst>
              <a:ext uri="{FF2B5EF4-FFF2-40B4-BE49-F238E27FC236}">
                <a16:creationId xmlns:a16="http://schemas.microsoft.com/office/drawing/2014/main" id="{25B52F5E-C58A-E136-C25E-10B138AF49A2}"/>
              </a:ext>
            </a:extLst>
          </p:cNvPr>
          <p:cNvPicPr>
            <a:picLocks noGrp="1"/>
          </p:cNvPicPr>
          <p:nvPr>
            <p:ph idx="1"/>
          </p:nvPr>
        </p:nvPicPr>
        <p:blipFill>
          <a:blip r:embed="rId2" cstate="print"/>
          <a:stretch>
            <a:fillRect/>
          </a:stretch>
        </p:blipFill>
        <p:spPr>
          <a:xfrm>
            <a:off x="468086" y="1412688"/>
            <a:ext cx="6215743" cy="5205826"/>
          </a:xfrm>
          <a:prstGeom prst="rect">
            <a:avLst/>
          </a:prstGeom>
        </p:spPr>
      </p:pic>
      <p:pic>
        <p:nvPicPr>
          <p:cNvPr id="5" name="Image 803">
            <a:extLst>
              <a:ext uri="{FF2B5EF4-FFF2-40B4-BE49-F238E27FC236}">
                <a16:creationId xmlns:a16="http://schemas.microsoft.com/office/drawing/2014/main" id="{57AB30B7-6B49-E427-363A-3BA7CD626480}"/>
              </a:ext>
            </a:extLst>
          </p:cNvPr>
          <p:cNvPicPr>
            <a:picLocks/>
          </p:cNvPicPr>
          <p:nvPr/>
        </p:nvPicPr>
        <p:blipFill>
          <a:blip r:embed="rId3" cstate="print"/>
          <a:stretch>
            <a:fillRect/>
          </a:stretch>
        </p:blipFill>
        <p:spPr>
          <a:xfrm>
            <a:off x="6096000" y="1839686"/>
            <a:ext cx="5627914" cy="2754085"/>
          </a:xfrm>
          <a:prstGeom prst="rect">
            <a:avLst/>
          </a:prstGeom>
        </p:spPr>
      </p:pic>
    </p:spTree>
    <p:extLst>
      <p:ext uri="{BB962C8B-B14F-4D97-AF65-F5344CB8AC3E}">
        <p14:creationId xmlns:p14="http://schemas.microsoft.com/office/powerpoint/2010/main" val="251364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816">
            <a:extLst>
              <a:ext uri="{FF2B5EF4-FFF2-40B4-BE49-F238E27FC236}">
                <a16:creationId xmlns:a16="http://schemas.microsoft.com/office/drawing/2014/main" id="{8233D490-5ED6-8265-AA17-1D3ACFA2CD60}"/>
              </a:ext>
            </a:extLst>
          </p:cNvPr>
          <p:cNvPicPr>
            <a:picLocks noGrp="1"/>
          </p:cNvPicPr>
          <p:nvPr>
            <p:ph idx="1"/>
          </p:nvPr>
        </p:nvPicPr>
        <p:blipFill>
          <a:blip r:embed="rId2" cstate="print"/>
          <a:stretch>
            <a:fillRect/>
          </a:stretch>
        </p:blipFill>
        <p:spPr>
          <a:xfrm>
            <a:off x="1295400" y="0"/>
            <a:ext cx="9797143" cy="6858000"/>
          </a:xfrm>
          <a:prstGeom prst="rect">
            <a:avLst/>
          </a:prstGeom>
        </p:spPr>
      </p:pic>
    </p:spTree>
    <p:extLst>
      <p:ext uri="{BB962C8B-B14F-4D97-AF65-F5344CB8AC3E}">
        <p14:creationId xmlns:p14="http://schemas.microsoft.com/office/powerpoint/2010/main" val="259419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9F2A-603E-A76C-0E80-F284551EC463}"/>
              </a:ext>
            </a:extLst>
          </p:cNvPr>
          <p:cNvSpPr>
            <a:spLocks noGrp="1"/>
          </p:cNvSpPr>
          <p:nvPr>
            <p:ph type="title"/>
          </p:nvPr>
        </p:nvSpPr>
        <p:spPr>
          <a:xfrm>
            <a:off x="114300" y="1"/>
            <a:ext cx="11239500" cy="1003299"/>
          </a:xfrm>
        </p:spPr>
        <p:txBody>
          <a:bodyPr/>
          <a:lstStyle/>
          <a:p>
            <a:r>
              <a:rPr lang="en-IN" b="1" dirty="0">
                <a:latin typeface="Times New Roman" panose="02020603050405020304" pitchFamily="18" charset="0"/>
                <a:cs typeface="Times New Roman" panose="02020603050405020304" pitchFamily="18" charset="0"/>
              </a:rPr>
              <a:t>Sample database application</a:t>
            </a:r>
          </a:p>
        </p:txBody>
      </p:sp>
      <p:sp>
        <p:nvSpPr>
          <p:cNvPr id="3" name="Content Placeholder 2">
            <a:extLst>
              <a:ext uri="{FF2B5EF4-FFF2-40B4-BE49-F238E27FC236}">
                <a16:creationId xmlns:a16="http://schemas.microsoft.com/office/drawing/2014/main" id="{78DE49E6-4ED6-FB0C-7F46-2CFDC7D491CD}"/>
              </a:ext>
            </a:extLst>
          </p:cNvPr>
          <p:cNvSpPr>
            <a:spLocks noGrp="1"/>
          </p:cNvSpPr>
          <p:nvPr>
            <p:ph idx="1"/>
          </p:nvPr>
        </p:nvSpPr>
        <p:spPr>
          <a:xfrm>
            <a:off x="292100" y="1003300"/>
            <a:ext cx="11696700" cy="5854700"/>
          </a:xfrm>
        </p:spPr>
        <p:txBody>
          <a:bodyPr/>
          <a:lstStyle/>
          <a:p>
            <a:pPr>
              <a:lnSpc>
                <a:spcPct val="150000"/>
              </a:lnSpc>
            </a:pPr>
            <a:r>
              <a:rPr lang="en-IN" dirty="0">
                <a:latin typeface="Times New Roman" panose="02020603050405020304" pitchFamily="18" charset="0"/>
                <a:cs typeface="Times New Roman" panose="02020603050405020304" pitchFamily="18" charset="0"/>
              </a:rPr>
              <a:t>Lets us consider an example database application, called COMPANY.</a:t>
            </a:r>
          </a:p>
          <a:p>
            <a:pPr marL="0" indent="0">
              <a:lnSpc>
                <a:spcPct val="150000"/>
              </a:lnSpc>
              <a:buNone/>
            </a:pPr>
            <a:r>
              <a:rPr lang="en-IN" b="1" dirty="0">
                <a:latin typeface="Times New Roman" panose="02020603050405020304" pitchFamily="18" charset="0"/>
                <a:cs typeface="Times New Roman" panose="02020603050405020304" pitchFamily="18" charset="0"/>
              </a:rPr>
              <a:t>Requirements gathered</a:t>
            </a:r>
          </a:p>
          <a:p>
            <a:pPr>
              <a:lnSpc>
                <a:spcPct val="150000"/>
              </a:lnSpc>
            </a:pPr>
            <a:r>
              <a:rPr lang="en-IN" dirty="0">
                <a:latin typeface="Times New Roman" panose="02020603050405020304" pitchFamily="18" charset="0"/>
                <a:cs typeface="Times New Roman" panose="02020603050405020304" pitchFamily="18" charset="0"/>
              </a:rPr>
              <a:t>Company is organized into departments. Each department has a unique name, unique number and a particular employee who manages the department. We also keep the track of the start date of the manager. A department may have several locations. </a:t>
            </a:r>
          </a:p>
          <a:p>
            <a:pPr>
              <a:lnSpc>
                <a:spcPct val="150000"/>
              </a:lnSpc>
            </a:pPr>
            <a:r>
              <a:rPr lang="en-IN" dirty="0">
                <a:latin typeface="Times New Roman" panose="02020603050405020304" pitchFamily="18" charset="0"/>
                <a:cs typeface="Times New Roman" panose="02020603050405020304" pitchFamily="18" charset="0"/>
              </a:rPr>
              <a:t>A department controls number of projects, each of which has a unique name, unique number and a single location.</a:t>
            </a:r>
          </a:p>
        </p:txBody>
      </p:sp>
    </p:spTree>
    <p:extLst>
      <p:ext uri="{BB962C8B-B14F-4D97-AF65-F5344CB8AC3E}">
        <p14:creationId xmlns:p14="http://schemas.microsoft.com/office/powerpoint/2010/main" val="179748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894A-0346-2D9C-7546-A3C8E1AF17E0}"/>
              </a:ext>
            </a:extLst>
          </p:cNvPr>
          <p:cNvSpPr>
            <a:spLocks noGrp="1"/>
          </p:cNvSpPr>
          <p:nvPr>
            <p:ph type="title"/>
          </p:nvPr>
        </p:nvSpPr>
        <p:spPr>
          <a:xfrm>
            <a:off x="381000" y="87088"/>
            <a:ext cx="11364686" cy="696683"/>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Using High-Level Conceptual Data Models for Database Design</a:t>
            </a:r>
            <a:endParaRPr lang="en-IN" sz="32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0A7ABAC-FD32-3AC5-A028-C5851C8804F6}"/>
              </a:ext>
            </a:extLst>
          </p:cNvPr>
          <p:cNvPicPr>
            <a:picLocks noGrp="1" noChangeAspect="1"/>
          </p:cNvPicPr>
          <p:nvPr>
            <p:ph idx="1"/>
          </p:nvPr>
        </p:nvPicPr>
        <p:blipFill>
          <a:blip r:embed="rId2"/>
          <a:stretch>
            <a:fillRect/>
          </a:stretch>
        </p:blipFill>
        <p:spPr>
          <a:xfrm>
            <a:off x="1393371" y="903514"/>
            <a:ext cx="9144000" cy="5758543"/>
          </a:xfrm>
        </p:spPr>
      </p:pic>
    </p:spTree>
    <p:extLst>
      <p:ext uri="{BB962C8B-B14F-4D97-AF65-F5344CB8AC3E}">
        <p14:creationId xmlns:p14="http://schemas.microsoft.com/office/powerpoint/2010/main" val="2757489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90036-0D7A-8FBD-814B-54E1915F5215}"/>
              </a:ext>
            </a:extLst>
          </p:cNvPr>
          <p:cNvSpPr>
            <a:spLocks noGrp="1"/>
          </p:cNvSpPr>
          <p:nvPr>
            <p:ph idx="1"/>
          </p:nvPr>
        </p:nvSpPr>
        <p:spPr>
          <a:xfrm>
            <a:off x="0" y="0"/>
            <a:ext cx="12192000" cy="6858000"/>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Employee details-name, SSN, sex, salary. We keep track of number of hours per week on each project.</a:t>
            </a:r>
          </a:p>
          <a:p>
            <a:pPr>
              <a:lnSpc>
                <a:spcPct val="150000"/>
              </a:lnSpc>
            </a:pPr>
            <a:r>
              <a:rPr lang="en-IN" dirty="0">
                <a:latin typeface="Times New Roman" panose="02020603050405020304" pitchFamily="18" charset="0"/>
                <a:cs typeface="Times New Roman" panose="02020603050405020304" pitchFamily="18" charset="0"/>
              </a:rPr>
              <a:t>Keep track of each employees dependents.(employee dependents could be their spouse parents or children or anyone that is dependent on this employee). We need each dependent first name ,sex, relationship to the employee.</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38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D5260-6C0F-36DD-C957-4434FFAA8337}"/>
              </a:ext>
            </a:extLst>
          </p:cNvPr>
          <p:cNvSpPr>
            <a:spLocks noGrp="1"/>
          </p:cNvSpPr>
          <p:nvPr>
            <p:ph idx="1"/>
          </p:nvPr>
        </p:nvSpPr>
        <p:spPr>
          <a:xfrm>
            <a:off x="489857" y="348343"/>
            <a:ext cx="11321143" cy="5828620"/>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Initial conceptual design of COMPANY database</a:t>
            </a:r>
          </a:p>
          <a:p>
            <a:pPr>
              <a:lnSpc>
                <a:spcPct val="150000"/>
              </a:lnSpc>
            </a:pPr>
            <a:r>
              <a:rPr lang="en-IN" dirty="0">
                <a:latin typeface="Times New Roman" panose="02020603050405020304" pitchFamily="18" charset="0"/>
                <a:cs typeface="Times New Roman" panose="02020603050405020304" pitchFamily="18" charset="0"/>
              </a:rPr>
              <a:t>We can identify 4 entity types based on the requirements:</a:t>
            </a:r>
          </a:p>
          <a:p>
            <a:pPr marL="0" indent="0">
              <a:lnSpc>
                <a:spcPct val="150000"/>
              </a:lnSpc>
              <a:buNone/>
            </a:pPr>
            <a:r>
              <a:rPr lang="en-IN" b="1" dirty="0">
                <a:latin typeface="Times New Roman" panose="02020603050405020304" pitchFamily="18" charset="0"/>
                <a:cs typeface="Times New Roman" panose="02020603050405020304" pitchFamily="18" charset="0"/>
              </a:rPr>
              <a:t>DEPARTMENT</a:t>
            </a:r>
          </a:p>
          <a:p>
            <a:pPr>
              <a:lnSpc>
                <a:spcPct val="150000"/>
              </a:lnSpc>
            </a:pPr>
            <a:r>
              <a:rPr lang="en-IN" dirty="0">
                <a:latin typeface="Times New Roman" panose="02020603050405020304" pitchFamily="18" charset="0"/>
                <a:cs typeface="Times New Roman" panose="02020603050405020304" pitchFamily="18" charset="0"/>
              </a:rPr>
              <a:t>Name, Number, {locations},Manager, </a:t>
            </a:r>
            <a:r>
              <a:rPr lang="en-IN" dirty="0" err="1">
                <a:latin typeface="Times New Roman" panose="02020603050405020304" pitchFamily="18" charset="0"/>
                <a:cs typeface="Times New Roman" panose="02020603050405020304" pitchFamily="18" charset="0"/>
              </a:rPr>
              <a:t>ManagerStartDate</a:t>
            </a:r>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7E37A4E-2BFA-62B2-70F5-4FFC3B83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489" y="3610504"/>
            <a:ext cx="6163535" cy="3107635"/>
          </a:xfrm>
          <a:prstGeom prst="rect">
            <a:avLst/>
          </a:prstGeom>
        </p:spPr>
      </p:pic>
    </p:spTree>
    <p:extLst>
      <p:ext uri="{BB962C8B-B14F-4D97-AF65-F5344CB8AC3E}">
        <p14:creationId xmlns:p14="http://schemas.microsoft.com/office/powerpoint/2010/main" val="2965285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F164D-C167-6C81-A753-113300D58CFA}"/>
              </a:ext>
            </a:extLst>
          </p:cNvPr>
          <p:cNvSpPr>
            <a:spLocks noGrp="1"/>
          </p:cNvSpPr>
          <p:nvPr>
            <p:ph idx="1"/>
          </p:nvPr>
        </p:nvSpPr>
        <p:spPr>
          <a:xfrm>
            <a:off x="838200" y="304800"/>
            <a:ext cx="10515600" cy="5872163"/>
          </a:xfrm>
        </p:spPr>
        <p:txBody>
          <a:bodyPr>
            <a:normAutofit/>
          </a:bodyPr>
          <a:lstStyle/>
          <a:p>
            <a:pPr marL="0" indent="0">
              <a:lnSpc>
                <a:spcPct val="150000"/>
              </a:lnSpc>
              <a:buNone/>
            </a:pPr>
            <a:r>
              <a:rPr lang="en-IN" b="1" dirty="0">
                <a:latin typeface="Times New Roman" panose="02020603050405020304" pitchFamily="18" charset="0"/>
                <a:cs typeface="Times New Roman" panose="02020603050405020304" pitchFamily="18" charset="0"/>
              </a:rPr>
              <a:t>PROJECT</a:t>
            </a:r>
          </a:p>
          <a:p>
            <a:pPr>
              <a:lnSpc>
                <a:spcPct val="150000"/>
              </a:lnSpc>
            </a:pPr>
            <a:r>
              <a:rPr lang="en-IN" dirty="0">
                <a:latin typeface="Times New Roman" panose="02020603050405020304" pitchFamily="18" charset="0"/>
                <a:cs typeface="Times New Roman" panose="02020603050405020304" pitchFamily="18" charset="0"/>
              </a:rPr>
              <a:t>Name, Number ,Location, </a:t>
            </a:r>
            <a:r>
              <a:rPr lang="en-IN" dirty="0" err="1">
                <a:latin typeface="Times New Roman" panose="02020603050405020304" pitchFamily="18" charset="0"/>
                <a:cs typeface="Times New Roman" panose="02020603050405020304" pitchFamily="18" charset="0"/>
              </a:rPr>
              <a:t>ControllingDepartment</a:t>
            </a:r>
            <a:r>
              <a:rPr lang="en-IN" dirty="0">
                <a:latin typeface="Times New Roman" panose="02020603050405020304" pitchFamily="18" charset="0"/>
                <a:cs typeface="Times New Roman" panose="02020603050405020304" pitchFamily="18" charset="0"/>
              </a:rPr>
              <a:t>.</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86A3F534-F949-6A0E-7AF8-9873A501832A}"/>
              </a:ext>
            </a:extLst>
          </p:cNvPr>
          <p:cNvPicPr>
            <a:picLocks noChangeAspect="1"/>
          </p:cNvPicPr>
          <p:nvPr/>
        </p:nvPicPr>
        <p:blipFill>
          <a:blip r:embed="rId2"/>
          <a:stretch>
            <a:fillRect/>
          </a:stretch>
        </p:blipFill>
        <p:spPr>
          <a:xfrm>
            <a:off x="2634344" y="2090057"/>
            <a:ext cx="5595256" cy="2949961"/>
          </a:xfrm>
          <a:prstGeom prst="rect">
            <a:avLst/>
          </a:prstGeom>
        </p:spPr>
      </p:pic>
    </p:spTree>
    <p:extLst>
      <p:ext uri="{BB962C8B-B14F-4D97-AF65-F5344CB8AC3E}">
        <p14:creationId xmlns:p14="http://schemas.microsoft.com/office/powerpoint/2010/main" val="131340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FC4E4-E86D-0E4D-7055-81585CF6A290}"/>
              </a:ext>
            </a:extLst>
          </p:cNvPr>
          <p:cNvSpPr>
            <a:spLocks noGrp="1"/>
          </p:cNvSpPr>
          <p:nvPr>
            <p:ph idx="1"/>
          </p:nvPr>
        </p:nvSpPr>
        <p:spPr>
          <a:xfrm>
            <a:off x="446314" y="1"/>
            <a:ext cx="11538858" cy="6122534"/>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EMPLOYEE</a:t>
            </a:r>
          </a:p>
          <a:p>
            <a:pPr marL="0" indent="0">
              <a:lnSpc>
                <a:spcPct val="150000"/>
              </a:lnSpc>
              <a:buNone/>
            </a:pPr>
            <a:r>
              <a:rPr lang="en-IN" dirty="0">
                <a:latin typeface="Times New Roman" panose="02020603050405020304" pitchFamily="18" charset="0"/>
                <a:cs typeface="Times New Roman" panose="02020603050405020304" pitchFamily="18" charset="0"/>
              </a:rPr>
              <a:t>Name(FName, </a:t>
            </a:r>
            <a:r>
              <a:rPr lang="en-IN" dirty="0" err="1">
                <a:latin typeface="Times New Roman" panose="02020603050405020304" pitchFamily="18" charset="0"/>
                <a:cs typeface="Times New Roman" panose="02020603050405020304" pitchFamily="18" charset="0"/>
              </a:rPr>
              <a:t>MName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LName</a:t>
            </a:r>
            <a:r>
              <a:rPr lang="en-IN" dirty="0">
                <a:latin typeface="Times New Roman" panose="02020603050405020304" pitchFamily="18" charset="0"/>
                <a:cs typeface="Times New Roman" panose="02020603050405020304" pitchFamily="18" charset="0"/>
              </a:rPr>
              <a:t>),SSN, Sex, Salary, Birthdate, department, {</a:t>
            </a:r>
            <a:r>
              <a:rPr lang="en-IN" dirty="0" err="1">
                <a:latin typeface="Times New Roman" panose="02020603050405020304" pitchFamily="18" charset="0"/>
                <a:cs typeface="Times New Roman" panose="02020603050405020304" pitchFamily="18" charset="0"/>
              </a:rPr>
              <a:t>Workon</a:t>
            </a:r>
            <a:r>
              <a:rPr lang="en-IN" dirty="0">
                <a:latin typeface="Times New Roman" panose="02020603050405020304" pitchFamily="18" charset="0"/>
                <a:cs typeface="Times New Roman" panose="02020603050405020304" pitchFamily="18" charset="0"/>
              </a:rPr>
              <a:t> (Project, Hours)}.</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064B47E8-FBFD-075E-5BC5-5B50EF3F1A8A}"/>
              </a:ext>
            </a:extLst>
          </p:cNvPr>
          <p:cNvPicPr>
            <a:picLocks noChangeAspect="1"/>
          </p:cNvPicPr>
          <p:nvPr/>
        </p:nvPicPr>
        <p:blipFill>
          <a:blip r:embed="rId2"/>
          <a:stretch>
            <a:fillRect/>
          </a:stretch>
        </p:blipFill>
        <p:spPr>
          <a:xfrm>
            <a:off x="925286" y="2133599"/>
            <a:ext cx="9840685" cy="4724400"/>
          </a:xfrm>
          <a:prstGeom prst="rect">
            <a:avLst/>
          </a:prstGeom>
        </p:spPr>
      </p:pic>
    </p:spTree>
    <p:extLst>
      <p:ext uri="{BB962C8B-B14F-4D97-AF65-F5344CB8AC3E}">
        <p14:creationId xmlns:p14="http://schemas.microsoft.com/office/powerpoint/2010/main" val="285952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A50A875-B0A0-FB4B-6C26-027DC98D9C9F}"/>
              </a:ext>
            </a:extLst>
          </p:cNvPr>
          <p:cNvSpPr>
            <a:spLocks noGrp="1"/>
          </p:cNvSpPr>
          <p:nvPr>
            <p:ph idx="1"/>
          </p:nvPr>
        </p:nvSpPr>
        <p:spPr>
          <a:xfrm>
            <a:off x="872296" y="-1"/>
            <a:ext cx="10481504" cy="6574971"/>
          </a:xfrm>
        </p:spPr>
        <p:txBody>
          <a:bodyPr>
            <a:normAutofit/>
          </a:bodyPr>
          <a:lstStyle/>
          <a:p>
            <a:pPr marL="0" indent="0">
              <a:lnSpc>
                <a:spcPct val="150000"/>
              </a:lnSpc>
              <a:buNone/>
            </a:pPr>
            <a:r>
              <a:rPr lang="en-IN" sz="2400" b="1" dirty="0">
                <a:latin typeface="Times New Roman" panose="02020603050405020304" pitchFamily="18" charset="0"/>
                <a:cs typeface="Times New Roman" panose="02020603050405020304" pitchFamily="18" charset="0"/>
              </a:rPr>
              <a:t>DEPENDENT :  </a:t>
            </a:r>
            <a:r>
              <a:rPr lang="en-IN" sz="2400" dirty="0" err="1">
                <a:latin typeface="Times New Roman" panose="02020603050405020304" pitchFamily="18" charset="0"/>
                <a:cs typeface="Times New Roman" panose="02020603050405020304" pitchFamily="18" charset="0"/>
              </a:rPr>
              <a:t>Dependent_Name</a:t>
            </a:r>
            <a:r>
              <a:rPr lang="en-IN" sz="2400" dirty="0">
                <a:latin typeface="Times New Roman" panose="02020603050405020304" pitchFamily="18" charset="0"/>
                <a:cs typeface="Times New Roman" panose="02020603050405020304" pitchFamily="18" charset="0"/>
              </a:rPr>
              <a:t>, Sex</a:t>
            </a:r>
            <a:r>
              <a:rPr lang="en-IN" sz="2400" dirty="0"/>
              <a:t>, </a:t>
            </a:r>
            <a:r>
              <a:rPr lang="en-IN" sz="2400" dirty="0">
                <a:latin typeface="Times New Roman" panose="02020603050405020304" pitchFamily="18" charset="0"/>
                <a:cs typeface="Times New Roman" panose="02020603050405020304" pitchFamily="18" charset="0"/>
              </a:rPr>
              <a:t>Birthdate, Relationship.</a:t>
            </a:r>
            <a:endParaRPr lang="en-IN" sz="2400" b="1" dirty="0">
              <a:latin typeface="Times New Roman" panose="02020603050405020304" pitchFamily="18" charset="0"/>
              <a:cs typeface="Times New Roman" panose="02020603050405020304" pitchFamily="18" charset="0"/>
            </a:endParaRPr>
          </a:p>
          <a:p>
            <a:pPr marL="0" indent="0">
              <a:lnSpc>
                <a:spcPct val="150000"/>
              </a:lnSpc>
              <a:buNone/>
            </a:pPr>
            <a:r>
              <a:rPr lang="en-IN" sz="2400" dirty="0">
                <a:latin typeface="Times New Roman" panose="02020603050405020304" pitchFamily="18" charset="0"/>
                <a:cs typeface="Times New Roman" panose="02020603050405020304" pitchFamily="18" charset="0"/>
              </a:rPr>
              <a:t>Here </a:t>
            </a:r>
            <a:r>
              <a:rPr lang="en-IN" sz="2400" b="1" dirty="0">
                <a:latin typeface="Times New Roman" panose="02020603050405020304" pitchFamily="18" charset="0"/>
                <a:cs typeface="Times New Roman" panose="02020603050405020304" pitchFamily="18" charset="0"/>
              </a:rPr>
              <a:t>DEPENDENT attribute </a:t>
            </a:r>
            <a:r>
              <a:rPr lang="en-IN" sz="2400" dirty="0">
                <a:latin typeface="Times New Roman" panose="02020603050405020304" pitchFamily="18" charset="0"/>
                <a:cs typeface="Times New Roman" panose="02020603050405020304" pitchFamily="18" charset="0"/>
              </a:rPr>
              <a:t>is </a:t>
            </a:r>
            <a:r>
              <a:rPr lang="en-IN" sz="2400" b="1" dirty="0">
                <a:latin typeface="Times New Roman" panose="02020603050405020304" pitchFamily="18" charset="0"/>
                <a:cs typeface="Times New Roman" panose="02020603050405020304" pitchFamily="18" charset="0"/>
              </a:rPr>
              <a:t>weak entity </a:t>
            </a:r>
            <a:r>
              <a:rPr lang="en-IN" sz="2400" dirty="0">
                <a:latin typeface="Times New Roman" panose="02020603050405020304" pitchFamily="18" charset="0"/>
                <a:cs typeface="Times New Roman" panose="02020603050405020304" pitchFamily="18" charset="0"/>
              </a:rPr>
              <a:t>which is dependent on </a:t>
            </a:r>
            <a:r>
              <a:rPr lang="en-IN" sz="2400" b="1" dirty="0">
                <a:latin typeface="Times New Roman" panose="02020603050405020304" pitchFamily="18" charset="0"/>
                <a:cs typeface="Times New Roman" panose="02020603050405020304" pitchFamily="18" charset="0"/>
              </a:rPr>
              <a:t>EMPLOYEE attribute </a:t>
            </a:r>
            <a:r>
              <a:rPr lang="en-IN" sz="2400" dirty="0">
                <a:latin typeface="Times New Roman" panose="02020603050405020304" pitchFamily="18" charset="0"/>
                <a:cs typeface="Times New Roman" panose="02020603050405020304" pitchFamily="18" charset="0"/>
              </a:rPr>
              <a:t>and </a:t>
            </a:r>
            <a:r>
              <a:rPr lang="en-IN" sz="2400" b="1" dirty="0">
                <a:latin typeface="Times New Roman" panose="02020603050405020304" pitchFamily="18" charset="0"/>
                <a:cs typeface="Times New Roman" panose="02020603050405020304" pitchFamily="18" charset="0"/>
              </a:rPr>
              <a:t>DEPENDENT_NAME </a:t>
            </a:r>
            <a:r>
              <a:rPr lang="en-IN" sz="2400" dirty="0">
                <a:latin typeface="Times New Roman" panose="02020603050405020304" pitchFamily="18" charset="0"/>
                <a:cs typeface="Times New Roman" panose="02020603050405020304" pitchFamily="18" charset="0"/>
              </a:rPr>
              <a:t>is </a:t>
            </a:r>
            <a:r>
              <a:rPr lang="en-IN" sz="2400" b="1" dirty="0">
                <a:latin typeface="Times New Roman" panose="02020603050405020304" pitchFamily="18" charset="0"/>
                <a:cs typeface="Times New Roman" panose="02020603050405020304" pitchFamily="18" charset="0"/>
              </a:rPr>
              <a:t>partial key </a:t>
            </a:r>
            <a:r>
              <a:rPr lang="en-IN" sz="2400" dirty="0">
                <a:latin typeface="Times New Roman" panose="02020603050405020304" pitchFamily="18" charset="0"/>
                <a:cs typeface="Times New Roman" panose="02020603050405020304" pitchFamily="18" charset="0"/>
              </a:rPr>
              <a:t>attribute which should be unique key(like primary key)</a:t>
            </a:r>
            <a:endParaRPr lang="en-IN" b="1"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			        Dependent</a:t>
            </a:r>
            <a:endParaRPr lang="en-IN" sz="2800" dirty="0"/>
          </a:p>
          <a:p>
            <a:pPr marL="0" indent="0">
              <a:lnSpc>
                <a:spcPct val="150000"/>
              </a:lnSpc>
              <a:buNone/>
            </a:pPr>
            <a:r>
              <a:rPr lang="en-IN" dirty="0">
                <a:latin typeface="Times New Roman" panose="02020603050405020304" pitchFamily="18" charset="0"/>
                <a:cs typeface="Times New Roman" panose="02020603050405020304" pitchFamily="18" charset="0"/>
              </a:rPr>
              <a:t>	</a:t>
            </a:r>
          </a:p>
          <a:p>
            <a:endParaRPr lang="en-IN" dirty="0"/>
          </a:p>
        </p:txBody>
      </p:sp>
      <p:sp>
        <p:nvSpPr>
          <p:cNvPr id="8" name="Frame 7">
            <a:extLst>
              <a:ext uri="{FF2B5EF4-FFF2-40B4-BE49-F238E27FC236}">
                <a16:creationId xmlns:a16="http://schemas.microsoft.com/office/drawing/2014/main" id="{8EBDCF05-B044-38D5-329B-B93FB1CE8871}"/>
              </a:ext>
            </a:extLst>
          </p:cNvPr>
          <p:cNvSpPr/>
          <p:nvPr/>
        </p:nvSpPr>
        <p:spPr>
          <a:xfrm>
            <a:off x="4102666" y="2397738"/>
            <a:ext cx="2155371" cy="1088572"/>
          </a:xfrm>
          <a:prstGeom prst="fram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tx1"/>
              </a:solidFill>
            </a:endParaRPr>
          </a:p>
        </p:txBody>
      </p:sp>
      <p:sp>
        <p:nvSpPr>
          <p:cNvPr id="9" name="Oval 8">
            <a:extLst>
              <a:ext uri="{FF2B5EF4-FFF2-40B4-BE49-F238E27FC236}">
                <a16:creationId xmlns:a16="http://schemas.microsoft.com/office/drawing/2014/main" id="{EC0B5EDF-696C-C0E4-6287-85ECF357936D}"/>
              </a:ext>
            </a:extLst>
          </p:cNvPr>
          <p:cNvSpPr/>
          <p:nvPr/>
        </p:nvSpPr>
        <p:spPr>
          <a:xfrm>
            <a:off x="179846" y="3886200"/>
            <a:ext cx="2900812" cy="8273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Dependent_Name</a:t>
            </a:r>
            <a:endParaRPr lang="en-IN" sz="2000" dirty="0"/>
          </a:p>
        </p:txBody>
      </p:sp>
      <p:cxnSp>
        <p:nvCxnSpPr>
          <p:cNvPr id="11" name="Straight Connector 10">
            <a:extLst>
              <a:ext uri="{FF2B5EF4-FFF2-40B4-BE49-F238E27FC236}">
                <a16:creationId xmlns:a16="http://schemas.microsoft.com/office/drawing/2014/main" id="{1BD7C1B5-75E0-7028-D379-9E933510401D}"/>
              </a:ext>
            </a:extLst>
          </p:cNvPr>
          <p:cNvCxnSpPr>
            <a:cxnSpLocks/>
            <a:stCxn id="9" idx="7"/>
          </p:cNvCxnSpPr>
          <p:nvPr/>
        </p:nvCxnSpPr>
        <p:spPr>
          <a:xfrm flipV="1">
            <a:off x="2655844" y="3287484"/>
            <a:ext cx="1441869" cy="719873"/>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A2C8A34D-3AC7-52FC-A09C-76514AAA715A}"/>
              </a:ext>
            </a:extLst>
          </p:cNvPr>
          <p:cNvSpPr/>
          <p:nvPr/>
        </p:nvSpPr>
        <p:spPr>
          <a:xfrm>
            <a:off x="4718726" y="4821691"/>
            <a:ext cx="1268417" cy="5769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Sex</a:t>
            </a:r>
            <a:endParaRPr lang="en-IN" dirty="0"/>
          </a:p>
        </p:txBody>
      </p:sp>
      <p:sp>
        <p:nvSpPr>
          <p:cNvPr id="16" name="Oval 15">
            <a:extLst>
              <a:ext uri="{FF2B5EF4-FFF2-40B4-BE49-F238E27FC236}">
                <a16:creationId xmlns:a16="http://schemas.microsoft.com/office/drawing/2014/main" id="{59B7211B-17AF-83CF-99EE-F6D7C2F74F52}"/>
              </a:ext>
            </a:extLst>
          </p:cNvPr>
          <p:cNvSpPr/>
          <p:nvPr/>
        </p:nvSpPr>
        <p:spPr>
          <a:xfrm>
            <a:off x="7532914" y="3777343"/>
            <a:ext cx="2536371" cy="77288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Relationship.</a:t>
            </a:r>
            <a:endParaRPr lang="en-IN" dirty="0"/>
          </a:p>
        </p:txBody>
      </p:sp>
      <p:cxnSp>
        <p:nvCxnSpPr>
          <p:cNvPr id="19" name="Straight Connector 18">
            <a:extLst>
              <a:ext uri="{FF2B5EF4-FFF2-40B4-BE49-F238E27FC236}">
                <a16:creationId xmlns:a16="http://schemas.microsoft.com/office/drawing/2014/main" id="{87BF0246-86BE-42FE-CA1B-59A42FCE9209}"/>
              </a:ext>
            </a:extLst>
          </p:cNvPr>
          <p:cNvCxnSpPr>
            <a:cxnSpLocks/>
            <a:stCxn id="8" idx="2"/>
            <a:endCxn id="15" idx="7"/>
          </p:cNvCxnSpPr>
          <p:nvPr/>
        </p:nvCxnSpPr>
        <p:spPr>
          <a:xfrm>
            <a:off x="5180352" y="3486310"/>
            <a:ext cx="621036" cy="141987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9668282-DB8A-69BB-4BA1-BCCA91B91A22}"/>
              </a:ext>
            </a:extLst>
          </p:cNvPr>
          <p:cNvCxnSpPr>
            <a:cxnSpLocks/>
          </p:cNvCxnSpPr>
          <p:nvPr/>
        </p:nvCxnSpPr>
        <p:spPr>
          <a:xfrm>
            <a:off x="6258037" y="3243944"/>
            <a:ext cx="1655877" cy="63137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B26C9497-395B-1ADB-9720-E232936C43F4}"/>
                  </a:ext>
                </a:extLst>
              </p14:cNvPr>
              <p14:cNvContentPartPr/>
              <p14:nvPr/>
            </p14:nvContentPartPr>
            <p14:xfrm>
              <a:off x="-1339337" y="3570000"/>
              <a:ext cx="360" cy="360"/>
            </p14:xfrm>
          </p:contentPart>
        </mc:Choice>
        <mc:Fallback xmlns="">
          <p:pic>
            <p:nvPicPr>
              <p:cNvPr id="35" name="Ink 34">
                <a:extLst>
                  <a:ext uri="{FF2B5EF4-FFF2-40B4-BE49-F238E27FC236}">
                    <a16:creationId xmlns:a16="http://schemas.microsoft.com/office/drawing/2014/main" id="{B26C9497-395B-1ADB-9720-E232936C43F4}"/>
                  </a:ext>
                </a:extLst>
              </p:cNvPr>
              <p:cNvPicPr/>
              <p:nvPr/>
            </p:nvPicPr>
            <p:blipFill>
              <a:blip r:embed="rId13"/>
              <a:stretch>
                <a:fillRect/>
              </a:stretch>
            </p:blipFill>
            <p:spPr>
              <a:xfrm>
                <a:off x="-1345457" y="3563880"/>
                <a:ext cx="12600" cy="12600"/>
              </a:xfrm>
              <a:prstGeom prst="rect">
                <a:avLst/>
              </a:prstGeom>
            </p:spPr>
          </p:pic>
        </mc:Fallback>
      </mc:AlternateContent>
      <p:sp>
        <p:nvSpPr>
          <p:cNvPr id="41" name="Oval 40">
            <a:extLst>
              <a:ext uri="{FF2B5EF4-FFF2-40B4-BE49-F238E27FC236}">
                <a16:creationId xmlns:a16="http://schemas.microsoft.com/office/drawing/2014/main" id="{FD814D6E-D736-4089-F316-763184D57D64}"/>
              </a:ext>
            </a:extLst>
          </p:cNvPr>
          <p:cNvSpPr/>
          <p:nvPr/>
        </p:nvSpPr>
        <p:spPr>
          <a:xfrm>
            <a:off x="6520543" y="5453743"/>
            <a:ext cx="2536371" cy="58782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Birthdate</a:t>
            </a:r>
            <a:endParaRPr lang="en-IN" dirty="0"/>
          </a:p>
        </p:txBody>
      </p:sp>
      <p:cxnSp>
        <p:nvCxnSpPr>
          <p:cNvPr id="43" name="Straight Connector 42">
            <a:extLst>
              <a:ext uri="{FF2B5EF4-FFF2-40B4-BE49-F238E27FC236}">
                <a16:creationId xmlns:a16="http://schemas.microsoft.com/office/drawing/2014/main" id="{C260FCB3-F32D-4012-9FA2-7325E39E2166}"/>
              </a:ext>
            </a:extLst>
          </p:cNvPr>
          <p:cNvCxnSpPr>
            <a:cxnSpLocks/>
          </p:cNvCxnSpPr>
          <p:nvPr/>
        </p:nvCxnSpPr>
        <p:spPr>
          <a:xfrm>
            <a:off x="5916385" y="3515062"/>
            <a:ext cx="1616529" cy="1938681"/>
          </a:xfrm>
          <a:prstGeom prst="line">
            <a:avLst/>
          </a:prstGeom>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669D5FF8-C472-C9D8-B0AD-9A131AFC25CA}"/>
              </a:ext>
            </a:extLst>
          </p:cNvPr>
          <p:cNvGrpSpPr/>
          <p:nvPr/>
        </p:nvGrpSpPr>
        <p:grpSpPr>
          <a:xfrm>
            <a:off x="713949" y="4440343"/>
            <a:ext cx="1917000" cy="70560"/>
            <a:chOff x="713949" y="4440343"/>
            <a:chExt cx="1917000" cy="70560"/>
          </a:xfrm>
        </p:grpSpPr>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9D61287B-2B00-83B2-C929-09CCB7BD1368}"/>
                    </a:ext>
                  </a:extLst>
                </p14:cNvPr>
                <p14:cNvContentPartPr/>
                <p14:nvPr/>
              </p14:nvContentPartPr>
              <p14:xfrm>
                <a:off x="713949" y="4440343"/>
                <a:ext cx="312840" cy="27720"/>
              </p14:xfrm>
            </p:contentPart>
          </mc:Choice>
          <mc:Fallback xmlns="">
            <p:pic>
              <p:nvPicPr>
                <p:cNvPr id="2" name="Ink 1">
                  <a:extLst>
                    <a:ext uri="{FF2B5EF4-FFF2-40B4-BE49-F238E27FC236}">
                      <a16:creationId xmlns:a16="http://schemas.microsoft.com/office/drawing/2014/main" id="{9D61287B-2B00-83B2-C929-09CCB7BD1368}"/>
                    </a:ext>
                  </a:extLst>
                </p:cNvPr>
                <p:cNvPicPr/>
                <p:nvPr/>
              </p:nvPicPr>
              <p:blipFill>
                <a:blip r:embed="rId15"/>
                <a:stretch>
                  <a:fillRect/>
                </a:stretch>
              </p:blipFill>
              <p:spPr>
                <a:xfrm>
                  <a:off x="707829" y="4434223"/>
                  <a:ext cx="3250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 name="Ink 2">
                  <a:extLst>
                    <a:ext uri="{FF2B5EF4-FFF2-40B4-BE49-F238E27FC236}">
                      <a16:creationId xmlns:a16="http://schemas.microsoft.com/office/drawing/2014/main" id="{39EFFD6D-EE45-1D24-8BA1-0007BF55E221}"/>
                    </a:ext>
                  </a:extLst>
                </p14:cNvPr>
                <p14:cNvContentPartPr/>
                <p14:nvPr/>
              </p14:nvContentPartPr>
              <p14:xfrm>
                <a:off x="1201749" y="4448623"/>
                <a:ext cx="304560" cy="45000"/>
              </p14:xfrm>
            </p:contentPart>
          </mc:Choice>
          <mc:Fallback xmlns="">
            <p:pic>
              <p:nvPicPr>
                <p:cNvPr id="3" name="Ink 2">
                  <a:extLst>
                    <a:ext uri="{FF2B5EF4-FFF2-40B4-BE49-F238E27FC236}">
                      <a16:creationId xmlns:a16="http://schemas.microsoft.com/office/drawing/2014/main" id="{39EFFD6D-EE45-1D24-8BA1-0007BF55E221}"/>
                    </a:ext>
                  </a:extLst>
                </p:cNvPr>
                <p:cNvPicPr/>
                <p:nvPr/>
              </p:nvPicPr>
              <p:blipFill>
                <a:blip r:embed="rId17"/>
                <a:stretch>
                  <a:fillRect/>
                </a:stretch>
              </p:blipFill>
              <p:spPr>
                <a:xfrm>
                  <a:off x="1195629" y="4442503"/>
                  <a:ext cx="3168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 name="Ink 4">
                  <a:extLst>
                    <a:ext uri="{FF2B5EF4-FFF2-40B4-BE49-F238E27FC236}">
                      <a16:creationId xmlns:a16="http://schemas.microsoft.com/office/drawing/2014/main" id="{D2917A67-DA5C-5540-EC2C-DD261AEB714E}"/>
                    </a:ext>
                  </a:extLst>
                </p14:cNvPr>
                <p14:cNvContentPartPr/>
                <p14:nvPr/>
              </p14:nvContentPartPr>
              <p14:xfrm>
                <a:off x="1636989" y="4501543"/>
                <a:ext cx="234360" cy="9360"/>
              </p14:xfrm>
            </p:contentPart>
          </mc:Choice>
          <mc:Fallback xmlns="">
            <p:pic>
              <p:nvPicPr>
                <p:cNvPr id="5" name="Ink 4">
                  <a:extLst>
                    <a:ext uri="{FF2B5EF4-FFF2-40B4-BE49-F238E27FC236}">
                      <a16:creationId xmlns:a16="http://schemas.microsoft.com/office/drawing/2014/main" id="{D2917A67-DA5C-5540-EC2C-DD261AEB714E}"/>
                    </a:ext>
                  </a:extLst>
                </p:cNvPr>
                <p:cNvPicPr/>
                <p:nvPr/>
              </p:nvPicPr>
              <p:blipFill>
                <a:blip r:embed="rId19"/>
                <a:stretch>
                  <a:fillRect/>
                </a:stretch>
              </p:blipFill>
              <p:spPr>
                <a:xfrm>
                  <a:off x="1630869" y="4495423"/>
                  <a:ext cx="246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3F01E556-B7F6-0822-3CF3-3FCB83A014A4}"/>
                    </a:ext>
                  </a:extLst>
                </p14:cNvPr>
                <p14:cNvContentPartPr/>
                <p14:nvPr/>
              </p14:nvContentPartPr>
              <p14:xfrm>
                <a:off x="2072589" y="4492183"/>
                <a:ext cx="269280" cy="18720"/>
              </p14:xfrm>
            </p:contentPart>
          </mc:Choice>
          <mc:Fallback xmlns="">
            <p:pic>
              <p:nvPicPr>
                <p:cNvPr id="10" name="Ink 9">
                  <a:extLst>
                    <a:ext uri="{FF2B5EF4-FFF2-40B4-BE49-F238E27FC236}">
                      <a16:creationId xmlns:a16="http://schemas.microsoft.com/office/drawing/2014/main" id="{3F01E556-B7F6-0822-3CF3-3FCB83A014A4}"/>
                    </a:ext>
                  </a:extLst>
                </p:cNvPr>
                <p:cNvPicPr/>
                <p:nvPr/>
              </p:nvPicPr>
              <p:blipFill>
                <a:blip r:embed="rId21"/>
                <a:stretch>
                  <a:fillRect/>
                </a:stretch>
              </p:blipFill>
              <p:spPr>
                <a:xfrm>
                  <a:off x="2066469" y="4486063"/>
                  <a:ext cx="281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AFBA975-6831-2B84-A6D4-048E70B7A40E}"/>
                    </a:ext>
                  </a:extLst>
                </p14:cNvPr>
                <p14:cNvContentPartPr/>
                <p14:nvPr/>
              </p14:nvContentPartPr>
              <p14:xfrm>
                <a:off x="2490189" y="4495063"/>
                <a:ext cx="140760" cy="15840"/>
              </p14:xfrm>
            </p:contentPart>
          </mc:Choice>
          <mc:Fallback xmlns="">
            <p:pic>
              <p:nvPicPr>
                <p:cNvPr id="13" name="Ink 12">
                  <a:extLst>
                    <a:ext uri="{FF2B5EF4-FFF2-40B4-BE49-F238E27FC236}">
                      <a16:creationId xmlns:a16="http://schemas.microsoft.com/office/drawing/2014/main" id="{AAFBA975-6831-2B84-A6D4-048E70B7A40E}"/>
                    </a:ext>
                  </a:extLst>
                </p:cNvPr>
                <p:cNvPicPr/>
                <p:nvPr/>
              </p:nvPicPr>
              <p:blipFill>
                <a:blip r:embed="rId23"/>
                <a:stretch>
                  <a:fillRect/>
                </a:stretch>
              </p:blipFill>
              <p:spPr>
                <a:xfrm>
                  <a:off x="2484069" y="4488943"/>
                  <a:ext cx="153000" cy="28080"/>
                </a:xfrm>
                <a:prstGeom prst="rect">
                  <a:avLst/>
                </a:prstGeom>
              </p:spPr>
            </p:pic>
          </mc:Fallback>
        </mc:AlternateContent>
      </p:grpSp>
    </p:spTree>
    <p:extLst>
      <p:ext uri="{BB962C8B-B14F-4D97-AF65-F5344CB8AC3E}">
        <p14:creationId xmlns:p14="http://schemas.microsoft.com/office/powerpoint/2010/main" val="88450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4160-B251-AD27-8B26-7B6B34F6A7E7}"/>
              </a:ext>
            </a:extLst>
          </p:cNvPr>
          <p:cNvSpPr>
            <a:spLocks noGrp="1"/>
          </p:cNvSpPr>
          <p:nvPr>
            <p:ph type="title"/>
          </p:nvPr>
        </p:nvSpPr>
        <p:spPr>
          <a:xfrm>
            <a:off x="177479" y="92598"/>
            <a:ext cx="11176322" cy="810228"/>
          </a:xfrm>
        </p:spPr>
        <p:txBody>
          <a:bodyPr/>
          <a:lstStyle/>
          <a:p>
            <a:r>
              <a:rPr lang="en-IN" b="1" dirty="0">
                <a:latin typeface="Times New Roman" panose="02020603050405020304" pitchFamily="18" charset="0"/>
                <a:cs typeface="Times New Roman" panose="02020603050405020304" pitchFamily="18" charset="0"/>
              </a:rPr>
              <a:t>Relationship</a:t>
            </a:r>
          </a:p>
        </p:txBody>
      </p:sp>
      <p:sp>
        <p:nvSpPr>
          <p:cNvPr id="3" name="Content Placeholder 2">
            <a:extLst>
              <a:ext uri="{FF2B5EF4-FFF2-40B4-BE49-F238E27FC236}">
                <a16:creationId xmlns:a16="http://schemas.microsoft.com/office/drawing/2014/main" id="{8575CFB3-0681-9AB5-7EB9-7399D8EB381A}"/>
              </a:ext>
            </a:extLst>
          </p:cNvPr>
          <p:cNvSpPr>
            <a:spLocks noGrp="1"/>
          </p:cNvSpPr>
          <p:nvPr>
            <p:ph idx="1"/>
          </p:nvPr>
        </p:nvSpPr>
        <p:spPr>
          <a:xfrm>
            <a:off x="177479" y="902826"/>
            <a:ext cx="11837043" cy="5862575"/>
          </a:xfrm>
        </p:spPr>
        <p:txBody>
          <a:bodyPr/>
          <a:lstStyle/>
          <a:p>
            <a:pPr>
              <a:lnSpc>
                <a:spcPct val="150000"/>
              </a:lnSpc>
            </a:pPr>
            <a:r>
              <a:rPr lang="en-IN" b="1" dirty="0">
                <a:latin typeface="Times New Roman" panose="02020603050405020304" pitchFamily="18" charset="0"/>
                <a:cs typeface="Times New Roman" panose="02020603050405020304" pitchFamily="18" charset="0"/>
              </a:rPr>
              <a:t>Relationship</a:t>
            </a:r>
            <a:r>
              <a:rPr lang="en-IN" dirty="0">
                <a:latin typeface="Times New Roman" panose="02020603050405020304" pitchFamily="18" charset="0"/>
                <a:cs typeface="Times New Roman" panose="02020603050405020304" pitchFamily="18" charset="0"/>
              </a:rPr>
              <a:t> mainly specifies associations among 2 or more entities. Like how one entity is associated(related) to another entity.</a:t>
            </a:r>
          </a:p>
          <a:p>
            <a:pPr>
              <a:lnSpc>
                <a:spcPct val="150000"/>
              </a:lnSpc>
            </a:pPr>
            <a:r>
              <a:rPr lang="en-IN" dirty="0">
                <a:latin typeface="Times New Roman" panose="02020603050405020304" pitchFamily="18" charset="0"/>
                <a:cs typeface="Times New Roman" panose="02020603050405020304" pitchFamily="18" charset="0"/>
              </a:rPr>
              <a:t>Ex: Teacher teaches student</a:t>
            </a:r>
          </a:p>
          <a:p>
            <a:pPr>
              <a:lnSpc>
                <a:spcPct val="150000"/>
              </a:lnSpc>
            </a:pPr>
            <a:r>
              <a:rPr lang="en-IN" dirty="0">
                <a:latin typeface="Times New Roman" panose="02020603050405020304" pitchFamily="18" charset="0"/>
                <a:cs typeface="Times New Roman" panose="02020603050405020304" pitchFamily="18" charset="0"/>
              </a:rPr>
              <a:t>The relationship teaches connects entity Teacher and entity student.</a:t>
            </a:r>
          </a:p>
          <a:p>
            <a:pPr>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5871B2-9E3C-E5F2-1FE1-7D1E21581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6190" y="3983064"/>
            <a:ext cx="6617776" cy="2874936"/>
          </a:xfrm>
          <a:prstGeom prst="rect">
            <a:avLst/>
          </a:prstGeom>
        </p:spPr>
      </p:pic>
    </p:spTree>
    <p:extLst>
      <p:ext uri="{BB962C8B-B14F-4D97-AF65-F5344CB8AC3E}">
        <p14:creationId xmlns:p14="http://schemas.microsoft.com/office/powerpoint/2010/main" val="1845991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DC48C-CD90-F68C-AE97-B3D9E9671919}"/>
              </a:ext>
            </a:extLst>
          </p:cNvPr>
          <p:cNvSpPr>
            <a:spLocks noGrp="1"/>
          </p:cNvSpPr>
          <p:nvPr>
            <p:ph idx="1"/>
          </p:nvPr>
        </p:nvSpPr>
        <p:spPr>
          <a:xfrm>
            <a:off x="263471" y="232475"/>
            <a:ext cx="11716719" cy="5944488"/>
          </a:xfrm>
        </p:spPr>
        <p:txBody>
          <a:bodyPr/>
          <a:lstStyle/>
          <a:p>
            <a:pPr>
              <a:lnSpc>
                <a:spcPct val="150000"/>
              </a:lnSpc>
            </a:pPr>
            <a:r>
              <a:rPr lang="en-IN" b="1" dirty="0">
                <a:latin typeface="Times New Roman" panose="02020603050405020304" pitchFamily="18" charset="0"/>
                <a:cs typeface="Times New Roman" panose="02020603050405020304" pitchFamily="18" charset="0"/>
              </a:rPr>
              <a:t>Relationship type </a:t>
            </a:r>
            <a:r>
              <a:rPr lang="en-IN" dirty="0">
                <a:latin typeface="Times New Roman" panose="02020603050405020304" pitchFamily="18" charset="0"/>
                <a:cs typeface="Times New Roman" panose="02020603050405020304" pitchFamily="18" charset="0"/>
              </a:rPr>
              <a:t>represents how two are more entities are related to each other.</a:t>
            </a:r>
          </a:p>
          <a:p>
            <a:pPr>
              <a:lnSpc>
                <a:spcPct val="150000"/>
              </a:lnSpc>
            </a:pPr>
            <a:r>
              <a:rPr lang="en-IN" b="1" dirty="0">
                <a:latin typeface="Times New Roman" panose="02020603050405020304" pitchFamily="18" charset="0"/>
                <a:cs typeface="Times New Roman" panose="02020603050405020304" pitchFamily="18" charset="0"/>
              </a:rPr>
              <a:t>Relationship set </a:t>
            </a:r>
            <a:r>
              <a:rPr lang="en-IN" dirty="0">
                <a:latin typeface="Times New Roman" panose="02020603050405020304" pitchFamily="18" charset="0"/>
                <a:cs typeface="Times New Roman" panose="02020603050405020304" pitchFamily="18" charset="0"/>
              </a:rPr>
              <a:t>- Collection of relationship</a:t>
            </a:r>
          </a:p>
          <a:p>
            <a:endParaRPr lang="en-IN" dirty="0"/>
          </a:p>
        </p:txBody>
      </p:sp>
      <p:pic>
        <p:nvPicPr>
          <p:cNvPr id="5" name="Picture 4">
            <a:extLst>
              <a:ext uri="{FF2B5EF4-FFF2-40B4-BE49-F238E27FC236}">
                <a16:creationId xmlns:a16="http://schemas.microsoft.com/office/drawing/2014/main" id="{1177CE27-638C-820F-A9AD-EEF5D3BB9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75" y="2509838"/>
            <a:ext cx="7959144" cy="4115687"/>
          </a:xfrm>
          <a:prstGeom prst="rect">
            <a:avLst/>
          </a:prstGeom>
        </p:spPr>
      </p:pic>
    </p:spTree>
    <p:extLst>
      <p:ext uri="{BB962C8B-B14F-4D97-AF65-F5344CB8AC3E}">
        <p14:creationId xmlns:p14="http://schemas.microsoft.com/office/powerpoint/2010/main" val="149953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03C6-59F1-4C39-306F-2CDF2E80B5D5}"/>
              </a:ext>
            </a:extLst>
          </p:cNvPr>
          <p:cNvSpPr>
            <a:spLocks noGrp="1"/>
          </p:cNvSpPr>
          <p:nvPr>
            <p:ph type="title"/>
          </p:nvPr>
        </p:nvSpPr>
        <p:spPr>
          <a:xfrm>
            <a:off x="358815" y="1"/>
            <a:ext cx="10994985" cy="1203765"/>
          </a:xfrm>
        </p:spPr>
        <p:txBody>
          <a:bodyPr/>
          <a:lstStyle/>
          <a:p>
            <a:r>
              <a:rPr lang="en-IN" b="1" dirty="0">
                <a:latin typeface="Times New Roman" panose="02020603050405020304" pitchFamily="18" charset="0"/>
                <a:cs typeface="Times New Roman" panose="02020603050405020304" pitchFamily="18" charset="0"/>
              </a:rPr>
              <a:t>Degree of Relationship</a:t>
            </a:r>
          </a:p>
        </p:txBody>
      </p:sp>
      <p:sp>
        <p:nvSpPr>
          <p:cNvPr id="3" name="Content Placeholder 2">
            <a:extLst>
              <a:ext uri="{FF2B5EF4-FFF2-40B4-BE49-F238E27FC236}">
                <a16:creationId xmlns:a16="http://schemas.microsoft.com/office/drawing/2014/main" id="{CBE7897B-B0B8-803F-C788-CDFD93C4B030}"/>
              </a:ext>
            </a:extLst>
          </p:cNvPr>
          <p:cNvSpPr>
            <a:spLocks noGrp="1"/>
          </p:cNvSpPr>
          <p:nvPr>
            <p:ph idx="1"/>
          </p:nvPr>
        </p:nvSpPr>
        <p:spPr>
          <a:xfrm>
            <a:off x="358815" y="1203766"/>
            <a:ext cx="10289894" cy="5654233"/>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Denotes number of entity types participate in a relation. That is it tell how many entities are associated or linked or related together.</a:t>
            </a:r>
          </a:p>
          <a:p>
            <a:pPr marL="0" indent="0">
              <a:lnSpc>
                <a:spcPct val="150000"/>
              </a:lnSpc>
              <a:buNone/>
            </a:pPr>
            <a:r>
              <a:rPr lang="en-IN" b="1" dirty="0">
                <a:latin typeface="Times New Roman" panose="02020603050405020304" pitchFamily="18" charset="0"/>
                <a:cs typeface="Times New Roman" panose="02020603050405020304" pitchFamily="18" charset="0"/>
              </a:rPr>
              <a:t>Types of Degree of Relation</a:t>
            </a:r>
          </a:p>
          <a:p>
            <a:pPr>
              <a:lnSpc>
                <a:spcPct val="150000"/>
              </a:lnSpc>
            </a:pPr>
            <a:r>
              <a:rPr lang="en-IN" dirty="0">
                <a:latin typeface="Times New Roman" panose="02020603050405020304" pitchFamily="18" charset="0"/>
                <a:cs typeface="Times New Roman" panose="02020603050405020304" pitchFamily="18" charset="0"/>
              </a:rPr>
              <a:t>Unary Relationship</a:t>
            </a:r>
          </a:p>
          <a:p>
            <a:pPr>
              <a:lnSpc>
                <a:spcPct val="150000"/>
              </a:lnSpc>
            </a:pPr>
            <a:r>
              <a:rPr lang="en-IN" dirty="0">
                <a:latin typeface="Times New Roman" panose="02020603050405020304" pitchFamily="18" charset="0"/>
                <a:cs typeface="Times New Roman" panose="02020603050405020304" pitchFamily="18" charset="0"/>
              </a:rPr>
              <a:t>Binary Relationship</a:t>
            </a:r>
          </a:p>
          <a:p>
            <a:pPr>
              <a:lnSpc>
                <a:spcPct val="150000"/>
              </a:lnSpc>
            </a:pPr>
            <a:r>
              <a:rPr lang="en-IN" dirty="0">
                <a:latin typeface="Times New Roman" panose="02020603050405020304" pitchFamily="18" charset="0"/>
                <a:cs typeface="Times New Roman" panose="02020603050405020304" pitchFamily="18" charset="0"/>
              </a:rPr>
              <a:t>Ternary Relationship</a:t>
            </a:r>
          </a:p>
        </p:txBody>
      </p:sp>
    </p:spTree>
    <p:extLst>
      <p:ext uri="{BB962C8B-B14F-4D97-AF65-F5344CB8AC3E}">
        <p14:creationId xmlns:p14="http://schemas.microsoft.com/office/powerpoint/2010/main" val="2160376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1F59E-E5ED-2CD8-A30B-4E7B78680DF2}"/>
              </a:ext>
            </a:extLst>
          </p:cNvPr>
          <p:cNvSpPr>
            <a:spLocks noGrp="1"/>
          </p:cNvSpPr>
          <p:nvPr>
            <p:ph idx="1"/>
          </p:nvPr>
        </p:nvSpPr>
        <p:spPr>
          <a:xfrm>
            <a:off x="838200" y="286720"/>
            <a:ext cx="10515600" cy="5890243"/>
          </a:xfrm>
        </p:spPr>
        <p:txBody>
          <a:bodyPr/>
          <a:lstStyle/>
          <a:p>
            <a:pPr>
              <a:lnSpc>
                <a:spcPct val="150000"/>
              </a:lnSpc>
            </a:pPr>
            <a:r>
              <a:rPr lang="en-IN" b="1" dirty="0">
                <a:latin typeface="Times New Roman" panose="02020603050405020304" pitchFamily="18" charset="0"/>
                <a:cs typeface="Times New Roman" panose="02020603050405020304" pitchFamily="18" charset="0"/>
              </a:rPr>
              <a:t>Unary Relationship: </a:t>
            </a:r>
            <a:r>
              <a:rPr lang="en-IN" dirty="0">
                <a:latin typeface="Times New Roman" panose="02020603050405020304" pitchFamily="18" charset="0"/>
                <a:cs typeface="Times New Roman" panose="02020603050405020304" pitchFamily="18" charset="0"/>
              </a:rPr>
              <a:t>Exists when there is an association with only one entity.</a:t>
            </a:r>
          </a:p>
          <a:p>
            <a:endParaRPr lang="en-IN" dirty="0"/>
          </a:p>
        </p:txBody>
      </p:sp>
      <p:pic>
        <p:nvPicPr>
          <p:cNvPr id="5" name="Picture 4">
            <a:extLst>
              <a:ext uri="{FF2B5EF4-FFF2-40B4-BE49-F238E27FC236}">
                <a16:creationId xmlns:a16="http://schemas.microsoft.com/office/drawing/2014/main" id="{426D0B2D-B068-953C-2202-827660979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47" y="2383429"/>
            <a:ext cx="4928461" cy="4187851"/>
          </a:xfrm>
          <a:prstGeom prst="rect">
            <a:avLst/>
          </a:prstGeom>
        </p:spPr>
      </p:pic>
      <p:pic>
        <p:nvPicPr>
          <p:cNvPr id="6" name="Picture 5">
            <a:extLst>
              <a:ext uri="{FF2B5EF4-FFF2-40B4-BE49-F238E27FC236}">
                <a16:creationId xmlns:a16="http://schemas.microsoft.com/office/drawing/2014/main" id="{4FC0730C-BC43-241C-BCC2-2A061120B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86741"/>
            <a:ext cx="5450236" cy="4655021"/>
          </a:xfrm>
          <a:prstGeom prst="rect">
            <a:avLst/>
          </a:prstGeom>
        </p:spPr>
      </p:pic>
    </p:spTree>
    <p:extLst>
      <p:ext uri="{BB962C8B-B14F-4D97-AF65-F5344CB8AC3E}">
        <p14:creationId xmlns:p14="http://schemas.microsoft.com/office/powerpoint/2010/main" val="1528054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9A4FB-B511-3F17-CB2D-CE81C7F87879}"/>
              </a:ext>
            </a:extLst>
          </p:cNvPr>
          <p:cNvSpPr>
            <a:spLocks noGrp="1"/>
          </p:cNvSpPr>
          <p:nvPr>
            <p:ph idx="1"/>
          </p:nvPr>
        </p:nvSpPr>
        <p:spPr>
          <a:xfrm>
            <a:off x="370390" y="81023"/>
            <a:ext cx="10983410" cy="6095940"/>
          </a:xfrm>
        </p:spPr>
        <p:txBody>
          <a:bodyPr/>
          <a:lstStyle/>
          <a:p>
            <a:pPr>
              <a:lnSpc>
                <a:spcPct val="150000"/>
              </a:lnSpc>
            </a:pPr>
            <a:r>
              <a:rPr lang="en-IN" b="1" dirty="0">
                <a:latin typeface="Times New Roman" panose="02020603050405020304" pitchFamily="18" charset="0"/>
                <a:cs typeface="Times New Roman" panose="02020603050405020304" pitchFamily="18" charset="0"/>
              </a:rPr>
              <a:t>Binary relationship: </a:t>
            </a:r>
            <a:r>
              <a:rPr lang="en-IN" dirty="0">
                <a:latin typeface="Times New Roman" panose="02020603050405020304" pitchFamily="18" charset="0"/>
                <a:cs typeface="Times New Roman" panose="02020603050405020304" pitchFamily="18" charset="0"/>
              </a:rPr>
              <a:t>Exists when there is an association among two entities.</a:t>
            </a:r>
          </a:p>
          <a:p>
            <a:endParaRPr lang="en-IN" dirty="0"/>
          </a:p>
        </p:txBody>
      </p:sp>
      <p:pic>
        <p:nvPicPr>
          <p:cNvPr id="5" name="Picture 4">
            <a:extLst>
              <a:ext uri="{FF2B5EF4-FFF2-40B4-BE49-F238E27FC236}">
                <a16:creationId xmlns:a16="http://schemas.microsoft.com/office/drawing/2014/main" id="{F5F0690A-3AC9-5DA4-3F8F-830E2562F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565" y="1068817"/>
            <a:ext cx="9205993" cy="2360183"/>
          </a:xfrm>
          <a:prstGeom prst="rect">
            <a:avLst/>
          </a:prstGeom>
        </p:spPr>
      </p:pic>
      <p:pic>
        <p:nvPicPr>
          <p:cNvPr id="7" name="Picture 6">
            <a:extLst>
              <a:ext uri="{FF2B5EF4-FFF2-40B4-BE49-F238E27FC236}">
                <a16:creationId xmlns:a16="http://schemas.microsoft.com/office/drawing/2014/main" id="{8E9AAA95-05F7-9BA2-94FF-C748154E7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010" y="4016415"/>
            <a:ext cx="11277600" cy="2627453"/>
          </a:xfrm>
          <a:prstGeom prst="rect">
            <a:avLst/>
          </a:prstGeom>
        </p:spPr>
      </p:pic>
    </p:spTree>
    <p:extLst>
      <p:ext uri="{BB962C8B-B14F-4D97-AF65-F5344CB8AC3E}">
        <p14:creationId xmlns:p14="http://schemas.microsoft.com/office/powerpoint/2010/main" val="191002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8D487-5FDF-1F1D-F267-5C9D925ED498}"/>
              </a:ext>
            </a:extLst>
          </p:cNvPr>
          <p:cNvSpPr>
            <a:spLocks noGrp="1"/>
          </p:cNvSpPr>
          <p:nvPr>
            <p:ph idx="1"/>
          </p:nvPr>
        </p:nvSpPr>
        <p:spPr>
          <a:xfrm>
            <a:off x="0" y="174170"/>
            <a:ext cx="12192000" cy="6683829"/>
          </a:xfrm>
        </p:spPr>
        <p:txBody>
          <a:bodyPr>
            <a:normAutofit/>
          </a:bodyPr>
          <a:lstStyle/>
          <a:p>
            <a:pPr algn="just">
              <a:lnSpc>
                <a:spcPct val="150000"/>
              </a:lnSpc>
            </a:pPr>
            <a:r>
              <a:rPr lang="en-IN" b="1" dirty="0">
                <a:latin typeface="Times New Roman" panose="02020603050405020304" pitchFamily="18" charset="0"/>
                <a:cs typeface="Times New Roman" panose="02020603050405020304" pitchFamily="18" charset="0"/>
              </a:rPr>
              <a:t>Requirements Collection and analysis: </a:t>
            </a:r>
            <a:r>
              <a:rPr lang="en-IN" dirty="0">
                <a:latin typeface="Times New Roman" panose="02020603050405020304" pitchFamily="18" charset="0"/>
                <a:cs typeface="Times New Roman" panose="02020603050405020304" pitchFamily="18" charset="0"/>
              </a:rPr>
              <a:t>Databases designers understand and document the data requirements of the database users.</a:t>
            </a:r>
          </a:p>
          <a:p>
            <a:pPr algn="just">
              <a:lnSpc>
                <a:spcPct val="150000"/>
              </a:lnSpc>
            </a:pPr>
            <a:r>
              <a:rPr lang="en-IN" dirty="0">
                <a:latin typeface="Times New Roman" panose="02020603050405020304" pitchFamily="18" charset="0"/>
                <a:cs typeface="Times New Roman" panose="02020603050405020304" pitchFamily="18" charset="0"/>
              </a:rPr>
              <a:t>Database designer ask the database user about there requirement and try to understand and document the data requirements of those databases user. </a:t>
            </a:r>
          </a:p>
          <a:p>
            <a:pPr algn="just">
              <a:lnSpc>
                <a:spcPct val="150000"/>
              </a:lnSpc>
            </a:pPr>
            <a:r>
              <a:rPr lang="en-IN" dirty="0">
                <a:latin typeface="Times New Roman" panose="02020603050405020304" pitchFamily="18" charset="0"/>
                <a:cs typeface="Times New Roman" panose="02020603050405020304" pitchFamily="18" charset="0"/>
              </a:rPr>
              <a:t>The result of this step is the data requirements of the users written in brief contains every details and information along with specifying the users data requirements.</a:t>
            </a:r>
          </a:p>
          <a:p>
            <a:pPr algn="just">
              <a:lnSpc>
                <a:spcPct val="150000"/>
              </a:lnSpc>
            </a:pPr>
            <a:r>
              <a:rPr lang="en-IN" b="1" dirty="0">
                <a:latin typeface="Times New Roman" panose="02020603050405020304" pitchFamily="18" charset="0"/>
                <a:cs typeface="Times New Roman" panose="02020603050405020304" pitchFamily="18" charset="0"/>
              </a:rPr>
              <a:t>Functional requirements: </a:t>
            </a:r>
            <a:r>
              <a:rPr lang="en-IN" dirty="0">
                <a:latin typeface="Times New Roman" panose="02020603050405020304" pitchFamily="18" charset="0"/>
                <a:cs typeface="Times New Roman" panose="02020603050405020304" pitchFamily="18" charset="0"/>
              </a:rPr>
              <a:t>consists of user defined operations that has to be applied to the database and it could also include retrieval and </a:t>
            </a:r>
            <a:r>
              <a:rPr lang="en-IN" dirty="0" err="1">
                <a:latin typeface="Times New Roman" panose="02020603050405020304" pitchFamily="18" charset="0"/>
                <a:cs typeface="Times New Roman" panose="02020603050405020304" pitchFamily="18" charset="0"/>
              </a:rPr>
              <a:t>updation</a:t>
            </a:r>
            <a:r>
              <a:rPr lang="en-IN" dirty="0">
                <a:latin typeface="Times New Roman" panose="02020603050405020304" pitchFamily="18" charset="0"/>
                <a:cs typeface="Times New Roman" panose="02020603050405020304" pitchFamily="18" charset="0"/>
              </a:rPr>
              <a:t> of data.</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35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2E29D-1C78-B622-DA17-EF814333DEAB}"/>
              </a:ext>
            </a:extLst>
          </p:cNvPr>
          <p:cNvSpPr>
            <a:spLocks noGrp="1"/>
          </p:cNvSpPr>
          <p:nvPr>
            <p:ph idx="1"/>
          </p:nvPr>
        </p:nvSpPr>
        <p:spPr>
          <a:xfrm>
            <a:off x="838200" y="340963"/>
            <a:ext cx="10515600" cy="5836000"/>
          </a:xfrm>
        </p:spPr>
        <p:txBody>
          <a:bodyPr/>
          <a:lstStyle/>
          <a:p>
            <a:pPr>
              <a:lnSpc>
                <a:spcPct val="150000"/>
              </a:lnSpc>
            </a:pPr>
            <a:r>
              <a:rPr lang="en-IN" b="1" dirty="0">
                <a:latin typeface="Times New Roman" panose="02020603050405020304" pitchFamily="18" charset="0"/>
                <a:cs typeface="Times New Roman" panose="02020603050405020304" pitchFamily="18" charset="0"/>
              </a:rPr>
              <a:t>Ternary relationship: </a:t>
            </a:r>
            <a:r>
              <a:rPr lang="en-IN" dirty="0">
                <a:latin typeface="Times New Roman" panose="02020603050405020304" pitchFamily="18" charset="0"/>
                <a:cs typeface="Times New Roman" panose="02020603050405020304" pitchFamily="18" charset="0"/>
              </a:rPr>
              <a:t>Exists when there is an association among three entities.</a:t>
            </a:r>
          </a:p>
          <a:p>
            <a:endParaRPr lang="en-IN" dirty="0"/>
          </a:p>
        </p:txBody>
      </p:sp>
      <p:pic>
        <p:nvPicPr>
          <p:cNvPr id="5" name="Content Placeholder 4">
            <a:extLst>
              <a:ext uri="{FF2B5EF4-FFF2-40B4-BE49-F238E27FC236}">
                <a16:creationId xmlns:a16="http://schemas.microsoft.com/office/drawing/2014/main" id="{70E5DF73-3ED3-35E8-C407-0C926572D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14" y="2123268"/>
            <a:ext cx="8455294" cy="4053695"/>
          </a:xfrm>
          <a:prstGeom prst="rect">
            <a:avLst/>
          </a:prstGeom>
        </p:spPr>
      </p:pic>
    </p:spTree>
    <p:extLst>
      <p:ext uri="{BB962C8B-B14F-4D97-AF65-F5344CB8AC3E}">
        <p14:creationId xmlns:p14="http://schemas.microsoft.com/office/powerpoint/2010/main" val="328929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F8437D-849B-EA7C-6929-3C8405C6D3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3756"/>
            <a:ext cx="10515600" cy="3910488"/>
          </a:xfrm>
        </p:spPr>
      </p:pic>
    </p:spTree>
    <p:extLst>
      <p:ext uri="{BB962C8B-B14F-4D97-AF65-F5344CB8AC3E}">
        <p14:creationId xmlns:p14="http://schemas.microsoft.com/office/powerpoint/2010/main" val="85162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4E89-5E8F-80AC-BE1A-CB3F7E0D9B71}"/>
              </a:ext>
            </a:extLst>
          </p:cNvPr>
          <p:cNvSpPr>
            <a:spLocks noGrp="1"/>
          </p:cNvSpPr>
          <p:nvPr>
            <p:ph type="title"/>
          </p:nvPr>
        </p:nvSpPr>
        <p:spPr>
          <a:xfrm>
            <a:off x="185195" y="0"/>
            <a:ext cx="12006805" cy="949123"/>
          </a:xfrm>
        </p:spPr>
        <p:txBody>
          <a:bodyPr>
            <a:normAutofit/>
          </a:bodyPr>
          <a:lstStyle/>
          <a:p>
            <a:r>
              <a:rPr lang="en-IN" b="1" dirty="0">
                <a:latin typeface="Times New Roman" panose="02020603050405020304" pitchFamily="18" charset="0"/>
                <a:cs typeface="Times New Roman" panose="02020603050405020304" pitchFamily="18" charset="0"/>
              </a:rPr>
              <a:t>Relationship Constraints</a:t>
            </a:r>
          </a:p>
        </p:txBody>
      </p:sp>
      <p:sp>
        <p:nvSpPr>
          <p:cNvPr id="3" name="Content Placeholder 2">
            <a:extLst>
              <a:ext uri="{FF2B5EF4-FFF2-40B4-BE49-F238E27FC236}">
                <a16:creationId xmlns:a16="http://schemas.microsoft.com/office/drawing/2014/main" id="{17ECB84E-F45A-B159-27C7-F12EC38DF909}"/>
              </a:ext>
            </a:extLst>
          </p:cNvPr>
          <p:cNvSpPr>
            <a:spLocks noGrp="1"/>
          </p:cNvSpPr>
          <p:nvPr>
            <p:ph idx="1"/>
          </p:nvPr>
        </p:nvSpPr>
        <p:spPr>
          <a:xfrm>
            <a:off x="347241" y="868100"/>
            <a:ext cx="11354763" cy="5989899"/>
          </a:xfrm>
        </p:spPr>
        <p:txBody>
          <a:bodyPr/>
          <a:lstStyle/>
          <a:p>
            <a:pPr marL="514350" indent="-514350">
              <a:lnSpc>
                <a:spcPct val="150000"/>
              </a:lnSpc>
              <a:buAutoNum type="arabicPeriod"/>
            </a:pPr>
            <a:r>
              <a:rPr lang="en-IN" b="1" dirty="0">
                <a:latin typeface="Times New Roman" panose="02020603050405020304" pitchFamily="18" charset="0"/>
                <a:cs typeface="Times New Roman" panose="02020603050405020304" pitchFamily="18" charset="0"/>
              </a:rPr>
              <a:t>Cardinality relation or Cardinality Ratios</a:t>
            </a:r>
          </a:p>
          <a:p>
            <a:pPr marL="0" indent="0">
              <a:lnSpc>
                <a:spcPct val="150000"/>
              </a:lnSpc>
              <a:buNone/>
            </a:pPr>
            <a:r>
              <a:rPr lang="en-IN" dirty="0">
                <a:latin typeface="Times New Roman" panose="02020603050405020304" pitchFamily="18" charset="0"/>
                <a:cs typeface="Times New Roman" panose="02020603050405020304" pitchFamily="18" charset="0"/>
              </a:rPr>
              <a:t>Maximum number of relationship instances that an entity can participate in.</a:t>
            </a:r>
          </a:p>
          <a:p>
            <a:pPr marL="0" indent="0">
              <a:lnSpc>
                <a:spcPct val="150000"/>
              </a:lnSpc>
              <a:buNone/>
            </a:pPr>
            <a:r>
              <a:rPr lang="en-IN" dirty="0">
                <a:latin typeface="Times New Roman" panose="02020603050405020304" pitchFamily="18" charset="0"/>
                <a:cs typeface="Times New Roman" panose="02020603050405020304" pitchFamily="18" charset="0"/>
              </a:rPr>
              <a:t>Possible cardinality rations for binary relationships are:</a:t>
            </a:r>
          </a:p>
        </p:txBody>
      </p:sp>
      <p:pic>
        <p:nvPicPr>
          <p:cNvPr id="5" name="Picture 4">
            <a:extLst>
              <a:ext uri="{FF2B5EF4-FFF2-40B4-BE49-F238E27FC236}">
                <a16:creationId xmlns:a16="http://schemas.microsoft.com/office/drawing/2014/main" id="{1E8E3843-4B78-754D-BEA0-95119D1E9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031" y="3217763"/>
            <a:ext cx="8368496" cy="3640236"/>
          </a:xfrm>
          <a:prstGeom prst="rect">
            <a:avLst/>
          </a:prstGeom>
        </p:spPr>
      </p:pic>
    </p:spTree>
    <p:extLst>
      <p:ext uri="{BB962C8B-B14F-4D97-AF65-F5344CB8AC3E}">
        <p14:creationId xmlns:p14="http://schemas.microsoft.com/office/powerpoint/2010/main" val="470332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A0CEE4-9BEB-1074-E07A-A7C9CC1B3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922" y="491848"/>
            <a:ext cx="11282766" cy="5874303"/>
          </a:xfrm>
          <a:prstGeom prst="rect">
            <a:avLst/>
          </a:prstGeom>
        </p:spPr>
      </p:pic>
    </p:spTree>
    <p:extLst>
      <p:ext uri="{BB962C8B-B14F-4D97-AF65-F5344CB8AC3E}">
        <p14:creationId xmlns:p14="http://schemas.microsoft.com/office/powerpoint/2010/main" val="323880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1D01A-D247-9727-CB43-39582359246B}"/>
              </a:ext>
            </a:extLst>
          </p:cNvPr>
          <p:cNvSpPr>
            <a:spLocks noGrp="1"/>
          </p:cNvSpPr>
          <p:nvPr>
            <p:ph idx="1"/>
          </p:nvPr>
        </p:nvSpPr>
        <p:spPr>
          <a:xfrm>
            <a:off x="325464" y="138896"/>
            <a:ext cx="11561736" cy="6719104"/>
          </a:xfrm>
        </p:spPr>
        <p:txBody>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One to one mapping(1:1)</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as well as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sz="3200" b="1" dirty="0">
                <a:latin typeface="Times New Roman" panose="02020603050405020304" pitchFamily="18" charset="0"/>
                <a:cs typeface="Times New Roman" panose="02020603050405020304" pitchFamily="18" charset="0"/>
              </a:rPr>
              <a:t>One-to-many mapping(1:N) </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But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b="1" dirty="0">
                <a:latin typeface="Times New Roman" panose="02020603050405020304" pitchFamily="18" charset="0"/>
                <a:cs typeface="Times New Roman" panose="02020603050405020304" pitchFamily="18" charset="0"/>
              </a:rPr>
              <a:t>A </a:t>
            </a:r>
            <a:r>
              <a:rPr lang="en-IN" dirty="0">
                <a:latin typeface="Times New Roman" panose="02020603050405020304" pitchFamily="18" charset="0"/>
                <a:cs typeface="Times New Roman" panose="02020603050405020304" pitchFamily="18" charset="0"/>
              </a:rPr>
              <a:t>can be related to many entities of </a:t>
            </a:r>
            <a:r>
              <a:rPr lang="en-IN" b="1" dirty="0">
                <a:latin typeface="Times New Roman" panose="02020603050405020304" pitchFamily="18" charset="0"/>
                <a:cs typeface="Times New Roman" panose="02020603050405020304" pitchFamily="18" charset="0"/>
              </a:rPr>
              <a:t>B, </a:t>
            </a:r>
            <a:r>
              <a:rPr lang="en-IN" dirty="0">
                <a:latin typeface="Times New Roman" panose="02020603050405020304" pitchFamily="18" charset="0"/>
                <a:cs typeface="Times New Roman" panose="02020603050405020304" pitchFamily="18" charset="0"/>
              </a:rPr>
              <a:t>But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can be related to only one entity of </a:t>
            </a:r>
            <a:r>
              <a:rPr lang="en-IN" b="1" dirty="0">
                <a:latin typeface="Times New Roman" panose="02020603050405020304" pitchFamily="18" charset="0"/>
                <a:cs typeface="Times New Roman" panose="02020603050405020304" pitchFamily="18" charset="0"/>
              </a:rPr>
              <a:t>A.</a:t>
            </a:r>
          </a:p>
          <a:p>
            <a:pPr marL="0" indent="0">
              <a:lnSpc>
                <a:spcPct val="150000"/>
              </a:lnSpc>
              <a:buNone/>
            </a:pP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53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ECC29-4026-6F33-D6A2-301FFB2F4B6E}"/>
              </a:ext>
            </a:extLst>
          </p:cNvPr>
          <p:cNvSpPr>
            <a:spLocks noGrp="1"/>
          </p:cNvSpPr>
          <p:nvPr>
            <p:ph idx="1"/>
          </p:nvPr>
        </p:nvSpPr>
        <p:spPr>
          <a:xfrm>
            <a:off x="567158" y="497711"/>
            <a:ext cx="10880203" cy="6360288"/>
          </a:xfrm>
        </p:spPr>
        <p:txBody>
          <a:bodyPr>
            <a:normAutofit/>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Many to one mapping(N:1)</a:t>
            </a:r>
          </a:p>
          <a:p>
            <a:pPr marL="0" indent="0">
              <a:lnSpc>
                <a:spcPct val="150000"/>
              </a:lnSpc>
              <a:buNone/>
            </a:pP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at most one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But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r>
              <a:rPr lang="en-IN" sz="3200" b="1" dirty="0">
                <a:latin typeface="Times New Roman" panose="02020603050405020304" pitchFamily="18" charset="0"/>
                <a:cs typeface="Times New Roman" panose="02020603050405020304" pitchFamily="18" charset="0"/>
              </a:rPr>
              <a:t>Many to many mapping(M:N)</a:t>
            </a:r>
          </a:p>
          <a:p>
            <a:pPr marL="0" indent="0">
              <a:lnSpc>
                <a:spcPct val="150000"/>
              </a:lnSpc>
              <a:buNone/>
            </a:pPr>
            <a:r>
              <a:rPr lang="en-IN" dirty="0"/>
              <a:t>  </a:t>
            </a:r>
            <a:r>
              <a:rPr lang="en-IN" dirty="0">
                <a:latin typeface="Times New Roman" panose="02020603050405020304" pitchFamily="18" charset="0"/>
                <a:cs typeface="Times New Roman" panose="02020603050405020304" pitchFamily="18" charset="0"/>
              </a:rPr>
              <a:t>An entity in entity set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as well as an entity in entity set </a:t>
            </a:r>
            <a:r>
              <a:rPr lang="en-IN" b="1" dirty="0">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is related with many entities in entity set </a:t>
            </a:r>
            <a:r>
              <a:rPr lang="en-IN" b="1" dirty="0">
                <a:latin typeface="Times New Roman" panose="02020603050405020304" pitchFamily="18" charset="0"/>
                <a:cs typeface="Times New Roman" panose="02020603050405020304" pitchFamily="18" charset="0"/>
              </a:rPr>
              <a:t>A.</a:t>
            </a:r>
          </a:p>
          <a:p>
            <a:pPr marL="0" indent="0">
              <a:lnSpc>
                <a:spcPct val="150000"/>
              </a:lnSpc>
              <a:buNone/>
            </a:pPr>
            <a:endParaRPr lang="en-IN" dirty="0"/>
          </a:p>
        </p:txBody>
      </p:sp>
    </p:spTree>
    <p:extLst>
      <p:ext uri="{BB962C8B-B14F-4D97-AF65-F5344CB8AC3E}">
        <p14:creationId xmlns:p14="http://schemas.microsoft.com/office/powerpoint/2010/main" val="3398042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9C16A4-EC72-28D5-93B0-0E268BAF0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998" y="625033"/>
            <a:ext cx="9699584" cy="5551930"/>
          </a:xfrm>
        </p:spPr>
      </p:pic>
    </p:spTree>
    <p:extLst>
      <p:ext uri="{BB962C8B-B14F-4D97-AF65-F5344CB8AC3E}">
        <p14:creationId xmlns:p14="http://schemas.microsoft.com/office/powerpoint/2010/main" val="1371410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4C5706-345B-0F88-0373-99B6ECD9D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054" y="590309"/>
            <a:ext cx="8426370" cy="5586654"/>
          </a:xfrm>
        </p:spPr>
      </p:pic>
    </p:spTree>
    <p:extLst>
      <p:ext uri="{BB962C8B-B14F-4D97-AF65-F5344CB8AC3E}">
        <p14:creationId xmlns:p14="http://schemas.microsoft.com/office/powerpoint/2010/main" val="3091889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822A-FD93-C981-4664-9190ADD616FA}"/>
              </a:ext>
            </a:extLst>
          </p:cNvPr>
          <p:cNvSpPr>
            <a:spLocks noGrp="1"/>
          </p:cNvSpPr>
          <p:nvPr>
            <p:ph type="title"/>
          </p:nvPr>
        </p:nvSpPr>
        <p:spPr>
          <a:xfrm>
            <a:off x="497711" y="115748"/>
            <a:ext cx="10856089" cy="648181"/>
          </a:xfrm>
        </p:spPr>
        <p:txBody>
          <a:bodyPr>
            <a:normAutofit/>
          </a:bodyPr>
          <a:lstStyle/>
          <a:p>
            <a:r>
              <a:rPr lang="en-IN" sz="4000" b="1" dirty="0">
                <a:latin typeface="Times New Roman" panose="02020603050405020304" pitchFamily="18" charset="0"/>
                <a:cs typeface="Times New Roman" panose="02020603050405020304" pitchFamily="18" charset="0"/>
              </a:rPr>
              <a:t>2. Participation Constraints</a:t>
            </a:r>
          </a:p>
        </p:txBody>
      </p:sp>
      <p:sp>
        <p:nvSpPr>
          <p:cNvPr id="3" name="Content Placeholder 2">
            <a:extLst>
              <a:ext uri="{FF2B5EF4-FFF2-40B4-BE49-F238E27FC236}">
                <a16:creationId xmlns:a16="http://schemas.microsoft.com/office/drawing/2014/main" id="{1E0B68E2-9DE7-CC40-B513-A2341B1570AF}"/>
              </a:ext>
            </a:extLst>
          </p:cNvPr>
          <p:cNvSpPr>
            <a:spLocks noGrp="1"/>
          </p:cNvSpPr>
          <p:nvPr>
            <p:ph idx="1"/>
          </p:nvPr>
        </p:nvSpPr>
        <p:spPr>
          <a:xfrm>
            <a:off x="277792" y="891252"/>
            <a:ext cx="11655707" cy="5966748"/>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Specifies whether existence of an entity depends on its being related to another entity.</a:t>
            </a:r>
          </a:p>
          <a:p>
            <a:pPr marL="0" indent="0">
              <a:lnSpc>
                <a:spcPct val="150000"/>
              </a:lnSpc>
              <a:buNone/>
            </a:pPr>
            <a:r>
              <a:rPr lang="en-IN" dirty="0">
                <a:latin typeface="Times New Roman" panose="02020603050405020304" pitchFamily="18" charset="0"/>
                <a:cs typeface="Times New Roman" panose="02020603050405020304" pitchFamily="18" charset="0"/>
              </a:rPr>
              <a:t>2 types</a:t>
            </a:r>
          </a:p>
          <a:p>
            <a:pPr>
              <a:lnSpc>
                <a:spcPct val="150000"/>
              </a:lnSpc>
            </a:pPr>
            <a:r>
              <a:rPr lang="en-IN" dirty="0">
                <a:latin typeface="Times New Roman" panose="02020603050405020304" pitchFamily="18" charset="0"/>
                <a:cs typeface="Times New Roman" panose="02020603050405020304" pitchFamily="18" charset="0"/>
              </a:rPr>
              <a:t>Total participation</a:t>
            </a:r>
            <a:r>
              <a:rPr lang="en-US"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Partial participation</a:t>
            </a:r>
          </a:p>
          <a:p>
            <a:pPr>
              <a:lnSpc>
                <a:spcPct val="150000"/>
              </a:lnSpc>
            </a:pPr>
            <a:r>
              <a:rPr lang="en-US" b="1" dirty="0">
                <a:latin typeface="Times New Roman" panose="02020603050405020304" pitchFamily="18" charset="0"/>
                <a:cs typeface="Times New Roman" panose="02020603050405020304" pitchFamily="18" charset="0"/>
              </a:rPr>
              <a:t>Total participation</a:t>
            </a:r>
            <a:r>
              <a:rPr lang="en-US" dirty="0">
                <a:latin typeface="Times New Roman" panose="02020603050405020304" pitchFamily="18" charset="0"/>
                <a:cs typeface="Times New Roman" panose="02020603050405020304" pitchFamily="18" charset="0"/>
              </a:rPr>
              <a:t> means that every entity within a set must participate in a relationship</a:t>
            </a:r>
          </a:p>
          <a:p>
            <a:pPr>
              <a:lnSpc>
                <a:spcPct val="150000"/>
              </a:lnSpc>
            </a:pPr>
            <a:r>
              <a:rPr lang="en-US" b="1" dirty="0">
                <a:latin typeface="Times New Roman" panose="02020603050405020304" pitchFamily="18" charset="0"/>
                <a:cs typeface="Times New Roman" panose="02020603050405020304" pitchFamily="18" charset="0"/>
              </a:rPr>
              <a:t>Partial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participation </a:t>
            </a:r>
            <a:r>
              <a:rPr lang="en-US" dirty="0">
                <a:latin typeface="Times New Roman" panose="02020603050405020304" pitchFamily="18" charset="0"/>
                <a:cs typeface="Times New Roman" panose="02020603050405020304" pitchFamily="18" charset="0"/>
              </a:rPr>
              <a:t>means that only some entities within a set need to participate in a relationship</a:t>
            </a:r>
            <a:r>
              <a:rPr lang="en-IN" dirty="0">
                <a:latin typeface="Times New Roman" panose="02020603050405020304" pitchFamily="18" charset="0"/>
                <a:cs typeface="Times New Roman" panose="02020603050405020304" pitchFamily="18" charset="0"/>
              </a:rPr>
              <a:t> </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233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411816-4FEA-9CB7-B3B4-CC21EA2A7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949" y="356461"/>
            <a:ext cx="11422251" cy="6214820"/>
          </a:xfrm>
        </p:spPr>
      </p:pic>
    </p:spTree>
    <p:extLst>
      <p:ext uri="{BB962C8B-B14F-4D97-AF65-F5344CB8AC3E}">
        <p14:creationId xmlns:p14="http://schemas.microsoft.com/office/powerpoint/2010/main" val="2516301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E48DB-D754-A546-9089-42EC91B21CD5}"/>
              </a:ext>
            </a:extLst>
          </p:cNvPr>
          <p:cNvSpPr>
            <a:spLocks noGrp="1"/>
          </p:cNvSpPr>
          <p:nvPr>
            <p:ph idx="1"/>
          </p:nvPr>
        </p:nvSpPr>
        <p:spPr>
          <a:xfrm>
            <a:off x="97971" y="0"/>
            <a:ext cx="12017829" cy="6858000"/>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Once all the requirements are collected and analysed the next step is to create a conceptual schema for the database using high or conceptual data model.</a:t>
            </a:r>
          </a:p>
          <a:p>
            <a:pPr>
              <a:lnSpc>
                <a:spcPct val="150000"/>
              </a:lnSpc>
            </a:pPr>
            <a:r>
              <a:rPr lang="en-IN" dirty="0">
                <a:latin typeface="Times New Roman" panose="02020603050405020304" pitchFamily="18" charset="0"/>
                <a:cs typeface="Times New Roman" panose="02020603050405020304" pitchFamily="18" charset="0"/>
              </a:rPr>
              <a:t>High level data model is a data model that provides concepts close to the way how users see data.</a:t>
            </a:r>
          </a:p>
          <a:p>
            <a:pPr>
              <a:lnSpc>
                <a:spcPct val="150000"/>
              </a:lnSpc>
            </a:pPr>
            <a:r>
              <a:rPr lang="en-IN" dirty="0">
                <a:latin typeface="Times New Roman" panose="02020603050405020304" pitchFamily="18" charset="0"/>
                <a:cs typeface="Times New Roman" panose="02020603050405020304" pitchFamily="18" charset="0"/>
              </a:rPr>
              <a:t>Using this data model a conceptual schema is created and this particular step is called the conceptual design.</a:t>
            </a:r>
          </a:p>
          <a:p>
            <a:pPr>
              <a:lnSpc>
                <a:spcPct val="150000"/>
              </a:lnSpc>
            </a:pPr>
            <a:r>
              <a:rPr lang="en-IN" b="1" dirty="0">
                <a:latin typeface="Times New Roman" panose="02020603050405020304" pitchFamily="18" charset="0"/>
                <a:cs typeface="Times New Roman" panose="02020603050405020304" pitchFamily="18" charset="0"/>
              </a:rPr>
              <a:t>Conceptual Design: </a:t>
            </a:r>
            <a:r>
              <a:rPr lang="en-IN" dirty="0">
                <a:latin typeface="Times New Roman" panose="02020603050405020304" pitchFamily="18" charset="0"/>
                <a:cs typeface="Times New Roman" panose="02020603050405020304" pitchFamily="18" charset="0"/>
              </a:rPr>
              <a:t>Creating conceptual schema.</a:t>
            </a:r>
          </a:p>
          <a:p>
            <a:pPr>
              <a:lnSpc>
                <a:spcPct val="150000"/>
              </a:lnSpc>
            </a:pPr>
            <a:r>
              <a:rPr lang="en-IN" b="1" dirty="0">
                <a:latin typeface="Times New Roman" panose="02020603050405020304" pitchFamily="18" charset="0"/>
                <a:cs typeface="Times New Roman" panose="02020603050405020304" pitchFamily="18" charset="0"/>
              </a:rPr>
              <a:t>Conceptual Schema: </a:t>
            </a:r>
            <a:r>
              <a:rPr lang="en-IN" dirty="0">
                <a:latin typeface="Times New Roman" panose="02020603050405020304" pitchFamily="18" charset="0"/>
                <a:cs typeface="Times New Roman" panose="02020603050405020304" pitchFamily="18" charset="0"/>
              </a:rPr>
              <a:t>Brief description of the data requirements and detailed description of the entity types relationships and constraints.</a:t>
            </a:r>
          </a:p>
          <a:p>
            <a:pPr>
              <a:lnSpc>
                <a:spcPct val="150000"/>
              </a:lnSpc>
            </a:pPr>
            <a:r>
              <a:rPr lang="en-IN" dirty="0">
                <a:latin typeface="Times New Roman" panose="02020603050405020304" pitchFamily="18" charset="0"/>
                <a:cs typeface="Times New Roman" panose="02020603050405020304" pitchFamily="18" charset="0"/>
              </a:rPr>
              <a:t>During or after the conceptual design basic operations are used to specify the user defined operations that we identified functional analysis.</a:t>
            </a:r>
          </a:p>
          <a:p>
            <a:pPr marL="0" indent="0">
              <a:buNone/>
            </a:pPr>
            <a:endParaRPr lang="en-IN" dirty="0"/>
          </a:p>
        </p:txBody>
      </p:sp>
    </p:spTree>
    <p:extLst>
      <p:ext uri="{BB962C8B-B14F-4D97-AF65-F5344CB8AC3E}">
        <p14:creationId xmlns:p14="http://schemas.microsoft.com/office/powerpoint/2010/main" val="276350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F428-DA77-9A63-6B2A-04C33EF1B556}"/>
              </a:ext>
            </a:extLst>
          </p:cNvPr>
          <p:cNvSpPr>
            <a:spLocks noGrp="1"/>
          </p:cNvSpPr>
          <p:nvPr>
            <p:ph type="title"/>
          </p:nvPr>
        </p:nvSpPr>
        <p:spPr>
          <a:xfrm>
            <a:off x="245097" y="-1"/>
            <a:ext cx="11717517" cy="989815"/>
          </a:xfrm>
        </p:spPr>
        <p:txBody>
          <a:bodyPr>
            <a:normAutofit/>
          </a:bodyPr>
          <a:lstStyle/>
          <a:p>
            <a:r>
              <a:rPr lang="en-IN" sz="3200" b="1" i="0" u="none" strike="noStrike" baseline="0" dirty="0">
                <a:solidFill>
                  <a:schemeClr val="accent4"/>
                </a:solidFill>
                <a:latin typeface="Times New Roman" panose="02020603050405020304" pitchFamily="18" charset="0"/>
                <a:cs typeface="Times New Roman" panose="02020603050405020304" pitchFamily="18" charset="0"/>
              </a:rPr>
              <a:t>Alternative Notations for ER Diagrams </a:t>
            </a:r>
            <a:r>
              <a:rPr lang="en-IN" sz="3200" b="1" i="0" u="none" strike="noStrike" baseline="0" dirty="0">
                <a:latin typeface="Times New Roman" panose="02020603050405020304" pitchFamily="18" charset="0"/>
                <a:cs typeface="Times New Roman" panose="02020603050405020304" pitchFamily="18" charset="0"/>
              </a:rPr>
              <a:t>or </a:t>
            </a:r>
            <a:r>
              <a:rPr lang="en-IN" sz="3200" b="1" i="0" u="none" strike="noStrike" baseline="0" dirty="0">
                <a:solidFill>
                  <a:srgbClr val="0070C0"/>
                </a:solidFill>
                <a:latin typeface="Times New Roman" panose="02020603050405020304" pitchFamily="18" charset="0"/>
                <a:cs typeface="Times New Roman" panose="02020603050405020304" pitchFamily="18" charset="0"/>
              </a:rPr>
              <a:t>Structure Constraints</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87C57B-BF91-E3E5-1D4A-C85A7D3C4A82}"/>
              </a:ext>
            </a:extLst>
          </p:cNvPr>
          <p:cNvSpPr>
            <a:spLocks noGrp="1"/>
          </p:cNvSpPr>
          <p:nvPr>
            <p:ph idx="1"/>
          </p:nvPr>
        </p:nvSpPr>
        <p:spPr>
          <a:xfrm>
            <a:off x="480767" y="989814"/>
            <a:ext cx="11312165" cy="5868186"/>
          </a:xfrm>
        </p:spPr>
        <p:txBody>
          <a:bodyPr>
            <a:normAutofit lnSpcReduction="10000"/>
          </a:bodyPr>
          <a:lstStyle/>
          <a:p>
            <a:pPr>
              <a:lnSpc>
                <a:spcPct val="150000"/>
              </a:lnSpc>
            </a:pPr>
            <a:r>
              <a:rPr lang="en-IN" dirty="0">
                <a:latin typeface="Times New Roman" panose="02020603050405020304" pitchFamily="18" charset="0"/>
                <a:cs typeface="Times New Roman" panose="02020603050405020304" pitchFamily="18" charset="0"/>
              </a:rPr>
              <a:t>This notation associates a pair of integer numbers (min, max) with each participation of an entity type in a relationship type, where </a:t>
            </a:r>
            <a:r>
              <a:rPr lang="en-IN" b="1" dirty="0">
                <a:latin typeface="Times New Roman" panose="02020603050405020304" pitchFamily="18" charset="0"/>
                <a:cs typeface="Times New Roman" panose="02020603050405020304" pitchFamily="18" charset="0"/>
              </a:rPr>
              <a:t>0&lt;=min &lt;=max and max&gt;=1.</a:t>
            </a:r>
          </a:p>
          <a:p>
            <a:pPr>
              <a:lnSpc>
                <a:spcPct val="150000"/>
              </a:lnSpc>
            </a:pPr>
            <a:r>
              <a:rPr lang="en-IN" dirty="0">
                <a:latin typeface="Times New Roman" panose="02020603050405020304" pitchFamily="18" charset="0"/>
                <a:cs typeface="Times New Roman" panose="02020603050405020304" pitchFamily="18" charset="0"/>
              </a:rPr>
              <a:t>Whenever the </a:t>
            </a:r>
            <a:r>
              <a:rPr lang="en-IN" b="1" dirty="0">
                <a:latin typeface="Times New Roman" panose="02020603050405020304" pitchFamily="18" charset="0"/>
                <a:cs typeface="Times New Roman" panose="02020603050405020304" pitchFamily="18" charset="0"/>
              </a:rPr>
              <a:t>min value </a:t>
            </a:r>
            <a:r>
              <a:rPr lang="en-IN" dirty="0">
                <a:latin typeface="Times New Roman" panose="02020603050405020304" pitchFamily="18" charset="0"/>
                <a:cs typeface="Times New Roman" panose="02020603050405020304" pitchFamily="18" charset="0"/>
              </a:rPr>
              <a:t>is 0 it means partial participation and 1 is total participation </a:t>
            </a:r>
          </a:p>
          <a:p>
            <a:pPr>
              <a:lnSpc>
                <a:spcPct val="150000"/>
              </a:lnSpc>
            </a:pPr>
            <a:r>
              <a:rPr lang="en-IN" dirty="0">
                <a:latin typeface="Times New Roman" panose="02020603050405020304" pitchFamily="18" charset="0"/>
                <a:cs typeface="Times New Roman" panose="02020603050405020304" pitchFamily="18" charset="0"/>
              </a:rPr>
              <a:t>In ER diagram we either us cardinality ratio and participation constraints or we us the alternative notation(structure constraints).</a:t>
            </a:r>
          </a:p>
          <a:p>
            <a:pPr>
              <a:lnSpc>
                <a:spcPct val="150000"/>
              </a:lnSpc>
            </a:pPr>
            <a:r>
              <a:rPr lang="en-IN" b="1" dirty="0">
                <a:latin typeface="Times New Roman" panose="02020603050405020304" pitchFamily="18" charset="0"/>
                <a:cs typeface="Times New Roman" panose="02020603050405020304" pitchFamily="18" charset="0"/>
              </a:rPr>
              <a:t>Max value </a:t>
            </a:r>
            <a:r>
              <a:rPr lang="en-IN" dirty="0">
                <a:latin typeface="Times New Roman" panose="02020603050405020304" pitchFamily="18" charset="0"/>
                <a:cs typeface="Times New Roman" panose="02020603050405020304" pitchFamily="18" charset="0"/>
              </a:rPr>
              <a:t>specify the maximum value of the relationship instances, an entity participates in.</a:t>
            </a:r>
            <a:endParaRPr lang="en-IN" b="1"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610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BF5FD9-2DEC-00DE-1950-063A8CB84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02" y="367645"/>
            <a:ext cx="11726944" cy="6259397"/>
          </a:xfrm>
          <a:prstGeom prst="rect">
            <a:avLst/>
          </a:prstGeom>
        </p:spPr>
      </p:pic>
    </p:spTree>
    <p:extLst>
      <p:ext uri="{BB962C8B-B14F-4D97-AF65-F5344CB8AC3E}">
        <p14:creationId xmlns:p14="http://schemas.microsoft.com/office/powerpoint/2010/main" val="1423790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00FD-8EBE-667F-7356-6EAB9F1C52A5}"/>
              </a:ext>
            </a:extLst>
          </p:cNvPr>
          <p:cNvSpPr>
            <a:spLocks noGrp="1"/>
          </p:cNvSpPr>
          <p:nvPr>
            <p:ph type="title"/>
          </p:nvPr>
        </p:nvSpPr>
        <p:spPr>
          <a:xfrm>
            <a:off x="381965" y="1"/>
            <a:ext cx="10971835" cy="995422"/>
          </a:xfrm>
        </p:spPr>
        <p:txBody>
          <a:bodyPr/>
          <a:lstStyle/>
          <a:p>
            <a:r>
              <a:rPr lang="en-IN" b="1" dirty="0">
                <a:latin typeface="Times New Roman" panose="02020603050405020304" pitchFamily="18" charset="0"/>
                <a:cs typeface="Times New Roman" panose="02020603050405020304" pitchFamily="18" charset="0"/>
              </a:rPr>
              <a:t>Attributes of Relationship Types</a:t>
            </a:r>
          </a:p>
        </p:txBody>
      </p:sp>
      <p:sp>
        <p:nvSpPr>
          <p:cNvPr id="3" name="Content Placeholder 2">
            <a:extLst>
              <a:ext uri="{FF2B5EF4-FFF2-40B4-BE49-F238E27FC236}">
                <a16:creationId xmlns:a16="http://schemas.microsoft.com/office/drawing/2014/main" id="{9A0912D4-CDE4-CC65-4B2E-A0974B1F8049}"/>
              </a:ext>
            </a:extLst>
          </p:cNvPr>
          <p:cNvSpPr>
            <a:spLocks noGrp="1"/>
          </p:cNvSpPr>
          <p:nvPr>
            <p:ph idx="1"/>
          </p:nvPr>
        </p:nvSpPr>
        <p:spPr>
          <a:xfrm>
            <a:off x="509286" y="995422"/>
            <a:ext cx="11204294" cy="5671595"/>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Attributes if 1:1 or 1:N relationship types can be migrated to one of the participating entity types.</a:t>
            </a:r>
          </a:p>
          <a:p>
            <a:pPr lvl="1">
              <a:lnSpc>
                <a:spcPct val="150000"/>
              </a:lnSpc>
            </a:pPr>
            <a:r>
              <a:rPr lang="en-IN" sz="2800" dirty="0">
                <a:latin typeface="Times New Roman" panose="02020603050405020304" pitchFamily="18" charset="0"/>
                <a:cs typeface="Times New Roman" panose="02020603050405020304" pitchFamily="18" charset="0"/>
              </a:rPr>
              <a:t>In 1:1 relationship type, attributes can be migrated to either of the entity types.</a:t>
            </a: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4AAB690-F646-5A09-E380-B29C83935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23" y="3919478"/>
            <a:ext cx="10266744" cy="2608644"/>
          </a:xfrm>
          <a:prstGeom prst="rect">
            <a:avLst/>
          </a:prstGeom>
        </p:spPr>
      </p:pic>
    </p:spTree>
    <p:extLst>
      <p:ext uri="{BB962C8B-B14F-4D97-AF65-F5344CB8AC3E}">
        <p14:creationId xmlns:p14="http://schemas.microsoft.com/office/powerpoint/2010/main" val="2690444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973F5-AF14-1904-8BCE-4677BB7D71BE}"/>
              </a:ext>
            </a:extLst>
          </p:cNvPr>
          <p:cNvSpPr>
            <a:spLocks noGrp="1"/>
          </p:cNvSpPr>
          <p:nvPr>
            <p:ph idx="1"/>
          </p:nvPr>
        </p:nvSpPr>
        <p:spPr>
          <a:xfrm>
            <a:off x="-1" y="0"/>
            <a:ext cx="12107119" cy="6176963"/>
          </a:xfrm>
        </p:spPr>
        <p:txBody>
          <a:bodyPr/>
          <a:lstStyle/>
          <a:p>
            <a:pPr lvl="1">
              <a:lnSpc>
                <a:spcPct val="150000"/>
              </a:lnSpc>
            </a:pPr>
            <a:r>
              <a:rPr lang="en-IN" sz="2800" dirty="0">
                <a:latin typeface="Times New Roman" panose="02020603050405020304" pitchFamily="18" charset="0"/>
                <a:cs typeface="Times New Roman" panose="02020603050405020304" pitchFamily="18" charset="0"/>
              </a:rPr>
              <a:t>In 1:N or N:1 relationship type, attributes are migrated only to the entity type on the N-side of the relationship.</a:t>
            </a:r>
          </a:p>
          <a:p>
            <a:pPr lvl="1">
              <a:lnSpc>
                <a:spcPct val="150000"/>
              </a:lnSpc>
            </a:pPr>
            <a:endParaRPr lang="en-IN" sz="2800" dirty="0">
              <a:latin typeface="Times New Roman" panose="02020603050405020304" pitchFamily="18" charset="0"/>
              <a:cs typeface="Times New Roman" panose="02020603050405020304" pitchFamily="18" charset="0"/>
            </a:endParaRPr>
          </a:p>
          <a:p>
            <a:pPr marL="457200" lvl="1" indent="0">
              <a:lnSpc>
                <a:spcPct val="150000"/>
              </a:lnSpc>
              <a:buNone/>
            </a:pPr>
            <a:endParaRPr lang="en-IN" sz="28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In M:N relationship type, some attributes can be determined by a combination of participating entities.</a:t>
            </a:r>
          </a:p>
          <a:p>
            <a:endParaRPr lang="en-IN" dirty="0"/>
          </a:p>
        </p:txBody>
      </p:sp>
      <p:pic>
        <p:nvPicPr>
          <p:cNvPr id="7" name="Picture 6">
            <a:extLst>
              <a:ext uri="{FF2B5EF4-FFF2-40B4-BE49-F238E27FC236}">
                <a16:creationId xmlns:a16="http://schemas.microsoft.com/office/drawing/2014/main" id="{245B430B-5DCE-98C4-93DD-1141EB304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877" y="4444679"/>
            <a:ext cx="8569124" cy="2413322"/>
          </a:xfrm>
          <a:prstGeom prst="rect">
            <a:avLst/>
          </a:prstGeom>
        </p:spPr>
      </p:pic>
      <p:pic>
        <p:nvPicPr>
          <p:cNvPr id="5" name="Content Placeholder 4">
            <a:extLst>
              <a:ext uri="{FF2B5EF4-FFF2-40B4-BE49-F238E27FC236}">
                <a16:creationId xmlns:a16="http://schemas.microsoft.com/office/drawing/2014/main" id="{350A054E-A112-3856-117A-C26A8FEBB3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015" y="1400538"/>
            <a:ext cx="8762036" cy="2154064"/>
          </a:xfrm>
          <a:prstGeom prst="rect">
            <a:avLst/>
          </a:prstGeom>
        </p:spPr>
      </p:pic>
    </p:spTree>
    <p:extLst>
      <p:ext uri="{BB962C8B-B14F-4D97-AF65-F5344CB8AC3E}">
        <p14:creationId xmlns:p14="http://schemas.microsoft.com/office/powerpoint/2010/main" val="2560510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C899A-CA7E-5DCC-B8A7-D69A9C26D0AC}"/>
              </a:ext>
            </a:extLst>
          </p:cNvPr>
          <p:cNvSpPr>
            <a:spLocks noGrp="1"/>
          </p:cNvSpPr>
          <p:nvPr>
            <p:ph sz="half" idx="1"/>
          </p:nvPr>
        </p:nvSpPr>
        <p:spPr>
          <a:xfrm>
            <a:off x="0" y="0"/>
            <a:ext cx="12192000" cy="6858000"/>
          </a:xfrm>
        </p:spPr>
        <p:txBody>
          <a:bodyPr>
            <a:normAutofit fontScale="92500" lnSpcReduction="20000"/>
          </a:bodyPr>
          <a:lstStyle/>
          <a:p>
            <a:pPr>
              <a:lnSpc>
                <a:spcPct val="150000"/>
              </a:lnSpc>
            </a:pPr>
            <a:r>
              <a:rPr lang="en-IN" sz="3000" dirty="0">
                <a:latin typeface="Times New Roman" panose="02020603050405020304" pitchFamily="18" charset="0"/>
                <a:cs typeface="Times New Roman" panose="02020603050405020304" pitchFamily="18" charset="0"/>
              </a:rPr>
              <a:t>Each entity participate in a relationship has a particular </a:t>
            </a:r>
            <a:r>
              <a:rPr lang="en-IN" sz="3000" b="1" dirty="0">
                <a:latin typeface="Times New Roman" panose="02020603050405020304" pitchFamily="18" charset="0"/>
                <a:cs typeface="Times New Roman" panose="02020603050405020304" pitchFamily="18" charset="0"/>
              </a:rPr>
              <a:t>role to play </a:t>
            </a:r>
            <a:r>
              <a:rPr lang="en-IN" sz="3000" dirty="0">
                <a:latin typeface="Times New Roman" panose="02020603050405020304" pitchFamily="18" charset="0"/>
                <a:cs typeface="Times New Roman" panose="02020603050405020304" pitchFamily="18" charset="0"/>
              </a:rPr>
              <a:t>in that relationship.</a:t>
            </a:r>
          </a:p>
          <a:p>
            <a:pPr>
              <a:lnSpc>
                <a:spcPct val="150000"/>
              </a:lnSpc>
            </a:pPr>
            <a:r>
              <a:rPr lang="en-IN" sz="3500" b="1" dirty="0">
                <a:latin typeface="Times New Roman" panose="02020603050405020304" pitchFamily="18" charset="0"/>
                <a:cs typeface="Times New Roman" panose="02020603050405020304" pitchFamily="18" charset="0"/>
              </a:rPr>
              <a:t>Role Name: </a:t>
            </a:r>
            <a:r>
              <a:rPr lang="en-IN" sz="3000" dirty="0">
                <a:latin typeface="Times New Roman" panose="02020603050405020304" pitchFamily="18" charset="0"/>
                <a:cs typeface="Times New Roman" panose="02020603050405020304" pitchFamily="18" charset="0"/>
              </a:rPr>
              <a:t>Signifies the role that a participating entity plays in each relationship instance and also explains what the relationship means.</a:t>
            </a:r>
          </a:p>
          <a:p>
            <a:pPr>
              <a:lnSpc>
                <a:spcPct val="150000"/>
              </a:lnSpc>
            </a:pPr>
            <a:r>
              <a:rPr lang="en-IN" sz="3000" dirty="0">
                <a:latin typeface="Times New Roman" panose="02020603050405020304" pitchFamily="18" charset="0"/>
                <a:cs typeface="Times New Roman" panose="02020603050405020304" pitchFamily="18" charset="0"/>
              </a:rPr>
              <a:t>Generally role names are necessary in particular relationship like recursive relationship.</a:t>
            </a:r>
          </a:p>
          <a:p>
            <a:pPr>
              <a:lnSpc>
                <a:spcPct val="150000"/>
              </a:lnSpc>
            </a:pPr>
            <a:r>
              <a:rPr lang="en-IN" sz="3500" b="1" dirty="0">
                <a:latin typeface="Times New Roman" panose="02020603050405020304" pitchFamily="18" charset="0"/>
                <a:cs typeface="Times New Roman" panose="02020603050405020304" pitchFamily="18" charset="0"/>
              </a:rPr>
              <a:t>Recursive Relationship</a:t>
            </a:r>
            <a:r>
              <a:rPr lang="en-IN" sz="3500"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Relationship is called as recursive relationship when a same entity type participates more than once in a relationship type in different roles. </a:t>
            </a:r>
          </a:p>
          <a:p>
            <a:pPr>
              <a:lnSpc>
                <a:spcPct val="150000"/>
              </a:lnSpc>
            </a:pPr>
            <a:r>
              <a:rPr lang="en-IN" sz="3000" dirty="0">
                <a:latin typeface="Times New Roman" panose="02020603050405020304" pitchFamily="18" charset="0"/>
                <a:cs typeface="Times New Roman" panose="02020603050405020304" pitchFamily="18" charset="0"/>
              </a:rPr>
              <a:t>In such cases role names become important or necessary for distinguishing or differentiating the meaning of each participation.</a:t>
            </a:r>
          </a:p>
        </p:txBody>
      </p:sp>
    </p:spTree>
    <p:extLst>
      <p:ext uri="{BB962C8B-B14F-4D97-AF65-F5344CB8AC3E}">
        <p14:creationId xmlns:p14="http://schemas.microsoft.com/office/powerpoint/2010/main" val="1363158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428939-8E7F-A81F-120B-455A51EEFFD4}"/>
              </a:ext>
            </a:extLst>
          </p:cNvPr>
          <p:cNvSpPr>
            <a:spLocks noGrp="1"/>
          </p:cNvSpPr>
          <p:nvPr>
            <p:ph type="title"/>
          </p:nvPr>
        </p:nvSpPr>
        <p:spPr>
          <a:xfrm>
            <a:off x="104172" y="81023"/>
            <a:ext cx="12087828" cy="1064871"/>
          </a:xfrm>
        </p:spPr>
        <p:txBody>
          <a:bodyPr>
            <a:normAutofit fontScale="90000"/>
          </a:bodyPr>
          <a:lstStyle/>
          <a:p>
            <a:r>
              <a:rPr lang="en-IN" b="1" dirty="0">
                <a:latin typeface="Times New Roman" panose="02020603050405020304" pitchFamily="18" charset="0"/>
                <a:cs typeface="Times New Roman" panose="02020603050405020304" pitchFamily="18" charset="0"/>
              </a:rPr>
              <a:t>Example for Role Names and Recursive Relationship</a:t>
            </a:r>
          </a:p>
        </p:txBody>
      </p:sp>
      <p:pic>
        <p:nvPicPr>
          <p:cNvPr id="7" name="Content Placeholder 6">
            <a:extLst>
              <a:ext uri="{FF2B5EF4-FFF2-40B4-BE49-F238E27FC236}">
                <a16:creationId xmlns:a16="http://schemas.microsoft.com/office/drawing/2014/main" id="{F8437EA8-033A-8EE2-7DA9-DE82ABD09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4238" y="1250066"/>
            <a:ext cx="8565265" cy="5607934"/>
          </a:xfrm>
          <a:prstGeom prst="rect">
            <a:avLst/>
          </a:prstGeom>
        </p:spPr>
      </p:pic>
    </p:spTree>
    <p:extLst>
      <p:ext uri="{BB962C8B-B14F-4D97-AF65-F5344CB8AC3E}">
        <p14:creationId xmlns:p14="http://schemas.microsoft.com/office/powerpoint/2010/main" val="2178031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400B-5D7F-5E68-7569-EE63C2D75713}"/>
              </a:ext>
            </a:extLst>
          </p:cNvPr>
          <p:cNvSpPr>
            <a:spLocks noGrp="1"/>
          </p:cNvSpPr>
          <p:nvPr>
            <p:ph type="title"/>
          </p:nvPr>
        </p:nvSpPr>
        <p:spPr>
          <a:xfrm>
            <a:off x="258501" y="1"/>
            <a:ext cx="11095300" cy="810227"/>
          </a:xfrm>
        </p:spPr>
        <p:txBody>
          <a:bodyPr/>
          <a:lstStyle/>
          <a:p>
            <a:r>
              <a:rPr lang="en-IN" b="1" dirty="0">
                <a:latin typeface="Times New Roman" panose="02020603050405020304" pitchFamily="18" charset="0"/>
                <a:cs typeface="Times New Roman" panose="02020603050405020304" pitchFamily="18" charset="0"/>
              </a:rPr>
              <a:t>Generalization</a:t>
            </a:r>
          </a:p>
        </p:txBody>
      </p:sp>
      <p:sp>
        <p:nvSpPr>
          <p:cNvPr id="3" name="Content Placeholder 2">
            <a:extLst>
              <a:ext uri="{FF2B5EF4-FFF2-40B4-BE49-F238E27FC236}">
                <a16:creationId xmlns:a16="http://schemas.microsoft.com/office/drawing/2014/main" id="{8B697ADB-FB78-B062-080A-7D56D3C56BB9}"/>
              </a:ext>
            </a:extLst>
          </p:cNvPr>
          <p:cNvSpPr>
            <a:spLocks noGrp="1"/>
          </p:cNvSpPr>
          <p:nvPr>
            <p:ph idx="1"/>
          </p:nvPr>
        </p:nvSpPr>
        <p:spPr>
          <a:xfrm>
            <a:off x="258501" y="601884"/>
            <a:ext cx="11674997" cy="5575079"/>
          </a:xfrm>
        </p:spPr>
        <p:txBody>
          <a:bodyPr/>
          <a:lstStyle/>
          <a:p>
            <a:pPr>
              <a:lnSpc>
                <a:spcPct val="150000"/>
              </a:lnSpc>
            </a:pPr>
            <a:r>
              <a:rPr lang="en-IN" sz="3200" b="1" dirty="0">
                <a:latin typeface="Times New Roman" panose="02020603050405020304" pitchFamily="18" charset="0"/>
                <a:cs typeface="Times New Roman" panose="02020603050405020304" pitchFamily="18" charset="0"/>
              </a:rPr>
              <a:t>Bottom up approach </a:t>
            </a:r>
            <a:r>
              <a:rPr lang="en-IN" sz="3200" dirty="0">
                <a:latin typeface="Times New Roman" panose="02020603050405020304" pitchFamily="18" charset="0"/>
                <a:cs typeface="Times New Roman" panose="02020603050405020304" pitchFamily="18" charset="0"/>
              </a:rPr>
              <a:t>where two lower level entities combine to form a higher level entity.</a:t>
            </a:r>
          </a:p>
          <a:p>
            <a:endParaRPr lang="en-IN" dirty="0"/>
          </a:p>
        </p:txBody>
      </p:sp>
      <p:pic>
        <p:nvPicPr>
          <p:cNvPr id="5" name="Picture 4">
            <a:extLst>
              <a:ext uri="{FF2B5EF4-FFF2-40B4-BE49-F238E27FC236}">
                <a16:creationId xmlns:a16="http://schemas.microsoft.com/office/drawing/2014/main" id="{1A0D6FA3-2AA8-3F8C-EE87-A812FC6D1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666" y="1886672"/>
            <a:ext cx="7284334" cy="4884518"/>
          </a:xfrm>
          <a:prstGeom prst="rect">
            <a:avLst/>
          </a:prstGeom>
        </p:spPr>
      </p:pic>
    </p:spTree>
    <p:extLst>
      <p:ext uri="{BB962C8B-B14F-4D97-AF65-F5344CB8AC3E}">
        <p14:creationId xmlns:p14="http://schemas.microsoft.com/office/powerpoint/2010/main" val="136296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838D-B493-DA17-678E-7FD95442409E}"/>
              </a:ext>
            </a:extLst>
          </p:cNvPr>
          <p:cNvSpPr>
            <a:spLocks noGrp="1"/>
          </p:cNvSpPr>
          <p:nvPr>
            <p:ph type="title"/>
          </p:nvPr>
        </p:nvSpPr>
        <p:spPr>
          <a:xfrm>
            <a:off x="381965" y="0"/>
            <a:ext cx="10971835" cy="763929"/>
          </a:xfrm>
        </p:spPr>
        <p:txBody>
          <a:bodyPr>
            <a:normAutofit/>
          </a:bodyPr>
          <a:lstStyle/>
          <a:p>
            <a:r>
              <a:rPr lang="en-IN" b="1" dirty="0">
                <a:latin typeface="Times New Roman" panose="02020603050405020304" pitchFamily="18" charset="0"/>
                <a:cs typeface="Times New Roman" panose="02020603050405020304" pitchFamily="18" charset="0"/>
              </a:rPr>
              <a:t>Specialization</a:t>
            </a:r>
          </a:p>
        </p:txBody>
      </p:sp>
      <p:sp>
        <p:nvSpPr>
          <p:cNvPr id="3" name="Content Placeholder 2">
            <a:extLst>
              <a:ext uri="{FF2B5EF4-FFF2-40B4-BE49-F238E27FC236}">
                <a16:creationId xmlns:a16="http://schemas.microsoft.com/office/drawing/2014/main" id="{B9225B04-4E1D-3EAA-ACDB-68BFB4DA6AED}"/>
              </a:ext>
            </a:extLst>
          </p:cNvPr>
          <p:cNvSpPr>
            <a:spLocks noGrp="1"/>
          </p:cNvSpPr>
          <p:nvPr>
            <p:ph idx="1"/>
          </p:nvPr>
        </p:nvSpPr>
        <p:spPr>
          <a:xfrm>
            <a:off x="381965" y="544010"/>
            <a:ext cx="11227443" cy="5632953"/>
          </a:xfrm>
        </p:spPr>
        <p:txBody>
          <a:bodyPr/>
          <a:lstStyle/>
          <a:p>
            <a:pPr>
              <a:lnSpc>
                <a:spcPct val="150000"/>
              </a:lnSpc>
            </a:pPr>
            <a:r>
              <a:rPr lang="en-IN" sz="3200" b="1" dirty="0">
                <a:latin typeface="Times New Roman" panose="02020603050405020304" pitchFamily="18" charset="0"/>
                <a:cs typeface="Times New Roman" panose="02020603050405020304" pitchFamily="18" charset="0"/>
              </a:rPr>
              <a:t>Top down approach </a:t>
            </a:r>
            <a:r>
              <a:rPr lang="en-IN" sz="3200" dirty="0">
                <a:latin typeface="Times New Roman" panose="02020603050405020304" pitchFamily="18" charset="0"/>
                <a:cs typeface="Times New Roman" panose="02020603050405020304" pitchFamily="18" charset="0"/>
              </a:rPr>
              <a:t>where it defines set of subclasses of an entity type</a:t>
            </a:r>
            <a:r>
              <a:rPr lang="en-IN"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3F409D44-F84C-D037-E5A6-D9AC0A513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647" y="2152891"/>
            <a:ext cx="9136283" cy="4543062"/>
          </a:xfrm>
          <a:prstGeom prst="rect">
            <a:avLst/>
          </a:prstGeom>
        </p:spPr>
      </p:pic>
    </p:spTree>
    <p:extLst>
      <p:ext uri="{BB962C8B-B14F-4D97-AF65-F5344CB8AC3E}">
        <p14:creationId xmlns:p14="http://schemas.microsoft.com/office/powerpoint/2010/main" val="3611413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D577E-D6D6-413B-B210-E74D94487663}"/>
              </a:ext>
            </a:extLst>
          </p:cNvPr>
          <p:cNvSpPr>
            <a:spLocks noGrp="1"/>
          </p:cNvSpPr>
          <p:nvPr>
            <p:ph idx="1"/>
          </p:nvPr>
        </p:nvSpPr>
        <p:spPr>
          <a:xfrm>
            <a:off x="446315" y="163286"/>
            <a:ext cx="11299370" cy="6531428"/>
          </a:xfrm>
        </p:spPr>
        <p:txBody>
          <a:bodyPr/>
          <a:lstStyle/>
          <a:p>
            <a:pPr algn="just">
              <a:lnSpc>
                <a:spcPct val="150000"/>
              </a:lnSpc>
            </a:pPr>
            <a:r>
              <a:rPr lang="en-IN" b="1" dirty="0">
                <a:latin typeface="Times New Roman" panose="02020603050405020304" pitchFamily="18" charset="0"/>
                <a:cs typeface="Times New Roman" panose="02020603050405020304" pitchFamily="18" charset="0"/>
              </a:rPr>
              <a:t>Logical Design: </a:t>
            </a:r>
            <a:r>
              <a:rPr lang="en-IN" dirty="0">
                <a:latin typeface="Times New Roman" panose="02020603050405020304" pitchFamily="18" charset="0"/>
                <a:cs typeface="Times New Roman" panose="02020603050405020304" pitchFamily="18" charset="0"/>
              </a:rPr>
              <a:t>Actual implementation of the database using commercial DBMS like Microsoft SQL server oracle etc. Most commercial DBMS uses implementation data model.</a:t>
            </a:r>
          </a:p>
          <a:p>
            <a:pPr algn="just">
              <a:lnSpc>
                <a:spcPct val="150000"/>
              </a:lnSpc>
            </a:pPr>
            <a:r>
              <a:rPr lang="en-IN" dirty="0">
                <a:latin typeface="Times New Roman" panose="02020603050405020304" pitchFamily="18" charset="0"/>
                <a:cs typeface="Times New Roman" panose="02020603050405020304" pitchFamily="18" charset="0"/>
              </a:rPr>
              <a:t>Here the conceptual schema is transformed from the high level data model into a implementation data model and this step is called </a:t>
            </a:r>
            <a:r>
              <a:rPr lang="en-IN" b="1" dirty="0">
                <a:latin typeface="Times New Roman" panose="02020603050405020304" pitchFamily="18" charset="0"/>
                <a:cs typeface="Times New Roman" panose="02020603050405020304" pitchFamily="18" charset="0"/>
              </a:rPr>
              <a:t>logical design or data model mapping.</a:t>
            </a:r>
          </a:p>
          <a:p>
            <a:pPr algn="just">
              <a:lnSpc>
                <a:spcPct val="150000"/>
              </a:lnSpc>
            </a:pPr>
            <a:r>
              <a:rPr lang="en-IN" b="1" dirty="0">
                <a:latin typeface="Times New Roman" panose="02020603050405020304" pitchFamily="18" charset="0"/>
                <a:cs typeface="Times New Roman" panose="02020603050405020304" pitchFamily="18" charset="0"/>
              </a:rPr>
              <a:t>Physical design: </a:t>
            </a:r>
            <a:r>
              <a:rPr lang="en-IN" dirty="0">
                <a:latin typeface="Times New Roman" panose="02020603050405020304" pitchFamily="18" charset="0"/>
                <a:cs typeface="Times New Roman" panose="02020603050405020304" pitchFamily="18" charset="0"/>
              </a:rPr>
              <a:t>The internal storage structures, indexes, access paths of files are specified along with this activity application program is designed and implemented as transaction corresponding to high level transaction.</a:t>
            </a:r>
          </a:p>
        </p:txBody>
      </p:sp>
    </p:spTree>
    <p:extLst>
      <p:ext uri="{BB962C8B-B14F-4D97-AF65-F5344CB8AC3E}">
        <p14:creationId xmlns:p14="http://schemas.microsoft.com/office/powerpoint/2010/main" val="399616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E1E0D-47C8-13E6-30DC-47FA329E47EB}"/>
              </a:ext>
            </a:extLst>
          </p:cNvPr>
          <p:cNvSpPr>
            <a:spLocks noGrp="1"/>
          </p:cNvSpPr>
          <p:nvPr>
            <p:ph idx="1"/>
          </p:nvPr>
        </p:nvSpPr>
        <p:spPr>
          <a:xfrm>
            <a:off x="337457" y="108857"/>
            <a:ext cx="11615057" cy="6068106"/>
          </a:xfrm>
        </p:spPr>
        <p:txBody>
          <a:bodyPr>
            <a:normAutofit/>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Entity</a:t>
            </a:r>
          </a:p>
          <a:p>
            <a:pPr algn="just">
              <a:lnSpc>
                <a:spcPct val="150000"/>
              </a:lnSpc>
            </a:pPr>
            <a:r>
              <a:rPr lang="en-IN" dirty="0">
                <a:latin typeface="Times New Roman" panose="02020603050405020304" pitchFamily="18" charset="0"/>
                <a:cs typeface="Times New Roman" panose="02020603050405020304" pitchFamily="18" charset="0"/>
              </a:rPr>
              <a:t>It is a “thing” in the real world with an independent existence.</a:t>
            </a:r>
          </a:p>
          <a:p>
            <a:pPr algn="just">
              <a:lnSpc>
                <a:spcPct val="150000"/>
              </a:lnSpc>
            </a:pPr>
            <a:r>
              <a:rPr lang="en-IN" dirty="0">
                <a:latin typeface="Times New Roman" panose="02020603050405020304" pitchFamily="18" charset="0"/>
                <a:cs typeface="Times New Roman" panose="02020603050405020304" pitchFamily="18" charset="0"/>
              </a:rPr>
              <a:t>An entity may be an object with physical existence (ex: house, person) or with a conceptual existence.(ex: course, job)</a:t>
            </a:r>
            <a:endParaRPr lang="en-IN" dirty="0"/>
          </a:p>
          <a:p>
            <a:pPr marL="0" indent="0">
              <a:lnSpc>
                <a:spcPct val="150000"/>
              </a:lnSpc>
              <a:buNone/>
            </a:pPr>
            <a:r>
              <a:rPr lang="en-IN" b="1" dirty="0">
                <a:latin typeface="Times New Roman" panose="02020603050405020304" pitchFamily="18" charset="0"/>
                <a:cs typeface="Times New Roman" panose="02020603050405020304" pitchFamily="18" charset="0"/>
              </a:rPr>
              <a:t>Attributes</a:t>
            </a:r>
          </a:p>
          <a:p>
            <a:pPr>
              <a:lnSpc>
                <a:spcPct val="150000"/>
              </a:lnSpc>
            </a:pPr>
            <a:r>
              <a:rPr lang="en-IN" dirty="0">
                <a:latin typeface="Times New Roman" panose="02020603050405020304" pitchFamily="18" charset="0"/>
                <a:cs typeface="Times New Roman" panose="02020603050405020304" pitchFamily="18" charset="0"/>
              </a:rPr>
              <a:t>Properties that describe the entities.</a:t>
            </a:r>
          </a:p>
          <a:p>
            <a:endParaRPr lang="en-IN" dirty="0"/>
          </a:p>
        </p:txBody>
      </p:sp>
      <p:pic>
        <p:nvPicPr>
          <p:cNvPr id="4" name="Picture 3">
            <a:extLst>
              <a:ext uri="{FF2B5EF4-FFF2-40B4-BE49-F238E27FC236}">
                <a16:creationId xmlns:a16="http://schemas.microsoft.com/office/drawing/2014/main" id="{25F035BD-827A-D7D7-19BE-E631DB7BB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93572"/>
            <a:ext cx="5856514" cy="3614057"/>
          </a:xfrm>
          <a:prstGeom prst="rect">
            <a:avLst/>
          </a:prstGeom>
        </p:spPr>
      </p:pic>
    </p:spTree>
    <p:extLst>
      <p:ext uri="{BB962C8B-B14F-4D97-AF65-F5344CB8AC3E}">
        <p14:creationId xmlns:p14="http://schemas.microsoft.com/office/powerpoint/2010/main" val="67556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F7CFC4-6F82-95B9-11F2-3E6C23F94CAB}"/>
              </a:ext>
            </a:extLst>
          </p:cNvPr>
          <p:cNvSpPr>
            <a:spLocks noGrp="1"/>
          </p:cNvSpPr>
          <p:nvPr>
            <p:ph type="title"/>
          </p:nvPr>
        </p:nvSpPr>
        <p:spPr>
          <a:xfrm>
            <a:off x="839788" y="315686"/>
            <a:ext cx="10515600" cy="805543"/>
          </a:xfrm>
        </p:spPr>
        <p:txBody>
          <a:bodyPr>
            <a:normAutofit/>
          </a:bodyPr>
          <a:lstStyle/>
          <a:p>
            <a:r>
              <a:rPr lang="en-IN" b="1" dirty="0">
                <a:latin typeface="Times New Roman" panose="02020603050405020304" pitchFamily="18" charset="0"/>
                <a:cs typeface="Times New Roman" panose="02020603050405020304" pitchFamily="18" charset="0"/>
              </a:rPr>
              <a:t>Types of attributes</a:t>
            </a:r>
          </a:p>
        </p:txBody>
      </p:sp>
      <p:sp>
        <p:nvSpPr>
          <p:cNvPr id="6" name="Content Placeholder 5">
            <a:extLst>
              <a:ext uri="{FF2B5EF4-FFF2-40B4-BE49-F238E27FC236}">
                <a16:creationId xmlns:a16="http://schemas.microsoft.com/office/drawing/2014/main" id="{BFB29942-16A9-73C1-201C-14D5E30EF208}"/>
              </a:ext>
            </a:extLst>
          </p:cNvPr>
          <p:cNvSpPr>
            <a:spLocks noGrp="1"/>
          </p:cNvSpPr>
          <p:nvPr>
            <p:ph sz="half" idx="2"/>
          </p:nvPr>
        </p:nvSpPr>
        <p:spPr>
          <a:xfrm>
            <a:off x="839788" y="1447799"/>
            <a:ext cx="5157787" cy="4741864"/>
          </a:xfrm>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Composite attributes</a:t>
            </a:r>
          </a:p>
          <a:p>
            <a:pPr>
              <a:lnSpc>
                <a:spcPct val="150000"/>
              </a:lnSpc>
            </a:pPr>
            <a:r>
              <a:rPr lang="en-IN" dirty="0">
                <a:latin typeface="Times New Roman" panose="02020603050405020304" pitchFamily="18" charset="0"/>
                <a:cs typeface="Times New Roman" panose="02020603050405020304" pitchFamily="18" charset="0"/>
              </a:rPr>
              <a:t>Attributes can be divided into further part.</a:t>
            </a:r>
          </a:p>
          <a:p>
            <a:pPr>
              <a:lnSpc>
                <a:spcPct val="150000"/>
              </a:lnSpc>
            </a:pPr>
            <a:r>
              <a:rPr lang="en-IN" dirty="0">
                <a:latin typeface="Times New Roman" panose="02020603050405020304" pitchFamily="18" charset="0"/>
                <a:cs typeface="Times New Roman" panose="02020603050405020304" pitchFamily="18" charset="0"/>
              </a:rPr>
              <a:t>Ex: name can be divided into first name, middle name, last name.</a:t>
            </a:r>
          </a:p>
        </p:txBody>
      </p:sp>
      <p:sp>
        <p:nvSpPr>
          <p:cNvPr id="8" name="Content Placeholder 7">
            <a:extLst>
              <a:ext uri="{FF2B5EF4-FFF2-40B4-BE49-F238E27FC236}">
                <a16:creationId xmlns:a16="http://schemas.microsoft.com/office/drawing/2014/main" id="{5BB2185B-FBCC-B28B-AD1F-3F92CFA201BA}"/>
              </a:ext>
            </a:extLst>
          </p:cNvPr>
          <p:cNvSpPr>
            <a:spLocks noGrp="1"/>
          </p:cNvSpPr>
          <p:nvPr>
            <p:ph sz="quarter" idx="4"/>
          </p:nvPr>
        </p:nvSpPr>
        <p:spPr>
          <a:xfrm>
            <a:off x="6172200" y="1447799"/>
            <a:ext cx="5421086" cy="4741863"/>
          </a:xfrm>
        </p:spPr>
        <p:txBody>
          <a:bodyPr/>
          <a:lstStyle/>
          <a:p>
            <a:pPr marL="0" indent="0" algn="just">
              <a:lnSpc>
                <a:spcPct val="150000"/>
              </a:lnSpc>
              <a:buNone/>
            </a:pPr>
            <a:r>
              <a:rPr lang="en-IN" b="1" dirty="0">
                <a:latin typeface="Times New Roman" panose="02020603050405020304" pitchFamily="18" charset="0"/>
                <a:cs typeface="Times New Roman" panose="02020603050405020304" pitchFamily="18" charset="0"/>
              </a:rPr>
              <a:t>Simple attributes</a:t>
            </a:r>
          </a:p>
          <a:p>
            <a:pPr algn="just">
              <a:lnSpc>
                <a:spcPct val="150000"/>
              </a:lnSpc>
            </a:pPr>
            <a:r>
              <a:rPr lang="en-IN" dirty="0">
                <a:latin typeface="Times New Roman" panose="02020603050405020304" pitchFamily="18" charset="0"/>
                <a:cs typeface="Times New Roman" panose="02020603050405020304" pitchFamily="18" charset="0"/>
              </a:rPr>
              <a:t>Attributes can not be divided into further part.</a:t>
            </a:r>
          </a:p>
          <a:p>
            <a:pPr algn="just">
              <a:lnSpc>
                <a:spcPct val="150000"/>
              </a:lnSpc>
            </a:pPr>
            <a:r>
              <a:rPr lang="en-IN" dirty="0">
                <a:latin typeface="Times New Roman" panose="02020603050405020304" pitchFamily="18" charset="0"/>
                <a:cs typeface="Times New Roman" panose="02020603050405020304" pitchFamily="18" charset="0"/>
              </a:rPr>
              <a:t>Ex: weight cant be further divided.</a:t>
            </a:r>
          </a:p>
          <a:p>
            <a:pPr algn="just">
              <a:lnSpc>
                <a:spcPct val="150000"/>
              </a:lnSpc>
            </a:pPr>
            <a:r>
              <a:rPr lang="en-IN" dirty="0">
                <a:latin typeface="Times New Roman" panose="02020603050405020304" pitchFamily="18" charset="0"/>
                <a:cs typeface="Times New Roman" panose="02020603050405020304" pitchFamily="18" charset="0"/>
              </a:rPr>
              <a:t>salary, persons age etc.</a:t>
            </a:r>
          </a:p>
        </p:txBody>
      </p:sp>
    </p:spTree>
    <p:extLst>
      <p:ext uri="{BB962C8B-B14F-4D97-AF65-F5344CB8AC3E}">
        <p14:creationId xmlns:p14="http://schemas.microsoft.com/office/powerpoint/2010/main" val="362636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9931204-1904-1E67-AA6C-30316A81FB9F}"/>
              </a:ext>
            </a:extLst>
          </p:cNvPr>
          <p:cNvSpPr>
            <a:spLocks noGrp="1"/>
          </p:cNvSpPr>
          <p:nvPr>
            <p:ph sz="half" idx="1"/>
          </p:nvPr>
        </p:nvSpPr>
        <p:spPr>
          <a:xfrm>
            <a:off x="337456" y="0"/>
            <a:ext cx="5519057" cy="6858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Single valued attributes</a:t>
            </a:r>
          </a:p>
          <a:p>
            <a:pPr marL="0" indent="0">
              <a:lnSpc>
                <a:spcPct val="150000"/>
              </a:lnSpc>
              <a:buNone/>
            </a:pPr>
            <a:r>
              <a:rPr lang="en-IN" dirty="0">
                <a:latin typeface="Times New Roman" panose="02020603050405020304" pitchFamily="18" charset="0"/>
                <a:cs typeface="Times New Roman" panose="02020603050405020304" pitchFamily="18" charset="0"/>
              </a:rPr>
              <a:t>Have a single value for a particular entity.</a:t>
            </a:r>
          </a:p>
          <a:p>
            <a:pPr marL="0" indent="0">
              <a:lnSpc>
                <a:spcPct val="150000"/>
              </a:lnSpc>
              <a:buNone/>
            </a:pPr>
            <a:r>
              <a:rPr lang="en-IN" dirty="0">
                <a:latin typeface="Times New Roman" panose="02020603050405020304" pitchFamily="18" charset="0"/>
                <a:cs typeface="Times New Roman" panose="02020603050405020304" pitchFamily="18" charset="0"/>
              </a:rPr>
              <a:t>Ex: Age is a single valued attribute of a person.</a:t>
            </a:r>
          </a:p>
          <a:p>
            <a:pPr>
              <a:lnSpc>
                <a:spcPct val="150000"/>
              </a:lnSpc>
            </a:pPr>
            <a:r>
              <a:rPr lang="en-IN" b="1" dirty="0">
                <a:latin typeface="Times New Roman" panose="02020603050405020304" pitchFamily="18" charset="0"/>
                <a:cs typeface="Times New Roman" panose="02020603050405020304" pitchFamily="18" charset="0"/>
              </a:rPr>
              <a:t>Derived Attributes</a:t>
            </a:r>
          </a:p>
          <a:p>
            <a:pPr marL="0" indent="0">
              <a:lnSpc>
                <a:spcPct val="150000"/>
              </a:lnSpc>
              <a:buNone/>
            </a:pPr>
            <a:r>
              <a:rPr lang="en-IN" dirty="0">
                <a:latin typeface="Times New Roman" panose="02020603050405020304" pitchFamily="18" charset="0"/>
                <a:cs typeface="Times New Roman" panose="02020603050405020304" pitchFamily="18" charset="0"/>
              </a:rPr>
              <a:t>Can be derived from other attributes.</a:t>
            </a:r>
          </a:p>
          <a:p>
            <a:pPr marL="0" indent="0">
              <a:lnSpc>
                <a:spcPct val="150000"/>
              </a:lnSpc>
              <a:buNone/>
            </a:pPr>
            <a:r>
              <a:rPr lang="en-IN" dirty="0">
                <a:latin typeface="Times New Roman" panose="02020603050405020304" pitchFamily="18" charset="0"/>
                <a:cs typeface="Times New Roman" panose="02020603050405020304" pitchFamily="18" charset="0"/>
              </a:rPr>
              <a:t>Ex: Age because age is derived from DOB so age is a derived attribute</a:t>
            </a:r>
          </a:p>
          <a:p>
            <a:endParaRPr lang="en-IN" dirty="0"/>
          </a:p>
        </p:txBody>
      </p:sp>
      <p:sp>
        <p:nvSpPr>
          <p:cNvPr id="6" name="Content Placeholder 5">
            <a:extLst>
              <a:ext uri="{FF2B5EF4-FFF2-40B4-BE49-F238E27FC236}">
                <a16:creationId xmlns:a16="http://schemas.microsoft.com/office/drawing/2014/main" id="{861C20BB-2FD9-4A13-529B-29E54A0C6B97}"/>
              </a:ext>
            </a:extLst>
          </p:cNvPr>
          <p:cNvSpPr>
            <a:spLocks noGrp="1"/>
          </p:cNvSpPr>
          <p:nvPr>
            <p:ph sz="half" idx="2"/>
          </p:nvPr>
        </p:nvSpPr>
        <p:spPr>
          <a:xfrm>
            <a:off x="6095999" y="0"/>
            <a:ext cx="5987143" cy="6858000"/>
          </a:xfrm>
        </p:spPr>
        <p:txBody>
          <a:bodyPr>
            <a:normAutofit lnSpcReduction="10000"/>
          </a:bodyPr>
          <a:lstStyle/>
          <a:p>
            <a:pPr>
              <a:lnSpc>
                <a:spcPct val="150000"/>
              </a:lnSpc>
            </a:pPr>
            <a:r>
              <a:rPr lang="en-IN" b="1" dirty="0">
                <a:latin typeface="Times New Roman" panose="02020603050405020304" pitchFamily="18" charset="0"/>
                <a:cs typeface="Times New Roman" panose="02020603050405020304" pitchFamily="18" charset="0"/>
              </a:rPr>
              <a:t>Multi valued attributes</a:t>
            </a:r>
          </a:p>
          <a:p>
            <a:pPr marL="0" indent="0">
              <a:lnSpc>
                <a:spcPct val="150000"/>
              </a:lnSpc>
              <a:buNone/>
            </a:pPr>
            <a:r>
              <a:rPr lang="en-IN" dirty="0">
                <a:latin typeface="Times New Roman" panose="02020603050405020304" pitchFamily="18" charset="0"/>
                <a:cs typeface="Times New Roman" panose="02020603050405020304" pitchFamily="18" charset="0"/>
              </a:rPr>
              <a:t>Can have a set of values for a particular entity.</a:t>
            </a:r>
          </a:p>
          <a:p>
            <a:pPr marL="0" indent="0">
              <a:lnSpc>
                <a:spcPct val="150000"/>
              </a:lnSpc>
              <a:buNone/>
            </a:pPr>
            <a:r>
              <a:rPr lang="en-IN" dirty="0">
                <a:latin typeface="Times New Roman" panose="02020603050405020304" pitchFamily="18" charset="0"/>
                <a:cs typeface="Times New Roman" panose="02020603050405020304" pitchFamily="18" charset="0"/>
              </a:rPr>
              <a:t>Ex: College degree, languages known are multi valued attributes.</a:t>
            </a:r>
          </a:p>
          <a:p>
            <a:pPr>
              <a:lnSpc>
                <a:spcPct val="150000"/>
              </a:lnSpc>
            </a:pPr>
            <a:r>
              <a:rPr lang="en-IN" b="1" dirty="0">
                <a:latin typeface="Times New Roman" panose="02020603050405020304" pitchFamily="18" charset="0"/>
                <a:cs typeface="Times New Roman" panose="02020603050405020304" pitchFamily="18" charset="0"/>
              </a:rPr>
              <a:t>Stored attributes</a:t>
            </a:r>
          </a:p>
          <a:p>
            <a:pPr marL="0" indent="0">
              <a:lnSpc>
                <a:spcPct val="150000"/>
              </a:lnSpc>
              <a:buNone/>
            </a:pPr>
            <a:r>
              <a:rPr lang="en-IN" dirty="0">
                <a:latin typeface="Times New Roman" panose="02020603050405020304" pitchFamily="18" charset="0"/>
                <a:cs typeface="Times New Roman" panose="02020603050405020304" pitchFamily="18" charset="0"/>
              </a:rPr>
              <a:t>From which the value of other attributes are derived.</a:t>
            </a:r>
          </a:p>
          <a:p>
            <a:pPr marL="0" indent="0">
              <a:lnSpc>
                <a:spcPct val="150000"/>
              </a:lnSpc>
              <a:buNone/>
            </a:pPr>
            <a:r>
              <a:rPr lang="en-IN" dirty="0">
                <a:latin typeface="Times New Roman" panose="02020603050405020304" pitchFamily="18" charset="0"/>
                <a:cs typeface="Times New Roman" panose="02020603050405020304" pitchFamily="18" charset="0"/>
              </a:rPr>
              <a:t>Ex: DOB is a stored attribute because we used DOB to derive age</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7251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B139E-5DF3-A9C0-99A9-4C51B06CD05D}"/>
              </a:ext>
            </a:extLst>
          </p:cNvPr>
          <p:cNvSpPr>
            <a:spLocks noGrp="1"/>
          </p:cNvSpPr>
          <p:nvPr>
            <p:ph idx="1"/>
          </p:nvPr>
        </p:nvSpPr>
        <p:spPr>
          <a:xfrm>
            <a:off x="272143" y="1"/>
            <a:ext cx="11919857" cy="6760028"/>
          </a:xfrm>
        </p:spPr>
        <p:txBody>
          <a:bodyPr>
            <a:normAutofit fontScale="92500" lnSpcReduction="20000"/>
          </a:bodyPr>
          <a:lstStyle/>
          <a:p>
            <a:pPr marL="0" indent="0">
              <a:lnSpc>
                <a:spcPct val="150000"/>
              </a:lnSpc>
              <a:buNone/>
            </a:pPr>
            <a:r>
              <a:rPr lang="en-IN" sz="3000" b="1" dirty="0">
                <a:latin typeface="Times New Roman" panose="02020603050405020304" pitchFamily="18" charset="0"/>
                <a:cs typeface="Times New Roman" panose="02020603050405020304" pitchFamily="18" charset="0"/>
              </a:rPr>
              <a:t>Complex attributes</a:t>
            </a:r>
          </a:p>
          <a:p>
            <a:pPr marL="0" indent="0">
              <a:lnSpc>
                <a:spcPct val="150000"/>
              </a:lnSpc>
              <a:buNone/>
            </a:pPr>
            <a:r>
              <a:rPr lang="en-IN" dirty="0">
                <a:latin typeface="Times New Roman" panose="02020603050405020304" pitchFamily="18" charset="0"/>
                <a:cs typeface="Times New Roman" panose="02020603050405020304" pitchFamily="18" charset="0"/>
              </a:rPr>
              <a:t>Complex attributes has multivalued and composite components in it.</a:t>
            </a:r>
          </a:p>
          <a:p>
            <a:pPr marL="0" indent="0">
              <a:lnSpc>
                <a:spcPct val="150000"/>
              </a:lnSpc>
              <a:buNone/>
            </a:pPr>
            <a:r>
              <a:rPr lang="en-IN" dirty="0">
                <a:latin typeface="Times New Roman" panose="02020603050405020304" pitchFamily="18" charset="0"/>
                <a:cs typeface="Times New Roman" panose="02020603050405020304" pitchFamily="18" charset="0"/>
              </a:rPr>
              <a:t>Multivalued attributes are represented within ‘{   }’.</a:t>
            </a:r>
          </a:p>
          <a:p>
            <a:pPr marL="0" indent="0">
              <a:lnSpc>
                <a:spcPct val="150000"/>
              </a:lnSpc>
              <a:buNone/>
            </a:pPr>
            <a:r>
              <a:rPr lang="en-IN" dirty="0">
                <a:latin typeface="Times New Roman" panose="02020603050405020304" pitchFamily="18" charset="0"/>
                <a:cs typeface="Times New Roman" panose="02020603050405020304" pitchFamily="18" charset="0"/>
              </a:rPr>
              <a:t>Composite attributes are represented within ‘(   )’.</a:t>
            </a:r>
          </a:p>
          <a:p>
            <a:pPr marL="0" indent="0">
              <a:lnSpc>
                <a:spcPct val="150000"/>
              </a:lnSpc>
              <a:buNone/>
            </a:pPr>
            <a:r>
              <a:rPr lang="en-IN" dirty="0">
                <a:latin typeface="Times New Roman" panose="02020603050405020304" pitchFamily="18" charset="0"/>
                <a:cs typeface="Times New Roman" panose="02020603050405020304" pitchFamily="18" charset="0"/>
              </a:rPr>
              <a:t>Ex:{</a:t>
            </a:r>
            <a:r>
              <a:rPr lang="en-IN" dirty="0" err="1">
                <a:latin typeface="Times New Roman" panose="02020603050405020304" pitchFamily="18" charset="0"/>
                <a:cs typeface="Times New Roman" panose="02020603050405020304" pitchFamily="18" charset="0"/>
              </a:rPr>
              <a:t>collegedegree</a:t>
            </a:r>
            <a:r>
              <a:rPr lang="en-IN" dirty="0">
                <a:latin typeface="Times New Roman" panose="02020603050405020304" pitchFamily="18" charset="0"/>
                <a:cs typeface="Times New Roman" panose="02020603050405020304" pitchFamily="18" charset="0"/>
              </a:rPr>
              <a:t>(college, degree , field)}</a:t>
            </a:r>
          </a:p>
          <a:p>
            <a:pPr marL="0" indent="0">
              <a:lnSpc>
                <a:spcPct val="150000"/>
              </a:lnSpc>
              <a:buNone/>
            </a:pPr>
            <a:r>
              <a:rPr lang="en-US"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Composite attribute is an attribute that is made up of multiple smaller attributes combining several pieces of information into one attribute</a:t>
            </a:r>
          </a:p>
          <a:p>
            <a:pPr marL="0" indent="0">
              <a:lnSpc>
                <a:spcPct val="150000"/>
              </a:lnSpc>
              <a:buNone/>
            </a:pPr>
            <a:r>
              <a:rPr lang="en-US" sz="2400" dirty="0">
                <a:latin typeface="Times New Roman" panose="02020603050405020304" pitchFamily="18" charset="0"/>
                <a:cs typeface="Times New Roman" panose="02020603050405020304" pitchFamily="18" charset="0"/>
              </a:rPr>
              <a:t>multi-valued attribute is an attribute that can hold multiple values for a single entity, meaning one entity can have several instances of the same attribute type</a:t>
            </a:r>
          </a:p>
          <a:p>
            <a:pPr marL="0" indent="0">
              <a:lnSpc>
                <a:spcPct val="150000"/>
              </a:lnSpc>
              <a:buNone/>
            </a:pPr>
            <a:r>
              <a:rPr lang="en-US" sz="2400" dirty="0">
                <a:latin typeface="Times New Roman" panose="02020603050405020304" pitchFamily="18" charset="0"/>
                <a:cs typeface="Times New Roman" panose="02020603050405020304" pitchFamily="18" charset="0"/>
              </a:rPr>
              <a:t>the key difference is that a composite attribute is divided into parts that are still considered a single attribute, whereas a multi-valued attribute allows for multiple separate values for the same attribute type.)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34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2262</Words>
  <Application>Microsoft Office PowerPoint</Application>
  <PresentationFormat>Widescreen</PresentationFormat>
  <Paragraphs>168</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Times New Roman</vt:lpstr>
      <vt:lpstr>Office Theme</vt:lpstr>
      <vt:lpstr>Module 1 Chapter 3</vt:lpstr>
      <vt:lpstr>Using High-Level Conceptual Data Models for Database Design</vt:lpstr>
      <vt:lpstr>PowerPoint Presentation</vt:lpstr>
      <vt:lpstr>PowerPoint Presentation</vt:lpstr>
      <vt:lpstr>PowerPoint Presentation</vt:lpstr>
      <vt:lpstr>PowerPoint Presentation</vt:lpstr>
      <vt:lpstr>Types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Notation for ER Diagrams</vt:lpstr>
      <vt:lpstr>PowerPoint Presentation</vt:lpstr>
      <vt:lpstr>Sample database application</vt:lpstr>
      <vt:lpstr>PowerPoint Presentation</vt:lpstr>
      <vt:lpstr>PowerPoint Presentation</vt:lpstr>
      <vt:lpstr>PowerPoint Presentation</vt:lpstr>
      <vt:lpstr>PowerPoint Presentation</vt:lpstr>
      <vt:lpstr>PowerPoint Presentation</vt:lpstr>
      <vt:lpstr>Relationship</vt:lpstr>
      <vt:lpstr>PowerPoint Presentation</vt:lpstr>
      <vt:lpstr>Degree of Relationship</vt:lpstr>
      <vt:lpstr>PowerPoint Presentation</vt:lpstr>
      <vt:lpstr>PowerPoint Presentation</vt:lpstr>
      <vt:lpstr>PowerPoint Presentation</vt:lpstr>
      <vt:lpstr>PowerPoint Presentation</vt:lpstr>
      <vt:lpstr>Relationship Constraints</vt:lpstr>
      <vt:lpstr>PowerPoint Presentation</vt:lpstr>
      <vt:lpstr>PowerPoint Presentation</vt:lpstr>
      <vt:lpstr>PowerPoint Presentation</vt:lpstr>
      <vt:lpstr>PowerPoint Presentation</vt:lpstr>
      <vt:lpstr>PowerPoint Presentation</vt:lpstr>
      <vt:lpstr>2. Participation Constraints</vt:lpstr>
      <vt:lpstr>PowerPoint Presentation</vt:lpstr>
      <vt:lpstr>Alternative Notations for ER Diagrams or Structure Constraints</vt:lpstr>
      <vt:lpstr>PowerPoint Presentation</vt:lpstr>
      <vt:lpstr>Attributes of Relationship Types</vt:lpstr>
      <vt:lpstr>PowerPoint Presentation</vt:lpstr>
      <vt:lpstr>PowerPoint Presentation</vt:lpstr>
      <vt:lpstr>Example for Role Names and Recursive Relationship</vt:lpstr>
      <vt:lpstr>Generalization</vt:lpstr>
      <vt:lpstr>Specialization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Vinutha muniraju</dc:creator>
  <cp:lastModifiedBy>Vinutha muniraju</cp:lastModifiedBy>
  <cp:revision>91</cp:revision>
  <dcterms:created xsi:type="dcterms:W3CDTF">2025-03-02T06:11:41Z</dcterms:created>
  <dcterms:modified xsi:type="dcterms:W3CDTF">2025-03-20T01:00:50Z</dcterms:modified>
</cp:coreProperties>
</file>