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76" r:id="rId5"/>
    <p:sldId id="259" r:id="rId6"/>
    <p:sldId id="287" r:id="rId7"/>
    <p:sldId id="286" r:id="rId8"/>
    <p:sldId id="260" r:id="rId9"/>
    <p:sldId id="261" r:id="rId10"/>
    <p:sldId id="262" r:id="rId11"/>
    <p:sldId id="263" r:id="rId12"/>
    <p:sldId id="283" r:id="rId13"/>
    <p:sldId id="265" r:id="rId14"/>
    <p:sldId id="277" r:id="rId15"/>
    <p:sldId id="278" r:id="rId16"/>
    <p:sldId id="266" r:id="rId17"/>
    <p:sldId id="279" r:id="rId18"/>
    <p:sldId id="280" r:id="rId19"/>
    <p:sldId id="267" r:id="rId20"/>
    <p:sldId id="281" r:id="rId21"/>
    <p:sldId id="282" r:id="rId22"/>
    <p:sldId id="268" r:id="rId23"/>
    <p:sldId id="285" r:id="rId24"/>
    <p:sldId id="284" r:id="rId25"/>
    <p:sldId id="269" r:id="rId26"/>
    <p:sldId id="270" r:id="rId27"/>
    <p:sldId id="271" r:id="rId28"/>
    <p:sldId id="272" r:id="rId29"/>
    <p:sldId id="273" r:id="rId30"/>
    <p:sldId id="326" r:id="rId31"/>
    <p:sldId id="274" r:id="rId32"/>
    <p:sldId id="275" r:id="rId33"/>
    <p:sldId id="327" r:id="rId34"/>
    <p:sldId id="288" r:id="rId35"/>
    <p:sldId id="289" r:id="rId36"/>
    <p:sldId id="290" r:id="rId37"/>
    <p:sldId id="291" r:id="rId38"/>
    <p:sldId id="292" r:id="rId39"/>
    <p:sldId id="293" r:id="rId40"/>
    <p:sldId id="303" r:id="rId41"/>
    <p:sldId id="304" r:id="rId42"/>
    <p:sldId id="305" r:id="rId43"/>
    <p:sldId id="294" r:id="rId44"/>
    <p:sldId id="295" r:id="rId45"/>
    <p:sldId id="296" r:id="rId46"/>
    <p:sldId id="297" r:id="rId47"/>
    <p:sldId id="328" r:id="rId48"/>
    <p:sldId id="298" r:id="rId49"/>
    <p:sldId id="329" r:id="rId50"/>
    <p:sldId id="330" r:id="rId51"/>
    <p:sldId id="308" r:id="rId52"/>
    <p:sldId id="309" r:id="rId53"/>
    <p:sldId id="311" r:id="rId54"/>
    <p:sldId id="310" r:id="rId55"/>
    <p:sldId id="300" r:id="rId56"/>
    <p:sldId id="306" r:id="rId57"/>
    <p:sldId id="301" r:id="rId58"/>
    <p:sldId id="312" r:id="rId59"/>
    <p:sldId id="313" r:id="rId60"/>
    <p:sldId id="332" r:id="rId61"/>
    <p:sldId id="314" r:id="rId62"/>
    <p:sldId id="321" r:id="rId63"/>
    <p:sldId id="322" r:id="rId64"/>
    <p:sldId id="315" r:id="rId65"/>
    <p:sldId id="323" r:id="rId66"/>
    <p:sldId id="316" r:id="rId67"/>
    <p:sldId id="317" r:id="rId68"/>
    <p:sldId id="318" r:id="rId69"/>
    <p:sldId id="331" r:id="rId70"/>
    <p:sldId id="319" r:id="rId71"/>
    <p:sldId id="320" r:id="rId72"/>
    <p:sldId id="324" r:id="rId73"/>
    <p:sldId id="325" r:id="rId74"/>
    <p:sldId id="333" r:id="rId75"/>
    <p:sldId id="334" r:id="rId76"/>
    <p:sldId id="335" r:id="rId77"/>
    <p:sldId id="336" r:id="rId78"/>
    <p:sldId id="338" r:id="rId79"/>
    <p:sldId id="337" r:id="rId80"/>
    <p:sldId id="340" r:id="rId81"/>
    <p:sldId id="339"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8" d="100"/>
          <a:sy n="68" d="100"/>
        </p:scale>
        <p:origin x="4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16AE5-FE8C-4A84-8263-ECC92FFACEF8}"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12DDF-8DCE-4F46-AED5-2154574E2D07}" type="slidenum">
              <a:rPr lang="en-IN" smtClean="0"/>
              <a:t>‹#›</a:t>
            </a:fld>
            <a:endParaRPr lang="en-IN"/>
          </a:p>
        </p:txBody>
      </p:sp>
    </p:spTree>
    <p:extLst>
      <p:ext uri="{BB962C8B-B14F-4D97-AF65-F5344CB8AC3E}">
        <p14:creationId xmlns:p14="http://schemas.microsoft.com/office/powerpoint/2010/main" val="344702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912DDF-8DCE-4F46-AED5-2154574E2D07}" type="slidenum">
              <a:rPr lang="en-IN" smtClean="0"/>
              <a:t>34</a:t>
            </a:fld>
            <a:endParaRPr lang="en-IN"/>
          </a:p>
        </p:txBody>
      </p:sp>
    </p:spTree>
    <p:extLst>
      <p:ext uri="{BB962C8B-B14F-4D97-AF65-F5344CB8AC3E}">
        <p14:creationId xmlns:p14="http://schemas.microsoft.com/office/powerpoint/2010/main" val="261612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07EA-6EA6-E4B9-5A0B-70958551D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1FE63F-CEBA-4B3A-FD4E-2A063261F9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C38F56-0BFA-C39A-25CF-FCA26C24B3D0}"/>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1ECAD9BB-476A-33DF-A042-E4A6230F5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2DA71-8219-ED8C-B4CA-37CC87448935}"/>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2044449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BB6D-E0FF-7D6D-C82E-E8E193B4F6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7CB4C-430B-8E99-B46F-F51F7A747E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8E2DB-E0C9-084F-07AB-0A7C49A4D8B0}"/>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5B47BA28-55B8-65EA-2274-530A4D127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A8E21-6D4C-436D-200F-FB66142876F7}"/>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317050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8877A-5563-C3BB-8239-198164BA6F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B7D6B-0DDC-6DC8-2E91-E32BA5BD6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BF9B9-184D-FB8D-2924-F19E03CDCC7D}"/>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48BFF78D-1757-EA21-0641-DCB26A32E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C308F-3103-E3D2-8B11-D1753ACFDF6D}"/>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68285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879C-3886-57C7-62BC-B2BF1D7EEE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8F22B1-BAE9-B490-430E-74C004DA4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3CDFD-BB43-6D06-AF86-28263B5FDA86}"/>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C70B7FE8-E43F-670B-09C1-157264B13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F6550-2567-E711-720A-FD1E0656B811}"/>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155705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DE6-C9F8-D009-A148-DEED8B4FB8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B84139-6487-99DE-6225-7A5953AA8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CD5B6-4610-CB48-0207-2C38FF7AD788}"/>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C56B7F7D-7BBC-9287-4A93-BA4E0F2E3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30BA58-F038-F022-0F7D-2A04D91D6EB8}"/>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220885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CA51-FF28-A14E-6789-72BD3E7A35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29D3C6-FE02-640A-BEB2-2AFA00AAD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B9D4D8-4234-3EE6-7C9D-794D71CA7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F53B15-BC5D-3CF9-AF8B-C3819BA7D384}"/>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6" name="Footer Placeholder 5">
            <a:extLst>
              <a:ext uri="{FF2B5EF4-FFF2-40B4-BE49-F238E27FC236}">
                <a16:creationId xmlns:a16="http://schemas.microsoft.com/office/drawing/2014/main" id="{D675E5B1-3484-FA04-D642-78B1A9549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86351-2A1F-5124-B408-4CFB52767878}"/>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36639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15A-57A1-324B-D3AD-23420141AB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4F03E-6C61-E4A6-B379-46D4AA787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D2287-B561-53F4-68AA-54583434E5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6B3920-66AE-75F0-D80D-DFC610836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7D35F-C526-8FE8-2869-C50131261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047087-DD52-E2C7-08D1-71E13E4B09F3}"/>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8" name="Footer Placeholder 7">
            <a:extLst>
              <a:ext uri="{FF2B5EF4-FFF2-40B4-BE49-F238E27FC236}">
                <a16:creationId xmlns:a16="http://schemas.microsoft.com/office/drawing/2014/main" id="{2C583920-2D56-BDCC-653A-ECAA7C56DF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572595-226F-9D0D-C470-325D1E2BC97F}"/>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215909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E78B-1601-87B1-33C6-A15D8E9285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995EFF-E1D6-6B35-6F41-AA70C0BF5A0A}"/>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4" name="Footer Placeholder 3">
            <a:extLst>
              <a:ext uri="{FF2B5EF4-FFF2-40B4-BE49-F238E27FC236}">
                <a16:creationId xmlns:a16="http://schemas.microsoft.com/office/drawing/2014/main" id="{E7814A01-C8FB-7C4B-C160-BDBF7F880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4A027B-17C2-1E1A-8841-6AD3DA8EF19E}"/>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363154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E5E4B-44BE-6B3A-5370-C9DC489DF2D8}"/>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3" name="Footer Placeholder 2">
            <a:extLst>
              <a:ext uri="{FF2B5EF4-FFF2-40B4-BE49-F238E27FC236}">
                <a16:creationId xmlns:a16="http://schemas.microsoft.com/office/drawing/2014/main" id="{8A3FE1B8-377E-6895-B539-B11FE0A8E7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A64CE1-6295-CFA9-6B9B-2934952B95DE}"/>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2684644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208E-6488-489C-5F21-D27BC8B02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3D0EB-744E-ABD1-D317-3E644FE44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93298C-0F58-08C4-E35F-CABB76B6F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EFBFC-5C0F-A8FB-B13D-127FE8DBFC22}"/>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6" name="Footer Placeholder 5">
            <a:extLst>
              <a:ext uri="{FF2B5EF4-FFF2-40B4-BE49-F238E27FC236}">
                <a16:creationId xmlns:a16="http://schemas.microsoft.com/office/drawing/2014/main" id="{CEF67387-954A-2022-81DC-C977DBBE77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7F09DF-0AAE-B5EF-3EC5-2ABB810E039B}"/>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135599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3DF0-8991-46DF-25EF-94ECB1B56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1AD5D0-FDA6-04D3-F03B-D859C2DC9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5DF2C0-89F3-B30A-733E-8221C16DD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80859-527E-BCCB-D248-5AA462334FA0}"/>
              </a:ext>
            </a:extLst>
          </p:cNvPr>
          <p:cNvSpPr>
            <a:spLocks noGrp="1"/>
          </p:cNvSpPr>
          <p:nvPr>
            <p:ph type="dt" sz="half" idx="10"/>
          </p:nvPr>
        </p:nvSpPr>
        <p:spPr/>
        <p:txBody>
          <a:bodyPr/>
          <a:lstStyle/>
          <a:p>
            <a:fld id="{164940D2-BF32-4DB9-96AD-6E4C91D90E9A}" type="datetimeFigureOut">
              <a:rPr lang="en-IN" smtClean="0"/>
              <a:t>21-03-2025</a:t>
            </a:fld>
            <a:endParaRPr lang="en-IN"/>
          </a:p>
        </p:txBody>
      </p:sp>
      <p:sp>
        <p:nvSpPr>
          <p:cNvPr id="6" name="Footer Placeholder 5">
            <a:extLst>
              <a:ext uri="{FF2B5EF4-FFF2-40B4-BE49-F238E27FC236}">
                <a16:creationId xmlns:a16="http://schemas.microsoft.com/office/drawing/2014/main" id="{9013404B-CCD5-C7DD-AF0B-0494E9DA1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A0D92-9723-F4E2-8864-1F80BDE88240}"/>
              </a:ext>
            </a:extLst>
          </p:cNvPr>
          <p:cNvSpPr>
            <a:spLocks noGrp="1"/>
          </p:cNvSpPr>
          <p:nvPr>
            <p:ph type="sldNum" sz="quarter" idx="12"/>
          </p:nvPr>
        </p:nvSpPr>
        <p:spPr/>
        <p:txBody>
          <a:bodyPr/>
          <a:lstStyle/>
          <a:p>
            <a:fld id="{7615CBFA-AB8A-409D-97EC-C017FB0C6C82}" type="slidenum">
              <a:rPr lang="en-IN" smtClean="0"/>
              <a:t>‹#›</a:t>
            </a:fld>
            <a:endParaRPr lang="en-IN"/>
          </a:p>
        </p:txBody>
      </p:sp>
    </p:spTree>
    <p:extLst>
      <p:ext uri="{BB962C8B-B14F-4D97-AF65-F5344CB8AC3E}">
        <p14:creationId xmlns:p14="http://schemas.microsoft.com/office/powerpoint/2010/main" val="254660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5AF81-CBCF-1F96-2D07-CD55F1FC3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69348D-D691-C337-285F-059A5F232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E52A6-07D8-4122-B388-7BF9E20F5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940D2-BF32-4DB9-96AD-6E4C91D90E9A}" type="datetimeFigureOut">
              <a:rPr lang="en-IN" smtClean="0"/>
              <a:t>21-03-2025</a:t>
            </a:fld>
            <a:endParaRPr lang="en-IN"/>
          </a:p>
        </p:txBody>
      </p:sp>
      <p:sp>
        <p:nvSpPr>
          <p:cNvPr id="5" name="Footer Placeholder 4">
            <a:extLst>
              <a:ext uri="{FF2B5EF4-FFF2-40B4-BE49-F238E27FC236}">
                <a16:creationId xmlns:a16="http://schemas.microsoft.com/office/drawing/2014/main" id="{72EB5F46-F6A1-AECA-DD84-C0F928A64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4F915-3C00-8522-CFEB-D2C3848CA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5CBFA-AB8A-409D-97EC-C017FB0C6C82}" type="slidenum">
              <a:rPr lang="en-IN" smtClean="0"/>
              <a:t>‹#›</a:t>
            </a:fld>
            <a:endParaRPr lang="en-IN"/>
          </a:p>
        </p:txBody>
      </p:sp>
    </p:spTree>
    <p:extLst>
      <p:ext uri="{BB962C8B-B14F-4D97-AF65-F5344CB8AC3E}">
        <p14:creationId xmlns:p14="http://schemas.microsoft.com/office/powerpoint/2010/main" val="374470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9882-8CA7-5BF4-60CC-AB1F59193AA2}"/>
              </a:ext>
            </a:extLst>
          </p:cNvPr>
          <p:cNvSpPr>
            <a:spLocks noGrp="1"/>
          </p:cNvSpPr>
          <p:nvPr>
            <p:ph type="ctrTitle"/>
          </p:nvPr>
        </p:nvSpPr>
        <p:spPr>
          <a:xfrm>
            <a:off x="1524000" y="1866507"/>
            <a:ext cx="9144000" cy="1348033"/>
          </a:xfrm>
        </p:spPr>
        <p:txBody>
          <a:bodyPr>
            <a:normAutofit/>
          </a:bodyPr>
          <a:lstStyle/>
          <a:p>
            <a:r>
              <a:rPr lang="en-IN" sz="5400" b="1" i="0" u="none" strike="noStrike" baseline="0" dirty="0">
                <a:latin typeface="Times New Roman" panose="02020603050405020304" pitchFamily="18" charset="0"/>
                <a:cs typeface="Times New Roman" panose="02020603050405020304" pitchFamily="18" charset="0"/>
              </a:rPr>
              <a:t>Module 2</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635D43F-BF30-1CCB-A158-8EEC384E6B0E}"/>
              </a:ext>
            </a:extLst>
          </p:cNvPr>
          <p:cNvSpPr>
            <a:spLocks noGrp="1"/>
          </p:cNvSpPr>
          <p:nvPr>
            <p:ph type="subTitle" idx="1"/>
          </p:nvPr>
        </p:nvSpPr>
        <p:spPr>
          <a:xfrm>
            <a:off x="612743" y="3643461"/>
            <a:ext cx="10444898" cy="1614339"/>
          </a:xfrm>
        </p:spPr>
        <p:txBody>
          <a:bodyPr>
            <a:normAutofit/>
          </a:bodyPr>
          <a:lstStyle/>
          <a:p>
            <a:r>
              <a:rPr lang="en-US" sz="4800" b="1" i="0" u="none" strike="noStrike" baseline="0" dirty="0">
                <a:latin typeface="Times New Roman" panose="02020603050405020304" pitchFamily="18" charset="0"/>
                <a:cs typeface="Times New Roman" panose="02020603050405020304" pitchFamily="18" charset="0"/>
              </a:rPr>
              <a:t>Chapter 1: The Relational Data Model</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78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5B49E-FB10-4CE0-BEE4-4E02FC6FCEF0}"/>
              </a:ext>
            </a:extLst>
          </p:cNvPr>
          <p:cNvSpPr>
            <a:spLocks noGrp="1"/>
          </p:cNvSpPr>
          <p:nvPr>
            <p:ph idx="1"/>
          </p:nvPr>
        </p:nvSpPr>
        <p:spPr>
          <a:xfrm>
            <a:off x="355600" y="27248"/>
            <a:ext cx="10998200" cy="6149716"/>
          </a:xfrm>
        </p:spPr>
        <p:txBody>
          <a:bodyPr>
            <a:normAutofit/>
          </a:bodyPr>
          <a:lstStyle/>
          <a:p>
            <a:pPr marL="0" indent="0">
              <a:lnSpc>
                <a:spcPct val="100000"/>
              </a:lnSpc>
              <a:buNone/>
            </a:pPr>
            <a:r>
              <a:rPr lang="en-IN" sz="4000" b="1" dirty="0">
                <a:latin typeface="Times New Roman" panose="02020603050405020304" pitchFamily="18" charset="0"/>
                <a:cs typeface="Times New Roman" panose="02020603050405020304" pitchFamily="18" charset="0"/>
              </a:rPr>
              <a:t>Cardinality</a:t>
            </a:r>
            <a:endParaRPr lang="en-IN" sz="4000" dirty="0">
              <a:latin typeface="Times New Roman" panose="02020603050405020304" pitchFamily="18" charset="0"/>
              <a:cs typeface="Times New Roman" panose="02020603050405020304" pitchFamily="18" charset="0"/>
            </a:endParaRPr>
          </a:p>
          <a:p>
            <a:pPr>
              <a:lnSpc>
                <a:spcPct val="100000"/>
              </a:lnSpc>
            </a:pPr>
            <a:r>
              <a:rPr lang="en-IN" sz="3200" dirty="0">
                <a:latin typeface="Times New Roman" panose="02020603050405020304" pitchFamily="18" charset="0"/>
                <a:cs typeface="Times New Roman" panose="02020603050405020304" pitchFamily="18" charset="0"/>
              </a:rPr>
              <a:t>Total number of tuples or rows present in a relation.</a:t>
            </a:r>
          </a:p>
          <a:p>
            <a:pPr marL="0" indent="0">
              <a:lnSpc>
                <a:spcPct val="100000"/>
              </a:lnSpc>
              <a:buNone/>
            </a:pPr>
            <a:r>
              <a:rPr lang="en-IN" sz="4000" b="1" dirty="0">
                <a:latin typeface="Times New Roman" panose="02020603050405020304" pitchFamily="18" charset="0"/>
                <a:cs typeface="Times New Roman" panose="02020603050405020304" pitchFamily="18" charset="0"/>
              </a:rPr>
              <a:t>Relation state (or relation database instance</a:t>
            </a:r>
            <a:r>
              <a:rPr lang="en-IN" sz="4000" dirty="0">
                <a:latin typeface="Times New Roman" panose="02020603050405020304" pitchFamily="18" charset="0"/>
                <a:cs typeface="Times New Roman" panose="02020603050405020304" pitchFamily="18" charset="0"/>
              </a:rPr>
              <a:t>)</a:t>
            </a:r>
          </a:p>
          <a:p>
            <a:pPr>
              <a:lnSpc>
                <a:spcPct val="100000"/>
              </a:lnSpc>
            </a:pPr>
            <a:r>
              <a:rPr lang="en-IN" sz="3200" dirty="0">
                <a:latin typeface="Times New Roman" panose="02020603050405020304" pitchFamily="18" charset="0"/>
                <a:cs typeface="Times New Roman" panose="02020603050405020304" pitchFamily="18" charset="0"/>
              </a:rPr>
              <a:t>Relation state is a set of tuples at a given time</a:t>
            </a:r>
          </a:p>
        </p:txBody>
      </p:sp>
      <p:pic>
        <p:nvPicPr>
          <p:cNvPr id="5" name="Picture 4">
            <a:extLst>
              <a:ext uri="{FF2B5EF4-FFF2-40B4-BE49-F238E27FC236}">
                <a16:creationId xmlns:a16="http://schemas.microsoft.com/office/drawing/2014/main" id="{E510F490-4590-8F68-28EE-2381CDB0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2946400"/>
            <a:ext cx="11667067" cy="3884352"/>
          </a:xfrm>
          <a:prstGeom prst="rect">
            <a:avLst/>
          </a:prstGeom>
        </p:spPr>
      </p:pic>
    </p:spTree>
    <p:extLst>
      <p:ext uri="{BB962C8B-B14F-4D97-AF65-F5344CB8AC3E}">
        <p14:creationId xmlns:p14="http://schemas.microsoft.com/office/powerpoint/2010/main" val="269312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7D0E-AFC4-3005-7F8F-CE7DAC5B9770}"/>
              </a:ext>
            </a:extLst>
          </p:cNvPr>
          <p:cNvSpPr>
            <a:spLocks noGrp="1"/>
          </p:cNvSpPr>
          <p:nvPr>
            <p:ph type="title"/>
          </p:nvPr>
        </p:nvSpPr>
        <p:spPr>
          <a:xfrm>
            <a:off x="237067" y="-135466"/>
            <a:ext cx="11116733" cy="1117600"/>
          </a:xfrm>
        </p:spPr>
        <p:txBody>
          <a:bodyPr/>
          <a:lstStyle/>
          <a:p>
            <a:r>
              <a:rPr lang="en-IN" b="1" dirty="0">
                <a:latin typeface="Times New Roman" panose="02020603050405020304" pitchFamily="18" charset="0"/>
                <a:cs typeface="Times New Roman" panose="02020603050405020304" pitchFamily="18" charset="0"/>
              </a:rPr>
              <a:t>Relational database schema</a:t>
            </a:r>
          </a:p>
        </p:txBody>
      </p:sp>
      <p:sp>
        <p:nvSpPr>
          <p:cNvPr id="3" name="Content Placeholder 2">
            <a:extLst>
              <a:ext uri="{FF2B5EF4-FFF2-40B4-BE49-F238E27FC236}">
                <a16:creationId xmlns:a16="http://schemas.microsoft.com/office/drawing/2014/main" id="{A63E6398-2E88-F5A6-577C-7870771018CA}"/>
              </a:ext>
            </a:extLst>
          </p:cNvPr>
          <p:cNvSpPr>
            <a:spLocks noGrp="1"/>
          </p:cNvSpPr>
          <p:nvPr>
            <p:ph idx="1"/>
          </p:nvPr>
        </p:nvSpPr>
        <p:spPr>
          <a:xfrm>
            <a:off x="1" y="812800"/>
            <a:ext cx="12192000" cy="6045198"/>
          </a:xfrm>
        </p:spPr>
        <p:txBody>
          <a:bodyPr>
            <a:noAutofit/>
          </a:bodyPr>
          <a:lstStyle/>
          <a:p>
            <a:pPr algn="just">
              <a:lnSpc>
                <a:spcPct val="150000"/>
              </a:lnSpc>
            </a:pPr>
            <a:r>
              <a:rPr lang="en-IN" sz="3200" dirty="0">
                <a:latin typeface="Times New Roman" panose="02020603050405020304" pitchFamily="18" charset="0"/>
                <a:cs typeface="Times New Roman" panose="02020603050405020304" pitchFamily="18" charset="0"/>
              </a:rPr>
              <a:t>It is a set of relation schemas and a </a:t>
            </a:r>
            <a:r>
              <a:rPr lang="en-IN" sz="3200" b="1" dirty="0">
                <a:latin typeface="Times New Roman" panose="02020603050405020304" pitchFamily="18" charset="0"/>
                <a:cs typeface="Times New Roman" panose="02020603050405020304" pitchFamily="18" charset="0"/>
              </a:rPr>
              <a:t>set of integrity constraints.</a:t>
            </a:r>
          </a:p>
          <a:p>
            <a:pPr algn="just">
              <a:lnSpc>
                <a:spcPct val="150000"/>
              </a:lnSpc>
            </a:pPr>
            <a:r>
              <a:rPr lang="en-IN" sz="3200" dirty="0">
                <a:latin typeface="Times New Roman" panose="02020603050405020304" pitchFamily="18" charset="0"/>
                <a:cs typeface="Times New Roman" panose="02020603050405020304" pitchFamily="18" charset="0"/>
              </a:rPr>
              <a:t>If I consider Company database the relational database schema of that company  would have the collection of relation schemas like employee relational schema  like employee details  the department relation schema the project relational schema etc.</a:t>
            </a:r>
          </a:p>
          <a:p>
            <a:pPr algn="just">
              <a:lnSpc>
                <a:spcPct val="150000"/>
              </a:lnSpc>
            </a:pPr>
            <a:r>
              <a:rPr lang="en-IN" sz="3200" dirty="0">
                <a:latin typeface="Times New Roman" panose="02020603050405020304" pitchFamily="18" charset="0"/>
                <a:cs typeface="Times New Roman" panose="02020603050405020304" pitchFamily="18" charset="0"/>
              </a:rPr>
              <a:t>Collection of all these </a:t>
            </a:r>
            <a:r>
              <a:rPr lang="en-IN" sz="3200" b="1" dirty="0">
                <a:latin typeface="Times New Roman" panose="02020603050405020304" pitchFamily="18" charset="0"/>
                <a:cs typeface="Times New Roman" panose="02020603050405020304" pitchFamily="18" charset="0"/>
              </a:rPr>
              <a:t>relational schema with all the integrity constraints</a:t>
            </a:r>
            <a:r>
              <a:rPr lang="en-IN" sz="3200" dirty="0">
                <a:latin typeface="Times New Roman" panose="02020603050405020304" pitchFamily="18" charset="0"/>
                <a:cs typeface="Times New Roman" panose="02020603050405020304" pitchFamily="18" charset="0"/>
              </a:rPr>
              <a:t> make up the </a:t>
            </a:r>
            <a:r>
              <a:rPr lang="en-IN" sz="3200" b="1" dirty="0">
                <a:latin typeface="Times New Roman" panose="02020603050405020304" pitchFamily="18" charset="0"/>
                <a:cs typeface="Times New Roman" panose="02020603050405020304" pitchFamily="18" charset="0"/>
              </a:rPr>
              <a:t>relational database schema </a:t>
            </a:r>
            <a:r>
              <a:rPr lang="en-IN" sz="3200" dirty="0">
                <a:latin typeface="Times New Roman" panose="02020603050405020304" pitchFamily="18" charset="0"/>
                <a:cs typeface="Times New Roman" panose="02020603050405020304" pitchFamily="18" charset="0"/>
              </a:rPr>
              <a:t>for a company database.</a:t>
            </a:r>
          </a:p>
        </p:txBody>
      </p:sp>
    </p:spTree>
    <p:extLst>
      <p:ext uri="{BB962C8B-B14F-4D97-AF65-F5344CB8AC3E}">
        <p14:creationId xmlns:p14="http://schemas.microsoft.com/office/powerpoint/2010/main" val="126801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56F37B-7C6C-D74F-31FE-28154402B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400" y="491068"/>
            <a:ext cx="10938933" cy="5943600"/>
          </a:xfrm>
        </p:spPr>
      </p:pic>
    </p:spTree>
    <p:extLst>
      <p:ext uri="{BB962C8B-B14F-4D97-AF65-F5344CB8AC3E}">
        <p14:creationId xmlns:p14="http://schemas.microsoft.com/office/powerpoint/2010/main" val="147793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1AD9-45A6-3A81-6FF0-5D4678F731BA}"/>
              </a:ext>
            </a:extLst>
          </p:cNvPr>
          <p:cNvSpPr>
            <a:spLocks noGrp="1"/>
          </p:cNvSpPr>
          <p:nvPr>
            <p:ph type="title"/>
          </p:nvPr>
        </p:nvSpPr>
        <p:spPr>
          <a:xfrm>
            <a:off x="220133" y="1"/>
            <a:ext cx="11133667" cy="795866"/>
          </a:xfrm>
        </p:spPr>
        <p:txBody>
          <a:bodyPr>
            <a:normAutofit/>
          </a:bodyPr>
          <a:lstStyle/>
          <a:p>
            <a:r>
              <a:rPr lang="en-IN" sz="4800" b="1" dirty="0">
                <a:latin typeface="Times New Roman" panose="02020603050405020304" pitchFamily="18" charset="0"/>
                <a:cs typeface="Times New Roman" panose="02020603050405020304" pitchFamily="18" charset="0"/>
              </a:rPr>
              <a:t>Characteristics of relations</a:t>
            </a:r>
          </a:p>
        </p:txBody>
      </p:sp>
      <p:sp>
        <p:nvSpPr>
          <p:cNvPr id="3" name="Content Placeholder 2">
            <a:extLst>
              <a:ext uri="{FF2B5EF4-FFF2-40B4-BE49-F238E27FC236}">
                <a16:creationId xmlns:a16="http://schemas.microsoft.com/office/drawing/2014/main" id="{40950308-1638-D835-607A-EB6E53F20D5A}"/>
              </a:ext>
            </a:extLst>
          </p:cNvPr>
          <p:cNvSpPr>
            <a:spLocks noGrp="1"/>
          </p:cNvSpPr>
          <p:nvPr>
            <p:ph idx="1"/>
          </p:nvPr>
        </p:nvSpPr>
        <p:spPr>
          <a:xfrm>
            <a:off x="338667" y="948266"/>
            <a:ext cx="11633200" cy="6214533"/>
          </a:xfrm>
        </p:spPr>
        <p:txBody>
          <a:bodyPr>
            <a:normAutofit/>
          </a:bodyPr>
          <a:lstStyle/>
          <a:p>
            <a:pPr marL="0" indent="0">
              <a:buNone/>
            </a:pPr>
            <a:r>
              <a:rPr lang="en-IN" sz="3600" b="1" dirty="0">
                <a:latin typeface="Times New Roman" panose="02020603050405020304" pitchFamily="18" charset="0"/>
                <a:cs typeface="Times New Roman" panose="02020603050405020304" pitchFamily="18" charset="0"/>
              </a:rPr>
              <a:t>Ordering of tuples within a Relation</a:t>
            </a:r>
          </a:p>
          <a:p>
            <a:pPr algn="just">
              <a:lnSpc>
                <a:spcPct val="150000"/>
              </a:lnSpc>
            </a:pPr>
            <a:r>
              <a:rPr lang="en-IN" dirty="0">
                <a:latin typeface="Times New Roman" panose="02020603050405020304" pitchFamily="18" charset="0"/>
                <a:cs typeface="Times New Roman" panose="02020603050405020304" pitchFamily="18" charset="0"/>
              </a:rPr>
              <a:t>A relation or a table is a set of tuples or rows.</a:t>
            </a:r>
          </a:p>
          <a:p>
            <a:pPr algn="just">
              <a:lnSpc>
                <a:spcPct val="150000"/>
              </a:lnSpc>
            </a:pPr>
            <a:r>
              <a:rPr lang="en-IN" dirty="0">
                <a:latin typeface="Times New Roman" panose="02020603050405020304" pitchFamily="18" charset="0"/>
                <a:cs typeface="Times New Roman" panose="02020603050405020304" pitchFamily="18" charset="0"/>
              </a:rPr>
              <a:t>Mathematically the elements in a set don’t follow any order and theoretically relational databases were based on set theory. Therefore elements in the set need not fallow any order. </a:t>
            </a:r>
          </a:p>
        </p:txBody>
      </p:sp>
      <p:pic>
        <p:nvPicPr>
          <p:cNvPr id="5" name="Picture 4">
            <a:extLst>
              <a:ext uri="{FF2B5EF4-FFF2-40B4-BE49-F238E27FC236}">
                <a16:creationId xmlns:a16="http://schemas.microsoft.com/office/drawing/2014/main" id="{8410AA43-10A5-F45A-A588-9856F90E1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133" y="3886200"/>
            <a:ext cx="6502400" cy="2717800"/>
          </a:xfrm>
          <a:prstGeom prst="rect">
            <a:avLst/>
          </a:prstGeom>
        </p:spPr>
      </p:pic>
    </p:spTree>
    <p:extLst>
      <p:ext uri="{BB962C8B-B14F-4D97-AF65-F5344CB8AC3E}">
        <p14:creationId xmlns:p14="http://schemas.microsoft.com/office/powerpoint/2010/main" val="233991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2483-CB44-D9E6-24F3-9DFAA1EAE63C}"/>
              </a:ext>
            </a:extLst>
          </p:cNvPr>
          <p:cNvSpPr>
            <a:spLocks noGrp="1"/>
          </p:cNvSpPr>
          <p:nvPr>
            <p:ph type="title"/>
          </p:nvPr>
        </p:nvSpPr>
        <p:spPr>
          <a:xfrm>
            <a:off x="0" y="1"/>
            <a:ext cx="12192000" cy="1693332"/>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tuples in a relation need not have any  particular order.</a:t>
            </a:r>
            <a:br>
              <a:rPr lang="en-IN" dirty="0">
                <a:latin typeface="Times New Roman" panose="02020603050405020304" pitchFamily="18" charset="0"/>
                <a:cs typeface="Times New Roman" panose="02020603050405020304" pitchFamily="18" charset="0"/>
              </a:rPr>
            </a:br>
            <a:endParaRPr lang="en-IN" dirty="0"/>
          </a:p>
        </p:txBody>
      </p:sp>
      <p:pic>
        <p:nvPicPr>
          <p:cNvPr id="12" name="Picture 11">
            <a:extLst>
              <a:ext uri="{FF2B5EF4-FFF2-40B4-BE49-F238E27FC236}">
                <a16:creationId xmlns:a16="http://schemas.microsoft.com/office/drawing/2014/main" id="{AB198DC7-7BBD-90B4-AF39-691CEF517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021" y="1690688"/>
            <a:ext cx="6040016" cy="5034491"/>
          </a:xfrm>
          <a:prstGeom prst="rect">
            <a:avLst/>
          </a:prstGeom>
        </p:spPr>
      </p:pic>
      <p:pic>
        <p:nvPicPr>
          <p:cNvPr id="18" name="Picture 17">
            <a:extLst>
              <a:ext uri="{FF2B5EF4-FFF2-40B4-BE49-F238E27FC236}">
                <a16:creationId xmlns:a16="http://schemas.microsoft.com/office/drawing/2014/main" id="{4A23F19F-7439-09D7-A5EF-817C2464F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0688"/>
            <a:ext cx="5980059" cy="5034491"/>
          </a:xfrm>
          <a:prstGeom prst="rect">
            <a:avLst/>
          </a:prstGeom>
        </p:spPr>
      </p:pic>
    </p:spTree>
    <p:extLst>
      <p:ext uri="{BB962C8B-B14F-4D97-AF65-F5344CB8AC3E}">
        <p14:creationId xmlns:p14="http://schemas.microsoft.com/office/powerpoint/2010/main" val="3743115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56A4C3-55DB-02D5-6373-40B8CD254668}"/>
              </a:ext>
            </a:extLst>
          </p:cNvPr>
          <p:cNvSpPr>
            <a:spLocks noGrp="1"/>
          </p:cNvSpPr>
          <p:nvPr>
            <p:ph idx="1"/>
          </p:nvPr>
        </p:nvSpPr>
        <p:spPr>
          <a:xfrm>
            <a:off x="838200" y="931333"/>
            <a:ext cx="10515600" cy="5245630"/>
          </a:xfrm>
        </p:spPr>
        <p:txBody>
          <a:bodyPr/>
          <a:lstStyle/>
          <a:p>
            <a:pPr>
              <a:lnSpc>
                <a:spcPct val="150000"/>
              </a:lnSpc>
            </a:pPr>
            <a:r>
              <a:rPr lang="en-IN" sz="3200" dirty="0">
                <a:latin typeface="Times New Roman" panose="02020603050405020304" pitchFamily="18" charset="0"/>
                <a:cs typeface="Times New Roman" panose="02020603050405020304" pitchFamily="18" charset="0"/>
              </a:rPr>
              <a:t>But when it comes to files all the records are physically stored on disk or in the memory and since its physically stored it would be good to have an order among the record like first record second record so on. This help in searching and retrieving records faster.</a:t>
            </a:r>
          </a:p>
          <a:p>
            <a:endParaRPr lang="en-IN" dirty="0"/>
          </a:p>
        </p:txBody>
      </p:sp>
    </p:spTree>
    <p:extLst>
      <p:ext uri="{BB962C8B-B14F-4D97-AF65-F5344CB8AC3E}">
        <p14:creationId xmlns:p14="http://schemas.microsoft.com/office/powerpoint/2010/main" val="228802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6C26-EFA5-2E32-38F4-F3EA62CB5627}"/>
              </a:ext>
            </a:extLst>
          </p:cNvPr>
          <p:cNvSpPr>
            <a:spLocks noGrp="1"/>
          </p:cNvSpPr>
          <p:nvPr>
            <p:ph type="title"/>
          </p:nvPr>
        </p:nvSpPr>
        <p:spPr>
          <a:xfrm>
            <a:off x="370703" y="1"/>
            <a:ext cx="10983097" cy="914400"/>
          </a:xfrm>
        </p:spPr>
        <p:txBody>
          <a:bodyPr>
            <a:normAutofit/>
          </a:bodyPr>
          <a:lstStyle/>
          <a:p>
            <a:r>
              <a:rPr lang="en-IN" sz="4800" b="1" dirty="0">
                <a:latin typeface="Times New Roman" panose="02020603050405020304" pitchFamily="18" charset="0"/>
                <a:cs typeface="Times New Roman" panose="02020603050405020304" pitchFamily="18" charset="0"/>
              </a:rPr>
              <a:t>Ordering of values within a Tuple</a:t>
            </a:r>
          </a:p>
        </p:txBody>
      </p:sp>
      <p:sp>
        <p:nvSpPr>
          <p:cNvPr id="3" name="Content Placeholder 2">
            <a:extLst>
              <a:ext uri="{FF2B5EF4-FFF2-40B4-BE49-F238E27FC236}">
                <a16:creationId xmlns:a16="http://schemas.microsoft.com/office/drawing/2014/main" id="{06590CB9-3F05-B5A7-EEDC-072DE93D063C}"/>
              </a:ext>
            </a:extLst>
          </p:cNvPr>
          <p:cNvSpPr>
            <a:spLocks noGrp="1"/>
          </p:cNvSpPr>
          <p:nvPr>
            <p:ph idx="1"/>
          </p:nvPr>
        </p:nvSpPr>
        <p:spPr>
          <a:xfrm>
            <a:off x="0" y="795867"/>
            <a:ext cx="12192000" cy="6485466"/>
          </a:xfrm>
        </p:spPr>
        <p:txBody>
          <a:bodyPr>
            <a:normAutofit/>
          </a:bodyPr>
          <a:lstStyle/>
          <a:p>
            <a:pPr algn="just">
              <a:lnSpc>
                <a:spcPct val="150000"/>
              </a:lnSpc>
            </a:pPr>
            <a:r>
              <a:rPr lang="en-IN" sz="4000" dirty="0">
                <a:latin typeface="Times New Roman" panose="02020603050405020304" pitchFamily="18" charset="0"/>
                <a:cs typeface="Times New Roman" panose="02020603050405020304" pitchFamily="18" charset="0"/>
              </a:rPr>
              <a:t>An </a:t>
            </a:r>
            <a:r>
              <a:rPr lang="en-IN" sz="4000" b="1" dirty="0">
                <a:latin typeface="Times New Roman" panose="02020603050405020304" pitchFamily="18" charset="0"/>
                <a:cs typeface="Times New Roman" panose="02020603050405020304" pitchFamily="18" charset="0"/>
              </a:rPr>
              <a:t>n-tuple</a:t>
            </a:r>
            <a:r>
              <a:rPr lang="en-IN" sz="4000" dirty="0">
                <a:latin typeface="Times New Roman" panose="02020603050405020304" pitchFamily="18" charset="0"/>
                <a:cs typeface="Times New Roman" panose="02020603050405020304" pitchFamily="18" charset="0"/>
              </a:rPr>
              <a:t> is an ordered list of n values, so ordering of values in a tuple is important.</a:t>
            </a:r>
          </a:p>
          <a:p>
            <a:pPr algn="just">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B5123AAB-EF12-8A74-BC83-940719D64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2943754"/>
            <a:ext cx="9516533" cy="3914246"/>
          </a:xfrm>
          <a:prstGeom prst="rect">
            <a:avLst/>
          </a:prstGeom>
        </p:spPr>
      </p:pic>
    </p:spTree>
    <p:extLst>
      <p:ext uri="{BB962C8B-B14F-4D97-AF65-F5344CB8AC3E}">
        <p14:creationId xmlns:p14="http://schemas.microsoft.com/office/powerpoint/2010/main" val="193373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CCD16-5B27-1BB4-4B69-30A1B7A544E4}"/>
              </a:ext>
            </a:extLst>
          </p:cNvPr>
          <p:cNvSpPr>
            <a:spLocks noGrp="1"/>
          </p:cNvSpPr>
          <p:nvPr>
            <p:ph idx="1"/>
          </p:nvPr>
        </p:nvSpPr>
        <p:spPr>
          <a:xfrm>
            <a:off x="-1" y="0"/>
            <a:ext cx="12191999" cy="6176963"/>
          </a:xfrm>
        </p:spPr>
        <p:txBody>
          <a:bodyPr>
            <a:normAutofit/>
          </a:bodyPr>
          <a:lstStyle/>
          <a:p>
            <a:pPr algn="just">
              <a:lnSpc>
                <a:spcPct val="150000"/>
              </a:lnSpc>
            </a:pPr>
            <a:r>
              <a:rPr lang="en-IN" sz="3200" dirty="0">
                <a:latin typeface="Times New Roman" panose="02020603050405020304" pitchFamily="18" charset="0"/>
                <a:cs typeface="Times New Roman" panose="02020603050405020304" pitchFamily="18" charset="0"/>
              </a:rPr>
              <a:t>With an alternative definition of relation, ordering of values in a tuple is unnecessary.</a:t>
            </a:r>
          </a:p>
          <a:p>
            <a:pPr algn="just">
              <a:lnSpc>
                <a:spcPct val="150000"/>
              </a:lnSpc>
            </a:pPr>
            <a:r>
              <a:rPr lang="en-IN" sz="3200" dirty="0">
                <a:latin typeface="Times New Roman" panose="02020603050405020304" pitchFamily="18" charset="0"/>
                <a:cs typeface="Times New Roman" panose="02020603050405020304" pitchFamily="18" charset="0"/>
              </a:rPr>
              <a:t>A tuple is defined as a set of (&lt;attributes&gt;,&lt;values&gt;) pair, then ordering of attribute is not important because the attribute name and the corresponding values is mention together .</a:t>
            </a:r>
          </a:p>
          <a:p>
            <a:pPr algn="just">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1954D8D6-FEC1-CC63-146B-4BE40528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2" y="4233333"/>
            <a:ext cx="11819467" cy="2335747"/>
          </a:xfrm>
          <a:prstGeom prst="rect">
            <a:avLst/>
          </a:prstGeom>
        </p:spPr>
      </p:pic>
    </p:spTree>
    <p:extLst>
      <p:ext uri="{BB962C8B-B14F-4D97-AF65-F5344CB8AC3E}">
        <p14:creationId xmlns:p14="http://schemas.microsoft.com/office/powerpoint/2010/main" val="290711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32DD1-FB58-7582-6649-22BF69576252}"/>
              </a:ext>
            </a:extLst>
          </p:cNvPr>
          <p:cNvSpPr>
            <a:spLocks noGrp="1"/>
          </p:cNvSpPr>
          <p:nvPr>
            <p:ph idx="1"/>
          </p:nvPr>
        </p:nvSpPr>
        <p:spPr>
          <a:xfrm>
            <a:off x="270934" y="287867"/>
            <a:ext cx="11650132" cy="5889096"/>
          </a:xfrm>
        </p:spPr>
        <p:txBody>
          <a:bodyPr/>
          <a:lstStyle/>
          <a:p>
            <a:pPr algn="just">
              <a:lnSpc>
                <a:spcPct val="150000"/>
              </a:lnSpc>
            </a:pPr>
            <a:r>
              <a:rPr lang="en-IN" sz="3600" dirty="0">
                <a:latin typeface="Times New Roman" panose="02020603050405020304" pitchFamily="18" charset="0"/>
                <a:cs typeface="Times New Roman" panose="02020603050405020304" pitchFamily="18" charset="0"/>
              </a:rPr>
              <a:t>Even if we will change the order of these pairs as given over here the meaning will not change.</a:t>
            </a:r>
          </a:p>
          <a:p>
            <a:pPr algn="just">
              <a:lnSpc>
                <a:spcPct val="150000"/>
              </a:lnSpc>
            </a:pPr>
            <a:r>
              <a:rPr lang="en-IN" sz="3600" dirty="0">
                <a:latin typeface="Times New Roman" panose="02020603050405020304" pitchFamily="18" charset="0"/>
                <a:cs typeface="Times New Roman" panose="02020603050405020304" pitchFamily="18" charset="0"/>
              </a:rPr>
              <a:t>But in RDBMS we use relation or table to store the data ordering of values within a tuple is important.</a:t>
            </a:r>
          </a:p>
          <a:p>
            <a:endParaRPr lang="en-IN" dirty="0"/>
          </a:p>
        </p:txBody>
      </p:sp>
      <p:pic>
        <p:nvPicPr>
          <p:cNvPr id="7" name="Picture 6">
            <a:extLst>
              <a:ext uri="{FF2B5EF4-FFF2-40B4-BE49-F238E27FC236}">
                <a16:creationId xmlns:a16="http://schemas.microsoft.com/office/drawing/2014/main" id="{DD8DE6C3-A478-ECAF-A414-5F859FCE3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4" y="4095876"/>
            <a:ext cx="11650132" cy="2338791"/>
          </a:xfrm>
          <a:prstGeom prst="rect">
            <a:avLst/>
          </a:prstGeom>
        </p:spPr>
      </p:pic>
    </p:spTree>
    <p:extLst>
      <p:ext uri="{BB962C8B-B14F-4D97-AF65-F5344CB8AC3E}">
        <p14:creationId xmlns:p14="http://schemas.microsoft.com/office/powerpoint/2010/main" val="46207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D9C4-711A-E2DF-3374-0D28D81996B4}"/>
              </a:ext>
            </a:extLst>
          </p:cNvPr>
          <p:cNvSpPr>
            <a:spLocks noGrp="1"/>
          </p:cNvSpPr>
          <p:nvPr>
            <p:ph type="title"/>
          </p:nvPr>
        </p:nvSpPr>
        <p:spPr>
          <a:xfrm>
            <a:off x="338667" y="0"/>
            <a:ext cx="11015133" cy="1161536"/>
          </a:xfrm>
        </p:spPr>
        <p:txBody>
          <a:bodyPr/>
          <a:lstStyle/>
          <a:p>
            <a:r>
              <a:rPr lang="en-IN" b="1" dirty="0">
                <a:latin typeface="Times New Roman" panose="02020603050405020304" pitchFamily="18" charset="0"/>
                <a:cs typeface="Times New Roman" panose="02020603050405020304" pitchFamily="18" charset="0"/>
              </a:rPr>
              <a:t>Values and Null in Tuple</a:t>
            </a:r>
          </a:p>
        </p:txBody>
      </p:sp>
      <p:sp>
        <p:nvSpPr>
          <p:cNvPr id="3" name="Content Placeholder 2">
            <a:extLst>
              <a:ext uri="{FF2B5EF4-FFF2-40B4-BE49-F238E27FC236}">
                <a16:creationId xmlns:a16="http://schemas.microsoft.com/office/drawing/2014/main" id="{C39A0804-9979-3B09-A737-F2C5DB8B323A}"/>
              </a:ext>
            </a:extLst>
          </p:cNvPr>
          <p:cNvSpPr>
            <a:spLocks noGrp="1"/>
          </p:cNvSpPr>
          <p:nvPr>
            <p:ph idx="1"/>
          </p:nvPr>
        </p:nvSpPr>
        <p:spPr>
          <a:xfrm>
            <a:off x="338666" y="1161536"/>
            <a:ext cx="11362267" cy="5696464"/>
          </a:xfrm>
        </p:spPr>
        <p:txBody>
          <a:bodyPr>
            <a:normAutofit/>
          </a:bodyPr>
          <a:lstStyle/>
          <a:p>
            <a:pPr algn="just">
              <a:lnSpc>
                <a:spcPct val="150000"/>
              </a:lnSpc>
            </a:pPr>
            <a:r>
              <a:rPr lang="en-IN" sz="3200" dirty="0">
                <a:latin typeface="Times New Roman" panose="02020603050405020304" pitchFamily="18" charset="0"/>
                <a:cs typeface="Times New Roman" panose="02020603050405020304" pitchFamily="18" charset="0"/>
              </a:rPr>
              <a:t>Each value in tuple is a </a:t>
            </a:r>
            <a:r>
              <a:rPr lang="en-IN" sz="3200" b="1" dirty="0">
                <a:latin typeface="Times New Roman" panose="02020603050405020304" pitchFamily="18" charset="0"/>
                <a:cs typeface="Times New Roman" panose="02020603050405020304" pitchFamily="18" charset="0"/>
              </a:rPr>
              <a:t>atomic value</a:t>
            </a:r>
            <a:r>
              <a:rPr lang="en-IN" sz="3200" dirty="0">
                <a:latin typeface="Times New Roman" panose="02020603050405020304" pitchFamily="18" charset="0"/>
                <a:cs typeface="Times New Roman" panose="02020603050405020304" pitchFamily="18" charset="0"/>
              </a:rPr>
              <a:t>(that is it has to be a value that cannot be divided further).</a:t>
            </a:r>
          </a:p>
          <a:p>
            <a:pPr algn="just">
              <a:lnSpc>
                <a:spcPct val="150000"/>
              </a:lnSpc>
            </a:pPr>
            <a:r>
              <a:rPr lang="en-IN" sz="3200" dirty="0">
                <a:latin typeface="Times New Roman" panose="02020603050405020304" pitchFamily="18" charset="0"/>
                <a:cs typeface="Times New Roman" panose="02020603050405020304" pitchFamily="18" charset="0"/>
              </a:rPr>
              <a:t> Since the values has to be atomic we cannot  have composite  or multivalued attribute in RDBMS and because of that it is called as </a:t>
            </a:r>
            <a:r>
              <a:rPr lang="en-IN" sz="3200" b="1" dirty="0">
                <a:latin typeface="Times New Roman" panose="02020603050405020304" pitchFamily="18" charset="0"/>
                <a:cs typeface="Times New Roman" panose="02020603050405020304" pitchFamily="18" charset="0"/>
              </a:rPr>
              <a:t>flat relation model.</a:t>
            </a:r>
          </a:p>
          <a:p>
            <a:pPr algn="just">
              <a:lnSpc>
                <a:spcPct val="150000"/>
              </a:lnSpc>
            </a:pPr>
            <a:endParaRPr lang="en-IN" dirty="0"/>
          </a:p>
        </p:txBody>
      </p:sp>
    </p:spTree>
    <p:extLst>
      <p:ext uri="{BB962C8B-B14F-4D97-AF65-F5344CB8AC3E}">
        <p14:creationId xmlns:p14="http://schemas.microsoft.com/office/powerpoint/2010/main" val="212332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989F-E4EE-2922-12BA-7C2F1DB8CBE2}"/>
              </a:ext>
            </a:extLst>
          </p:cNvPr>
          <p:cNvSpPr>
            <a:spLocks noGrp="1"/>
          </p:cNvSpPr>
          <p:nvPr>
            <p:ph type="title"/>
          </p:nvPr>
        </p:nvSpPr>
        <p:spPr>
          <a:xfrm>
            <a:off x="292443" y="-1"/>
            <a:ext cx="11409227" cy="689114"/>
          </a:xfrm>
        </p:spPr>
        <p:txBody>
          <a:bodyPr>
            <a:normAutofit fontScale="90000"/>
          </a:bodyPr>
          <a:lstStyle/>
          <a:p>
            <a:r>
              <a:rPr lang="en-IN" b="1" dirty="0">
                <a:latin typeface="Times New Roman" panose="02020603050405020304" pitchFamily="18" charset="0"/>
                <a:cs typeface="Times New Roman" panose="02020603050405020304" pitchFamily="18" charset="0"/>
              </a:rPr>
              <a:t>History of Relational data Model</a:t>
            </a:r>
          </a:p>
        </p:txBody>
      </p:sp>
      <p:sp>
        <p:nvSpPr>
          <p:cNvPr id="3" name="Content Placeholder 2">
            <a:extLst>
              <a:ext uri="{FF2B5EF4-FFF2-40B4-BE49-F238E27FC236}">
                <a16:creationId xmlns:a16="http://schemas.microsoft.com/office/drawing/2014/main" id="{EE076645-5BFB-7515-9737-A5D3595A8EA4}"/>
              </a:ext>
            </a:extLst>
          </p:cNvPr>
          <p:cNvSpPr>
            <a:spLocks noGrp="1"/>
          </p:cNvSpPr>
          <p:nvPr>
            <p:ph idx="1"/>
          </p:nvPr>
        </p:nvSpPr>
        <p:spPr>
          <a:xfrm>
            <a:off x="197708" y="583894"/>
            <a:ext cx="11701849" cy="6274106"/>
          </a:xfrm>
        </p:spPr>
        <p:txBody>
          <a:bodyPr>
            <a:normAutofit fontScale="92500"/>
          </a:bodyPr>
          <a:lstStyle/>
          <a:p>
            <a:pPr algn="just">
              <a:lnSpc>
                <a:spcPct val="150000"/>
              </a:lnSpc>
            </a:pPr>
            <a:r>
              <a:rPr lang="en-IN" sz="2400" dirty="0">
                <a:latin typeface="Times New Roman" panose="02020603050405020304" pitchFamily="18" charset="0"/>
                <a:cs typeface="Times New Roman" panose="02020603050405020304" pitchFamily="18" charset="0"/>
              </a:rPr>
              <a:t>Relational data model was first introduced in 1970 by a computer scientist and mathematician. </a:t>
            </a:r>
            <a:r>
              <a:rPr lang="en-IN" sz="2400" b="1" dirty="0">
                <a:latin typeface="Times New Roman" panose="02020603050405020304" pitchFamily="18" charset="0"/>
                <a:cs typeface="Times New Roman" panose="02020603050405020304" pitchFamily="18" charset="0"/>
              </a:rPr>
              <a:t>Ted Codd.</a:t>
            </a:r>
          </a:p>
          <a:p>
            <a:pPr algn="just">
              <a:lnSpc>
                <a:spcPct val="150000"/>
              </a:lnSpc>
            </a:pPr>
            <a:r>
              <a:rPr lang="en-IN" sz="2400" dirty="0">
                <a:latin typeface="Times New Roman" panose="02020603050405020304" pitchFamily="18" charset="0"/>
                <a:cs typeface="Times New Roman" panose="02020603050405020304" pitchFamily="18" charset="0"/>
              </a:rPr>
              <a:t>In this model he gave </a:t>
            </a:r>
            <a:r>
              <a:rPr lang="en-IN" sz="2400" b="1" dirty="0">
                <a:latin typeface="Times New Roman" panose="02020603050405020304" pitchFamily="18" charset="0"/>
                <a:cs typeface="Times New Roman" panose="02020603050405020304" pitchFamily="18" charset="0"/>
              </a:rPr>
              <a:t>a simple way of storing data </a:t>
            </a:r>
            <a:r>
              <a:rPr lang="en-IN" sz="2400" dirty="0">
                <a:latin typeface="Times New Roman" panose="02020603050405020304" pitchFamily="18" charset="0"/>
                <a:cs typeface="Times New Roman" panose="02020603050405020304" pitchFamily="18" charset="0"/>
              </a:rPr>
              <a:t>to as well as </a:t>
            </a:r>
            <a:r>
              <a:rPr lang="en-IN" sz="2400" b="1" dirty="0">
                <a:latin typeface="Times New Roman" panose="02020603050405020304" pitchFamily="18" charset="0"/>
                <a:cs typeface="Times New Roman" panose="02020603050405020304" pitchFamily="18" charset="0"/>
              </a:rPr>
              <a:t>retrieving data from rows and columns in a table </a:t>
            </a:r>
            <a:r>
              <a:rPr lang="en-IN" sz="2400" dirty="0">
                <a:latin typeface="Times New Roman" panose="02020603050405020304" pitchFamily="18" charset="0"/>
                <a:cs typeface="Times New Roman" panose="02020603050405020304" pitchFamily="18" charset="0"/>
              </a:rPr>
              <a:t>that is this model is all both organizing data into tables with rows and columns.</a:t>
            </a:r>
          </a:p>
          <a:p>
            <a:pPr algn="just">
              <a:lnSpc>
                <a:spcPct val="150000"/>
              </a:lnSpc>
            </a:pPr>
            <a:r>
              <a:rPr lang="en-IN" sz="2400" dirty="0">
                <a:latin typeface="Times New Roman" panose="02020603050405020304" pitchFamily="18" charset="0"/>
                <a:cs typeface="Times New Roman" panose="02020603050405020304" pitchFamily="18" charset="0"/>
              </a:rPr>
              <a:t>Relational  data model uses the concept of mathematical relation and theoretically it is based on set theory.</a:t>
            </a:r>
          </a:p>
          <a:p>
            <a:pPr algn="just">
              <a:lnSpc>
                <a:spcPct val="150000"/>
              </a:lnSpc>
            </a:pPr>
            <a:r>
              <a:rPr lang="en-IN" sz="2400" dirty="0">
                <a:latin typeface="Times New Roman" panose="02020603050405020304" pitchFamily="18" charset="0"/>
                <a:cs typeface="Times New Roman" panose="02020603050405020304" pitchFamily="18" charset="0"/>
              </a:rPr>
              <a:t>The first commercial implementations of the relational model was by Oracle DBMS and even IBM started to implement the same. SQL/DS System is IBMs first commercial relational database management system.</a:t>
            </a:r>
          </a:p>
          <a:p>
            <a:pPr algn="just">
              <a:lnSpc>
                <a:spcPct val="150000"/>
              </a:lnSpc>
            </a:pPr>
            <a:r>
              <a:rPr lang="en-IN" sz="2400" dirty="0">
                <a:latin typeface="Times New Roman" panose="02020603050405020304" pitchFamily="18" charset="0"/>
                <a:cs typeface="Times New Roman" panose="02020603050405020304" pitchFamily="18" charset="0"/>
              </a:rPr>
              <a:t>Current popular RDBMS are the SQL server and access from Microsoft ,DB2 and Informix from IBM etc. SQL query language became the standard language for these commercial RDBMS.</a:t>
            </a:r>
          </a:p>
          <a:p>
            <a:pPr marL="0" indent="0">
              <a:buNone/>
            </a:pPr>
            <a:endParaRPr lang="en-IN" dirty="0"/>
          </a:p>
          <a:p>
            <a:endParaRPr lang="en-IN" dirty="0"/>
          </a:p>
        </p:txBody>
      </p:sp>
    </p:spTree>
    <p:extLst>
      <p:ext uri="{BB962C8B-B14F-4D97-AF65-F5344CB8AC3E}">
        <p14:creationId xmlns:p14="http://schemas.microsoft.com/office/powerpoint/2010/main" val="140967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487C5-F867-C163-547A-5659559D4BBC}"/>
              </a:ext>
            </a:extLst>
          </p:cNvPr>
          <p:cNvSpPr>
            <a:spLocks noGrp="1"/>
          </p:cNvSpPr>
          <p:nvPr>
            <p:ph idx="1"/>
          </p:nvPr>
        </p:nvSpPr>
        <p:spPr>
          <a:xfrm>
            <a:off x="0" y="0"/>
            <a:ext cx="12192000" cy="6176963"/>
          </a:xfrm>
        </p:spPr>
        <p:txBody>
          <a:bodyPr>
            <a:normAutofit/>
          </a:bodyPr>
          <a:lstStyle/>
          <a:p>
            <a:pPr algn="just">
              <a:lnSpc>
                <a:spcPct val="150000"/>
              </a:lnSpc>
            </a:pPr>
            <a:r>
              <a:rPr lang="en-IN" sz="3600" dirty="0">
                <a:latin typeface="Times New Roman" panose="02020603050405020304" pitchFamily="18" charset="0"/>
                <a:cs typeface="Times New Roman" panose="02020603050405020304" pitchFamily="18" charset="0"/>
              </a:rPr>
              <a:t>In RDBMS or in relational databases these multivalued attribute should be represented by separate relations or separate tables .</a:t>
            </a:r>
          </a:p>
          <a:p>
            <a:endParaRPr lang="en-IN" dirty="0"/>
          </a:p>
        </p:txBody>
      </p:sp>
      <p:pic>
        <p:nvPicPr>
          <p:cNvPr id="5" name="Picture 4">
            <a:extLst>
              <a:ext uri="{FF2B5EF4-FFF2-40B4-BE49-F238E27FC236}">
                <a16:creationId xmlns:a16="http://schemas.microsoft.com/office/drawing/2014/main" id="{68670AD9-8C9B-71A3-187F-0F83D5324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7" y="1803400"/>
            <a:ext cx="11734800" cy="2159000"/>
          </a:xfrm>
          <a:prstGeom prst="rect">
            <a:avLst/>
          </a:prstGeom>
        </p:spPr>
      </p:pic>
      <p:pic>
        <p:nvPicPr>
          <p:cNvPr id="7" name="Picture 6">
            <a:extLst>
              <a:ext uri="{FF2B5EF4-FFF2-40B4-BE49-F238E27FC236}">
                <a16:creationId xmlns:a16="http://schemas.microsoft.com/office/drawing/2014/main" id="{E410829B-606F-E9DF-D9FF-F4DE85B86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7" y="4250268"/>
            <a:ext cx="11734800" cy="2438400"/>
          </a:xfrm>
          <a:prstGeom prst="rect">
            <a:avLst/>
          </a:prstGeom>
        </p:spPr>
      </p:pic>
    </p:spTree>
    <p:extLst>
      <p:ext uri="{BB962C8B-B14F-4D97-AF65-F5344CB8AC3E}">
        <p14:creationId xmlns:p14="http://schemas.microsoft.com/office/powerpoint/2010/main" val="98838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112BE-4254-4909-2A10-11BAE96341E8}"/>
              </a:ext>
            </a:extLst>
          </p:cNvPr>
          <p:cNvSpPr>
            <a:spLocks noGrp="1"/>
          </p:cNvSpPr>
          <p:nvPr>
            <p:ph idx="1"/>
          </p:nvPr>
        </p:nvSpPr>
        <p:spPr>
          <a:xfrm>
            <a:off x="457199" y="186268"/>
            <a:ext cx="11345333" cy="5990696"/>
          </a:xfrm>
        </p:spPr>
        <p:txBody>
          <a:bodyPr/>
          <a:lstStyle/>
          <a:p>
            <a:pPr>
              <a:lnSpc>
                <a:spcPct val="150000"/>
              </a:lnSpc>
            </a:pPr>
            <a:r>
              <a:rPr lang="en-IN" sz="3200" dirty="0">
                <a:latin typeface="Times New Roman" panose="02020603050405020304" pitchFamily="18" charset="0"/>
                <a:cs typeface="Times New Roman" panose="02020603050405020304" pitchFamily="18" charset="0"/>
              </a:rPr>
              <a:t>Null values can be used when the values are unknow  or when the value exists but it is not available or when the value is not applicable to that particular tuple.</a:t>
            </a:r>
          </a:p>
          <a:p>
            <a:endParaRPr lang="en-IN" dirty="0"/>
          </a:p>
        </p:txBody>
      </p:sp>
      <p:pic>
        <p:nvPicPr>
          <p:cNvPr id="5" name="Picture 4">
            <a:extLst>
              <a:ext uri="{FF2B5EF4-FFF2-40B4-BE49-F238E27FC236}">
                <a16:creationId xmlns:a16="http://schemas.microsoft.com/office/drawing/2014/main" id="{161C7FF7-3EEC-B1DB-751D-2BFEFFDAA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68" y="2692400"/>
            <a:ext cx="11175999" cy="3979333"/>
          </a:xfrm>
          <a:prstGeom prst="rect">
            <a:avLst/>
          </a:prstGeom>
        </p:spPr>
      </p:pic>
    </p:spTree>
    <p:extLst>
      <p:ext uri="{BB962C8B-B14F-4D97-AF65-F5344CB8AC3E}">
        <p14:creationId xmlns:p14="http://schemas.microsoft.com/office/powerpoint/2010/main" val="116766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A6ED-45A1-7D34-9DDA-87C003673A7F}"/>
              </a:ext>
            </a:extLst>
          </p:cNvPr>
          <p:cNvSpPr>
            <a:spLocks noGrp="1"/>
          </p:cNvSpPr>
          <p:nvPr>
            <p:ph type="title"/>
          </p:nvPr>
        </p:nvSpPr>
        <p:spPr>
          <a:xfrm>
            <a:off x="271849" y="1"/>
            <a:ext cx="11081951" cy="1253066"/>
          </a:xfrm>
        </p:spPr>
        <p:txBody>
          <a:bodyPr/>
          <a:lstStyle/>
          <a:p>
            <a:r>
              <a:rPr lang="en-IN" b="1" dirty="0">
                <a:latin typeface="Times New Roman" panose="02020603050405020304" pitchFamily="18" charset="0"/>
                <a:cs typeface="Times New Roman" panose="02020603050405020304" pitchFamily="18" charset="0"/>
              </a:rPr>
              <a:t>Interpretation of a relation</a:t>
            </a:r>
          </a:p>
        </p:txBody>
      </p:sp>
      <p:sp>
        <p:nvSpPr>
          <p:cNvPr id="3" name="Content Placeholder 2">
            <a:extLst>
              <a:ext uri="{FF2B5EF4-FFF2-40B4-BE49-F238E27FC236}">
                <a16:creationId xmlns:a16="http://schemas.microsoft.com/office/drawing/2014/main" id="{78E3E53C-DEFB-3C19-480C-8BB5D9EC3742}"/>
              </a:ext>
            </a:extLst>
          </p:cNvPr>
          <p:cNvSpPr>
            <a:spLocks noGrp="1"/>
          </p:cNvSpPr>
          <p:nvPr>
            <p:ph idx="1"/>
          </p:nvPr>
        </p:nvSpPr>
        <p:spPr>
          <a:xfrm>
            <a:off x="383059" y="1025612"/>
            <a:ext cx="11470274" cy="5832388"/>
          </a:xfrm>
        </p:spPr>
        <p:txBody>
          <a:bodyPr>
            <a:normAutofit/>
          </a:bodyPr>
          <a:lstStyle/>
          <a:p>
            <a:pPr algn="just">
              <a:lnSpc>
                <a:spcPct val="150000"/>
              </a:lnSpc>
            </a:pPr>
            <a:r>
              <a:rPr lang="en-IN" sz="320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Relation schema can be represented as a </a:t>
            </a:r>
            <a:r>
              <a:rPr lang="en-IN" sz="3200" b="1" dirty="0">
                <a:latin typeface="Times New Roman" panose="02020603050405020304" pitchFamily="18" charset="0"/>
                <a:cs typeface="Times New Roman" panose="02020603050405020304" pitchFamily="18" charset="0"/>
              </a:rPr>
              <a:t>declaration or assertion.</a:t>
            </a:r>
          </a:p>
          <a:p>
            <a:pPr algn="just">
              <a:lnSpc>
                <a:spcPct val="150000"/>
              </a:lnSpc>
            </a:pPr>
            <a:r>
              <a:rPr lang="en-IN" sz="3200" dirty="0">
                <a:latin typeface="Times New Roman" panose="02020603050405020304" pitchFamily="18" charset="0"/>
                <a:cs typeface="Times New Roman" panose="02020603050405020304" pitchFamily="18" charset="0"/>
              </a:rPr>
              <a:t>These relation schema declares or asserts that each student entity has a roll number, name ,age and a mobile number.</a:t>
            </a:r>
          </a:p>
          <a:p>
            <a:pPr algn="just">
              <a:lnSpc>
                <a:spcPct val="150000"/>
              </a:lnSpc>
            </a:pPr>
            <a:endParaRPr lang="en-IN" sz="32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8" name="Content Placeholder 7">
            <a:extLst>
              <a:ext uri="{FF2B5EF4-FFF2-40B4-BE49-F238E27FC236}">
                <a16:creationId xmlns:a16="http://schemas.microsoft.com/office/drawing/2014/main" id="{685F12D4-50E8-EC2B-5DCB-A68EA2C1C664}"/>
              </a:ext>
            </a:extLst>
          </p:cNvPr>
          <p:cNvPicPr>
            <a:picLocks noChangeAspect="1"/>
          </p:cNvPicPr>
          <p:nvPr/>
        </p:nvPicPr>
        <p:blipFill>
          <a:blip r:embed="rId2"/>
          <a:stretch>
            <a:fillRect/>
          </a:stretch>
        </p:blipFill>
        <p:spPr>
          <a:xfrm>
            <a:off x="694267" y="4545454"/>
            <a:ext cx="10905066" cy="1659467"/>
          </a:xfrm>
          <a:prstGeom prst="rect">
            <a:avLst/>
          </a:prstGeom>
        </p:spPr>
      </p:pic>
    </p:spTree>
    <p:extLst>
      <p:ext uri="{BB962C8B-B14F-4D97-AF65-F5344CB8AC3E}">
        <p14:creationId xmlns:p14="http://schemas.microsoft.com/office/powerpoint/2010/main" val="332796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12696CE-17AF-EF75-2DBF-3ACF1C3A7601}"/>
              </a:ext>
            </a:extLst>
          </p:cNvPr>
          <p:cNvPicPr>
            <a:picLocks noChangeAspect="1"/>
          </p:cNvPicPr>
          <p:nvPr/>
        </p:nvPicPr>
        <p:blipFill>
          <a:blip r:embed="rId2"/>
          <a:stretch>
            <a:fillRect/>
          </a:stretch>
        </p:blipFill>
        <p:spPr>
          <a:xfrm>
            <a:off x="1591733" y="3793067"/>
            <a:ext cx="9008534" cy="2950761"/>
          </a:xfrm>
          <a:prstGeom prst="rect">
            <a:avLst/>
          </a:prstGeom>
        </p:spPr>
      </p:pic>
      <p:sp>
        <p:nvSpPr>
          <p:cNvPr id="12" name="TextBox 11">
            <a:extLst>
              <a:ext uri="{FF2B5EF4-FFF2-40B4-BE49-F238E27FC236}">
                <a16:creationId xmlns:a16="http://schemas.microsoft.com/office/drawing/2014/main" id="{E17C4873-1308-3D4A-4CCD-44F6EB644376}"/>
              </a:ext>
            </a:extLst>
          </p:cNvPr>
          <p:cNvSpPr txBox="1"/>
          <p:nvPr/>
        </p:nvSpPr>
        <p:spPr>
          <a:xfrm>
            <a:off x="253999" y="114172"/>
            <a:ext cx="11717867" cy="3480825"/>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Each tuple in relation trying to declare something about the student and each tuple can be </a:t>
            </a:r>
            <a:r>
              <a:rPr lang="en-IN" sz="3000" b="1" dirty="0">
                <a:latin typeface="Times New Roman" panose="02020603050405020304" pitchFamily="18" charset="0"/>
                <a:cs typeface="Times New Roman" panose="02020603050405020304" pitchFamily="18" charset="0"/>
              </a:rPr>
              <a:t>interpreted  as a fact .</a:t>
            </a:r>
          </a:p>
          <a:p>
            <a:pPr algn="just">
              <a:lnSpc>
                <a:spcPct val="150000"/>
              </a:lnSpc>
            </a:pPr>
            <a:r>
              <a:rPr lang="en-IN" sz="3000" dirty="0">
                <a:latin typeface="Times New Roman" panose="02020603050405020304" pitchFamily="18" charset="0"/>
                <a:cs typeface="Times New Roman" panose="02020603050405020304" pitchFamily="18" charset="0"/>
              </a:rPr>
              <a:t>for example the first tuple in the relation student declares a fact that a student named harry whose roll number is  1 age is 19. </a:t>
            </a:r>
          </a:p>
          <a:p>
            <a:pPr algn="just">
              <a:lnSpc>
                <a:spcPct val="150000"/>
              </a:lnSpc>
            </a:pPr>
            <a:r>
              <a:rPr lang="en-IN" sz="3000" dirty="0">
                <a:latin typeface="Times New Roman" panose="02020603050405020304" pitchFamily="18" charset="0"/>
                <a:cs typeface="Times New Roman" panose="02020603050405020304" pitchFamily="18" charset="0"/>
              </a:rPr>
              <a:t>Relation represent facts about entities and relationship.</a:t>
            </a:r>
            <a:endParaRPr lang="en-IN" sz="3000" dirty="0"/>
          </a:p>
        </p:txBody>
      </p:sp>
    </p:spTree>
    <p:extLst>
      <p:ext uri="{BB962C8B-B14F-4D97-AF65-F5344CB8AC3E}">
        <p14:creationId xmlns:p14="http://schemas.microsoft.com/office/powerpoint/2010/main" val="187324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57D9B6-9794-B7EC-1019-E73F50E53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533" y="728133"/>
            <a:ext cx="10123487" cy="5689600"/>
          </a:xfrm>
        </p:spPr>
      </p:pic>
    </p:spTree>
    <p:extLst>
      <p:ext uri="{BB962C8B-B14F-4D97-AF65-F5344CB8AC3E}">
        <p14:creationId xmlns:p14="http://schemas.microsoft.com/office/powerpoint/2010/main" val="198009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EEB01-6180-AA9C-D378-1993B57F54E1}"/>
              </a:ext>
            </a:extLst>
          </p:cNvPr>
          <p:cNvSpPr>
            <a:spLocks noGrp="1"/>
          </p:cNvSpPr>
          <p:nvPr>
            <p:ph idx="1"/>
          </p:nvPr>
        </p:nvSpPr>
        <p:spPr>
          <a:xfrm>
            <a:off x="440266" y="203200"/>
            <a:ext cx="11328401" cy="6654799"/>
          </a:xfrm>
        </p:spPr>
        <p:txBody>
          <a:bodyPr>
            <a:normAutofit fontScale="92500"/>
          </a:bodyPr>
          <a:lstStyle/>
          <a:p>
            <a:pPr marL="0" indent="0" algn="l">
              <a:buNone/>
            </a:pPr>
            <a:r>
              <a:rPr lang="en-IN" sz="4000" b="1" i="0" u="none" strike="noStrike" baseline="0" dirty="0">
                <a:latin typeface="Times New Roman" panose="02020603050405020304" pitchFamily="18" charset="0"/>
                <a:cs typeface="Times New Roman" panose="02020603050405020304" pitchFamily="18" charset="0"/>
              </a:rPr>
              <a:t>Relational Model Notation</a:t>
            </a:r>
          </a:p>
          <a:p>
            <a:pPr algn="just">
              <a:lnSpc>
                <a:spcPct val="150000"/>
              </a:lnSpc>
            </a:pPr>
            <a:r>
              <a:rPr lang="en-US" b="0" i="0" u="none" strike="noStrike" baseline="0" dirty="0">
                <a:latin typeface="Times New Roman" panose="02020603050405020304" pitchFamily="18" charset="0"/>
                <a:cs typeface="Times New Roman" panose="02020603050405020304" pitchFamily="18" charset="0"/>
              </a:rPr>
              <a:t>Relation schema R of degree n is denoted by </a:t>
            </a:r>
            <a:r>
              <a:rPr lang="en-US" b="0" i="0" u="none" strike="noStrike" baseline="0" dirty="0" err="1">
                <a:latin typeface="Times New Roman" panose="02020603050405020304" pitchFamily="18" charset="0"/>
                <a:cs typeface="Times New Roman" panose="02020603050405020304" pitchFamily="18" charset="0"/>
              </a:rPr>
              <a:t>by</a:t>
            </a:r>
            <a:r>
              <a:rPr lang="en-US" b="0" i="0" u="none" strike="noStrike" baseline="0" dirty="0">
                <a:latin typeface="Times New Roman" panose="02020603050405020304" pitchFamily="18" charset="0"/>
                <a:cs typeface="Times New Roman" panose="02020603050405020304" pitchFamily="18" charset="0"/>
              </a:rPr>
              <a:t> R(A1, A2, ...,An)</a:t>
            </a:r>
          </a:p>
          <a:p>
            <a:pPr algn="just">
              <a:lnSpc>
                <a:spcPct val="150000"/>
              </a:lnSpc>
            </a:pPr>
            <a:r>
              <a:rPr lang="en-IN" b="0" i="0" u="none" strike="noStrike" baseline="0" dirty="0">
                <a:latin typeface="Times New Roman" panose="02020603050405020304" pitchFamily="18" charset="0"/>
                <a:cs typeface="Times New Roman" panose="02020603050405020304" pitchFamily="18" charset="0"/>
              </a:rPr>
              <a:t>Uppercase letters Q, R, S denote relation names</a:t>
            </a:r>
          </a:p>
          <a:p>
            <a:pPr algn="just">
              <a:lnSpc>
                <a:spcPct val="150000"/>
              </a:lnSpc>
            </a:pPr>
            <a:r>
              <a:rPr lang="en-US" b="0" i="0" u="none" strike="noStrike" baseline="0" dirty="0">
                <a:latin typeface="Times New Roman" panose="02020603050405020304" pitchFamily="18" charset="0"/>
                <a:cs typeface="Times New Roman" panose="02020603050405020304" pitchFamily="18" charset="0"/>
              </a:rPr>
              <a:t>Lowercase letters q, r, s denote relation states</a:t>
            </a:r>
          </a:p>
          <a:p>
            <a:pPr algn="just">
              <a:lnSpc>
                <a:spcPct val="150000"/>
              </a:lnSpc>
            </a:pPr>
            <a:r>
              <a:rPr lang="fr-FR" b="0" i="0" u="none" strike="noStrike" baseline="0" dirty="0">
                <a:latin typeface="Times New Roman" panose="02020603050405020304" pitchFamily="18" charset="0"/>
                <a:cs typeface="Times New Roman" panose="02020603050405020304" pitchFamily="18" charset="0"/>
              </a:rPr>
              <a:t>Letters  t, u, v dénote tuples</a:t>
            </a:r>
          </a:p>
          <a:p>
            <a:pPr algn="just">
              <a:lnSpc>
                <a:spcPct val="150000"/>
              </a:lnSpc>
            </a:pPr>
            <a:r>
              <a:rPr lang="en-US" b="0" i="0" u="none" strike="noStrike" baseline="0" dirty="0">
                <a:latin typeface="Times New Roman" panose="02020603050405020304" pitchFamily="18" charset="0"/>
                <a:cs typeface="Times New Roman" panose="02020603050405020304" pitchFamily="18" charset="0"/>
              </a:rPr>
              <a:t>In general, the name of a relation schema such as STUDENT also indicates the current set of </a:t>
            </a:r>
            <a:r>
              <a:rPr lang="en-IN" b="0" i="0" u="none" strike="noStrike" baseline="0" dirty="0">
                <a:latin typeface="Times New Roman" panose="02020603050405020304" pitchFamily="18" charset="0"/>
                <a:cs typeface="Times New Roman" panose="02020603050405020304" pitchFamily="18" charset="0"/>
              </a:rPr>
              <a:t>tuples in that relation</a:t>
            </a:r>
          </a:p>
          <a:p>
            <a:pPr algn="just">
              <a:lnSpc>
                <a:spcPct val="150000"/>
              </a:lnSpc>
            </a:pPr>
            <a:r>
              <a:rPr lang="en-US" b="0" i="0" u="none" strike="noStrike" baseline="0" dirty="0">
                <a:latin typeface="Times New Roman" panose="02020603050405020304" pitchFamily="18" charset="0"/>
                <a:cs typeface="Times New Roman" panose="02020603050405020304" pitchFamily="18" charset="0"/>
              </a:rPr>
              <a:t>An attribute A can be qualified with the relation name R to which it belongs by using the dot notation R.A for example, </a:t>
            </a:r>
            <a:r>
              <a:rPr lang="en-US" b="0" i="0" u="none" strike="noStrike" baseline="0" dirty="0" err="1">
                <a:latin typeface="Times New Roman" panose="02020603050405020304" pitchFamily="18" charset="0"/>
                <a:cs typeface="Times New Roman" panose="02020603050405020304" pitchFamily="18" charset="0"/>
              </a:rPr>
              <a:t>STUDENT.Name</a:t>
            </a:r>
            <a:r>
              <a:rPr lang="en-US" b="0" i="0" u="none" strike="noStrike" baseline="0" dirty="0">
                <a:latin typeface="Times New Roman" panose="02020603050405020304" pitchFamily="18" charset="0"/>
                <a:cs typeface="Times New Roman" panose="02020603050405020304" pitchFamily="18" charset="0"/>
              </a:rPr>
              <a:t> or </a:t>
            </a:r>
            <a:r>
              <a:rPr lang="en-US" b="0" i="0" u="none" strike="noStrike" baseline="0" dirty="0" err="1">
                <a:latin typeface="Times New Roman" panose="02020603050405020304" pitchFamily="18" charset="0"/>
                <a:cs typeface="Times New Roman" panose="02020603050405020304" pitchFamily="18" charset="0"/>
              </a:rPr>
              <a:t>STUDENT.Age</a:t>
            </a:r>
            <a:r>
              <a:rPr lang="en-US" b="0" i="0" u="none" strike="noStrike" baseline="0" dirty="0">
                <a:latin typeface="Times New Roman" panose="02020603050405020304" pitchFamily="18" charset="0"/>
                <a:cs typeface="Times New Roman" panose="02020603050405020304" pitchFamily="18" charset="0"/>
              </a:rPr>
              <a:t>.</a:t>
            </a:r>
          </a:p>
          <a:p>
            <a:pPr algn="just">
              <a:lnSpc>
                <a:spcPct val="150000"/>
              </a:lnSpc>
            </a:pPr>
            <a:endParaRPr lang="en-IN"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66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F332E-55F0-6F79-09B7-DDE23A8F6B1F}"/>
              </a:ext>
            </a:extLst>
          </p:cNvPr>
          <p:cNvSpPr>
            <a:spLocks noGrp="1"/>
          </p:cNvSpPr>
          <p:nvPr>
            <p:ph idx="1"/>
          </p:nvPr>
        </p:nvSpPr>
        <p:spPr>
          <a:xfrm>
            <a:off x="220133" y="0"/>
            <a:ext cx="11531600" cy="6857999"/>
          </a:xfrm>
        </p:spPr>
        <p:txBody>
          <a:bodyPr>
            <a:normAutofit fontScale="92500"/>
          </a:bodyPr>
          <a:lstStyle/>
          <a:p>
            <a:pPr marL="0" indent="0">
              <a:buNone/>
            </a:pPr>
            <a:r>
              <a:rPr lang="en-IN" sz="4400" b="1" i="0" u="none" strike="noStrike" baseline="0" dirty="0">
                <a:latin typeface="Times New Roman" panose="02020603050405020304" pitchFamily="18" charset="0"/>
                <a:cs typeface="Times New Roman" panose="02020603050405020304" pitchFamily="18" charset="0"/>
              </a:rPr>
              <a:t>Relational Model Notation</a:t>
            </a:r>
          </a:p>
          <a:p>
            <a:pPr algn="just">
              <a:lnSpc>
                <a:spcPct val="160000"/>
              </a:lnSpc>
            </a:pPr>
            <a:r>
              <a:rPr lang="en-US" b="0" i="0" u="none" strike="noStrike" baseline="0" dirty="0">
                <a:latin typeface="Times New Roman" panose="02020603050405020304" pitchFamily="18" charset="0"/>
                <a:cs typeface="Times New Roman" panose="02020603050405020304" pitchFamily="18" charset="0"/>
              </a:rPr>
              <a:t>An n-tuple t in a relation r(R) is denoted by t = &lt;v1, v2, ..., </a:t>
            </a:r>
            <a:r>
              <a:rPr lang="en-US" b="0" i="0" u="none" strike="noStrike" baseline="0" dirty="0" err="1">
                <a:latin typeface="Times New Roman" panose="02020603050405020304" pitchFamily="18" charset="0"/>
                <a:cs typeface="Times New Roman" panose="02020603050405020304" pitchFamily="18" charset="0"/>
              </a:rPr>
              <a:t>vn</a:t>
            </a:r>
            <a:r>
              <a:rPr lang="en-US" b="0" i="0" u="none" strike="noStrike" baseline="0" dirty="0">
                <a:latin typeface="Times New Roman" panose="02020603050405020304" pitchFamily="18" charset="0"/>
                <a:cs typeface="Times New Roman" panose="02020603050405020304" pitchFamily="18" charset="0"/>
              </a:rPr>
              <a:t>&gt;, where vi is the value corresponding to attribute Ai. The following notation refers to component values of tuples:</a:t>
            </a:r>
          </a:p>
          <a:p>
            <a:pPr algn="just">
              <a:lnSpc>
                <a:spcPct val="160000"/>
              </a:lnSpc>
            </a:pPr>
            <a:r>
              <a:rPr lang="en-US" b="0" i="0" u="none" strike="noStrike" baseline="0" dirty="0">
                <a:latin typeface="Times New Roman" panose="02020603050405020304" pitchFamily="18" charset="0"/>
                <a:cs typeface="Times New Roman" panose="02020603050405020304" pitchFamily="18" charset="0"/>
              </a:rPr>
              <a:t>Both t[Ai] and </a:t>
            </a:r>
            <a:r>
              <a:rPr lang="en-US" b="0" i="0" u="none" strike="noStrike" baseline="0" dirty="0" err="1">
                <a:latin typeface="Times New Roman" panose="02020603050405020304" pitchFamily="18" charset="0"/>
                <a:cs typeface="Times New Roman" panose="02020603050405020304" pitchFamily="18" charset="0"/>
              </a:rPr>
              <a:t>t.Ai</a:t>
            </a:r>
            <a:r>
              <a:rPr lang="en-US" b="0" i="0" u="none" strike="noStrike" baseline="0" dirty="0">
                <a:latin typeface="Times New Roman" panose="02020603050405020304" pitchFamily="18" charset="0"/>
                <a:cs typeface="Times New Roman" panose="02020603050405020304" pitchFamily="18" charset="0"/>
              </a:rPr>
              <a:t> (and sometimes t[</a:t>
            </a:r>
            <a:r>
              <a:rPr lang="en-US" b="0" i="0" u="none" strike="noStrike" baseline="0" dirty="0" err="1">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refer to the value vi in t for attribute Ai.</a:t>
            </a:r>
          </a:p>
          <a:p>
            <a:pPr algn="just">
              <a:lnSpc>
                <a:spcPct val="160000"/>
              </a:lnSpc>
            </a:pPr>
            <a:r>
              <a:rPr lang="en-US" b="0" i="0" u="none" strike="noStrike" baseline="0" dirty="0">
                <a:latin typeface="Times New Roman" panose="02020603050405020304" pitchFamily="18" charset="0"/>
                <a:cs typeface="Times New Roman" panose="02020603050405020304" pitchFamily="18" charset="0"/>
              </a:rPr>
              <a:t>Both t[Au, Aw, ..., Az] and t.(Au, Aw, ..., Az), where Au, Aw, ..., Az is a list of attributes from R,</a:t>
            </a:r>
          </a:p>
          <a:p>
            <a:pPr algn="just">
              <a:lnSpc>
                <a:spcPct val="160000"/>
              </a:lnSpc>
            </a:pPr>
            <a:r>
              <a:rPr lang="en-US" b="0" i="0" u="none" strike="noStrike" baseline="0" dirty="0">
                <a:latin typeface="Times New Roman" panose="02020603050405020304" pitchFamily="18" charset="0"/>
                <a:cs typeface="Times New Roman" panose="02020603050405020304" pitchFamily="18" charset="0"/>
              </a:rPr>
              <a:t>refer to the sub tuple of values &lt;vu, </a:t>
            </a:r>
            <a:r>
              <a:rPr lang="en-US" b="0" i="0" u="none" strike="noStrike" baseline="0" dirty="0" err="1">
                <a:latin typeface="Times New Roman" panose="02020603050405020304" pitchFamily="18" charset="0"/>
                <a:cs typeface="Times New Roman" panose="02020603050405020304" pitchFamily="18" charset="0"/>
              </a:rPr>
              <a:t>vw</a:t>
            </a:r>
            <a:r>
              <a:rPr lang="en-US" b="0" i="0" u="none" strike="noStrike" baseline="0" dirty="0">
                <a:latin typeface="Times New Roman" panose="02020603050405020304" pitchFamily="18" charset="0"/>
                <a:cs typeface="Times New Roman" panose="02020603050405020304" pitchFamily="18" charset="0"/>
              </a:rPr>
              <a:t>, ..., </a:t>
            </a:r>
            <a:r>
              <a:rPr lang="en-US" b="0" i="0" u="none" strike="noStrike" baseline="0" dirty="0" err="1">
                <a:latin typeface="Times New Roman" panose="02020603050405020304" pitchFamily="18" charset="0"/>
                <a:cs typeface="Times New Roman" panose="02020603050405020304" pitchFamily="18" charset="0"/>
              </a:rPr>
              <a:t>vz</a:t>
            </a:r>
            <a:r>
              <a:rPr lang="en-US" b="0" i="0" u="none" strike="noStrike" baseline="0" dirty="0">
                <a:latin typeface="Times New Roman" panose="02020603050405020304" pitchFamily="18" charset="0"/>
                <a:cs typeface="Times New Roman" panose="02020603050405020304" pitchFamily="18" charset="0"/>
              </a:rPr>
              <a:t>&gt; from t corresponding to the attributes specified </a:t>
            </a:r>
            <a:r>
              <a:rPr lang="en-IN" b="0" i="0" u="none" strike="noStrike" baseline="0" dirty="0">
                <a:latin typeface="Times New Roman" panose="02020603050405020304" pitchFamily="18" charset="0"/>
                <a:cs typeface="Times New Roman" panose="02020603050405020304" pitchFamily="18" charset="0"/>
              </a:rPr>
              <a:t>in the list</a:t>
            </a:r>
            <a:r>
              <a:rPr lang="en-IN" b="0" i="0" u="none" strike="noStrike" baseline="0" dirty="0">
                <a:latin typeface="CIDFont+F2"/>
              </a:rPr>
              <a:t>.</a:t>
            </a:r>
            <a:endParaRPr lang="en-IN" dirty="0"/>
          </a:p>
          <a:p>
            <a:endParaRPr lang="en-IN" dirty="0"/>
          </a:p>
        </p:txBody>
      </p:sp>
    </p:spTree>
    <p:extLst>
      <p:ext uri="{BB962C8B-B14F-4D97-AF65-F5344CB8AC3E}">
        <p14:creationId xmlns:p14="http://schemas.microsoft.com/office/powerpoint/2010/main" val="44973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CCBD-09A3-EC9F-A2AB-4D125921A334}"/>
              </a:ext>
            </a:extLst>
          </p:cNvPr>
          <p:cNvSpPr>
            <a:spLocks noGrp="1"/>
          </p:cNvSpPr>
          <p:nvPr>
            <p:ph type="title"/>
          </p:nvPr>
        </p:nvSpPr>
        <p:spPr>
          <a:xfrm>
            <a:off x="160256" y="1"/>
            <a:ext cx="11193544" cy="923826"/>
          </a:xfrm>
        </p:spPr>
        <p:txBody>
          <a:bodyPr>
            <a:normAutofit/>
          </a:bodyPr>
          <a:lstStyle/>
          <a:p>
            <a:r>
              <a:rPr lang="en-IN" sz="4000" b="1" dirty="0">
                <a:latin typeface="Times New Roman" panose="02020603050405020304" pitchFamily="18" charset="0"/>
                <a:cs typeface="Times New Roman" panose="02020603050405020304" pitchFamily="18" charset="0"/>
              </a:rPr>
              <a:t>Relational Model Constraints</a:t>
            </a:r>
          </a:p>
        </p:txBody>
      </p:sp>
      <p:sp>
        <p:nvSpPr>
          <p:cNvPr id="3" name="Content Placeholder 2">
            <a:extLst>
              <a:ext uri="{FF2B5EF4-FFF2-40B4-BE49-F238E27FC236}">
                <a16:creationId xmlns:a16="http://schemas.microsoft.com/office/drawing/2014/main" id="{C9BE2F95-82AD-6801-9D21-E36D5A758030}"/>
              </a:ext>
            </a:extLst>
          </p:cNvPr>
          <p:cNvSpPr>
            <a:spLocks noGrp="1"/>
          </p:cNvSpPr>
          <p:nvPr>
            <p:ph idx="1"/>
          </p:nvPr>
        </p:nvSpPr>
        <p:spPr>
          <a:xfrm>
            <a:off x="424206" y="923827"/>
            <a:ext cx="11406434" cy="5656082"/>
          </a:xfrm>
        </p:spPr>
        <p:txBody>
          <a:bodyPr>
            <a:no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Constraints are restrictions on the actual values in a database state.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Constraints on databases can generally be divided into three main categories:</a:t>
            </a:r>
          </a:p>
          <a:p>
            <a:pPr marL="342900" indent="-342900" algn="l">
              <a:lnSpc>
                <a:spcPct val="150000"/>
              </a:lnSpc>
              <a:buAutoNum type="arabicPeriod"/>
            </a:pPr>
            <a:r>
              <a:rPr lang="en-IN" b="1" i="0" u="none" strike="noStrike" baseline="0" dirty="0">
                <a:latin typeface="Times New Roman" panose="02020603050405020304" pitchFamily="18" charset="0"/>
                <a:cs typeface="Times New Roman" panose="02020603050405020304" pitchFamily="18" charset="0"/>
              </a:rPr>
              <a:t>Inherent model-based constraints or implicit constraints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Constraints that are inherent in the data model.(this constraint are inherent or already exits in the data model.)</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For example, the constraint that a relation cannot have duplicate tuples is an inherent constraint.</a:t>
            </a:r>
          </a:p>
        </p:txBody>
      </p:sp>
    </p:spTree>
    <p:extLst>
      <p:ext uri="{BB962C8B-B14F-4D97-AF65-F5344CB8AC3E}">
        <p14:creationId xmlns:p14="http://schemas.microsoft.com/office/powerpoint/2010/main" val="361906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9976F-57FC-12CC-66F6-11792CC06375}"/>
              </a:ext>
            </a:extLst>
          </p:cNvPr>
          <p:cNvSpPr>
            <a:spLocks noGrp="1"/>
          </p:cNvSpPr>
          <p:nvPr>
            <p:ph idx="1"/>
          </p:nvPr>
        </p:nvSpPr>
        <p:spPr>
          <a:xfrm>
            <a:off x="452487" y="169682"/>
            <a:ext cx="11170762" cy="6551629"/>
          </a:xfrm>
        </p:spPr>
        <p:txBody>
          <a:bodyPr>
            <a:normAutofit fontScale="70000" lnSpcReduction="20000"/>
          </a:bodyPr>
          <a:lstStyle/>
          <a:p>
            <a:pPr marL="0" indent="0" algn="l">
              <a:lnSpc>
                <a:spcPct val="150000"/>
              </a:lnSpc>
              <a:buNone/>
            </a:pPr>
            <a:r>
              <a:rPr lang="en-IN" sz="3600" b="1" i="0" u="none" strike="noStrike" baseline="0" dirty="0">
                <a:latin typeface="Times New Roman" panose="02020603050405020304" pitchFamily="18" charset="0"/>
                <a:cs typeface="Times New Roman" panose="02020603050405020304" pitchFamily="18" charset="0"/>
              </a:rPr>
              <a:t>2. Schema-based constraints or explicit constraints</a:t>
            </a:r>
          </a:p>
          <a:p>
            <a:pPr>
              <a:lnSpc>
                <a:spcPct val="150000"/>
              </a:lnSpc>
            </a:pPr>
            <a:r>
              <a:rPr lang="en-IN" sz="3600" i="0" u="none" strike="noStrike" baseline="0" dirty="0">
                <a:latin typeface="Times New Roman" panose="02020603050405020304" pitchFamily="18" charset="0"/>
                <a:cs typeface="Times New Roman" panose="02020603050405020304" pitchFamily="18" charset="0"/>
              </a:rPr>
              <a:t>Defined directly in the schemas of the data model</a:t>
            </a:r>
            <a:r>
              <a:rPr lang="en-US" sz="3600" i="0" u="none" strike="noStrike" baseline="0" dirty="0">
                <a:latin typeface="Times New Roman" panose="02020603050405020304" pitchFamily="18" charset="0"/>
                <a:cs typeface="Times New Roman" panose="02020603050405020304" pitchFamily="18" charset="0"/>
              </a:rPr>
              <a:t>.</a:t>
            </a:r>
          </a:p>
          <a:p>
            <a:pPr>
              <a:lnSpc>
                <a:spcPct val="150000"/>
              </a:lnSpc>
            </a:pPr>
            <a:r>
              <a:rPr lang="en-US" sz="3600" i="0" u="none" strike="noStrike" baseline="0" dirty="0">
                <a:latin typeface="Times New Roman" panose="02020603050405020304" pitchFamily="18" charset="0"/>
                <a:cs typeface="Times New Roman" panose="02020603050405020304" pitchFamily="18" charset="0"/>
              </a:rPr>
              <a:t>Ex: Age of the employee has to be between 22 to 65 years. here age is restricted to be between 22 to 65.</a:t>
            </a:r>
          </a:p>
          <a:p>
            <a:pPr algn="l">
              <a:lnSpc>
                <a:spcPct val="150000"/>
              </a:lnSpc>
            </a:pPr>
            <a:r>
              <a:rPr lang="en-US" sz="3600" i="1" u="none" strike="noStrike" baseline="0" dirty="0">
                <a:latin typeface="Times New Roman" panose="02020603050405020304" pitchFamily="18" charset="0"/>
                <a:cs typeface="Times New Roman" panose="02020603050405020304" pitchFamily="18" charset="0"/>
              </a:rPr>
              <a:t>The schema-based constraints include domain constraints, key constraints, constraints on NULLs, entity integrity constraints, and referential integrity constraints.</a:t>
            </a:r>
          </a:p>
          <a:p>
            <a:pPr marL="0" indent="0" algn="l">
              <a:lnSpc>
                <a:spcPct val="150000"/>
              </a:lnSpc>
              <a:buNone/>
            </a:pPr>
            <a:r>
              <a:rPr lang="en-US" sz="3600" b="1" i="0" u="none" strike="noStrike" baseline="0" dirty="0">
                <a:latin typeface="Times New Roman" panose="02020603050405020304" pitchFamily="18" charset="0"/>
                <a:cs typeface="Times New Roman" panose="02020603050405020304" pitchFamily="18" charset="0"/>
              </a:rPr>
              <a:t>3. Application-based or semantic constraints or business rules</a:t>
            </a:r>
          </a:p>
          <a:p>
            <a:pPr algn="l">
              <a:lnSpc>
                <a:spcPct val="150000"/>
              </a:lnSpc>
            </a:pPr>
            <a:r>
              <a:rPr lang="en-US" sz="3600" dirty="0">
                <a:latin typeface="Times New Roman" panose="02020603050405020304" pitchFamily="18" charset="0"/>
                <a:cs typeface="Times New Roman" panose="02020603050405020304" pitchFamily="18" charset="0"/>
              </a:rPr>
              <a:t>C</a:t>
            </a:r>
            <a:r>
              <a:rPr lang="en-US" sz="3600" b="0" i="0" u="none" strike="noStrike" baseline="0" dirty="0">
                <a:latin typeface="Times New Roman" panose="02020603050405020304" pitchFamily="18" charset="0"/>
                <a:cs typeface="Times New Roman" panose="02020603050405020304" pitchFamily="18" charset="0"/>
              </a:rPr>
              <a:t>annot be directly defined in the schemas of the data model,(that’s why it is difficult to express within the data model)</a:t>
            </a:r>
          </a:p>
          <a:p>
            <a:pPr algn="l">
              <a:lnSpc>
                <a:spcPct val="150000"/>
              </a:lnSpc>
            </a:pPr>
            <a:r>
              <a:rPr lang="en-US" sz="3600" b="0" i="0" u="none" strike="noStrike" baseline="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H</a:t>
            </a:r>
            <a:r>
              <a:rPr lang="en-US" sz="3600" b="0" i="0" u="none" strike="noStrike" baseline="0" dirty="0">
                <a:latin typeface="Times New Roman" panose="02020603050405020304" pitchFamily="18" charset="0"/>
                <a:cs typeface="Times New Roman" panose="02020603050405020304" pitchFamily="18" charset="0"/>
              </a:rPr>
              <a:t>ence must be expressed and enforced by the application programs.</a:t>
            </a:r>
            <a:endParaRPr lang="en-IN" sz="3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55777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6D38-E3B1-A72E-62C3-AB0546127F06}"/>
              </a:ext>
            </a:extLst>
          </p:cNvPr>
          <p:cNvSpPr>
            <a:spLocks noGrp="1"/>
          </p:cNvSpPr>
          <p:nvPr>
            <p:ph type="title"/>
          </p:nvPr>
        </p:nvSpPr>
        <p:spPr>
          <a:xfrm>
            <a:off x="476835" y="113122"/>
            <a:ext cx="10876965" cy="575035"/>
          </a:xfrm>
        </p:spPr>
        <p:txBody>
          <a:bodyPr>
            <a:normAutofit fontScale="90000"/>
          </a:bodyPr>
          <a:lstStyle/>
          <a:p>
            <a:r>
              <a:rPr lang="en-IN" b="1" dirty="0">
                <a:latin typeface="Times New Roman" panose="02020603050405020304" pitchFamily="18" charset="0"/>
                <a:cs typeface="Times New Roman" panose="02020603050405020304" pitchFamily="18" charset="0"/>
              </a:rPr>
              <a:t>Schema-Based Constraints</a:t>
            </a:r>
          </a:p>
        </p:txBody>
      </p:sp>
      <p:sp>
        <p:nvSpPr>
          <p:cNvPr id="3" name="Content Placeholder 2">
            <a:extLst>
              <a:ext uri="{FF2B5EF4-FFF2-40B4-BE49-F238E27FC236}">
                <a16:creationId xmlns:a16="http://schemas.microsoft.com/office/drawing/2014/main" id="{26B2097D-6AAF-E0B0-251B-DFC879315788}"/>
              </a:ext>
            </a:extLst>
          </p:cNvPr>
          <p:cNvSpPr>
            <a:spLocks noGrp="1"/>
          </p:cNvSpPr>
          <p:nvPr>
            <p:ph idx="1"/>
          </p:nvPr>
        </p:nvSpPr>
        <p:spPr>
          <a:xfrm>
            <a:off x="476836" y="810705"/>
            <a:ext cx="11108705" cy="5712643"/>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1) Domain Constraints</a:t>
            </a:r>
          </a:p>
          <a:p>
            <a:pPr>
              <a:lnSpc>
                <a:spcPct val="150000"/>
              </a:lnSpc>
            </a:pPr>
            <a:r>
              <a:rPr lang="en-IN" dirty="0">
                <a:latin typeface="Times New Roman" panose="02020603050405020304" pitchFamily="18" charset="0"/>
                <a:cs typeface="Times New Roman" panose="02020603050405020304" pitchFamily="18" charset="0"/>
              </a:rPr>
              <a:t>Domain Constraints specifies that within each tuple the value of each attribute has to be atomic or indivisible.</a:t>
            </a:r>
          </a:p>
          <a:p>
            <a:pPr>
              <a:lnSpc>
                <a:spcPct val="150000"/>
              </a:lnSpc>
            </a:pPr>
            <a:r>
              <a:rPr lang="en-IN" dirty="0">
                <a:latin typeface="Times New Roman" panose="02020603050405020304" pitchFamily="18" charset="0"/>
                <a:cs typeface="Times New Roman" panose="02020603050405020304" pitchFamily="18" charset="0"/>
              </a:rPr>
              <a:t>This constraint checks the </a:t>
            </a:r>
            <a:r>
              <a:rPr lang="en-IN" b="1" dirty="0">
                <a:latin typeface="Times New Roman" panose="02020603050405020304" pitchFamily="18" charset="0"/>
                <a:cs typeface="Times New Roman" panose="02020603050405020304" pitchFamily="18" charset="0"/>
              </a:rPr>
              <a:t>data type </a:t>
            </a:r>
            <a:r>
              <a:rPr lang="en-IN" dirty="0">
                <a:latin typeface="Times New Roman" panose="02020603050405020304" pitchFamily="18" charset="0"/>
                <a:cs typeface="Times New Roman" panose="02020603050405020304" pitchFamily="18" charset="0"/>
              </a:rPr>
              <a:t>of the values of each attribute .</a:t>
            </a:r>
          </a:p>
          <a:p>
            <a:pPr>
              <a:lnSpc>
                <a:spcPct val="150000"/>
              </a:lnSpc>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If we  are assigning the data type of the attribute age as int then we cant have any values in that column other than int data type. </a:t>
            </a:r>
            <a:endParaRPr lang="en-IN" dirty="0"/>
          </a:p>
        </p:txBody>
      </p:sp>
    </p:spTree>
    <p:extLst>
      <p:ext uri="{BB962C8B-B14F-4D97-AF65-F5344CB8AC3E}">
        <p14:creationId xmlns:p14="http://schemas.microsoft.com/office/powerpoint/2010/main" val="155981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6B5-7267-7981-4FF8-CDC7D8F0ECDB}"/>
              </a:ext>
            </a:extLst>
          </p:cNvPr>
          <p:cNvSpPr>
            <a:spLocks noGrp="1"/>
          </p:cNvSpPr>
          <p:nvPr>
            <p:ph type="title"/>
          </p:nvPr>
        </p:nvSpPr>
        <p:spPr>
          <a:xfrm>
            <a:off x="237067" y="0"/>
            <a:ext cx="11116733" cy="681038"/>
          </a:xfrm>
        </p:spPr>
        <p:txBody>
          <a:bodyPr>
            <a:normAutofit fontScale="90000"/>
          </a:bodyPr>
          <a:lstStyle/>
          <a:p>
            <a:r>
              <a:rPr lang="en-IN" b="1" dirty="0">
                <a:latin typeface="Times New Roman" panose="02020603050405020304" pitchFamily="18" charset="0"/>
                <a:cs typeface="Times New Roman" panose="02020603050405020304" pitchFamily="18" charset="0"/>
              </a:rPr>
              <a:t>Relational Model Concepts</a:t>
            </a:r>
          </a:p>
        </p:txBody>
      </p:sp>
      <p:sp>
        <p:nvSpPr>
          <p:cNvPr id="3" name="Content Placeholder 2">
            <a:extLst>
              <a:ext uri="{FF2B5EF4-FFF2-40B4-BE49-F238E27FC236}">
                <a16:creationId xmlns:a16="http://schemas.microsoft.com/office/drawing/2014/main" id="{A2C115DD-0F14-E98D-A742-AAB2F4D8C305}"/>
              </a:ext>
            </a:extLst>
          </p:cNvPr>
          <p:cNvSpPr>
            <a:spLocks noGrp="1"/>
          </p:cNvSpPr>
          <p:nvPr>
            <p:ph idx="1"/>
          </p:nvPr>
        </p:nvSpPr>
        <p:spPr>
          <a:xfrm>
            <a:off x="237067" y="681038"/>
            <a:ext cx="11819465" cy="6176961"/>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Relational database model organizes the data in the form of tables or in other words relational model represents data as a </a:t>
            </a:r>
            <a:r>
              <a:rPr lang="en-IN" b="1" dirty="0">
                <a:latin typeface="Times New Roman" panose="02020603050405020304" pitchFamily="18" charset="0"/>
                <a:cs typeface="Times New Roman" panose="02020603050405020304" pitchFamily="18" charset="0"/>
              </a:rPr>
              <a:t>collection of tables.</a:t>
            </a:r>
          </a:p>
          <a:p>
            <a:pPr algn="just">
              <a:lnSpc>
                <a:spcPct val="150000"/>
              </a:lnSpc>
            </a:pPr>
            <a:r>
              <a:rPr lang="en-IN" dirty="0">
                <a:latin typeface="Times New Roman" panose="02020603050405020304" pitchFamily="18" charset="0"/>
                <a:cs typeface="Times New Roman" panose="02020603050405020304" pitchFamily="18" charset="0"/>
              </a:rPr>
              <a:t>In RDBMS a table is also called a </a:t>
            </a:r>
            <a:r>
              <a:rPr lang="en-IN" b="1" dirty="0">
                <a:latin typeface="Times New Roman" panose="02020603050405020304" pitchFamily="18" charset="0"/>
                <a:cs typeface="Times New Roman" panose="02020603050405020304" pitchFamily="18" charset="0"/>
              </a:rPr>
              <a:t>relation.</a:t>
            </a:r>
          </a:p>
          <a:p>
            <a:endParaRPr lang="en-IN" dirty="0"/>
          </a:p>
          <a:p>
            <a:pPr marL="0" indent="0">
              <a:buNone/>
            </a:pPr>
            <a:endParaRPr lang="en-IN" dirty="0"/>
          </a:p>
        </p:txBody>
      </p:sp>
      <p:pic>
        <p:nvPicPr>
          <p:cNvPr id="5" name="Picture 4">
            <a:extLst>
              <a:ext uri="{FF2B5EF4-FFF2-40B4-BE49-F238E27FC236}">
                <a16:creationId xmlns:a16="http://schemas.microsoft.com/office/drawing/2014/main" id="{9AA15D90-1C1C-7E6E-D217-F45F5FE15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3014133"/>
            <a:ext cx="8771466" cy="3788447"/>
          </a:xfrm>
          <a:prstGeom prst="rect">
            <a:avLst/>
          </a:prstGeom>
        </p:spPr>
      </p:pic>
    </p:spTree>
    <p:extLst>
      <p:ext uri="{BB962C8B-B14F-4D97-AF65-F5344CB8AC3E}">
        <p14:creationId xmlns:p14="http://schemas.microsoft.com/office/powerpoint/2010/main" val="4026881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BE90A3-8F7D-B7AF-74B6-196596872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533400"/>
            <a:ext cx="10991850" cy="5643563"/>
          </a:xfrm>
        </p:spPr>
      </p:pic>
    </p:spTree>
    <p:extLst>
      <p:ext uri="{BB962C8B-B14F-4D97-AF65-F5344CB8AC3E}">
        <p14:creationId xmlns:p14="http://schemas.microsoft.com/office/powerpoint/2010/main" val="8074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8762E-5CDB-074D-2457-B432103D363A}"/>
              </a:ext>
            </a:extLst>
          </p:cNvPr>
          <p:cNvSpPr>
            <a:spLocks noGrp="1"/>
          </p:cNvSpPr>
          <p:nvPr>
            <p:ph idx="1"/>
          </p:nvPr>
        </p:nvSpPr>
        <p:spPr>
          <a:xfrm>
            <a:off x="452488" y="1"/>
            <a:ext cx="11227322" cy="6513920"/>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2) Key Constraints</a:t>
            </a:r>
          </a:p>
          <a:p>
            <a:pPr marL="0" indent="0">
              <a:lnSpc>
                <a:spcPct val="150000"/>
              </a:lnSpc>
              <a:buNone/>
            </a:pPr>
            <a:r>
              <a:rPr lang="en-IN" dirty="0">
                <a:latin typeface="Times New Roman" panose="02020603050405020304" pitchFamily="18" charset="0"/>
                <a:cs typeface="Times New Roman" panose="02020603050405020304" pitchFamily="18" charset="0"/>
              </a:rPr>
              <a:t>An attribute that can uniquely identify each tuple in a relation is called a </a:t>
            </a:r>
            <a:r>
              <a:rPr lang="en-IN" b="1" dirty="0">
                <a:latin typeface="Times New Roman" panose="02020603050405020304" pitchFamily="18" charset="0"/>
                <a:cs typeface="Times New Roman" panose="02020603050405020304" pitchFamily="18" charset="0"/>
              </a:rPr>
              <a:t>Key.</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3636D3-499A-A925-8000-F6349F944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88" y="1680520"/>
            <a:ext cx="11287024" cy="4833402"/>
          </a:xfrm>
          <a:prstGeom prst="rect">
            <a:avLst/>
          </a:prstGeom>
        </p:spPr>
      </p:pic>
    </p:spTree>
    <p:extLst>
      <p:ext uri="{BB962C8B-B14F-4D97-AF65-F5344CB8AC3E}">
        <p14:creationId xmlns:p14="http://schemas.microsoft.com/office/powerpoint/2010/main" val="280129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9C0887-132D-BAA6-65F3-A5C7B9F5D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5944" y="2594918"/>
            <a:ext cx="5883062" cy="4263082"/>
          </a:xfrm>
          <a:prstGeom prst="rect">
            <a:avLst/>
          </a:prstGeom>
        </p:spPr>
      </p:pic>
      <p:pic>
        <p:nvPicPr>
          <p:cNvPr id="9" name="Content Placeholder 8">
            <a:extLst>
              <a:ext uri="{FF2B5EF4-FFF2-40B4-BE49-F238E27FC236}">
                <a16:creationId xmlns:a16="http://schemas.microsoft.com/office/drawing/2014/main" id="{0847DFC3-9F2C-2C9C-E5FB-8B562799B365}"/>
              </a:ext>
            </a:extLst>
          </p:cNvPr>
          <p:cNvPicPr>
            <a:picLocks noGrp="1" noChangeAspect="1"/>
          </p:cNvPicPr>
          <p:nvPr>
            <p:ph sz="half" idx="1"/>
          </p:nvPr>
        </p:nvPicPr>
        <p:blipFill>
          <a:blip r:embed="rId3"/>
          <a:stretch>
            <a:fillRect/>
          </a:stretch>
        </p:blipFill>
        <p:spPr>
          <a:xfrm>
            <a:off x="172994" y="2594918"/>
            <a:ext cx="5696465" cy="4263081"/>
          </a:xfrm>
          <a:prstGeom prst="rect">
            <a:avLst/>
          </a:prstGeom>
        </p:spPr>
      </p:pic>
      <p:sp>
        <p:nvSpPr>
          <p:cNvPr id="7" name="TextBox 6">
            <a:extLst>
              <a:ext uri="{FF2B5EF4-FFF2-40B4-BE49-F238E27FC236}">
                <a16:creationId xmlns:a16="http://schemas.microsoft.com/office/drawing/2014/main" id="{82904D59-99B1-B1C2-84B3-503ADE14B88F}"/>
              </a:ext>
            </a:extLst>
          </p:cNvPr>
          <p:cNvSpPr txBox="1"/>
          <p:nvPr/>
        </p:nvSpPr>
        <p:spPr>
          <a:xfrm>
            <a:off x="-1" y="0"/>
            <a:ext cx="12192001" cy="2421112"/>
          </a:xfrm>
          <a:prstGeom prst="rect">
            <a:avLst/>
          </a:prstGeom>
          <a:noFill/>
        </p:spPr>
        <p:txBody>
          <a:bodyPr wrap="square">
            <a:spAutoFit/>
          </a:bodyPr>
          <a:lstStyle/>
          <a:p>
            <a:pPr>
              <a:lnSpc>
                <a:spcPct val="150000"/>
              </a:lnSpc>
            </a:pPr>
            <a:r>
              <a:rPr lang="en-IN" sz="2600" dirty="0">
                <a:latin typeface="Times New Roman" panose="02020603050405020304" pitchFamily="18" charset="0"/>
                <a:cs typeface="Times New Roman" panose="02020603050405020304" pitchFamily="18" charset="0"/>
              </a:rPr>
              <a:t>A </a:t>
            </a:r>
            <a:r>
              <a:rPr lang="en-IN" sz="2600" b="1" dirty="0">
                <a:latin typeface="Times New Roman" panose="02020603050405020304" pitchFamily="18" charset="0"/>
                <a:cs typeface="Times New Roman" panose="02020603050405020304" pitchFamily="18" charset="0"/>
              </a:rPr>
              <a:t>Super key </a:t>
            </a:r>
            <a:r>
              <a:rPr lang="en-IN" sz="2600" dirty="0">
                <a:latin typeface="Times New Roman" panose="02020603050405020304" pitchFamily="18" charset="0"/>
                <a:cs typeface="Times New Roman" panose="02020603050405020304" pitchFamily="18" charset="0"/>
              </a:rPr>
              <a:t>is set of attribute that can be is identified each tuple in relation uniquely.</a:t>
            </a:r>
          </a:p>
          <a:p>
            <a:pPr>
              <a:lnSpc>
                <a:spcPct val="150000"/>
              </a:lnSpc>
            </a:pPr>
            <a:r>
              <a:rPr lang="en-IN" sz="2600" dirty="0">
                <a:latin typeface="Times New Roman" panose="02020603050405020304" pitchFamily="18" charset="0"/>
                <a:cs typeface="Times New Roman" panose="02020603050405020304" pitchFamily="18" charset="0"/>
              </a:rPr>
              <a:t>A </a:t>
            </a:r>
            <a:r>
              <a:rPr lang="en-IN" sz="2600" b="1" dirty="0">
                <a:latin typeface="Times New Roman" panose="02020603050405020304" pitchFamily="18" charset="0"/>
                <a:cs typeface="Times New Roman" panose="02020603050405020304" pitchFamily="18" charset="0"/>
              </a:rPr>
              <a:t>super key </a:t>
            </a:r>
            <a:r>
              <a:rPr lang="en-IN" sz="2600" dirty="0">
                <a:latin typeface="Times New Roman" panose="02020603050405020304" pitchFamily="18" charset="0"/>
                <a:cs typeface="Times New Roman" panose="02020603050405020304" pitchFamily="18" charset="0"/>
              </a:rPr>
              <a:t>specifies that no two tuples can have the same values.</a:t>
            </a:r>
          </a:p>
          <a:p>
            <a:pPr>
              <a:lnSpc>
                <a:spcPct val="150000"/>
              </a:lnSpc>
            </a:pPr>
            <a:r>
              <a:rPr lang="en-IN" sz="2600" dirty="0">
                <a:latin typeface="Times New Roman" panose="02020603050405020304" pitchFamily="18" charset="0"/>
                <a:cs typeface="Times New Roman" panose="02020603050405020304" pitchFamily="18" charset="0"/>
              </a:rPr>
              <a:t>Every relation has at least one super key by default and that super key is a set of all attributes.</a:t>
            </a:r>
          </a:p>
        </p:txBody>
      </p:sp>
    </p:spTree>
    <p:extLst>
      <p:ext uri="{BB962C8B-B14F-4D97-AF65-F5344CB8AC3E}">
        <p14:creationId xmlns:p14="http://schemas.microsoft.com/office/powerpoint/2010/main" val="1022077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9F3F5B-7E00-0B2D-4724-ECD9FCFF20A8}"/>
              </a:ext>
            </a:extLst>
          </p:cNvPr>
          <p:cNvSpPr>
            <a:spLocks noGrp="1"/>
          </p:cNvSpPr>
          <p:nvPr>
            <p:ph idx="1"/>
          </p:nvPr>
        </p:nvSpPr>
        <p:spPr>
          <a:xfrm>
            <a:off x="65988" y="-98854"/>
            <a:ext cx="12000321" cy="6275817"/>
          </a:xfrm>
        </p:spPr>
        <p:txBody>
          <a:bodyPr/>
          <a:lstStyle/>
          <a:p>
            <a:pPr>
              <a:lnSpc>
                <a:spcPct val="150000"/>
              </a:lnSpc>
            </a:pPr>
            <a:r>
              <a:rPr lang="en-IN" sz="2400" dirty="0">
                <a:latin typeface="Times New Roman" panose="02020603050405020304" pitchFamily="18" charset="0"/>
                <a:cs typeface="Times New Roman" panose="02020603050405020304" pitchFamily="18" charset="0"/>
              </a:rPr>
              <a:t>A key satisfies 2 constraints.</a:t>
            </a:r>
          </a:p>
          <a:p>
            <a:pPr marL="514350" indent="-514350">
              <a:lnSpc>
                <a:spcPct val="150000"/>
              </a:lnSpc>
              <a:buAutoNum type="arabicParenR"/>
            </a:pPr>
            <a:r>
              <a:rPr lang="en-IN" sz="2400" dirty="0">
                <a:latin typeface="Times New Roman" panose="02020603050405020304" pitchFamily="18" charset="0"/>
                <a:cs typeface="Times New Roman" panose="02020603050405020304" pitchFamily="18" charset="0"/>
              </a:rPr>
              <a:t>Two tuples cannot have identical values for all the attributers in the key.</a:t>
            </a:r>
          </a:p>
          <a:p>
            <a:pPr marL="514350" indent="-514350">
              <a:lnSpc>
                <a:spcPct val="150000"/>
              </a:lnSpc>
              <a:buAutoNum type="arabicParenR"/>
            </a:pPr>
            <a:r>
              <a:rPr lang="en-IN" sz="2400" dirty="0">
                <a:latin typeface="Times New Roman" panose="02020603050405020304" pitchFamily="18" charset="0"/>
                <a:cs typeface="Times New Roman" panose="02020603050405020304" pitchFamily="18" charset="0"/>
              </a:rPr>
              <a:t>It has to be a </a:t>
            </a:r>
            <a:r>
              <a:rPr lang="en-IN" sz="2400" b="1" dirty="0">
                <a:latin typeface="Times New Roman" panose="02020603050405020304" pitchFamily="18" charset="0"/>
                <a:cs typeface="Times New Roman" panose="02020603050405020304" pitchFamily="18" charset="0"/>
              </a:rPr>
              <a:t>minimum super key </a:t>
            </a:r>
          </a:p>
          <a:p>
            <a:pPr marL="0" indent="0">
              <a:lnSpc>
                <a:spcPct val="150000"/>
              </a:lnSpc>
              <a:buNone/>
            </a:pPr>
            <a:r>
              <a:rPr lang="en-IN" sz="2400" dirty="0">
                <a:latin typeface="Times New Roman" panose="02020603050405020304" pitchFamily="18" charset="0"/>
                <a:cs typeface="Times New Roman" panose="02020603050405020304" pitchFamily="18" charset="0"/>
              </a:rPr>
              <a:t>First condition is for both key and super key and second condition is only for keys</a:t>
            </a:r>
            <a:r>
              <a:rPr lang="en-IN" dirty="0">
                <a:latin typeface="Times New Roman" panose="02020603050405020304" pitchFamily="18" charset="0"/>
                <a:cs typeface="Times New Roman" panose="02020603050405020304" pitchFamily="18" charset="0"/>
              </a:rPr>
              <a:t>.</a:t>
            </a:r>
          </a:p>
          <a:p>
            <a:endParaRPr lang="en-IN" dirty="0"/>
          </a:p>
        </p:txBody>
      </p:sp>
      <p:pic>
        <p:nvPicPr>
          <p:cNvPr id="9" name="Picture 8">
            <a:extLst>
              <a:ext uri="{FF2B5EF4-FFF2-40B4-BE49-F238E27FC236}">
                <a16:creationId xmlns:a16="http://schemas.microsoft.com/office/drawing/2014/main" id="{D070AD96-58DF-F59B-600F-D396A5BA2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681" y="2767914"/>
            <a:ext cx="10132541" cy="4005245"/>
          </a:xfrm>
          <a:prstGeom prst="rect">
            <a:avLst/>
          </a:prstGeom>
        </p:spPr>
      </p:pic>
    </p:spTree>
    <p:extLst>
      <p:ext uri="{BB962C8B-B14F-4D97-AF65-F5344CB8AC3E}">
        <p14:creationId xmlns:p14="http://schemas.microsoft.com/office/powerpoint/2010/main" val="230227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B976D-473B-D4AF-8448-1195700E9CE5}"/>
              </a:ext>
            </a:extLst>
          </p:cNvPr>
          <p:cNvSpPr>
            <a:spLocks noGrp="1"/>
          </p:cNvSpPr>
          <p:nvPr>
            <p:ph idx="1"/>
          </p:nvPr>
        </p:nvSpPr>
        <p:spPr>
          <a:xfrm>
            <a:off x="369455" y="138545"/>
            <a:ext cx="11333018" cy="6474691"/>
          </a:xfrm>
        </p:spPr>
        <p:txBody>
          <a:bodyPr>
            <a:normAutofit lnSpcReduction="10000"/>
          </a:bodyPr>
          <a:lstStyle/>
          <a:p>
            <a:pPr marL="0" indent="0">
              <a:lnSpc>
                <a:spcPct val="150000"/>
              </a:lnSpc>
              <a:buNone/>
            </a:pPr>
            <a:r>
              <a:rPr lang="en-IN" dirty="0">
                <a:latin typeface="Times New Roman" panose="02020603050405020304" pitchFamily="18" charset="0"/>
                <a:cs typeface="Times New Roman" panose="02020603050405020304" pitchFamily="18" charset="0"/>
              </a:rPr>
              <a:t>Now the relation schema can have more then one key in that case each of key is called candidate key.</a:t>
            </a:r>
          </a:p>
          <a:p>
            <a:pPr marL="0" indent="0">
              <a:lnSpc>
                <a:spcPct val="150000"/>
              </a:lnSpc>
              <a:buNone/>
            </a:pPr>
            <a:r>
              <a:rPr lang="en-IN" b="1" dirty="0">
                <a:latin typeface="Times New Roman" panose="02020603050405020304" pitchFamily="18" charset="0"/>
                <a:cs typeface="Times New Roman" panose="02020603050405020304" pitchFamily="18" charset="0"/>
              </a:rPr>
              <a:t>Candidate Key: </a:t>
            </a:r>
            <a:r>
              <a:rPr lang="en-IN" dirty="0">
                <a:latin typeface="Times New Roman" panose="02020603050405020304" pitchFamily="18" charset="0"/>
                <a:cs typeface="Times New Roman" panose="02020603050405020304" pitchFamily="18" charset="0"/>
              </a:rPr>
              <a:t>It is a set of attributes that uniquely identify the tuples in a relation.</a:t>
            </a:r>
          </a:p>
          <a:p>
            <a:pPr marL="0" indent="0">
              <a:lnSpc>
                <a:spcPct val="150000"/>
              </a:lnSpc>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In this relation we have 2 candidate key </a:t>
            </a:r>
          </a:p>
          <a:p>
            <a:pPr marL="0" indent="0">
              <a:lnSpc>
                <a:spcPct val="150000"/>
              </a:lnSpc>
              <a:buNone/>
            </a:pPr>
            <a:r>
              <a:rPr lang="en-IN" dirty="0">
                <a:latin typeface="Times New Roman" panose="02020603050405020304" pitchFamily="18" charset="0"/>
                <a:cs typeface="Times New Roman" panose="02020603050405020304" pitchFamily="18" charset="0"/>
              </a:rPr>
              <a:t>	roll number.</a:t>
            </a:r>
          </a:p>
          <a:p>
            <a:pPr marL="0" indent="0">
              <a:lnSpc>
                <a:spcPct val="150000"/>
              </a:lnSpc>
              <a:buNone/>
            </a:pPr>
            <a:r>
              <a:rPr lang="en-IN" dirty="0">
                <a:latin typeface="Times New Roman" panose="02020603050405020304" pitchFamily="18" charset="0"/>
                <a:cs typeface="Times New Roman" panose="02020603050405020304" pitchFamily="18" charset="0"/>
              </a:rPr>
              <a:t> 	email.</a:t>
            </a:r>
          </a:p>
          <a:p>
            <a:pPr marL="0" indent="0">
              <a:lnSpc>
                <a:spcPct val="150000"/>
              </a:lnSpc>
              <a:buNone/>
            </a:pPr>
            <a:r>
              <a:rPr lang="en-IN" dirty="0">
                <a:latin typeface="Times New Roman" panose="02020603050405020304" pitchFamily="18" charset="0"/>
                <a:cs typeface="Times New Roman" panose="02020603050405020304" pitchFamily="18" charset="0"/>
              </a:rPr>
              <a:t>We can have any number of candidate key in the relation but we designate only one of the candidate key as the </a:t>
            </a:r>
            <a:r>
              <a:rPr lang="en-IN" b="1" dirty="0">
                <a:latin typeface="Times New Roman" panose="02020603050405020304" pitchFamily="18" charset="0"/>
                <a:cs typeface="Times New Roman" panose="02020603050405020304" pitchFamily="18" charset="0"/>
              </a:rPr>
              <a:t>primary key </a:t>
            </a:r>
            <a:r>
              <a:rPr lang="en-IN" dirty="0">
                <a:latin typeface="Times New Roman" panose="02020603050405020304" pitchFamily="18" charset="0"/>
                <a:cs typeface="Times New Roman" panose="02020603050405020304" pitchFamily="18" charset="0"/>
              </a:rPr>
              <a:t>of that relation.</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2" name="Content Placeholder 8">
            <a:extLst>
              <a:ext uri="{FF2B5EF4-FFF2-40B4-BE49-F238E27FC236}">
                <a16:creationId xmlns:a16="http://schemas.microsoft.com/office/drawing/2014/main" id="{6B6412EC-8191-3C29-8ABF-24B8AC1BB468}"/>
              </a:ext>
            </a:extLst>
          </p:cNvPr>
          <p:cNvPicPr>
            <a:picLocks noChangeAspect="1"/>
          </p:cNvPicPr>
          <p:nvPr/>
        </p:nvPicPr>
        <p:blipFill>
          <a:blip r:embed="rId3"/>
          <a:stretch>
            <a:fillRect/>
          </a:stretch>
        </p:blipFill>
        <p:spPr>
          <a:xfrm>
            <a:off x="7055708" y="2125362"/>
            <a:ext cx="4736757" cy="2879125"/>
          </a:xfrm>
          <a:prstGeom prst="rect">
            <a:avLst/>
          </a:prstGeom>
        </p:spPr>
      </p:pic>
    </p:spTree>
    <p:extLst>
      <p:ext uri="{BB962C8B-B14F-4D97-AF65-F5344CB8AC3E}">
        <p14:creationId xmlns:p14="http://schemas.microsoft.com/office/powerpoint/2010/main" val="3619726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3CAAA-FDF1-BDDF-9B8D-A19173F818F9}"/>
              </a:ext>
            </a:extLst>
          </p:cNvPr>
          <p:cNvSpPr>
            <a:spLocks noGrp="1"/>
          </p:cNvSpPr>
          <p:nvPr>
            <p:ph sz="half" idx="1"/>
          </p:nvPr>
        </p:nvSpPr>
        <p:spPr>
          <a:xfrm>
            <a:off x="0" y="0"/>
            <a:ext cx="5918886" cy="6759146"/>
          </a:xfrm>
        </p:spPr>
        <p:txBody>
          <a:bodyPr>
            <a:norm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3) Constraint on Null values:</a:t>
            </a:r>
          </a:p>
          <a:p>
            <a:pPr marL="0" indent="0">
              <a:lnSpc>
                <a:spcPct val="150000"/>
              </a:lnSpc>
              <a:buNone/>
            </a:pPr>
            <a:r>
              <a:rPr lang="en-IN" dirty="0">
                <a:latin typeface="Times New Roman" panose="02020603050405020304" pitchFamily="18" charset="0"/>
                <a:cs typeface="Times New Roman" panose="02020603050405020304" pitchFamily="18" charset="0"/>
              </a:rPr>
              <a:t>Specifies whether null values are permitted or not</a:t>
            </a:r>
            <a:r>
              <a:rPr lang="en-IN" b="1" dirty="0">
                <a:latin typeface="Times New Roman" panose="02020603050405020304" pitchFamily="18" charset="0"/>
                <a:cs typeface="Times New Roman" panose="02020603050405020304" pitchFamily="18" charset="0"/>
              </a:rPr>
              <a:t>(NOT NULL</a:t>
            </a:r>
            <a:r>
              <a:rPr lang="en-IN" dirty="0">
                <a:latin typeface="Times New Roman" panose="02020603050405020304" pitchFamily="18" charset="0"/>
                <a:cs typeface="Times New Roman" panose="02020603050405020304" pitchFamily="18" charset="0"/>
              </a:rPr>
              <a:t>).</a:t>
            </a:r>
          </a:p>
          <a:p>
            <a:pPr marL="0" indent="0">
              <a:lnSpc>
                <a:spcPct val="150000"/>
              </a:lnSpc>
              <a:buNone/>
            </a:pPr>
            <a:r>
              <a:rPr lang="en-IN" dirty="0">
                <a:latin typeface="Times New Roman" panose="02020603050405020304" pitchFamily="18" charset="0"/>
                <a:cs typeface="Times New Roman" panose="02020603050405020304" pitchFamily="18" charset="0"/>
              </a:rPr>
              <a:t>If we are giving NOT NULL constraint to any of the attribute then value of that attribute cannot be null. </a:t>
            </a:r>
          </a:p>
          <a:p>
            <a:pPr marL="0" indent="0">
              <a:lnSpc>
                <a:spcPct val="150000"/>
              </a:lnSpc>
              <a:buNone/>
            </a:pPr>
            <a:r>
              <a:rPr lang="en-IN" b="1" dirty="0">
                <a:latin typeface="Times New Roman" panose="02020603050405020304" pitchFamily="18" charset="0"/>
                <a:cs typeface="Times New Roman" panose="02020603050405020304" pitchFamily="18" charset="0"/>
              </a:rPr>
              <a:t>4) Entity Integrity Constraint: </a:t>
            </a:r>
          </a:p>
          <a:p>
            <a:pPr marL="0" indent="0">
              <a:lnSpc>
                <a:spcPct val="150000"/>
              </a:lnSpc>
              <a:buNone/>
            </a:pPr>
            <a:r>
              <a:rPr lang="en-IN" dirty="0">
                <a:latin typeface="Times New Roman" panose="02020603050405020304" pitchFamily="18" charset="0"/>
                <a:cs typeface="Times New Roman" panose="02020603050405020304" pitchFamily="18" charset="0"/>
              </a:rPr>
              <a:t>States that no </a:t>
            </a:r>
            <a:r>
              <a:rPr lang="en-IN" b="1" dirty="0">
                <a:latin typeface="Times New Roman" panose="02020603050405020304" pitchFamily="18" charset="0"/>
                <a:cs typeface="Times New Roman" panose="02020603050405020304" pitchFamily="18" charset="0"/>
              </a:rPr>
              <a:t>primary key value can be null.</a:t>
            </a:r>
          </a:p>
        </p:txBody>
      </p:sp>
      <p:pic>
        <p:nvPicPr>
          <p:cNvPr id="4" name="Picture 3">
            <a:extLst>
              <a:ext uri="{FF2B5EF4-FFF2-40B4-BE49-F238E27FC236}">
                <a16:creationId xmlns:a16="http://schemas.microsoft.com/office/drawing/2014/main" id="{6F0C7C34-A2DB-0E0A-5C38-31C9E87A5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879" y="2678636"/>
            <a:ext cx="5826209" cy="4080510"/>
          </a:xfrm>
          <a:prstGeom prst="rect">
            <a:avLst/>
          </a:prstGeom>
        </p:spPr>
      </p:pic>
    </p:spTree>
    <p:extLst>
      <p:ext uri="{BB962C8B-B14F-4D97-AF65-F5344CB8AC3E}">
        <p14:creationId xmlns:p14="http://schemas.microsoft.com/office/powerpoint/2010/main" val="75311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060E4-2542-3987-D6FC-770843BB96E1}"/>
              </a:ext>
            </a:extLst>
          </p:cNvPr>
          <p:cNvSpPr>
            <a:spLocks noGrp="1"/>
          </p:cNvSpPr>
          <p:nvPr>
            <p:ph sz="half" idx="1"/>
          </p:nvPr>
        </p:nvSpPr>
        <p:spPr>
          <a:xfrm>
            <a:off x="98854" y="86496"/>
            <a:ext cx="5997146" cy="6771503"/>
          </a:xfrm>
        </p:spPr>
        <p:txBody>
          <a:bodyPr>
            <a:norm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5) Referential integrity Constraint</a:t>
            </a:r>
          </a:p>
          <a:p>
            <a:pPr marL="0" indent="0">
              <a:lnSpc>
                <a:spcPct val="150000"/>
              </a:lnSpc>
              <a:buNone/>
            </a:pPr>
            <a:r>
              <a:rPr lang="en-IN" dirty="0">
                <a:latin typeface="Times New Roman" panose="02020603050405020304" pitchFamily="18" charset="0"/>
                <a:cs typeface="Times New Roman" panose="02020603050405020304" pitchFamily="18" charset="0"/>
              </a:rPr>
              <a:t>A key constraint and entity integrity constraint are specified on a single relation or a single table whereas </a:t>
            </a:r>
            <a:r>
              <a:rPr lang="en-IN" b="1" dirty="0">
                <a:latin typeface="Times New Roman" panose="02020603050405020304" pitchFamily="18" charset="0"/>
                <a:cs typeface="Times New Roman" panose="02020603050405020304" pitchFamily="18" charset="0"/>
              </a:rPr>
              <a:t>referential integrity </a:t>
            </a:r>
            <a:r>
              <a:rPr lang="en-IN" dirty="0">
                <a:latin typeface="Times New Roman" panose="02020603050405020304" pitchFamily="18" charset="0"/>
                <a:cs typeface="Times New Roman" panose="02020603050405020304" pitchFamily="18" charset="0"/>
              </a:rPr>
              <a:t>constraints is specified between two relation or two table.</a:t>
            </a:r>
          </a:p>
          <a:p>
            <a:pPr marL="0" indent="0">
              <a:lnSpc>
                <a:spcPct val="150000"/>
              </a:lnSpc>
              <a:buNone/>
            </a:pPr>
            <a:r>
              <a:rPr lang="en-IN" dirty="0">
                <a:latin typeface="Times New Roman" panose="02020603050405020304" pitchFamily="18" charset="0"/>
                <a:cs typeface="Times New Roman" panose="02020603050405020304" pitchFamily="18" charset="0"/>
              </a:rPr>
              <a:t>It states that refers to another relation must refer to an existing tuple in that relation.</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8049192-01DC-E419-2CE7-8BDC248AD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103" y="43247"/>
            <a:ext cx="6236043" cy="6728257"/>
          </a:xfrm>
          <a:prstGeom prst="rect">
            <a:avLst/>
          </a:prstGeom>
        </p:spPr>
      </p:pic>
    </p:spTree>
    <p:extLst>
      <p:ext uri="{BB962C8B-B14F-4D97-AF65-F5344CB8AC3E}">
        <p14:creationId xmlns:p14="http://schemas.microsoft.com/office/powerpoint/2010/main" val="172820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549D9-4FAD-3DE9-97C7-1BCFE13EE58D}"/>
              </a:ext>
            </a:extLst>
          </p:cNvPr>
          <p:cNvSpPr>
            <a:spLocks noGrp="1"/>
          </p:cNvSpPr>
          <p:nvPr>
            <p:ph sz="half" idx="1"/>
          </p:nvPr>
        </p:nvSpPr>
        <p:spPr>
          <a:xfrm>
            <a:off x="-1" y="0"/>
            <a:ext cx="6635577" cy="6858000"/>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The attribute of one relation that refers to the primary key of another relation is called the </a:t>
            </a:r>
            <a:r>
              <a:rPr lang="en-IN" b="1" dirty="0">
                <a:latin typeface="Times New Roman" panose="02020603050405020304" pitchFamily="18" charset="0"/>
                <a:cs typeface="Times New Roman" panose="02020603050405020304" pitchFamily="18" charset="0"/>
              </a:rPr>
              <a:t>foreign key</a:t>
            </a:r>
            <a:r>
              <a:rPr lang="en-IN" dirty="0">
                <a:latin typeface="Times New Roman" panose="02020603050405020304" pitchFamily="18" charset="0"/>
                <a:cs typeface="Times New Roman" panose="02020603050405020304" pitchFamily="18" charset="0"/>
              </a:rPr>
              <a:t>.</a:t>
            </a:r>
          </a:p>
          <a:p>
            <a:pPr marL="0" indent="0">
              <a:lnSpc>
                <a:spcPct val="150000"/>
              </a:lnSpc>
              <a:buNone/>
            </a:pPr>
            <a:r>
              <a:rPr lang="en-IN" b="1" dirty="0">
                <a:latin typeface="Times New Roman" panose="02020603050405020304" pitchFamily="18" charset="0"/>
                <a:cs typeface="Times New Roman" panose="02020603050405020304" pitchFamily="18" charset="0"/>
              </a:rPr>
              <a:t>Foreign key must satisfy the following:</a:t>
            </a:r>
          </a:p>
          <a:p>
            <a:pPr marL="0" indent="0">
              <a:lnSpc>
                <a:spcPct val="150000"/>
              </a:lnSpc>
              <a:buNone/>
            </a:pPr>
            <a:r>
              <a:rPr lang="en-IN" dirty="0">
                <a:latin typeface="Times New Roman" panose="02020603050405020304" pitchFamily="18" charset="0"/>
                <a:cs typeface="Times New Roman" panose="02020603050405020304" pitchFamily="18" charset="0"/>
              </a:rPr>
              <a:t>1)It has to be a same domain as the attributes it refer to.</a:t>
            </a:r>
          </a:p>
          <a:p>
            <a:pPr marL="0" indent="0">
              <a:lnSpc>
                <a:spcPct val="150000"/>
              </a:lnSpc>
              <a:buNone/>
            </a:pPr>
            <a:r>
              <a:rPr lang="en-IN" dirty="0">
                <a:latin typeface="Times New Roman" panose="02020603050405020304" pitchFamily="18" charset="0"/>
                <a:cs typeface="Times New Roman" panose="02020603050405020304" pitchFamily="18" charset="0"/>
              </a:rPr>
              <a:t>2)Value of foreign key in a tuple either occurs as a value of Primary key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p>
          <a:p>
            <a:pPr marL="0" indent="0">
              <a:buNone/>
            </a:pPr>
            <a:endParaRPr lang="en-IN" dirty="0"/>
          </a:p>
        </p:txBody>
      </p:sp>
      <p:pic>
        <p:nvPicPr>
          <p:cNvPr id="4" name="Picture 3">
            <a:extLst>
              <a:ext uri="{FF2B5EF4-FFF2-40B4-BE49-F238E27FC236}">
                <a16:creationId xmlns:a16="http://schemas.microsoft.com/office/drawing/2014/main" id="{3BE2D678-0E47-9BE8-A695-32B1490B4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5577" y="0"/>
            <a:ext cx="5556423" cy="6858000"/>
          </a:xfrm>
          <a:prstGeom prst="rect">
            <a:avLst/>
          </a:prstGeom>
        </p:spPr>
      </p:pic>
      <p:pic>
        <p:nvPicPr>
          <p:cNvPr id="8" name="Picture 7">
            <a:extLst>
              <a:ext uri="{FF2B5EF4-FFF2-40B4-BE49-F238E27FC236}">
                <a16:creationId xmlns:a16="http://schemas.microsoft.com/office/drawing/2014/main" id="{86C88ABA-2322-0797-CA51-58605BC34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71751"/>
            <a:ext cx="6413157" cy="1186249"/>
          </a:xfrm>
          <a:prstGeom prst="rect">
            <a:avLst/>
          </a:prstGeom>
        </p:spPr>
      </p:pic>
    </p:spTree>
    <p:extLst>
      <p:ext uri="{BB962C8B-B14F-4D97-AF65-F5344CB8AC3E}">
        <p14:creationId xmlns:p14="http://schemas.microsoft.com/office/powerpoint/2010/main" val="2841504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1CF14-85E9-7991-BE1C-7225EF03F4EE}"/>
              </a:ext>
            </a:extLst>
          </p:cNvPr>
          <p:cNvSpPr>
            <a:spLocks noGrp="1"/>
          </p:cNvSpPr>
          <p:nvPr>
            <p:ph idx="1"/>
          </p:nvPr>
        </p:nvSpPr>
        <p:spPr>
          <a:xfrm>
            <a:off x="480291" y="267856"/>
            <a:ext cx="10873509" cy="6234544"/>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operations of the relational model can be categorized into </a:t>
            </a:r>
            <a:r>
              <a:rPr lang="en-US" b="1" i="0" u="none" strike="noStrike" baseline="0" dirty="0">
                <a:latin typeface="Times New Roman" panose="02020603050405020304" pitchFamily="18" charset="0"/>
                <a:cs typeface="Times New Roman" panose="02020603050405020304" pitchFamily="18" charset="0"/>
              </a:rPr>
              <a:t>retrievals and updates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There are three basic </a:t>
            </a:r>
            <a:r>
              <a:rPr lang="en-US" b="1" i="0" u="none" strike="noStrike" baseline="0" dirty="0">
                <a:latin typeface="Times New Roman" panose="02020603050405020304" pitchFamily="18" charset="0"/>
                <a:cs typeface="Times New Roman" panose="02020603050405020304" pitchFamily="18" charset="0"/>
              </a:rPr>
              <a:t>update operations </a:t>
            </a:r>
            <a:r>
              <a:rPr lang="en-US" b="0" i="0" u="none" strike="noStrike" baseline="0" dirty="0">
                <a:latin typeface="Times New Roman" panose="02020603050405020304" pitchFamily="18" charset="0"/>
                <a:cs typeface="Times New Roman" panose="02020603050405020304" pitchFamily="18" charset="0"/>
              </a:rPr>
              <a:t>that can change the states of relations in the database:</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1. Insert - </a:t>
            </a:r>
            <a:r>
              <a:rPr lang="en-US" b="0" i="0" u="none" strike="noStrike" baseline="0" dirty="0">
                <a:latin typeface="Times New Roman" panose="02020603050405020304" pitchFamily="18" charset="0"/>
                <a:cs typeface="Times New Roman" panose="02020603050405020304" pitchFamily="18" charset="0"/>
              </a:rPr>
              <a:t>used to insert one or more new tuples in a relation</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2. Delete- </a:t>
            </a:r>
            <a:r>
              <a:rPr lang="en-US" b="0" i="0" u="none" strike="noStrike" baseline="0" dirty="0">
                <a:latin typeface="Times New Roman" panose="02020603050405020304" pitchFamily="18" charset="0"/>
                <a:cs typeface="Times New Roman" panose="02020603050405020304" pitchFamily="18" charset="0"/>
              </a:rPr>
              <a:t>used to delete tuples</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3. Update (or Modify)- </a:t>
            </a:r>
            <a:r>
              <a:rPr lang="en-US" b="0" i="0" u="none" strike="noStrike" baseline="0" dirty="0">
                <a:latin typeface="Times New Roman" panose="02020603050405020304" pitchFamily="18" charset="0"/>
                <a:cs typeface="Times New Roman" panose="02020603050405020304" pitchFamily="18" charset="0"/>
              </a:rPr>
              <a:t>used to change the values of some attributes in existing tuples.</a:t>
            </a:r>
          </a:p>
        </p:txBody>
      </p:sp>
    </p:spTree>
    <p:extLst>
      <p:ext uri="{BB962C8B-B14F-4D97-AF65-F5344CB8AC3E}">
        <p14:creationId xmlns:p14="http://schemas.microsoft.com/office/powerpoint/2010/main" val="3831676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272C-CD74-99E7-71FB-F9481A0F5B15}"/>
              </a:ext>
            </a:extLst>
          </p:cNvPr>
          <p:cNvSpPr>
            <a:spLocks noGrp="1"/>
          </p:cNvSpPr>
          <p:nvPr>
            <p:ph type="title"/>
          </p:nvPr>
        </p:nvSpPr>
        <p:spPr>
          <a:xfrm>
            <a:off x="0" y="1"/>
            <a:ext cx="11353800" cy="950975"/>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Update operation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7BC0DBF-9F15-15F3-5C83-97B4E248C2B4}"/>
              </a:ext>
            </a:extLst>
          </p:cNvPr>
          <p:cNvSpPr>
            <a:spLocks noGrp="1"/>
          </p:cNvSpPr>
          <p:nvPr>
            <p:ph sz="half" idx="1"/>
          </p:nvPr>
        </p:nvSpPr>
        <p:spPr>
          <a:xfrm>
            <a:off x="-1" y="822960"/>
            <a:ext cx="6581553" cy="6035039"/>
          </a:xfrm>
        </p:spPr>
        <p:txBody>
          <a:bodyPr>
            <a:normAutofit fontScale="92500" lnSpcReduction="20000"/>
          </a:bodyPr>
          <a:lstStyle/>
          <a:p>
            <a:pPr marL="514350" indent="-514350">
              <a:lnSpc>
                <a:spcPct val="150000"/>
              </a:lnSpc>
              <a:buAutoNum type="arabicParenR"/>
            </a:pPr>
            <a:r>
              <a:rPr lang="en-IN" b="1" dirty="0">
                <a:latin typeface="Times New Roman" panose="02020603050405020304" pitchFamily="18" charset="0"/>
                <a:cs typeface="Times New Roman" panose="02020603050405020304" pitchFamily="18" charset="0"/>
              </a:rPr>
              <a:t>The INSERT operation:</a:t>
            </a:r>
          </a:p>
          <a:p>
            <a:pPr marL="0" indent="0">
              <a:lnSpc>
                <a:spcPct val="150000"/>
              </a:lnSpc>
              <a:buNone/>
            </a:pPr>
            <a:r>
              <a:rPr lang="en-IN" dirty="0">
                <a:latin typeface="Times New Roman" panose="02020603050405020304" pitchFamily="18" charset="0"/>
                <a:cs typeface="Times New Roman" panose="02020603050405020304" pitchFamily="18" charset="0"/>
              </a:rPr>
              <a:t>This operation is used to insert or add a  new tuple in a relation.</a:t>
            </a:r>
          </a:p>
          <a:p>
            <a:pPr marL="0" indent="0">
              <a:lnSpc>
                <a:spcPct val="150000"/>
              </a:lnSpc>
              <a:buNone/>
            </a:pPr>
            <a:r>
              <a:rPr lang="en-IN" dirty="0">
                <a:latin typeface="Times New Roman" panose="02020603050405020304" pitchFamily="18" charset="0"/>
                <a:cs typeface="Times New Roman" panose="02020603050405020304" pitchFamily="18" charset="0"/>
              </a:rPr>
              <a:t>Operation INSERT can violate four constraint.</a:t>
            </a:r>
          </a:p>
          <a:p>
            <a:pPr marL="0" indent="0">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Domain constraints : </a:t>
            </a:r>
            <a:r>
              <a:rPr lang="en-US" sz="2800" b="0" i="0" u="none" strike="noStrike" baseline="0" dirty="0">
                <a:latin typeface="Times New Roman" panose="02020603050405020304" pitchFamily="18" charset="0"/>
                <a:cs typeface="Times New Roman" panose="02020603050405020304" pitchFamily="18" charset="0"/>
              </a:rPr>
              <a:t>if an attribute value is given that does not appear in the corresponding domain or is not of the appropriate data type</a:t>
            </a:r>
            <a:r>
              <a:rPr lang="en-IN" sz="2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If INSERT operation violate any of the constraint then the default option is to rejected the insertion.</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10" name="Content Placeholder 9">
            <a:extLst>
              <a:ext uri="{FF2B5EF4-FFF2-40B4-BE49-F238E27FC236}">
                <a16:creationId xmlns:a16="http://schemas.microsoft.com/office/drawing/2014/main" id="{4431B10D-AB0D-B196-EC8C-511C93B71F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4543" y="502918"/>
            <a:ext cx="5731764" cy="3401569"/>
          </a:xfrm>
        </p:spPr>
      </p:pic>
    </p:spTree>
    <p:extLst>
      <p:ext uri="{BB962C8B-B14F-4D97-AF65-F5344CB8AC3E}">
        <p14:creationId xmlns:p14="http://schemas.microsoft.com/office/powerpoint/2010/main" val="414948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DB276-1800-5F43-8989-C0AD8F47ADB3}"/>
              </a:ext>
            </a:extLst>
          </p:cNvPr>
          <p:cNvSpPr>
            <a:spLocks noGrp="1"/>
          </p:cNvSpPr>
          <p:nvPr>
            <p:ph idx="1"/>
          </p:nvPr>
        </p:nvSpPr>
        <p:spPr>
          <a:xfrm>
            <a:off x="0" y="-135466"/>
            <a:ext cx="11353800" cy="6824134"/>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Here STUDENT is a </a:t>
            </a:r>
            <a:r>
              <a:rPr lang="en-IN" b="1" dirty="0">
                <a:latin typeface="Times New Roman" panose="02020603050405020304" pitchFamily="18" charset="0"/>
                <a:cs typeface="Times New Roman" panose="02020603050405020304" pitchFamily="18" charset="0"/>
              </a:rPr>
              <a:t>Relation name or a table name.</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Each row are called </a:t>
            </a:r>
            <a:r>
              <a:rPr lang="en-IN" b="1" dirty="0">
                <a:latin typeface="Times New Roman" panose="02020603050405020304" pitchFamily="18" charset="0"/>
                <a:cs typeface="Times New Roman" panose="02020603050405020304" pitchFamily="18" charset="0"/>
              </a:rPr>
              <a:t>tuple.</a:t>
            </a:r>
          </a:p>
          <a:p>
            <a:pPr algn="just">
              <a:lnSpc>
                <a:spcPct val="150000"/>
              </a:lnSpc>
            </a:pPr>
            <a:r>
              <a:rPr lang="en-IN" dirty="0">
                <a:latin typeface="Times New Roman" panose="02020603050405020304" pitchFamily="18" charset="0"/>
                <a:cs typeface="Times New Roman" panose="02020603050405020304" pitchFamily="18" charset="0"/>
              </a:rPr>
              <a:t>Here we have two tuples or two rows.</a:t>
            </a:r>
          </a:p>
          <a:p>
            <a:pPr algn="just">
              <a:lnSpc>
                <a:spcPct val="150000"/>
              </a:lnSpc>
            </a:pPr>
            <a:r>
              <a:rPr lang="en-IN" dirty="0">
                <a:latin typeface="Times New Roman" panose="02020603050405020304" pitchFamily="18" charset="0"/>
                <a:cs typeface="Times New Roman" panose="02020603050405020304" pitchFamily="18" charset="0"/>
              </a:rPr>
              <a:t>Each column or column header are called as </a:t>
            </a:r>
            <a:r>
              <a:rPr lang="en-IN" b="1" dirty="0">
                <a:latin typeface="Times New Roman" panose="02020603050405020304" pitchFamily="18" charset="0"/>
                <a:cs typeface="Times New Roman" panose="02020603050405020304" pitchFamily="18" charset="0"/>
              </a:rPr>
              <a:t>attributes or fields.</a:t>
            </a:r>
          </a:p>
          <a:p>
            <a:pPr algn="just">
              <a:lnSpc>
                <a:spcPct val="150000"/>
              </a:lnSpc>
            </a:pPr>
            <a:r>
              <a:rPr lang="en-IN" dirty="0">
                <a:latin typeface="Times New Roman" panose="02020603050405020304" pitchFamily="18" charset="0"/>
                <a:cs typeface="Times New Roman" panose="02020603050405020304" pitchFamily="18" charset="0"/>
              </a:rPr>
              <a:t>In this relation student we have </a:t>
            </a:r>
            <a:r>
              <a:rPr lang="en-IN" b="1" dirty="0">
                <a:latin typeface="Times New Roman" panose="02020603050405020304" pitchFamily="18" charset="0"/>
                <a:cs typeface="Times New Roman" panose="02020603050405020304" pitchFamily="18" charset="0"/>
              </a:rPr>
              <a:t>four attributes of four columns.</a:t>
            </a:r>
          </a:p>
          <a:p>
            <a:endParaRPr lang="en-IN" dirty="0"/>
          </a:p>
        </p:txBody>
      </p:sp>
      <p:pic>
        <p:nvPicPr>
          <p:cNvPr id="4" name="Picture 3">
            <a:extLst>
              <a:ext uri="{FF2B5EF4-FFF2-40B4-BE49-F238E27FC236}">
                <a16:creationId xmlns:a16="http://schemas.microsoft.com/office/drawing/2014/main" id="{593EAC33-620C-486B-6428-53FF4758D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534" y="3882353"/>
            <a:ext cx="8771466" cy="2975647"/>
          </a:xfrm>
          <a:prstGeom prst="rect">
            <a:avLst/>
          </a:prstGeom>
        </p:spPr>
      </p:pic>
    </p:spTree>
    <p:extLst>
      <p:ext uri="{BB962C8B-B14F-4D97-AF65-F5344CB8AC3E}">
        <p14:creationId xmlns:p14="http://schemas.microsoft.com/office/powerpoint/2010/main" val="1362485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AE72D-EA08-4EA1-3ABA-1CCCBDF59273}"/>
              </a:ext>
            </a:extLst>
          </p:cNvPr>
          <p:cNvSpPr>
            <a:spLocks noGrp="1"/>
          </p:cNvSpPr>
          <p:nvPr>
            <p:ph idx="1"/>
          </p:nvPr>
        </p:nvSpPr>
        <p:spPr>
          <a:xfrm>
            <a:off x="182880" y="146304"/>
            <a:ext cx="11649456" cy="6419088"/>
          </a:xfrm>
        </p:spPr>
        <p:txBody>
          <a:bodyPr/>
          <a:lstStyle/>
          <a:p>
            <a:pPr marL="0" indent="0" algn="l">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Key constraints : </a:t>
            </a:r>
            <a:r>
              <a:rPr lang="en-US" sz="2800" b="0" i="0" u="none" strike="noStrike" baseline="0" dirty="0">
                <a:latin typeface="Times New Roman" panose="02020603050405020304" pitchFamily="18" charset="0"/>
                <a:cs typeface="Times New Roman" panose="02020603050405020304" pitchFamily="18" charset="0"/>
              </a:rPr>
              <a:t>if a key value in the new tuple t already exists in another tuple in the </a:t>
            </a:r>
            <a:r>
              <a:rPr lang="en-IN" sz="2800" b="0" i="0" u="none" strike="noStrike" baseline="0" dirty="0">
                <a:latin typeface="Times New Roman" panose="02020603050405020304" pitchFamily="18" charset="0"/>
                <a:cs typeface="Times New Roman" panose="02020603050405020304" pitchFamily="18" charset="0"/>
              </a:rPr>
              <a:t>relation r(R).</a:t>
            </a:r>
          </a:p>
          <a:p>
            <a:endParaRPr lang="en-IN" dirty="0"/>
          </a:p>
        </p:txBody>
      </p:sp>
      <p:pic>
        <p:nvPicPr>
          <p:cNvPr id="4" name="Picture 3">
            <a:extLst>
              <a:ext uri="{FF2B5EF4-FFF2-40B4-BE49-F238E27FC236}">
                <a16:creationId xmlns:a16="http://schemas.microsoft.com/office/drawing/2014/main" id="{F946C5B2-8FE0-7FD4-04C6-7F6DA9DF4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842" y="1906594"/>
            <a:ext cx="10292316" cy="4355982"/>
          </a:xfrm>
          <a:prstGeom prst="rect">
            <a:avLst/>
          </a:prstGeom>
        </p:spPr>
      </p:pic>
    </p:spTree>
    <p:extLst>
      <p:ext uri="{BB962C8B-B14F-4D97-AF65-F5344CB8AC3E}">
        <p14:creationId xmlns:p14="http://schemas.microsoft.com/office/powerpoint/2010/main" val="2654009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5068C-D3CA-3D9F-C63A-0A53A43375B3}"/>
              </a:ext>
            </a:extLst>
          </p:cNvPr>
          <p:cNvSpPr>
            <a:spLocks noGrp="1"/>
          </p:cNvSpPr>
          <p:nvPr>
            <p:ph idx="1"/>
          </p:nvPr>
        </p:nvSpPr>
        <p:spPr>
          <a:xfrm>
            <a:off x="365760" y="323273"/>
            <a:ext cx="10988040" cy="5853690"/>
          </a:xfrm>
        </p:spPr>
        <p:txBody>
          <a:bodyPr/>
          <a:lstStyle/>
          <a:p>
            <a:pPr marL="0" indent="0">
              <a:buNone/>
            </a:pPr>
            <a:r>
              <a:rPr lang="en-US" sz="2800" b="1" i="0" u="none" strike="noStrike" baseline="0" dirty="0">
                <a:latin typeface="Times New Roman" panose="02020603050405020304" pitchFamily="18" charset="0"/>
                <a:cs typeface="Times New Roman" panose="02020603050405020304" pitchFamily="18" charset="0"/>
              </a:rPr>
              <a:t>Entity integrity: </a:t>
            </a:r>
            <a:r>
              <a:rPr lang="en-US" sz="2800" b="0" i="0" u="none" strike="noStrike" baseline="0" dirty="0">
                <a:latin typeface="Times New Roman" panose="02020603050405020304" pitchFamily="18" charset="0"/>
                <a:cs typeface="Times New Roman" panose="02020603050405020304" pitchFamily="18" charset="0"/>
              </a:rPr>
              <a:t>if any part of the primary key of the new tuple t is NULL</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9EE3E0-BA74-E8CE-3C2D-F16C80DE3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828" y="1470659"/>
            <a:ext cx="9994605" cy="4706303"/>
          </a:xfrm>
          <a:prstGeom prst="rect">
            <a:avLst/>
          </a:prstGeom>
        </p:spPr>
      </p:pic>
    </p:spTree>
    <p:extLst>
      <p:ext uri="{BB962C8B-B14F-4D97-AF65-F5344CB8AC3E}">
        <p14:creationId xmlns:p14="http://schemas.microsoft.com/office/powerpoint/2010/main" val="3675092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01198-0B7E-982D-5F10-0C8FA49BFC12}"/>
              </a:ext>
            </a:extLst>
          </p:cNvPr>
          <p:cNvSpPr>
            <a:spLocks noGrp="1"/>
          </p:cNvSpPr>
          <p:nvPr>
            <p:ph idx="1"/>
          </p:nvPr>
        </p:nvSpPr>
        <p:spPr>
          <a:xfrm>
            <a:off x="128016" y="0"/>
            <a:ext cx="11521440" cy="6693408"/>
          </a:xfrm>
        </p:spPr>
        <p:txBody>
          <a:bodyPr/>
          <a:lstStyle/>
          <a:p>
            <a:pPr marL="0" indent="0">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Referential integrity : </a:t>
            </a:r>
            <a:r>
              <a:rPr lang="en-US" sz="2800" b="0" i="0" u="none" strike="noStrike" baseline="0" dirty="0">
                <a:latin typeface="Times New Roman" panose="02020603050405020304" pitchFamily="18" charset="0"/>
                <a:cs typeface="Times New Roman" panose="02020603050405020304" pitchFamily="18" charset="0"/>
              </a:rPr>
              <a:t>if the value of any foreign key in t refers to a tuple that does not exist </a:t>
            </a:r>
            <a:r>
              <a:rPr lang="en-IN" sz="2800" b="0" i="0" u="none" strike="noStrike" baseline="0" dirty="0">
                <a:latin typeface="Times New Roman" panose="02020603050405020304" pitchFamily="18" charset="0"/>
                <a:cs typeface="Times New Roman" panose="02020603050405020304" pitchFamily="18" charset="0"/>
              </a:rPr>
              <a:t>in the referenced relation.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D63B52-A178-18A8-9B96-D2C571A83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330" y="1685261"/>
            <a:ext cx="10735340" cy="4572000"/>
          </a:xfrm>
          <a:prstGeom prst="rect">
            <a:avLst/>
          </a:prstGeom>
        </p:spPr>
      </p:pic>
    </p:spTree>
    <p:extLst>
      <p:ext uri="{BB962C8B-B14F-4D97-AF65-F5344CB8AC3E}">
        <p14:creationId xmlns:p14="http://schemas.microsoft.com/office/powerpoint/2010/main" val="809806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64C4-87F9-BB43-4D6E-13032CA710CA}"/>
              </a:ext>
            </a:extLst>
          </p:cNvPr>
          <p:cNvSpPr>
            <a:spLocks noGrp="1"/>
          </p:cNvSpPr>
          <p:nvPr>
            <p:ph type="title"/>
          </p:nvPr>
        </p:nvSpPr>
        <p:spPr>
          <a:xfrm>
            <a:off x="369455" y="159488"/>
            <a:ext cx="10984345" cy="776177"/>
          </a:xfrm>
        </p:spPr>
        <p:txBody>
          <a:bodyPr>
            <a:normAutofit/>
          </a:bodyPr>
          <a:lstStyle/>
          <a:p>
            <a:r>
              <a:rPr lang="en-IN" b="1" dirty="0">
                <a:latin typeface="Times New Roman" panose="02020603050405020304" pitchFamily="18" charset="0"/>
                <a:cs typeface="Times New Roman" panose="02020603050405020304" pitchFamily="18" charset="0"/>
              </a:rPr>
              <a:t>DELETE Operation </a:t>
            </a:r>
          </a:p>
        </p:txBody>
      </p:sp>
      <p:sp>
        <p:nvSpPr>
          <p:cNvPr id="3" name="Content Placeholder 2">
            <a:extLst>
              <a:ext uri="{FF2B5EF4-FFF2-40B4-BE49-F238E27FC236}">
                <a16:creationId xmlns:a16="http://schemas.microsoft.com/office/drawing/2014/main" id="{A51D6F1C-A2A7-066C-9E13-8BF96A0531B3}"/>
              </a:ext>
            </a:extLst>
          </p:cNvPr>
          <p:cNvSpPr>
            <a:spLocks noGrp="1"/>
          </p:cNvSpPr>
          <p:nvPr>
            <p:ph idx="1"/>
          </p:nvPr>
        </p:nvSpPr>
        <p:spPr>
          <a:xfrm>
            <a:off x="480291" y="935664"/>
            <a:ext cx="11305309" cy="5520553"/>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Delete operation can violate only referential integrity.</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This occurs if the tuple being deleted is referenced by foreign keys from other tuples in the database.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To specify deletion, a condition on the attributes of the relation selects the tuple (or tuples) to be deleted.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568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853DC-2851-3E45-5903-450466217A05}"/>
              </a:ext>
            </a:extLst>
          </p:cNvPr>
          <p:cNvSpPr>
            <a:spLocks noGrp="1"/>
          </p:cNvSpPr>
          <p:nvPr>
            <p:ph idx="1"/>
          </p:nvPr>
        </p:nvSpPr>
        <p:spPr>
          <a:xfrm>
            <a:off x="295563" y="295564"/>
            <a:ext cx="11526981" cy="6040581"/>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If delete operation violate this constraint different action can be taken:</a:t>
            </a:r>
          </a:p>
          <a:p>
            <a:pPr marL="0" indent="0">
              <a:lnSpc>
                <a:spcPct val="150000"/>
              </a:lnSpc>
              <a:buNone/>
            </a:pPr>
            <a:r>
              <a:rPr lang="en-IN" dirty="0">
                <a:latin typeface="Times New Roman" panose="02020603050405020304" pitchFamily="18" charset="0"/>
                <a:cs typeface="Times New Roman" panose="02020603050405020304" pitchFamily="18" charset="0"/>
              </a:rPr>
              <a:t>1. To reject the deletion.</a:t>
            </a:r>
          </a:p>
          <a:p>
            <a:pPr marL="0" indent="0">
              <a:lnSpc>
                <a:spcPct val="150000"/>
              </a:lnSpc>
              <a:buNone/>
            </a:pPr>
            <a:r>
              <a:rPr lang="en-IN" dirty="0">
                <a:latin typeface="Times New Roman" panose="02020603050405020304" pitchFamily="18" charset="0"/>
                <a:cs typeface="Times New Roman" panose="02020603050405020304" pitchFamily="18" charset="0"/>
              </a:rPr>
              <a:t>2. To propagate or cascade the deletion.(that is when any tuple has to be deleted we also delete the tuples that refer this tuple).</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3. </a:t>
            </a:r>
            <a:r>
              <a:rPr lang="en-US" i="0" u="none" strike="noStrike" baseline="0" dirty="0">
                <a:latin typeface="Times New Roman" panose="02020603050405020304" pitchFamily="18" charset="0"/>
                <a:cs typeface="Times New Roman" panose="02020603050405020304" pitchFamily="18" charset="0"/>
              </a:rPr>
              <a:t>Set null or set default - </a:t>
            </a:r>
            <a:r>
              <a:rPr lang="en-US" b="0" i="0" u="none" strike="noStrike" baseline="0" dirty="0">
                <a:latin typeface="Times New Roman" panose="02020603050405020304" pitchFamily="18" charset="0"/>
                <a:cs typeface="Times New Roman" panose="02020603050405020304" pitchFamily="18" charset="0"/>
              </a:rPr>
              <a:t>is to modify the referencing attribute values that cause the violation; each such value is either set to NULL or changed to reference another default valid tuple.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289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103EB6-9A1D-6C33-8192-65693008C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270933"/>
            <a:ext cx="11176000" cy="6079067"/>
          </a:xfrm>
        </p:spPr>
      </p:pic>
    </p:spTree>
    <p:extLst>
      <p:ext uri="{BB962C8B-B14F-4D97-AF65-F5344CB8AC3E}">
        <p14:creationId xmlns:p14="http://schemas.microsoft.com/office/powerpoint/2010/main" val="555007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656F-DBCB-2472-4299-AB8F3DF5C787}"/>
              </a:ext>
            </a:extLst>
          </p:cNvPr>
          <p:cNvSpPr>
            <a:spLocks noGrp="1"/>
          </p:cNvSpPr>
          <p:nvPr>
            <p:ph type="title"/>
          </p:nvPr>
        </p:nvSpPr>
        <p:spPr>
          <a:xfrm>
            <a:off x="270933" y="1"/>
            <a:ext cx="11082867" cy="1015999"/>
          </a:xfrm>
        </p:spPr>
        <p:txBody>
          <a:bodyPr>
            <a:normAutofit/>
          </a:bodyPr>
          <a:lstStyle/>
          <a:p>
            <a:r>
              <a:rPr lang="en-IN" b="1" dirty="0">
                <a:latin typeface="Times New Roman" panose="02020603050405020304" pitchFamily="18" charset="0"/>
                <a:cs typeface="Times New Roman" panose="02020603050405020304" pitchFamily="18" charset="0"/>
              </a:rPr>
              <a:t>The UPDATE (or modify) Operation</a:t>
            </a:r>
          </a:p>
        </p:txBody>
      </p:sp>
      <p:sp>
        <p:nvSpPr>
          <p:cNvPr id="3" name="Content Placeholder 2">
            <a:extLst>
              <a:ext uri="{FF2B5EF4-FFF2-40B4-BE49-F238E27FC236}">
                <a16:creationId xmlns:a16="http://schemas.microsoft.com/office/drawing/2014/main" id="{5C161ABF-5DCF-F412-6462-AF64D8CB529F}"/>
              </a:ext>
            </a:extLst>
          </p:cNvPr>
          <p:cNvSpPr>
            <a:spLocks noGrp="1"/>
          </p:cNvSpPr>
          <p:nvPr>
            <p:ph sz="half" idx="1"/>
          </p:nvPr>
        </p:nvSpPr>
        <p:spPr>
          <a:xfrm>
            <a:off x="0" y="1219200"/>
            <a:ext cx="5384800" cy="5638799"/>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This operation is used to update or modify the existing values of one or more attributes in a tuple of a relation.</a:t>
            </a:r>
          </a:p>
          <a:p>
            <a:pPr>
              <a:lnSpc>
                <a:spcPct val="150000"/>
              </a:lnSpc>
            </a:pPr>
            <a:r>
              <a:rPr lang="en-IN" dirty="0">
                <a:latin typeface="Times New Roman" panose="02020603050405020304" pitchFamily="18" charset="0"/>
                <a:cs typeface="Times New Roman" panose="02020603050405020304" pitchFamily="18" charset="0"/>
              </a:rPr>
              <a:t>If UPDATE operation violate constraints either reject the </a:t>
            </a:r>
            <a:r>
              <a:rPr lang="en-IN" dirty="0" err="1">
                <a:latin typeface="Times New Roman" panose="02020603050405020304" pitchFamily="18" charset="0"/>
                <a:cs typeface="Times New Roman" panose="02020603050405020304" pitchFamily="18" charset="0"/>
              </a:rPr>
              <a:t>updation</a:t>
            </a:r>
            <a:r>
              <a:rPr lang="en-IN" dirty="0">
                <a:latin typeface="Times New Roman" panose="02020603050405020304" pitchFamily="18" charset="0"/>
                <a:cs typeface="Times New Roman" panose="02020603050405020304" pitchFamily="18" charset="0"/>
              </a:rPr>
              <a:t> or we add a new tuple in this relation </a:t>
            </a:r>
          </a:p>
        </p:txBody>
      </p:sp>
      <p:pic>
        <p:nvPicPr>
          <p:cNvPr id="5" name="Picture 4">
            <a:extLst>
              <a:ext uri="{FF2B5EF4-FFF2-40B4-BE49-F238E27FC236}">
                <a16:creationId xmlns:a16="http://schemas.microsoft.com/office/drawing/2014/main" id="{64D79B77-0717-3F98-CDD0-6282FBCE3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600" y="1016000"/>
            <a:ext cx="6756400" cy="5842001"/>
          </a:xfrm>
          <a:prstGeom prst="rect">
            <a:avLst/>
          </a:prstGeom>
        </p:spPr>
      </p:pic>
    </p:spTree>
    <p:extLst>
      <p:ext uri="{BB962C8B-B14F-4D97-AF65-F5344CB8AC3E}">
        <p14:creationId xmlns:p14="http://schemas.microsoft.com/office/powerpoint/2010/main" val="2768608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CDEDE8-5C67-503B-38D7-9A9F44B53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054" y="531628"/>
            <a:ext cx="10515601" cy="5570907"/>
          </a:xfrm>
        </p:spPr>
      </p:pic>
    </p:spTree>
    <p:extLst>
      <p:ext uri="{BB962C8B-B14F-4D97-AF65-F5344CB8AC3E}">
        <p14:creationId xmlns:p14="http://schemas.microsoft.com/office/powerpoint/2010/main" val="4244400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8F5F16A1-7F82-B56D-B578-C6D60AB09653}"/>
              </a:ext>
            </a:extLst>
          </p:cNvPr>
          <p:cNvSpPr>
            <a:spLocks noGrp="1"/>
          </p:cNvSpPr>
          <p:nvPr>
            <p:ph type="subTitle" idx="1"/>
          </p:nvPr>
        </p:nvSpPr>
        <p:spPr>
          <a:xfrm>
            <a:off x="1524000" y="2355273"/>
            <a:ext cx="9144000" cy="3177309"/>
          </a:xfrm>
        </p:spPr>
        <p:txBody>
          <a:bodyPr>
            <a:normAutofit/>
          </a:bodyPr>
          <a:lstStyle/>
          <a:p>
            <a:r>
              <a:rPr lang="en-IN" sz="4800" b="1" dirty="0">
                <a:latin typeface="Times New Roman" panose="02020603050405020304" pitchFamily="18" charset="0"/>
                <a:cs typeface="Times New Roman" panose="02020603050405020304" pitchFamily="18" charset="0"/>
              </a:rPr>
              <a:t>Chapter-2 </a:t>
            </a:r>
          </a:p>
          <a:p>
            <a:r>
              <a:rPr lang="en-IN" sz="4800" b="1" dirty="0">
                <a:latin typeface="Times New Roman" panose="02020603050405020304" pitchFamily="18" charset="0"/>
                <a:cs typeface="Times New Roman" panose="02020603050405020304" pitchFamily="18" charset="0"/>
              </a:rPr>
              <a:t>Relational Algebra</a:t>
            </a:r>
          </a:p>
        </p:txBody>
      </p:sp>
    </p:spTree>
    <p:extLst>
      <p:ext uri="{BB962C8B-B14F-4D97-AF65-F5344CB8AC3E}">
        <p14:creationId xmlns:p14="http://schemas.microsoft.com/office/powerpoint/2010/main" val="2637234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4DC57-2E35-5B0B-3798-802FA1F908F5}"/>
              </a:ext>
            </a:extLst>
          </p:cNvPr>
          <p:cNvSpPr>
            <a:spLocks noGrp="1"/>
          </p:cNvSpPr>
          <p:nvPr>
            <p:ph idx="1"/>
          </p:nvPr>
        </p:nvSpPr>
        <p:spPr>
          <a:xfrm>
            <a:off x="0" y="0"/>
            <a:ext cx="12192000" cy="6858000"/>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Relation model has two formal languages one in the relational algebra and other in the relational calculus.</a:t>
            </a:r>
          </a:p>
          <a:p>
            <a:pPr>
              <a:lnSpc>
                <a:spcPct val="150000"/>
              </a:lnSpc>
            </a:pPr>
            <a:r>
              <a:rPr lang="en-IN" dirty="0">
                <a:latin typeface="Times New Roman" panose="02020603050405020304" pitchFamily="18" charset="0"/>
                <a:cs typeface="Times New Roman" panose="02020603050405020304" pitchFamily="18" charset="0"/>
              </a:rPr>
              <a:t>In this chapter we are going to learn about relational algebra.</a:t>
            </a:r>
          </a:p>
          <a:p>
            <a:pPr>
              <a:lnSpc>
                <a:spcPct val="150000"/>
              </a:lnSpc>
            </a:pPr>
            <a:r>
              <a:rPr lang="en-IN" dirty="0">
                <a:latin typeface="Times New Roman" panose="02020603050405020304" pitchFamily="18" charset="0"/>
                <a:cs typeface="Times New Roman" panose="02020603050405020304" pitchFamily="18" charset="0"/>
              </a:rPr>
              <a:t>Apart from constraints we required set of operation to manipulate the databases and those set of operation for the relation data model is called the relational algebra.</a:t>
            </a:r>
          </a:p>
          <a:p>
            <a:pPr>
              <a:lnSpc>
                <a:spcPct val="150000"/>
              </a:lnSpc>
            </a:pPr>
            <a:r>
              <a:rPr lang="en-IN" dirty="0">
                <a:latin typeface="Times New Roman" panose="02020603050405020304" pitchFamily="18" charset="0"/>
                <a:cs typeface="Times New Roman" panose="02020603050405020304" pitchFamily="18" charset="0"/>
              </a:rPr>
              <a:t>These operation help us to retrieve data from the database.</a:t>
            </a:r>
          </a:p>
          <a:p>
            <a:pPr>
              <a:lnSpc>
                <a:spcPct val="150000"/>
              </a:lnSpc>
            </a:pPr>
            <a:r>
              <a:rPr lang="en-IN" dirty="0">
                <a:latin typeface="Times New Roman" panose="02020603050405020304" pitchFamily="18" charset="0"/>
                <a:cs typeface="Times New Roman" panose="02020603050405020304" pitchFamily="18" charset="0"/>
              </a:rPr>
              <a:t>Like algebra in mathematics takes number as input and gives number as output in same way relation algebra takes relation as input and give relation as output.</a:t>
            </a:r>
          </a:p>
        </p:txBody>
      </p:sp>
    </p:spTree>
    <p:extLst>
      <p:ext uri="{BB962C8B-B14F-4D97-AF65-F5344CB8AC3E}">
        <p14:creationId xmlns:p14="http://schemas.microsoft.com/office/powerpoint/2010/main" val="3735522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4B39-2395-1FB8-34F9-2CA3515A898B}"/>
              </a:ext>
            </a:extLst>
          </p:cNvPr>
          <p:cNvSpPr>
            <a:spLocks noGrp="1"/>
          </p:cNvSpPr>
          <p:nvPr>
            <p:ph type="title"/>
          </p:nvPr>
        </p:nvSpPr>
        <p:spPr>
          <a:xfrm>
            <a:off x="444843" y="1"/>
            <a:ext cx="11154490" cy="863600"/>
          </a:xfrm>
        </p:spPr>
        <p:txBody>
          <a:bodyPr/>
          <a:lstStyle/>
          <a:p>
            <a:r>
              <a:rPr lang="en-IN" b="1" dirty="0">
                <a:latin typeface="Times New Roman" panose="02020603050405020304" pitchFamily="18" charset="0"/>
                <a:cs typeface="Times New Roman" panose="02020603050405020304" pitchFamily="18" charset="0"/>
              </a:rPr>
              <a:t>Domain</a:t>
            </a:r>
          </a:p>
        </p:txBody>
      </p:sp>
      <p:sp>
        <p:nvSpPr>
          <p:cNvPr id="3" name="Content Placeholder 2">
            <a:extLst>
              <a:ext uri="{FF2B5EF4-FFF2-40B4-BE49-F238E27FC236}">
                <a16:creationId xmlns:a16="http://schemas.microsoft.com/office/drawing/2014/main" id="{2A49CFAB-7ABD-504D-D6FE-5E0B6D18DAA2}"/>
              </a:ext>
            </a:extLst>
          </p:cNvPr>
          <p:cNvSpPr>
            <a:spLocks noGrp="1"/>
          </p:cNvSpPr>
          <p:nvPr>
            <p:ph idx="1"/>
          </p:nvPr>
        </p:nvSpPr>
        <p:spPr>
          <a:xfrm>
            <a:off x="444843" y="711200"/>
            <a:ext cx="11454714" cy="6519333"/>
          </a:xfrm>
        </p:spPr>
        <p:txBody>
          <a:bodyPr>
            <a:normAutofit fontScale="850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Domain in mathematics is a set of possible values that you can input.</a:t>
            </a:r>
          </a:p>
          <a:p>
            <a:pPr algn="just">
              <a:lnSpc>
                <a:spcPct val="150000"/>
              </a:lnSpc>
            </a:pPr>
            <a:r>
              <a:rPr lang="en-IN" dirty="0">
                <a:latin typeface="Times New Roman" panose="02020603050405020304" pitchFamily="18" charset="0"/>
                <a:cs typeface="Times New Roman" panose="02020603050405020304" pitchFamily="18" charset="0"/>
              </a:rPr>
              <a:t>In Relational database it is a set of atomic values that are allowed for an attribute.</a:t>
            </a:r>
          </a:p>
          <a:p>
            <a:pPr algn="just">
              <a:lnSpc>
                <a:spcPct val="150000"/>
              </a:lnSpc>
            </a:pPr>
            <a:r>
              <a:rPr lang="en-IN" dirty="0">
                <a:latin typeface="Times New Roman" panose="02020603050405020304" pitchFamily="18" charset="0"/>
                <a:cs typeface="Times New Roman" panose="02020603050405020304" pitchFamily="18" charset="0"/>
              </a:rPr>
              <a:t>Atomic: Each values in that domain is not divisible further.</a:t>
            </a:r>
          </a:p>
          <a:p>
            <a:pPr marL="0" indent="0" algn="just">
              <a:lnSpc>
                <a:spcPct val="150000"/>
              </a:lnSpc>
              <a:buNone/>
            </a:pPr>
            <a:r>
              <a:rPr lang="en-IN" dirty="0">
                <a:latin typeface="Times New Roman" panose="02020603050405020304" pitchFamily="18" charset="0"/>
                <a:cs typeface="Times New Roman" panose="02020603050405020304" pitchFamily="18" charset="0"/>
              </a:rPr>
              <a:t>Ex: 1) Name : String of characters that represent name of a person.</a:t>
            </a:r>
          </a:p>
          <a:p>
            <a:pPr marL="0" indent="0" algn="just">
              <a:lnSpc>
                <a:spcPct val="150000"/>
              </a:lnSpc>
              <a:buNone/>
            </a:pPr>
            <a:r>
              <a:rPr lang="en-IN" dirty="0">
                <a:latin typeface="Times New Roman" panose="02020603050405020304" pitchFamily="18" charset="0"/>
                <a:cs typeface="Times New Roman" panose="02020603050405020304" pitchFamily="18" charset="0"/>
              </a:rPr>
              <a:t>A set of values to the attribute name should be a string of characters that represent the name of person.</a:t>
            </a:r>
          </a:p>
          <a:p>
            <a:pPr marL="0" indent="0" algn="just">
              <a:lnSpc>
                <a:spcPct val="150000"/>
              </a:lnSpc>
              <a:buNone/>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Employee_ages</a:t>
            </a:r>
            <a:r>
              <a:rPr lang="en-IN" dirty="0">
                <a:latin typeface="Times New Roman" panose="02020603050405020304" pitchFamily="18" charset="0"/>
                <a:cs typeface="Times New Roman" panose="02020603050405020304" pitchFamily="18" charset="0"/>
              </a:rPr>
              <a:t>: Possible ages of employees of a company (Values between 20 and 70 years old).</a:t>
            </a:r>
          </a:p>
          <a:p>
            <a:pPr algn="just">
              <a:lnSpc>
                <a:spcPct val="150000"/>
              </a:lnSpc>
            </a:pPr>
            <a:r>
              <a:rPr lang="en-IN" dirty="0">
                <a:latin typeface="Times New Roman" panose="02020603050405020304" pitchFamily="18" charset="0"/>
                <a:cs typeface="Times New Roman" panose="02020603050405020304" pitchFamily="18" charset="0"/>
              </a:rPr>
              <a:t>Domine not only gives set of values that are allowed for a attributes it also specifies the data type allowed.</a:t>
            </a:r>
          </a:p>
          <a:p>
            <a:pPr algn="just">
              <a:lnSpc>
                <a:spcPct val="150000"/>
              </a:lnSpc>
            </a:pPr>
            <a:r>
              <a:rPr lang="en-IN" dirty="0">
                <a:latin typeface="Times New Roman" panose="02020603050405020304" pitchFamily="18" charset="0"/>
                <a:cs typeface="Times New Roman" panose="02020603050405020304" pitchFamily="18" charset="0"/>
              </a:rPr>
              <a:t>Ex: Age has to be a positive integer.</a:t>
            </a:r>
          </a:p>
          <a:p>
            <a:pPr lvl="1"/>
            <a:endParaRPr lang="en-IN" dirty="0"/>
          </a:p>
        </p:txBody>
      </p:sp>
    </p:spTree>
    <p:extLst>
      <p:ext uri="{BB962C8B-B14F-4D97-AF65-F5344CB8AC3E}">
        <p14:creationId xmlns:p14="http://schemas.microsoft.com/office/powerpoint/2010/main" val="1043002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96985-58A8-F243-DA05-043AC53BFE9F}"/>
              </a:ext>
            </a:extLst>
          </p:cNvPr>
          <p:cNvSpPr>
            <a:spLocks noGrp="1"/>
          </p:cNvSpPr>
          <p:nvPr>
            <p:ph idx="1"/>
          </p:nvPr>
        </p:nvSpPr>
        <p:spPr>
          <a:xfrm>
            <a:off x="529388" y="358218"/>
            <a:ext cx="11150422" cy="6212263"/>
          </a:xfrm>
        </p:spPr>
        <p:txBody>
          <a:bodyPr>
            <a:normAutofit fontScale="92500"/>
          </a:bodyPr>
          <a:lstStyle/>
          <a:p>
            <a:pPr>
              <a:lnSpc>
                <a:spcPct val="150000"/>
              </a:lnSpc>
            </a:pPr>
            <a:r>
              <a:rPr lang="en-US" sz="3200" dirty="0">
                <a:latin typeface="Times New Roman" panose="02020603050405020304" pitchFamily="18" charset="0"/>
                <a:cs typeface="Times New Roman" panose="02020603050405020304" pitchFamily="18" charset="0"/>
              </a:rPr>
              <a:t>Relational algebra, a procedural query language, forms the theoretical foundation of relational databases and SQL, providing a way to manipulate data through a set of operations, which are implemented by the DBMS query optimizer and executed on the database server.</a:t>
            </a:r>
          </a:p>
          <a:p>
            <a:pPr>
              <a:lnSpc>
                <a:spcPct val="150000"/>
              </a:lnSpc>
            </a:pPr>
            <a:r>
              <a:rPr lang="en-US" sz="3200" dirty="0">
                <a:latin typeface="Times New Roman" panose="02020603050405020304" pitchFamily="18" charset="0"/>
                <a:cs typeface="Times New Roman" panose="02020603050405020304" pitchFamily="18" charset="0"/>
              </a:rPr>
              <a:t>Unary Relational Operations –Unary it means one or single </a:t>
            </a:r>
          </a:p>
          <a:p>
            <a:pPr marL="0" indent="0">
              <a:lnSpc>
                <a:spcPct val="150000"/>
              </a:lnSpc>
              <a:buNone/>
            </a:pPr>
            <a:r>
              <a:rPr lang="en-US" sz="3200" dirty="0">
                <a:latin typeface="Times New Roman" panose="02020603050405020304" pitchFamily="18" charset="0"/>
                <a:cs typeface="Times New Roman" panose="02020603050405020304" pitchFamily="18" charset="0"/>
              </a:rPr>
              <a:t>In mathematics unary operation is that operation that works with only one operand or only one input similarly unary relation operation works with only one relation </a:t>
            </a:r>
          </a:p>
          <a:p>
            <a:pPr>
              <a:lnSpc>
                <a:spcPct val="150000"/>
              </a:lnSpc>
            </a:pPr>
            <a:endParaRPr lang="en-US" sz="3200" dirty="0">
              <a:latin typeface="Times New Roman" panose="02020603050405020304" pitchFamily="18" charset="0"/>
              <a:cs typeface="Times New Roman" panose="02020603050405020304" pitchFamily="18" charset="0"/>
            </a:endParaRPr>
          </a:p>
          <a:p>
            <a:pPr>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391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27A4-6E99-1159-5309-DF9D8BD014B0}"/>
              </a:ext>
            </a:extLst>
          </p:cNvPr>
          <p:cNvSpPr>
            <a:spLocks noGrp="1"/>
          </p:cNvSpPr>
          <p:nvPr>
            <p:ph type="title"/>
          </p:nvPr>
        </p:nvSpPr>
        <p:spPr>
          <a:xfrm>
            <a:off x="230909" y="2"/>
            <a:ext cx="11122891" cy="681036"/>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Unary Relational Operations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D83CBA-BF03-92B6-CC00-55AAF41EDBBD}"/>
              </a:ext>
            </a:extLst>
          </p:cNvPr>
          <p:cNvSpPr>
            <a:spLocks noGrp="1"/>
          </p:cNvSpPr>
          <p:nvPr>
            <p:ph idx="1"/>
          </p:nvPr>
        </p:nvSpPr>
        <p:spPr>
          <a:xfrm>
            <a:off x="341745" y="554181"/>
            <a:ext cx="11490037" cy="6303817"/>
          </a:xfrm>
        </p:spPr>
        <p:txBody>
          <a:bodyPr>
            <a:normAutofit/>
          </a:bodyPr>
          <a:lstStyle/>
          <a:p>
            <a:pPr marL="0" indent="0">
              <a:lnSpc>
                <a:spcPct val="150000"/>
              </a:lnSpc>
              <a:buNone/>
            </a:pPr>
            <a:r>
              <a:rPr lang="en-IN" b="0" i="0" u="none" strike="noStrike" baseline="0" dirty="0">
                <a:latin typeface="Times New Roman" panose="02020603050405020304" pitchFamily="18" charset="0"/>
                <a:cs typeface="Times New Roman" panose="02020603050405020304" pitchFamily="18" charset="0"/>
              </a:rPr>
              <a:t>The </a:t>
            </a:r>
            <a:r>
              <a:rPr lang="en-IN" b="1" i="0" u="none" strike="noStrike" baseline="0" dirty="0">
                <a:latin typeface="Times New Roman" panose="02020603050405020304" pitchFamily="18" charset="0"/>
                <a:cs typeface="Times New Roman" panose="02020603050405020304" pitchFamily="18" charset="0"/>
              </a:rPr>
              <a:t>SELECTION Operation </a:t>
            </a:r>
            <a:r>
              <a:rPr lang="en-IN" b="0" i="0" u="none" strike="noStrike" baseline="0" dirty="0">
                <a:latin typeface="Times New Roman" panose="02020603050405020304" pitchFamily="18" charset="0"/>
                <a:cs typeface="Times New Roman" panose="02020603050405020304" pitchFamily="18" charset="0"/>
              </a:rPr>
              <a:t>used to select or retrieve data from a relation that satisfies a particular selection condition.</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b="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endParaRPr lang="en-IN" b="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r>
              <a:rPr lang="en-IN" b="1"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 is a relation</a:t>
            </a:r>
          </a:p>
          <a:p>
            <a:pPr marL="0" indent="0">
              <a:lnSpc>
                <a:spcPct val="150000"/>
              </a:lnSpc>
              <a:buNone/>
            </a:pPr>
            <a:r>
              <a:rPr lang="en-IN" b="1" dirty="0">
                <a:latin typeface="Times New Roman" panose="02020603050405020304" pitchFamily="18" charset="0"/>
                <a:cs typeface="Times New Roman" panose="02020603050405020304" pitchFamily="18" charset="0"/>
              </a:rPr>
              <a:t>Selection condition </a:t>
            </a:r>
            <a:r>
              <a:rPr lang="en-IN" dirty="0">
                <a:latin typeface="Times New Roman" panose="02020603050405020304" pitchFamily="18" charset="0"/>
                <a:cs typeface="Times New Roman" panose="02020603050405020304" pitchFamily="18" charset="0"/>
              </a:rPr>
              <a:t>is a condition that you have to specify to select or retrieve a particular data from a relation </a:t>
            </a:r>
            <a:endParaRPr lang="en-IN" b="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8BA9B5-1330-3333-20D2-CECD18CF5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 y="2126581"/>
            <a:ext cx="11662611" cy="2044365"/>
          </a:xfrm>
          <a:prstGeom prst="rect">
            <a:avLst/>
          </a:prstGeom>
        </p:spPr>
      </p:pic>
    </p:spTree>
    <p:extLst>
      <p:ext uri="{BB962C8B-B14F-4D97-AF65-F5344CB8AC3E}">
        <p14:creationId xmlns:p14="http://schemas.microsoft.com/office/powerpoint/2010/main" val="1384182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0044EF-6E1F-7D60-9110-32A4B0638616}"/>
                  </a:ext>
                </a:extLst>
              </p:cNvPr>
              <p:cNvSpPr>
                <a:spLocks noGrp="1"/>
              </p:cNvSpPr>
              <p:nvPr>
                <p:ph idx="1"/>
              </p:nvPr>
            </p:nvSpPr>
            <p:spPr>
              <a:xfrm>
                <a:off x="293914" y="108858"/>
                <a:ext cx="11898086" cy="6629400"/>
              </a:xfrm>
            </p:spPr>
            <p:txBody>
              <a:bodyPr>
                <a:normAutofit lnSpcReduction="10000"/>
              </a:bodyPr>
              <a:lstStyle/>
              <a:p>
                <a:pPr algn="l">
                  <a:lnSpc>
                    <a:spcPct val="170000"/>
                  </a:lnSpc>
                </a:pPr>
                <a:r>
                  <a:rPr lang="en-IN" b="0" i="0" u="none" strike="noStrike" baseline="0" dirty="0">
                    <a:latin typeface="Times New Roman" panose="02020603050405020304" pitchFamily="18" charset="0"/>
                    <a:cs typeface="Times New Roman" panose="02020603050405020304" pitchFamily="18" charset="0"/>
                  </a:rPr>
                  <a:t>The SELECT Operation denoted by sigma </a:t>
                </a:r>
                <a14:m>
                  <m:oMath xmlns:m="http://schemas.openxmlformats.org/officeDocument/2006/math">
                    <m:r>
                      <a:rPr lang="en-IN" b="0" i="0" u="none" strike="noStrike" baseline="0" dirty="0" smtClean="0">
                        <a:latin typeface="Cambria Math" panose="02040503050406030204" pitchFamily="18" charset="0"/>
                      </a:rPr>
                      <m:t>𝜎</m:t>
                    </m:r>
                  </m:oMath>
                </a14:m>
                <a:r>
                  <a:rPr lang="en-IN" b="0" i="0" u="none" strike="noStrike" baseline="0" dirty="0">
                    <a:latin typeface="Times New Roman" panose="02020603050405020304" pitchFamily="18" charset="0"/>
                    <a:cs typeface="Times New Roman" panose="02020603050405020304" pitchFamily="18" charset="0"/>
                  </a:rPr>
                  <a:t> is used to </a:t>
                </a:r>
                <a:r>
                  <a:rPr lang="en-IN" b="1" i="0" u="none" strike="noStrike" baseline="0" dirty="0">
                    <a:latin typeface="Times New Roman" panose="02020603050405020304" pitchFamily="18" charset="0"/>
                    <a:cs typeface="Times New Roman" panose="02020603050405020304" pitchFamily="18" charset="0"/>
                  </a:rPr>
                  <a:t>select a subset of the  tuples</a:t>
                </a:r>
                <a:r>
                  <a:rPr lang="en-IN" b="0" i="0" u="none" strike="noStrike" baseline="0" dirty="0">
                    <a:latin typeface="Times New Roman" panose="02020603050405020304" pitchFamily="18" charset="0"/>
                    <a:cs typeface="Times New Roman" panose="02020603050405020304" pitchFamily="18" charset="0"/>
                  </a:rPr>
                  <a:t> from a relation </a:t>
                </a:r>
                <a:r>
                  <a:rPr lang="en-US" b="0" i="0" u="none" strike="noStrike" baseline="0" dirty="0">
                    <a:latin typeface="Times New Roman" panose="02020603050405020304" pitchFamily="18" charset="0"/>
                    <a:cs typeface="Times New Roman" panose="02020603050405020304" pitchFamily="18" charset="0"/>
                  </a:rPr>
                  <a:t>based on a selection condition. </a:t>
                </a:r>
              </a:p>
              <a:p>
                <a:pPr algn="l">
                  <a:lnSpc>
                    <a:spcPct val="170000"/>
                  </a:lnSpc>
                </a:pPr>
                <a:r>
                  <a:rPr lang="en-US" b="0" i="0" u="none" strike="noStrike" baseline="0" dirty="0">
                    <a:latin typeface="Times New Roman" panose="02020603050405020304" pitchFamily="18" charset="0"/>
                    <a:cs typeface="Times New Roman" panose="02020603050405020304" pitchFamily="18" charset="0"/>
                  </a:rPr>
                  <a:t>The selection condition acts as a filter that keeps only those tuples that satisfy a qualifying condition. </a:t>
                </a:r>
              </a:p>
              <a:p>
                <a:pPr algn="l">
                  <a:lnSpc>
                    <a:spcPct val="170000"/>
                  </a:lnSpc>
                </a:pPr>
                <a:r>
                  <a:rPr lang="en-US" b="0" i="0" u="none" strike="noStrike" baseline="0" dirty="0">
                    <a:latin typeface="Times New Roman" panose="02020603050405020304" pitchFamily="18" charset="0"/>
                    <a:cs typeface="Times New Roman" panose="02020603050405020304" pitchFamily="18" charset="0"/>
                  </a:rPr>
                  <a:t>Alternatively, we can consider the SELECT operation to restrict the tuples in a relation to only those tuples that satisfy the condition.</a:t>
                </a:r>
              </a:p>
              <a:p>
                <a:pPr algn="l">
                  <a:lnSpc>
                    <a:spcPct val="170000"/>
                  </a:lnSpc>
                </a:pPr>
                <a:r>
                  <a:rPr lang="en-US" b="0" i="0" u="none" strike="noStrike" baseline="0" dirty="0">
                    <a:latin typeface="Times New Roman" panose="02020603050405020304" pitchFamily="18" charset="0"/>
                    <a:cs typeface="Times New Roman" panose="02020603050405020304" pitchFamily="18" charset="0"/>
                  </a:rPr>
                  <a:t>The SELECT operation can also be visualized as a horizontal partition of the relation into two sets of tuples those tuples that satisfy the condition and are selected, and those tuples that do not satisfy the condition and are discarded.</a:t>
                </a:r>
              </a:p>
            </p:txBody>
          </p:sp>
        </mc:Choice>
        <mc:Fallback xmlns="">
          <p:sp>
            <p:nvSpPr>
              <p:cNvPr id="3" name="Content Placeholder 2">
                <a:extLst>
                  <a:ext uri="{FF2B5EF4-FFF2-40B4-BE49-F238E27FC236}">
                    <a16:creationId xmlns:a16="http://schemas.microsoft.com/office/drawing/2014/main" id="{250044EF-6E1F-7D60-9110-32A4B0638616}"/>
                  </a:ext>
                </a:extLst>
              </p:cNvPr>
              <p:cNvSpPr>
                <a:spLocks noGrp="1" noRot="1" noChangeAspect="1" noMove="1" noResize="1" noEditPoints="1" noAdjustHandles="1" noChangeArrowheads="1" noChangeShapeType="1" noTextEdit="1"/>
              </p:cNvSpPr>
              <p:nvPr>
                <p:ph idx="1"/>
              </p:nvPr>
            </p:nvSpPr>
            <p:spPr>
              <a:xfrm>
                <a:off x="293914" y="108858"/>
                <a:ext cx="11898086" cy="6629400"/>
              </a:xfrm>
              <a:blipFill>
                <a:blip r:embed="rId2"/>
                <a:stretch>
                  <a:fillRect l="-922" r="-102" b="-1196"/>
                </a:stretch>
              </a:blipFill>
            </p:spPr>
            <p:txBody>
              <a:bodyPr/>
              <a:lstStyle/>
              <a:p>
                <a:r>
                  <a:rPr lang="en-IN">
                    <a:noFill/>
                  </a:rPr>
                  <a:t> </a:t>
                </a:r>
              </a:p>
            </p:txBody>
          </p:sp>
        </mc:Fallback>
      </mc:AlternateContent>
    </p:spTree>
    <p:extLst>
      <p:ext uri="{BB962C8B-B14F-4D97-AF65-F5344CB8AC3E}">
        <p14:creationId xmlns:p14="http://schemas.microsoft.com/office/powerpoint/2010/main" val="759395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68F59C-D9D1-C25B-2884-EB33B09C7904}"/>
                  </a:ext>
                </a:extLst>
              </p:cNvPr>
              <p:cNvSpPr>
                <a:spLocks noGrp="1"/>
              </p:cNvSpPr>
              <p:nvPr>
                <p:ph idx="1"/>
              </p:nvPr>
            </p:nvSpPr>
            <p:spPr>
              <a:xfrm>
                <a:off x="97971" y="0"/>
                <a:ext cx="11996058" cy="6857999"/>
              </a:xfrm>
            </p:spPr>
            <p:txBody>
              <a:bodyPr>
                <a:normAutofit fontScale="92500" lnSpcReduction="20000"/>
              </a:bodyPr>
              <a:lstStyle/>
              <a:p>
                <a:pPr>
                  <a:lnSpc>
                    <a:spcPct val="170000"/>
                  </a:lnSpc>
                </a:pPr>
                <a:r>
                  <a:rPr lang="en-US" dirty="0">
                    <a:latin typeface="Times New Roman" panose="02020603050405020304" pitchFamily="18" charset="0"/>
                    <a:cs typeface="Times New Roman" panose="02020603050405020304" pitchFamily="18" charset="0"/>
                  </a:rPr>
                  <a:t>In general, the select operation is denoted by</a:t>
                </a:r>
              </a:p>
              <a:p>
                <a:pPr algn="l">
                  <a:lnSpc>
                    <a:spcPct val="170000"/>
                  </a:lnSpc>
                </a:pPr>
                <a14:m>
                  <m:oMath xmlns:m="http://schemas.openxmlformats.org/officeDocument/2006/math">
                    <m:r>
                      <a:rPr lang="en-IN" b="0" i="0" u="none" strike="noStrike" baseline="0" dirty="0" smtClean="0">
                        <a:latin typeface="Cambria Math" panose="02040503050406030204" pitchFamily="18" charset="0"/>
                      </a:rPr>
                      <m:t>𝜎</m:t>
                    </m:r>
                    <m:r>
                      <a:rPr lang="en-IN" b="0" i="1" u="none" strike="noStrike" baseline="0" dirty="0" smtClean="0">
                        <a:latin typeface="Cambria Math" panose="02040503050406030204" pitchFamily="18" charset="0"/>
                      </a:rPr>
                      <m:t> </m:t>
                    </m:r>
                  </m:oMath>
                </a14:m>
                <a:r>
                  <a:rPr lang="en-IN" b="0" i="0" u="none" strike="noStrike" baseline="0" dirty="0">
                    <a:latin typeface="Times New Roman" panose="02020603050405020304" pitchFamily="18" charset="0"/>
                    <a:cs typeface="Times New Roman" panose="02020603050405020304" pitchFamily="18" charset="0"/>
                  </a:rPr>
                  <a:t>&lt;selection condition&gt;(R)</a:t>
                </a:r>
              </a:p>
              <a:p>
                <a:pPr algn="l">
                  <a:lnSpc>
                    <a:spcPct val="170000"/>
                  </a:lnSpc>
                </a:pPr>
                <a:r>
                  <a:rPr lang="en-IN" b="0" i="0" u="none" strike="noStrike" baseline="0" dirty="0">
                    <a:latin typeface="Times New Roman" panose="02020603050405020304" pitchFamily="18" charset="0"/>
                    <a:cs typeface="Times New Roman" panose="02020603050405020304" pitchFamily="18" charset="0"/>
                  </a:rPr>
                  <a:t>where,</a:t>
                </a:r>
              </a:p>
              <a:p>
                <a:pPr lvl="1">
                  <a:lnSpc>
                    <a:spcPct val="170000"/>
                  </a:lnSpc>
                </a:pPr>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 the symbol</a:t>
                </a:r>
                <a:r>
                  <a:rPr lang="en-IN" sz="3200" b="0" u="none" strike="noStrike" baseline="0" dirty="0"/>
                  <a:t> </a:t>
                </a:r>
                <a14:m>
                  <m:oMath xmlns:m="http://schemas.openxmlformats.org/officeDocument/2006/math">
                    <m:r>
                      <a:rPr lang="en-IN" sz="3200" b="0" i="0" u="none" strike="noStrike" baseline="0" dirty="0" smtClean="0">
                        <a:latin typeface="Cambria Math" panose="02040503050406030204" pitchFamily="18" charset="0"/>
                      </a:rPr>
                      <m:t>𝜎</m:t>
                    </m:r>
                  </m:oMath>
                </a14:m>
                <a:r>
                  <a:rPr lang="en-US" sz="2800" b="0" i="0" u="none" strike="noStrike" baseline="0" dirty="0">
                    <a:latin typeface="Times New Roman" panose="02020603050405020304" pitchFamily="18" charset="0"/>
                    <a:cs typeface="Times New Roman" panose="02020603050405020304" pitchFamily="18" charset="0"/>
                  </a:rPr>
                  <a:t> is used to denote the </a:t>
                </a:r>
                <a:r>
                  <a:rPr lang="en-US" sz="2800" b="1" i="0" u="none" strike="noStrike" baseline="0" dirty="0">
                    <a:latin typeface="Times New Roman" panose="02020603050405020304" pitchFamily="18" charset="0"/>
                    <a:cs typeface="Times New Roman" panose="02020603050405020304" pitchFamily="18" charset="0"/>
                  </a:rPr>
                  <a:t>select operator</a:t>
                </a:r>
              </a:p>
              <a:p>
                <a:pPr lvl="1">
                  <a:lnSpc>
                    <a:spcPct val="170000"/>
                  </a:lnSpc>
                </a:pPr>
                <a:r>
                  <a:rPr lang="en-US" sz="2800" b="0" i="0" u="none" strike="noStrike" baseline="0" dirty="0">
                    <a:latin typeface="Times New Roman" panose="02020603050405020304" pitchFamily="18" charset="0"/>
                    <a:cs typeface="Times New Roman" panose="02020603050405020304" pitchFamily="18" charset="0"/>
                  </a:rPr>
                  <a:t>        the </a:t>
                </a:r>
                <a:r>
                  <a:rPr lang="en-US" sz="2800" b="1" i="0" u="none" strike="noStrike" baseline="0" dirty="0">
                    <a:latin typeface="Times New Roman" panose="02020603050405020304" pitchFamily="18" charset="0"/>
                    <a:cs typeface="Times New Roman" panose="02020603050405020304" pitchFamily="18" charset="0"/>
                  </a:rPr>
                  <a:t>selection condition</a:t>
                </a:r>
                <a:r>
                  <a:rPr lang="en-US" sz="2800" b="0" i="0" u="none" strike="noStrike" baseline="0" dirty="0">
                    <a:latin typeface="Times New Roman" panose="02020603050405020304" pitchFamily="18" charset="0"/>
                    <a:cs typeface="Times New Roman" panose="02020603050405020304" pitchFamily="18" charset="0"/>
                  </a:rPr>
                  <a:t> is a Boolean (conditional) expression specified on the 	     attributes of </a:t>
                </a:r>
                <a:r>
                  <a:rPr lang="en-IN" sz="2800" b="0" i="0" u="none" strike="noStrike" baseline="0" dirty="0">
                    <a:latin typeface="Times New Roman" panose="02020603050405020304" pitchFamily="18" charset="0"/>
                    <a:cs typeface="Times New Roman" panose="02020603050405020304" pitchFamily="18" charset="0"/>
                  </a:rPr>
                  <a:t>relation R.</a:t>
                </a:r>
              </a:p>
              <a:p>
                <a:pPr lvl="1">
                  <a:lnSpc>
                    <a:spcPct val="170000"/>
                  </a:lnSpc>
                </a:pPr>
                <a:r>
                  <a:rPr lang="en-US" sz="2800" b="0" i="0" u="none" strike="noStrike" baseline="0" dirty="0">
                    <a:latin typeface="Times New Roman" panose="02020603050405020304" pitchFamily="18" charset="0"/>
                    <a:cs typeface="Times New Roman" panose="02020603050405020304" pitchFamily="18" charset="0"/>
                  </a:rPr>
                  <a:t>        tuples that make the condition true are selected </a:t>
                </a:r>
              </a:p>
              <a:p>
                <a:pPr marL="457200" lvl="1" indent="0">
                  <a:lnSpc>
                    <a:spcPct val="170000"/>
                  </a:lnSpc>
                  <a:buNone/>
                </a:pPr>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appear in the result of the operation</a:t>
                </a:r>
              </a:p>
              <a:p>
                <a:pPr lvl="1">
                  <a:lnSpc>
                    <a:spcPct val="170000"/>
                  </a:lnSpc>
                </a:pPr>
                <a:r>
                  <a:rPr lang="en-US" sz="2800" b="0" i="0" u="none" strike="noStrike" baseline="0" dirty="0">
                    <a:latin typeface="Times New Roman" panose="02020603050405020304" pitchFamily="18" charset="0"/>
                    <a:cs typeface="Times New Roman" panose="02020603050405020304" pitchFamily="18" charset="0"/>
                  </a:rPr>
                  <a:t>        tuples that make the condition false are filtered out </a:t>
                </a:r>
              </a:p>
              <a:p>
                <a:pPr marL="457200" lvl="1" indent="0">
                  <a:lnSpc>
                    <a:spcPct val="170000"/>
                  </a:lnSpc>
                  <a:buNone/>
                </a:pPr>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discarded from the result of the operation</a:t>
                </a:r>
              </a:p>
              <a:p>
                <a:endParaRPr lang="en-IN" dirty="0"/>
              </a:p>
            </p:txBody>
          </p:sp>
        </mc:Choice>
        <mc:Fallback xmlns="">
          <p:sp>
            <p:nvSpPr>
              <p:cNvPr id="3" name="Content Placeholder 2">
                <a:extLst>
                  <a:ext uri="{FF2B5EF4-FFF2-40B4-BE49-F238E27FC236}">
                    <a16:creationId xmlns:a16="http://schemas.microsoft.com/office/drawing/2014/main" id="{3968F59C-D9D1-C25B-2884-EB33B09C7904}"/>
                  </a:ext>
                </a:extLst>
              </p:cNvPr>
              <p:cNvSpPr>
                <a:spLocks noGrp="1" noRot="1" noChangeAspect="1" noMove="1" noResize="1" noEditPoints="1" noAdjustHandles="1" noChangeArrowheads="1" noChangeShapeType="1" noTextEdit="1"/>
              </p:cNvSpPr>
              <p:nvPr>
                <p:ph idx="1"/>
              </p:nvPr>
            </p:nvSpPr>
            <p:spPr>
              <a:xfrm>
                <a:off x="97971" y="0"/>
                <a:ext cx="11996058" cy="6857999"/>
              </a:xfrm>
              <a:blipFill>
                <a:blip r:embed="rId2"/>
                <a:stretch>
                  <a:fillRect l="-762"/>
                </a:stretch>
              </a:blipFill>
            </p:spPr>
            <p:txBody>
              <a:bodyPr/>
              <a:lstStyle/>
              <a:p>
                <a:r>
                  <a:rPr lang="en-IN">
                    <a:noFill/>
                  </a:rPr>
                  <a:t> </a:t>
                </a:r>
              </a:p>
            </p:txBody>
          </p:sp>
        </mc:Fallback>
      </mc:AlternateContent>
    </p:spTree>
    <p:extLst>
      <p:ext uri="{BB962C8B-B14F-4D97-AF65-F5344CB8AC3E}">
        <p14:creationId xmlns:p14="http://schemas.microsoft.com/office/powerpoint/2010/main" val="2551263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39911F-B03A-4DF4-7316-E718258575CD}"/>
              </a:ext>
            </a:extLst>
          </p:cNvPr>
          <p:cNvSpPr>
            <a:spLocks noGrp="1"/>
          </p:cNvSpPr>
          <p:nvPr>
            <p:ph idx="1"/>
          </p:nvPr>
        </p:nvSpPr>
        <p:spPr>
          <a:xfrm>
            <a:off x="272143" y="1"/>
            <a:ext cx="11919857" cy="6781800"/>
          </a:xfrm>
        </p:spPr>
        <p:txBody>
          <a:bodyPr>
            <a:normAutofit fontScale="85000" lnSpcReduction="20000"/>
          </a:bodyPr>
          <a:lstStyle/>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The Boolean expression specified in &lt;selection condition&gt; is made up of a number of clauses of the </a:t>
            </a:r>
            <a:r>
              <a:rPr lang="en-IN" b="0" i="0" u="none" strike="noStrike" baseline="0" dirty="0">
                <a:latin typeface="Times New Roman" panose="02020603050405020304" pitchFamily="18" charset="0"/>
                <a:cs typeface="Times New Roman" panose="02020603050405020304" pitchFamily="18" charset="0"/>
              </a:rPr>
              <a:t>form:</a:t>
            </a:r>
          </a:p>
          <a:p>
            <a:pPr marL="0" indent="0" algn="l">
              <a:lnSpc>
                <a:spcPct val="150000"/>
              </a:lnSpc>
              <a:buNone/>
            </a:pPr>
            <a:r>
              <a:rPr lang="en-IN" sz="3000" b="0" i="0" u="none" strike="noStrike" baseline="0" dirty="0">
                <a:latin typeface="Times New Roman" panose="02020603050405020304" pitchFamily="18" charset="0"/>
                <a:cs typeface="Times New Roman" panose="02020603050405020304" pitchFamily="18" charset="0"/>
              </a:rPr>
              <a:t>&lt;attribute name&gt; &lt;comparison op&gt; &lt;constant value&gt;</a:t>
            </a:r>
          </a:p>
          <a:p>
            <a:pPr marL="0" indent="0" algn="l">
              <a:lnSpc>
                <a:spcPct val="150000"/>
              </a:lnSpc>
              <a:buNone/>
            </a:pPr>
            <a:r>
              <a:rPr lang="en-IN" sz="2400" b="0" i="0" u="none" strike="noStrike" baseline="0" dirty="0">
                <a:latin typeface="Times New Roman" panose="02020603050405020304" pitchFamily="18" charset="0"/>
                <a:cs typeface="Times New Roman" panose="02020603050405020304" pitchFamily="18" charset="0"/>
              </a:rPr>
              <a:t>or</a:t>
            </a:r>
          </a:p>
          <a:p>
            <a:pPr marL="0" indent="0" algn="l">
              <a:lnSpc>
                <a:spcPct val="150000"/>
              </a:lnSpc>
              <a:buNone/>
            </a:pPr>
            <a:r>
              <a:rPr lang="en-IN" sz="3000" b="0" i="0" u="none" strike="noStrike" baseline="0" dirty="0">
                <a:latin typeface="Times New Roman" panose="02020603050405020304" pitchFamily="18" charset="0"/>
                <a:cs typeface="Times New Roman" panose="02020603050405020304" pitchFamily="18" charset="0"/>
              </a:rPr>
              <a:t>&lt;attribute name&gt; &lt;comparison op&gt; &lt;attribute name&gt;</a:t>
            </a:r>
          </a:p>
          <a:p>
            <a:pPr marL="0" indent="0" algn="l">
              <a:lnSpc>
                <a:spcPct val="150000"/>
              </a:lnSpc>
              <a:buNone/>
            </a:pPr>
            <a:r>
              <a:rPr lang="en-IN" sz="2400" b="0" i="0" u="none" strike="noStrike" baseline="0" dirty="0">
                <a:latin typeface="Times New Roman" panose="02020603050405020304" pitchFamily="18" charset="0"/>
                <a:cs typeface="Times New Roman" panose="02020603050405020304" pitchFamily="18" charset="0"/>
              </a:rPr>
              <a:t>where</a:t>
            </a:r>
          </a:p>
          <a:p>
            <a:pPr marL="0" indent="0" algn="l">
              <a:lnSpc>
                <a:spcPct val="150000"/>
              </a:lnSpc>
              <a:buNone/>
            </a:pPr>
            <a:r>
              <a:rPr lang="en-US" sz="3000" b="0" i="0" u="none" strike="noStrike" baseline="0" dirty="0">
                <a:latin typeface="Times New Roman" panose="02020603050405020304" pitchFamily="18" charset="0"/>
                <a:cs typeface="Times New Roman" panose="02020603050405020304" pitchFamily="18" charset="0"/>
              </a:rPr>
              <a:t>&lt;attribute name&gt; is the name of an attribute of R,</a:t>
            </a:r>
          </a:p>
          <a:p>
            <a:pPr algn="l">
              <a:lnSpc>
                <a:spcPct val="150000"/>
              </a:lnSpc>
            </a:pPr>
            <a:endParaRPr lang="en-US" sz="2400" b="0" i="0" u="none" strike="noStrike" baseline="0" dirty="0">
              <a:latin typeface="Times New Roman" panose="02020603050405020304" pitchFamily="18" charset="0"/>
              <a:cs typeface="Times New Roman" panose="02020603050405020304" pitchFamily="18" charset="0"/>
            </a:endParaRPr>
          </a:p>
          <a:p>
            <a:pPr marL="0" indent="0" algn="l">
              <a:lnSpc>
                <a:spcPct val="150000"/>
              </a:lnSpc>
              <a:buNone/>
            </a:pPr>
            <a:endParaRPr lang="en-US" sz="2400" b="0" i="0" u="none" strike="noStrike" baseline="0" dirty="0">
              <a:latin typeface="Times New Roman" panose="02020603050405020304" pitchFamily="18" charset="0"/>
              <a:cs typeface="Times New Roman" panose="02020603050405020304" pitchFamily="18" charset="0"/>
            </a:endParaRPr>
          </a:p>
          <a:p>
            <a:pPr marL="0" indent="0" algn="l">
              <a:lnSpc>
                <a:spcPct val="150000"/>
              </a:lnSpc>
              <a:buNone/>
            </a:pPr>
            <a:r>
              <a:rPr lang="en-US" sz="3300" b="0" i="0" u="none" strike="noStrike" baseline="0" dirty="0">
                <a:latin typeface="Times New Roman" panose="02020603050405020304" pitchFamily="18" charset="0"/>
                <a:cs typeface="Times New Roman" panose="02020603050405020304" pitchFamily="18" charset="0"/>
              </a:rPr>
              <a:t>&lt;constant value&gt; is a constant value from the attribute domain</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Clauses can be connected by the standard Boolean operators and, or, and not to form a general </a:t>
            </a:r>
            <a:r>
              <a:rPr lang="en-IN" b="0" i="0" u="none" strike="noStrike" baseline="0" dirty="0">
                <a:latin typeface="Times New Roman" panose="02020603050405020304" pitchFamily="18" charset="0"/>
                <a:cs typeface="Times New Roman" panose="02020603050405020304" pitchFamily="18" charset="0"/>
              </a:rPr>
              <a:t>selection condition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8D8F2C-D1C6-5A2D-EE08-11B4FA0938CD}"/>
              </a:ext>
            </a:extLst>
          </p:cNvPr>
          <p:cNvPicPr>
            <a:picLocks noChangeAspect="1"/>
          </p:cNvPicPr>
          <p:nvPr/>
        </p:nvPicPr>
        <p:blipFill>
          <a:blip r:embed="rId2"/>
          <a:stretch>
            <a:fillRect/>
          </a:stretch>
        </p:blipFill>
        <p:spPr>
          <a:xfrm>
            <a:off x="465221" y="4116517"/>
            <a:ext cx="6432884" cy="888619"/>
          </a:xfrm>
          <a:prstGeom prst="rect">
            <a:avLst/>
          </a:prstGeom>
        </p:spPr>
      </p:pic>
    </p:spTree>
    <p:extLst>
      <p:ext uri="{BB962C8B-B14F-4D97-AF65-F5344CB8AC3E}">
        <p14:creationId xmlns:p14="http://schemas.microsoft.com/office/powerpoint/2010/main" val="1702657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796A3-D904-796A-C05E-097C8856B306}"/>
              </a:ext>
            </a:extLst>
          </p:cNvPr>
          <p:cNvSpPr>
            <a:spLocks noGrp="1"/>
          </p:cNvSpPr>
          <p:nvPr>
            <p:ph idx="1"/>
          </p:nvPr>
        </p:nvSpPr>
        <p:spPr>
          <a:xfrm>
            <a:off x="-91440" y="-112295"/>
            <a:ext cx="12424410" cy="6534866"/>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Selection condition </a:t>
            </a:r>
            <a:r>
              <a:rPr lang="en-IN" dirty="0">
                <a:latin typeface="Times New Roman" panose="02020603050405020304" pitchFamily="18" charset="0"/>
                <a:cs typeface="Times New Roman" panose="02020603050405020304" pitchFamily="18" charset="0"/>
              </a:rPr>
              <a:t>here is a Boolean expression which is of the form attribute name followed by a  </a:t>
            </a:r>
            <a:r>
              <a:rPr lang="en-IN" b="1" dirty="0">
                <a:latin typeface="Times New Roman" panose="02020603050405020304" pitchFamily="18" charset="0"/>
                <a:cs typeface="Times New Roman" panose="02020603050405020304" pitchFamily="18" charset="0"/>
              </a:rPr>
              <a:t>comparison operator </a:t>
            </a:r>
            <a:r>
              <a:rPr lang="en-IN" dirty="0">
                <a:latin typeface="Times New Roman" panose="02020603050405020304" pitchFamily="18" charset="0"/>
                <a:cs typeface="Times New Roman" panose="02020603050405020304" pitchFamily="18" charset="0"/>
              </a:rPr>
              <a:t>which could be e</a:t>
            </a:r>
            <a:r>
              <a:rPr lang="en-IN" i="1" dirty="0">
                <a:latin typeface="Times New Roman" panose="02020603050405020304" pitchFamily="18" charset="0"/>
                <a:cs typeface="Times New Roman" panose="02020603050405020304" pitchFamily="18" charset="0"/>
              </a:rPr>
              <a:t>ither equal to or less than equal to , greater than equal to or not equal to </a:t>
            </a:r>
            <a:r>
              <a:rPr lang="en-IN" dirty="0">
                <a:latin typeface="Times New Roman" panose="02020603050405020304" pitchFamily="18" charset="0"/>
                <a:cs typeface="Times New Roman" panose="02020603050405020304" pitchFamily="18" charset="0"/>
              </a:rPr>
              <a:t>and then followed by a </a:t>
            </a:r>
            <a:r>
              <a:rPr lang="en-IN" b="1" dirty="0">
                <a:latin typeface="Times New Roman" panose="02020603050405020304" pitchFamily="18" charset="0"/>
                <a:cs typeface="Times New Roman" panose="02020603050405020304" pitchFamily="18" charset="0"/>
              </a:rPr>
              <a:t>constant value </a:t>
            </a:r>
            <a:r>
              <a:rPr lang="en-IN" dirty="0">
                <a:latin typeface="Times New Roman" panose="02020603050405020304" pitchFamily="18" charset="0"/>
                <a:cs typeface="Times New Roman" panose="02020603050405020304" pitchFamily="18" charset="0"/>
              </a:rPr>
              <a:t>or it could also be another attribute name instead of this constant value.</a:t>
            </a:r>
          </a:p>
        </p:txBody>
      </p:sp>
      <p:pic>
        <p:nvPicPr>
          <p:cNvPr id="4" name="Picture 3">
            <a:extLst>
              <a:ext uri="{FF2B5EF4-FFF2-40B4-BE49-F238E27FC236}">
                <a16:creationId xmlns:a16="http://schemas.microsoft.com/office/drawing/2014/main" id="{46E2B4DC-61CE-6C5D-84A9-1E83D0A94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44" y="2674620"/>
            <a:ext cx="10616436" cy="4183380"/>
          </a:xfrm>
          <a:prstGeom prst="rect">
            <a:avLst/>
          </a:prstGeom>
        </p:spPr>
      </p:pic>
    </p:spTree>
    <p:extLst>
      <p:ext uri="{BB962C8B-B14F-4D97-AF65-F5344CB8AC3E}">
        <p14:creationId xmlns:p14="http://schemas.microsoft.com/office/powerpoint/2010/main" val="2511799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4A361-9A8F-E206-3B2C-DBEF05CE8565}"/>
              </a:ext>
            </a:extLst>
          </p:cNvPr>
          <p:cNvSpPr>
            <a:spLocks noGrp="1"/>
          </p:cNvSpPr>
          <p:nvPr>
            <p:ph idx="1"/>
          </p:nvPr>
        </p:nvSpPr>
        <p:spPr>
          <a:xfrm>
            <a:off x="561474" y="5165558"/>
            <a:ext cx="10988842" cy="1692442"/>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Here both the condition should be satisfy so we are using Boolean operator AND.</a:t>
            </a:r>
          </a:p>
        </p:txBody>
      </p:sp>
      <p:pic>
        <p:nvPicPr>
          <p:cNvPr id="4" name="Picture 3">
            <a:extLst>
              <a:ext uri="{FF2B5EF4-FFF2-40B4-BE49-F238E27FC236}">
                <a16:creationId xmlns:a16="http://schemas.microsoft.com/office/drawing/2014/main" id="{04B581F8-DFE6-362B-E8A1-728504E3E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74" y="280736"/>
            <a:ext cx="10732169" cy="4575609"/>
          </a:xfrm>
          <a:prstGeom prst="rect">
            <a:avLst/>
          </a:prstGeom>
        </p:spPr>
      </p:pic>
    </p:spTree>
    <p:extLst>
      <p:ext uri="{BB962C8B-B14F-4D97-AF65-F5344CB8AC3E}">
        <p14:creationId xmlns:p14="http://schemas.microsoft.com/office/powerpoint/2010/main" val="3075938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BFA4A8-2FC2-CC59-D75F-37CC1E235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35" y="491490"/>
            <a:ext cx="10869930" cy="5875020"/>
          </a:xfrm>
          <a:prstGeom prst="rect">
            <a:avLst/>
          </a:prstGeom>
        </p:spPr>
      </p:pic>
    </p:spTree>
    <p:extLst>
      <p:ext uri="{BB962C8B-B14F-4D97-AF65-F5344CB8AC3E}">
        <p14:creationId xmlns:p14="http://schemas.microsoft.com/office/powerpoint/2010/main" val="282013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274C5-2D81-A538-18F1-B690C04B6799}"/>
              </a:ext>
            </a:extLst>
          </p:cNvPr>
          <p:cNvSpPr>
            <a:spLocks noGrp="1"/>
          </p:cNvSpPr>
          <p:nvPr>
            <p:ph idx="1"/>
          </p:nvPr>
        </p:nvSpPr>
        <p:spPr>
          <a:xfrm>
            <a:off x="1" y="0"/>
            <a:ext cx="12083142" cy="6858000"/>
          </a:xfrm>
        </p:spPr>
        <p:txBody>
          <a:bodyPr>
            <a:noAutofit/>
          </a:bodyPr>
          <a:lstStyle/>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The result of a SELECT operation can be determined as follows:</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The &lt;selection condition&gt; is applied independently to each individual tuple t in R</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If the condition evaluates to TRUE, then tuple t is selected. </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All the selected tuples appear in the result of the SELECT operation</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The Boolean conditions AND, OR, and NOT have their normal interpretation, as follows:</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(cond1 AND cond2) is TRUE if both (cond1) and (cond2) are TRUE;  </a:t>
            </a:r>
          </a:p>
          <a:p>
            <a:pPr marL="0" indent="0" algn="l">
              <a:lnSpc>
                <a:spcPct val="150000"/>
              </a:lnSpc>
              <a:buNone/>
            </a:pPr>
            <a:r>
              <a:rPr lang="en-US" sz="2400" b="0" i="0" u="none" strike="noStrike" baseline="0" dirty="0">
                <a:latin typeface="Times New Roman" panose="02020603050405020304" pitchFamily="18" charset="0"/>
                <a:cs typeface="Times New Roman" panose="02020603050405020304" pitchFamily="18" charset="0"/>
              </a:rPr>
              <a:t>otherwise, it is </a:t>
            </a:r>
            <a:r>
              <a:rPr lang="en-IN" sz="2400" b="0" i="0" u="none" strike="noStrike" baseline="0" dirty="0">
                <a:latin typeface="Times New Roman" panose="02020603050405020304" pitchFamily="18" charset="0"/>
                <a:cs typeface="Times New Roman" panose="02020603050405020304" pitchFamily="18" charset="0"/>
              </a:rPr>
              <a:t>FALSE.</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(cond1 OR cond2) is TRUE if either (cond1) or (cond2) or both are TRUE; </a:t>
            </a:r>
          </a:p>
          <a:p>
            <a:pPr marL="0" indent="0" algn="l">
              <a:lnSpc>
                <a:spcPct val="150000"/>
              </a:lnSpc>
              <a:buNone/>
            </a:pPr>
            <a:r>
              <a:rPr lang="en-US" sz="2400" b="0" i="0" u="none" strike="noStrike" baseline="0" dirty="0">
                <a:latin typeface="Times New Roman" panose="02020603050405020304" pitchFamily="18" charset="0"/>
                <a:cs typeface="Times New Roman" panose="02020603050405020304" pitchFamily="18" charset="0"/>
              </a:rPr>
              <a:t>otherwise, it is </a:t>
            </a:r>
            <a:r>
              <a:rPr lang="en-IN" sz="2400" b="0" i="0" u="none" strike="noStrike" baseline="0" dirty="0">
                <a:latin typeface="Times New Roman" panose="02020603050405020304" pitchFamily="18" charset="0"/>
                <a:cs typeface="Times New Roman" panose="02020603050405020304" pitchFamily="18" charset="0"/>
              </a:rPr>
              <a:t>FALSE.</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(NOT </a:t>
            </a:r>
            <a:r>
              <a:rPr lang="en-US" sz="2400" b="0" i="0" u="none" strike="noStrike" baseline="0" dirty="0" err="1">
                <a:latin typeface="Times New Roman" panose="02020603050405020304" pitchFamily="18" charset="0"/>
                <a:cs typeface="Times New Roman" panose="02020603050405020304" pitchFamily="18" charset="0"/>
              </a:rPr>
              <a:t>cond</a:t>
            </a:r>
            <a:r>
              <a:rPr lang="en-US" sz="2400" b="0" i="0" u="none" strike="noStrike" baseline="0" dirty="0">
                <a:latin typeface="Times New Roman" panose="02020603050405020304" pitchFamily="18" charset="0"/>
                <a:cs typeface="Times New Roman" panose="02020603050405020304" pitchFamily="18" charset="0"/>
              </a:rPr>
              <a:t>) is TRUE if </a:t>
            </a:r>
            <a:r>
              <a:rPr lang="en-US" sz="2400" b="0" i="0" u="none" strike="noStrike" baseline="0" dirty="0" err="1">
                <a:latin typeface="Times New Roman" panose="02020603050405020304" pitchFamily="18" charset="0"/>
                <a:cs typeface="Times New Roman" panose="02020603050405020304" pitchFamily="18" charset="0"/>
              </a:rPr>
              <a:t>cond</a:t>
            </a:r>
            <a:r>
              <a:rPr lang="en-US" sz="2400" b="0" i="0" u="none" strike="noStrike" baseline="0" dirty="0">
                <a:latin typeface="Times New Roman" panose="02020603050405020304" pitchFamily="18" charset="0"/>
                <a:cs typeface="Times New Roman" panose="02020603050405020304" pitchFamily="18" charset="0"/>
              </a:rPr>
              <a:t> is FALSE; otherwise, it is FALSE.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731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D7000-448E-3AC3-1057-789563B65254}"/>
              </a:ext>
            </a:extLst>
          </p:cNvPr>
          <p:cNvSpPr>
            <a:spLocks noGrp="1"/>
          </p:cNvSpPr>
          <p:nvPr>
            <p:ph idx="1"/>
          </p:nvPr>
        </p:nvSpPr>
        <p:spPr>
          <a:xfrm>
            <a:off x="0" y="97970"/>
            <a:ext cx="12192000" cy="6760029"/>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SELECT operation is commutative; that is,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&lt;cond1&gt; &lt;cond2&gt; &lt;cond2&gt; &lt;cond1&gt;(R))</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Hence, a sequence of SELECTs can be applied in any order.</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we can always combine a cascade (or sequence) of SELECT operations into a single SELECT operation with a conjunctive (AND) </a:t>
            </a:r>
            <a:r>
              <a:rPr lang="en-IN" b="0" i="0" u="none" strike="noStrike" baseline="0" dirty="0">
                <a:latin typeface="Times New Roman" panose="02020603050405020304" pitchFamily="18" charset="0"/>
                <a:cs typeface="Times New Roman" panose="02020603050405020304" pitchFamily="18" charset="0"/>
              </a:rPr>
              <a:t>condition; that is,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&lt;cond1&gt; &lt;</a:t>
            </a:r>
            <a:r>
              <a:rPr lang="en-US" b="0" i="0" u="none" strike="noStrike" baseline="0" dirty="0" err="1">
                <a:latin typeface="Times New Roman" panose="02020603050405020304" pitchFamily="18" charset="0"/>
                <a:cs typeface="Times New Roman" panose="02020603050405020304" pitchFamily="18" charset="0"/>
              </a:rPr>
              <a:t>condn</a:t>
            </a:r>
            <a:r>
              <a:rPr lang="en-US" b="0" i="0" u="none" strike="noStrike" baseline="0" dirty="0">
                <a:latin typeface="Times New Roman" panose="02020603050405020304" pitchFamily="18" charset="0"/>
                <a:cs typeface="Times New Roman" panose="02020603050405020304" pitchFamily="18" charset="0"/>
              </a:rPr>
              <a:t>&gt;(R &lt;cond1&gt; AND&lt;cond2&gt; AND ... AND &lt;</a:t>
            </a:r>
            <a:r>
              <a:rPr lang="en-US" b="0" i="0" u="none" strike="noStrike" baseline="0" dirty="0" err="1">
                <a:latin typeface="Times New Roman" panose="02020603050405020304" pitchFamily="18" charset="0"/>
                <a:cs typeface="Times New Roman" panose="02020603050405020304" pitchFamily="18" charset="0"/>
              </a:rPr>
              <a:t>condn</a:t>
            </a:r>
            <a:r>
              <a:rPr lang="en-US" b="0" i="0" u="none" strike="noStrike" baseline="0" dirty="0">
                <a:latin typeface="Times New Roman" panose="02020603050405020304" pitchFamily="18" charset="0"/>
                <a:cs typeface="Times New Roman" panose="02020603050405020304" pitchFamily="18" charset="0"/>
              </a:rPr>
              <a:t>&gt;(R)</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In SQL, the SELECT condition is specified in the WHERE clause of </a:t>
            </a:r>
            <a:r>
              <a:rPr lang="en-US" b="0" i="0" u="none" strike="noStrike" baseline="0">
                <a:latin typeface="Times New Roman" panose="02020603050405020304" pitchFamily="18" charset="0"/>
                <a:cs typeface="Times New Roman" panose="02020603050405020304" pitchFamily="18" charset="0"/>
              </a:rPr>
              <a:t>a query.</a:t>
            </a:r>
            <a:endParaRPr lang="en-IN" b="0" i="0" u="none" strike="noStrike" baseline="0" dirty="0">
              <a:latin typeface="Times New Roman" panose="02020603050405020304" pitchFamily="18" charset="0"/>
              <a:cs typeface="Times New Roman" panose="02020603050405020304" pitchFamily="18" charset="0"/>
            </a:endParaRPr>
          </a:p>
          <a:p>
            <a:pPr algn="l">
              <a:lnSpc>
                <a:spcPct val="150000"/>
              </a:lnSpc>
            </a:pPr>
            <a:r>
              <a:rPr lang="en-US" b="0" i="0" u="none" strike="noStrike" baseline="0" dirty="0" err="1">
                <a:latin typeface="Times New Roman" panose="02020603050405020304" pitchFamily="18" charset="0"/>
                <a:cs typeface="Times New Roman" panose="02020603050405020304" pitchFamily="18" charset="0"/>
              </a:rPr>
              <a:t>Dno</a:t>
            </a:r>
            <a:r>
              <a:rPr lang="en-US" b="0" i="0" u="none" strike="noStrike" baseline="0" dirty="0">
                <a:latin typeface="Times New Roman" panose="02020603050405020304" pitchFamily="18" charset="0"/>
                <a:cs typeface="Times New Roman" panose="02020603050405020304" pitchFamily="18" charset="0"/>
              </a:rPr>
              <a:t>=4 AND Salary&gt;25000 (EMPLOYEE) would to the following SQL query:</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SELECT * FROM EMPLOYEE WHERE </a:t>
            </a:r>
            <a:r>
              <a:rPr lang="en-US" b="0" i="0" u="none" strike="noStrike" baseline="0" dirty="0" err="1">
                <a:latin typeface="Times New Roman" panose="02020603050405020304" pitchFamily="18" charset="0"/>
                <a:cs typeface="Times New Roman" panose="02020603050405020304" pitchFamily="18" charset="0"/>
              </a:rPr>
              <a:t>Dno</a:t>
            </a:r>
            <a:r>
              <a:rPr lang="en-US" b="0" i="0" u="none" strike="noStrike" baseline="0" dirty="0">
                <a:latin typeface="Times New Roman" panose="02020603050405020304" pitchFamily="18" charset="0"/>
                <a:cs typeface="Times New Roman" panose="02020603050405020304" pitchFamily="18" charset="0"/>
              </a:rPr>
              <a:t>=4 AND Salary&gt;25000;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99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D88AD4-2748-AB4C-6173-09B864E90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67" y="338667"/>
            <a:ext cx="11277600" cy="6180666"/>
          </a:xfrm>
        </p:spPr>
      </p:pic>
    </p:spTree>
    <p:extLst>
      <p:ext uri="{BB962C8B-B14F-4D97-AF65-F5344CB8AC3E}">
        <p14:creationId xmlns:p14="http://schemas.microsoft.com/office/powerpoint/2010/main" val="147184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52B40-6DE5-788B-2413-6AC65F99CF15}"/>
              </a:ext>
            </a:extLst>
          </p:cNvPr>
          <p:cNvSpPr>
            <a:spLocks noGrp="1"/>
          </p:cNvSpPr>
          <p:nvPr>
            <p:ph idx="1"/>
          </p:nvPr>
        </p:nvSpPr>
        <p:spPr>
          <a:xfrm>
            <a:off x="838200" y="575035"/>
            <a:ext cx="9795235" cy="5601928"/>
          </a:xfrm>
        </p:spPr>
        <p:txBody>
          <a:bodyPr/>
          <a:lstStyle/>
          <a:p>
            <a:pPr>
              <a:lnSpc>
                <a:spcPct val="150000"/>
              </a:lnSpc>
            </a:pPr>
            <a:r>
              <a:rPr lang="en-IN" b="1" dirty="0">
                <a:latin typeface="Times New Roman" panose="02020603050405020304" pitchFamily="18" charset="0"/>
                <a:cs typeface="Times New Roman" panose="02020603050405020304" pitchFamily="18" charset="0"/>
              </a:rPr>
              <a:t>Selection operation </a:t>
            </a:r>
            <a:r>
              <a:rPr lang="en-IN" dirty="0">
                <a:latin typeface="Times New Roman" panose="02020603050405020304" pitchFamily="18" charset="0"/>
                <a:cs typeface="Times New Roman" panose="02020603050405020304" pitchFamily="18" charset="0"/>
              </a:rPr>
              <a:t>are the horizontal partitioning of the table or the relation that is it divides the table or the relation horizontally into two sets of tuples one set of tuples are those tuples that satisfy the given condition and are selected and the other set of tuples are those tuples that do not satisfy the condition and are not selected </a:t>
            </a:r>
          </a:p>
        </p:txBody>
      </p:sp>
    </p:spTree>
    <p:extLst>
      <p:ext uri="{BB962C8B-B14F-4D97-AF65-F5344CB8AC3E}">
        <p14:creationId xmlns:p14="http://schemas.microsoft.com/office/powerpoint/2010/main" val="2591778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3D45-BB89-9781-BF9D-45B2BE411A7E}"/>
              </a:ext>
            </a:extLst>
          </p:cNvPr>
          <p:cNvSpPr>
            <a:spLocks noGrp="1"/>
          </p:cNvSpPr>
          <p:nvPr>
            <p:ph type="title"/>
          </p:nvPr>
        </p:nvSpPr>
        <p:spPr>
          <a:xfrm>
            <a:off x="326571" y="108858"/>
            <a:ext cx="11027229" cy="761999"/>
          </a:xfrm>
        </p:spPr>
        <p:txBody>
          <a:bodyPr/>
          <a:lstStyle/>
          <a:p>
            <a:r>
              <a:rPr lang="en-IN" b="1" dirty="0">
                <a:latin typeface="Times New Roman" panose="02020603050405020304" pitchFamily="18" charset="0"/>
                <a:cs typeface="Times New Roman" panose="02020603050405020304" pitchFamily="18" charset="0"/>
              </a:rPr>
              <a:t>The Project Operation</a:t>
            </a:r>
          </a:p>
        </p:txBody>
      </p:sp>
      <p:sp>
        <p:nvSpPr>
          <p:cNvPr id="3" name="Content Placeholder 2">
            <a:extLst>
              <a:ext uri="{FF2B5EF4-FFF2-40B4-BE49-F238E27FC236}">
                <a16:creationId xmlns:a16="http://schemas.microsoft.com/office/drawing/2014/main" id="{1F6BE2EA-7764-331D-57FC-C7529B1A837C}"/>
              </a:ext>
            </a:extLst>
          </p:cNvPr>
          <p:cNvSpPr>
            <a:spLocks noGrp="1"/>
          </p:cNvSpPr>
          <p:nvPr>
            <p:ph idx="1"/>
          </p:nvPr>
        </p:nvSpPr>
        <p:spPr>
          <a:xfrm>
            <a:off x="326571" y="1001486"/>
            <a:ext cx="11451772" cy="5562600"/>
          </a:xfrm>
        </p:spPr>
        <p:txBody>
          <a:bodyPr>
            <a:normAutofit lnSpcReduction="10000"/>
          </a:bodyPr>
          <a:lstStyle/>
          <a:p>
            <a:pPr>
              <a:lnSpc>
                <a:spcPct val="150000"/>
              </a:lnSpc>
            </a:pPr>
            <a:r>
              <a:rPr lang="en-IN" dirty="0">
                <a:latin typeface="Times New Roman" panose="02020603050405020304" pitchFamily="18" charset="0"/>
                <a:cs typeface="Times New Roman" panose="02020603050405020304" pitchFamily="18" charset="0"/>
              </a:rPr>
              <a:t>Selection operation select the row or tuple of the relation whereas the projection operation select the column of the relation.</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Pi is the projection operation </a:t>
            </a:r>
          </a:p>
          <a:p>
            <a:pPr>
              <a:lnSpc>
                <a:spcPct val="150000"/>
              </a:lnSpc>
            </a:pPr>
            <a:r>
              <a:rPr lang="en-IN" dirty="0">
                <a:latin typeface="Times New Roman" panose="02020603050405020304" pitchFamily="18" charset="0"/>
                <a:cs typeface="Times New Roman" panose="02020603050405020304" pitchFamily="18" charset="0"/>
              </a:rPr>
              <a:t>Attribute list that you want to display which is written as subscript followed by the relation name.</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628831B0-9524-10BA-0B03-E9F7F775A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2297406"/>
            <a:ext cx="11451773" cy="2263187"/>
          </a:xfrm>
          <a:prstGeom prst="rect">
            <a:avLst/>
          </a:prstGeom>
        </p:spPr>
      </p:pic>
    </p:spTree>
    <p:extLst>
      <p:ext uri="{BB962C8B-B14F-4D97-AF65-F5344CB8AC3E}">
        <p14:creationId xmlns:p14="http://schemas.microsoft.com/office/powerpoint/2010/main" val="106958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4DA1-5A04-6AC7-07B4-0110C882E594}"/>
              </a:ext>
            </a:extLst>
          </p:cNvPr>
          <p:cNvSpPr>
            <a:spLocks noGrp="1"/>
          </p:cNvSpPr>
          <p:nvPr>
            <p:ph idx="1"/>
          </p:nvPr>
        </p:nvSpPr>
        <p:spPr>
          <a:xfrm>
            <a:off x="838200" y="217714"/>
            <a:ext cx="10733314" cy="6520543"/>
          </a:xfrm>
        </p:spPr>
        <p:txBody>
          <a:bodyPr>
            <a:no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a:t>
            </a:r>
            <a:r>
              <a:rPr lang="en-US" b="1" i="0" u="none" strike="noStrike" baseline="0" dirty="0">
                <a:latin typeface="Times New Roman" panose="02020603050405020304" pitchFamily="18" charset="0"/>
                <a:cs typeface="Times New Roman" panose="02020603050405020304" pitchFamily="18" charset="0"/>
              </a:rPr>
              <a:t>PROJECT operation </a:t>
            </a:r>
            <a:r>
              <a:rPr lang="en-US" b="0" i="0" u="none" strike="noStrike" baseline="0" dirty="0">
                <a:latin typeface="Times New Roman" panose="02020603050405020304" pitchFamily="18" charset="0"/>
                <a:cs typeface="Times New Roman" panose="02020603050405020304" pitchFamily="18" charset="0"/>
              </a:rPr>
              <a:t>denoted by selects certain columns from the table and discards the other columns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result of the</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PROJECT operation </a:t>
            </a:r>
            <a:r>
              <a:rPr lang="en-US" b="0" i="0" u="none" strike="noStrike" baseline="0" dirty="0">
                <a:latin typeface="Times New Roman" panose="02020603050405020304" pitchFamily="18" charset="0"/>
                <a:cs typeface="Times New Roman" panose="02020603050405020304" pitchFamily="18" charset="0"/>
              </a:rPr>
              <a:t>can be visualized as a vertical partition of the relation into two relations:</a:t>
            </a:r>
          </a:p>
          <a:p>
            <a:pPr marL="457200" lvl="1" indent="0">
              <a:lnSpc>
                <a:spcPct val="150000"/>
              </a:lnSpc>
              <a:buNone/>
            </a:pPr>
            <a:r>
              <a:rPr lang="en-US" sz="2800" b="0" i="0" u="none" strike="noStrike" baseline="0" dirty="0">
                <a:latin typeface="Times New Roman" panose="02020603050405020304" pitchFamily="18" charset="0"/>
                <a:cs typeface="Times New Roman" panose="02020603050405020304" pitchFamily="18" charset="0"/>
              </a:rPr>
              <a:t>- one has the needed columns (attributes) and contains the result of the operation.</a:t>
            </a:r>
          </a:p>
          <a:p>
            <a:pPr marL="457200" lvl="1" indent="0">
              <a:lnSpc>
                <a:spcPct val="150000"/>
              </a:lnSpc>
              <a:buNone/>
            </a:pPr>
            <a:r>
              <a:rPr lang="en-US" sz="2800" b="0" i="0" u="none" strike="noStrike" baseline="0" dirty="0">
                <a:latin typeface="Times New Roman" panose="02020603050405020304" pitchFamily="18" charset="0"/>
                <a:cs typeface="Times New Roman" panose="02020603050405020304" pitchFamily="18" charset="0"/>
              </a:rPr>
              <a:t>- the other contains the discarded columns.</a:t>
            </a:r>
          </a:p>
        </p:txBody>
      </p:sp>
    </p:spTree>
    <p:extLst>
      <p:ext uri="{BB962C8B-B14F-4D97-AF65-F5344CB8AC3E}">
        <p14:creationId xmlns:p14="http://schemas.microsoft.com/office/powerpoint/2010/main" val="36072185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F4CF8-2C86-F190-5DF1-642A7AB97C93}"/>
              </a:ext>
            </a:extLst>
          </p:cNvPr>
          <p:cNvSpPr>
            <a:spLocks noGrp="1"/>
          </p:cNvSpPr>
          <p:nvPr>
            <p:ph idx="1"/>
          </p:nvPr>
        </p:nvSpPr>
        <p:spPr>
          <a:xfrm>
            <a:off x="838200" y="228600"/>
            <a:ext cx="10515600" cy="6629400"/>
          </a:xfrm>
        </p:spPr>
        <p:txBody>
          <a:bodyPr>
            <a:normAutofit/>
          </a:bodyPr>
          <a:lstStyle/>
          <a:p>
            <a:pPr algn="l">
              <a:lnSpc>
                <a:spcPct val="150000"/>
              </a:lnSpc>
            </a:pPr>
            <a:r>
              <a:rPr lang="en-US" sz="2800" b="0" i="0" u="none" strike="noStrike" baseline="0" dirty="0">
                <a:latin typeface="Times New Roman" panose="02020603050405020304" pitchFamily="18" charset="0"/>
                <a:cs typeface="Times New Roman" panose="02020603050405020304" pitchFamily="18" charset="0"/>
              </a:rPr>
              <a:t>The general form of the PROJECT operation is</a:t>
            </a:r>
          </a:p>
          <a:p>
            <a:pPr algn="l">
              <a:lnSpc>
                <a:spcPct val="150000"/>
              </a:lnSpc>
            </a:pPr>
            <a:r>
              <a:rPr lang="en-IN" sz="2800" b="0" i="0" u="none" strike="noStrike" baseline="0" dirty="0">
                <a:latin typeface="Times New Roman" panose="02020603050405020304" pitchFamily="18" charset="0"/>
                <a:ea typeface="Calibri" panose="020F0502020204030204" pitchFamily="34" charset="0"/>
                <a:cs typeface="Times New Roman" panose="02020603050405020304" pitchFamily="18" charset="0"/>
              </a:rPr>
              <a:t>∏</a:t>
            </a:r>
            <a:r>
              <a:rPr lang="en-IN" sz="2800" b="0" i="0" u="none" strike="noStrike" baseline="0" dirty="0">
                <a:latin typeface="Times New Roman" panose="02020603050405020304" pitchFamily="18" charset="0"/>
                <a:cs typeface="Times New Roman" panose="02020603050405020304" pitchFamily="18" charset="0"/>
              </a:rPr>
              <a:t>&lt;attribute list&gt;(R)</a:t>
            </a:r>
          </a:p>
          <a:p>
            <a:pPr marL="0" indent="0" algn="l">
              <a:lnSpc>
                <a:spcPct val="150000"/>
              </a:lnSpc>
              <a:buNone/>
            </a:pPr>
            <a:r>
              <a:rPr lang="en-IN" sz="2800" b="0" i="0" u="none" strike="noStrike" baseline="0" dirty="0">
                <a:latin typeface="Times New Roman" panose="02020603050405020304" pitchFamily="18" charset="0"/>
                <a:cs typeface="Times New Roman" panose="02020603050405020304" pitchFamily="18" charset="0"/>
              </a:rPr>
              <a:t>where</a:t>
            </a:r>
          </a:p>
          <a:p>
            <a:pPr algn="l">
              <a:lnSpc>
                <a:spcPct val="150000"/>
              </a:lnSpc>
            </a:pPr>
            <a:r>
              <a:rPr lang="en-US" sz="2800" b="0" i="0" u="none" strike="noStrike" baseline="0" dirty="0">
                <a:latin typeface="Times New Roman" panose="02020603050405020304" pitchFamily="18" charset="0"/>
                <a:cs typeface="Times New Roman" panose="02020603050405020304" pitchFamily="18" charset="0"/>
              </a:rPr>
              <a:t>-</a:t>
            </a:r>
            <a:r>
              <a:rPr lang="en-IN" sz="2800" b="0" i="0" u="none" strike="noStrike" baseline="0" dirty="0">
                <a:latin typeface="Times New Roman" panose="02020603050405020304" pitchFamily="18" charset="0"/>
                <a:ea typeface="Calibri" panose="020F0502020204030204" pitchFamily="34" charset="0"/>
                <a:cs typeface="Times New Roman" panose="02020603050405020304" pitchFamily="18" charset="0"/>
              </a:rPr>
              <a:t>∏(pi) </a:t>
            </a:r>
            <a:r>
              <a:rPr lang="en-US" sz="2800" b="0" i="0" u="none" strike="noStrike" baseline="0" dirty="0">
                <a:latin typeface="Times New Roman" panose="02020603050405020304" pitchFamily="18" charset="0"/>
                <a:cs typeface="Times New Roman" panose="02020603050405020304" pitchFamily="18" charset="0"/>
              </a:rPr>
              <a:t> symbol used to represent the PROJECT operation,</a:t>
            </a:r>
          </a:p>
          <a:p>
            <a:pPr algn="l">
              <a:lnSpc>
                <a:spcPct val="150000"/>
              </a:lnSpc>
            </a:pPr>
            <a:r>
              <a:rPr lang="en-US" sz="2800" b="0" i="0" u="none" strike="noStrike" baseline="0" dirty="0">
                <a:latin typeface="Times New Roman" panose="02020603050405020304" pitchFamily="18" charset="0"/>
                <a:cs typeface="Times New Roman" panose="02020603050405020304" pitchFamily="18" charset="0"/>
              </a:rPr>
              <a:t>&lt;attribute list&gt; - desired sub list of attributes from the attributes of relation R.</a:t>
            </a:r>
          </a:p>
          <a:p>
            <a:pPr algn="l">
              <a:lnSpc>
                <a:spcPct val="150000"/>
              </a:lnSpc>
            </a:pPr>
            <a:r>
              <a:rPr lang="en-US" sz="2800" b="0" i="0" u="none" strike="noStrike" baseline="0" dirty="0">
                <a:latin typeface="Times New Roman" panose="02020603050405020304" pitchFamily="18" charset="0"/>
                <a:cs typeface="Times New Roman" panose="02020603050405020304" pitchFamily="18" charset="0"/>
              </a:rPr>
              <a:t>The result of the PROJECT operation has only the attributes specified in &lt;attribute list&gt; in the same order as they appear in the list. </a:t>
            </a:r>
          </a:p>
          <a:p>
            <a:pPr algn="l">
              <a:lnSpc>
                <a:spcPct val="150000"/>
              </a:lnSpc>
            </a:pPr>
            <a:r>
              <a:rPr lang="en-US" sz="2800" b="0" i="0" u="none" strike="noStrike" baseline="0" dirty="0">
                <a:latin typeface="Times New Roman" panose="02020603050405020304" pitchFamily="18" charset="0"/>
                <a:cs typeface="Times New Roman" panose="02020603050405020304" pitchFamily="18" charset="0"/>
              </a:rPr>
              <a:t>Hence, its degree is equal to the number of attributes in &lt;attribute list</a:t>
            </a:r>
            <a:r>
              <a:rPr lang="en-IN" sz="2800" b="0" i="0" u="none" strike="noStrike" baseline="0" dirty="0">
                <a:latin typeface="Times New Roman" panose="02020603050405020304" pitchFamily="18" charset="0"/>
                <a:cs typeface="Times New Roman" panose="02020603050405020304" pitchFamily="18" charset="0"/>
              </a:rPr>
              <a:t>&gt;</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9701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8D301-AFB8-C3D4-44AD-B6543527C563}"/>
              </a:ext>
            </a:extLst>
          </p:cNvPr>
          <p:cNvSpPr>
            <a:spLocks noGrp="1"/>
          </p:cNvSpPr>
          <p:nvPr>
            <p:ph idx="1"/>
          </p:nvPr>
        </p:nvSpPr>
        <p:spPr>
          <a:xfrm>
            <a:off x="139147" y="4989443"/>
            <a:ext cx="11913703" cy="1709531"/>
          </a:xfrm>
        </p:spPr>
        <p:txBody>
          <a:bodyPr/>
          <a:lstStyle/>
          <a:p>
            <a:pPr>
              <a:lnSpc>
                <a:spcPct val="150000"/>
              </a:lnSpc>
            </a:pPr>
            <a:r>
              <a:rPr lang="en-IN" dirty="0">
                <a:latin typeface="Times New Roman" panose="02020603050405020304" pitchFamily="18" charset="0"/>
                <a:cs typeface="Times New Roman" panose="02020603050405020304" pitchFamily="18" charset="0"/>
              </a:rPr>
              <a:t>If we have two tuple with the exact same values , projection operation removes the duplicate tuples.</a:t>
            </a:r>
          </a:p>
        </p:txBody>
      </p:sp>
      <p:pic>
        <p:nvPicPr>
          <p:cNvPr id="4" name="Picture 3">
            <a:extLst>
              <a:ext uri="{FF2B5EF4-FFF2-40B4-BE49-F238E27FC236}">
                <a16:creationId xmlns:a16="http://schemas.microsoft.com/office/drawing/2014/main" id="{CE5CDA41-BA0E-02B8-8056-89FE6CB9F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13" y="298174"/>
            <a:ext cx="10913165" cy="4691268"/>
          </a:xfrm>
          <a:prstGeom prst="rect">
            <a:avLst/>
          </a:prstGeom>
        </p:spPr>
      </p:pic>
    </p:spTree>
    <p:extLst>
      <p:ext uri="{BB962C8B-B14F-4D97-AF65-F5344CB8AC3E}">
        <p14:creationId xmlns:p14="http://schemas.microsoft.com/office/powerpoint/2010/main" val="40903291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C98E3-F30E-2E96-4183-CF6DD5EA36A8}"/>
              </a:ext>
            </a:extLst>
          </p:cNvPr>
          <p:cNvSpPr>
            <a:spLocks noGrp="1"/>
          </p:cNvSpPr>
          <p:nvPr>
            <p:ph idx="1"/>
          </p:nvPr>
        </p:nvSpPr>
        <p:spPr>
          <a:xfrm>
            <a:off x="500743" y="185057"/>
            <a:ext cx="11223171" cy="6672943"/>
          </a:xfrm>
        </p:spPr>
        <p:txBody>
          <a:bodyPr>
            <a:normAutofit fontScale="92500"/>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number of tuples in a relation resulting from a PROJECT operation is always less than or equal to the number of tuples in R. Commutativity does not hold on PROJECT</a:t>
            </a:r>
          </a:p>
          <a:p>
            <a:pPr algn="l">
              <a:lnSpc>
                <a:spcPct val="150000"/>
              </a:lnSpc>
            </a:pPr>
            <a:r>
              <a:rPr lang="pt-BR" b="0" i="0" u="none" strike="noStrike" baseline="0" dirty="0">
                <a:latin typeface="Times New Roman" panose="02020603050405020304" pitchFamily="18" charset="0"/>
                <a:cs typeface="Times New Roman" panose="02020603050405020304" pitchFamily="18" charset="0"/>
              </a:rPr>
              <a:t>&lt;list1&gt; &lt;list2&gt;(R &lt;list1&gt;(R)</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as long as &lt;list2&gt; contains the attributes in &lt;list1&gt;; otherwise, the left-hand side is an incorrect</a:t>
            </a:r>
            <a:r>
              <a:rPr lang="en-IN" b="0" i="0" u="none" strike="noStrike" baseline="0" dirty="0">
                <a:latin typeface="Times New Roman" panose="02020603050405020304" pitchFamily="18" charset="0"/>
                <a:cs typeface="Times New Roman" panose="02020603050405020304" pitchFamily="18" charset="0"/>
              </a:rPr>
              <a:t>expression.</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In SQL, the PROJECT attribute list is specified in the SELECT clause of a query. For example, the </a:t>
            </a:r>
            <a:r>
              <a:rPr lang="en-IN" b="0" i="0" u="none" strike="noStrike" baseline="0" dirty="0">
                <a:latin typeface="Times New Roman" panose="02020603050405020304" pitchFamily="18" charset="0"/>
                <a:cs typeface="Times New Roman" panose="02020603050405020304" pitchFamily="18" charset="0"/>
              </a:rPr>
              <a:t>following operation:</a:t>
            </a:r>
          </a:p>
          <a:p>
            <a:pPr algn="l">
              <a:lnSpc>
                <a:spcPct val="150000"/>
              </a:lnSpc>
            </a:pPr>
            <a:r>
              <a:rPr lang="en-IN" b="0" i="0" u="none" strike="noStrike" baseline="0" dirty="0">
                <a:latin typeface="Times New Roman" panose="02020603050405020304" pitchFamily="18" charset="0"/>
                <a:cs typeface="Times New Roman" panose="02020603050405020304" pitchFamily="18" charset="0"/>
              </a:rPr>
              <a:t>gender, Salary(EMPLOYEE) </a:t>
            </a:r>
            <a:r>
              <a:rPr lang="en-US" b="0" i="0" u="none" strike="noStrike" baseline="0" dirty="0">
                <a:latin typeface="Times New Roman" panose="02020603050405020304" pitchFamily="18" charset="0"/>
                <a:cs typeface="Times New Roman" panose="02020603050405020304" pitchFamily="18" charset="0"/>
              </a:rPr>
              <a:t>would correspond to the following SQL query:</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SELECT DISTINCT gender, Salary FROM EMPLOYEE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6621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03B7C-6692-EA35-A940-488545684B4F}"/>
              </a:ext>
            </a:extLst>
          </p:cNvPr>
          <p:cNvSpPr>
            <a:spLocks noGrp="1"/>
          </p:cNvSpPr>
          <p:nvPr>
            <p:ph idx="1"/>
          </p:nvPr>
        </p:nvSpPr>
        <p:spPr>
          <a:xfrm>
            <a:off x="838200" y="511629"/>
            <a:ext cx="10515600" cy="5665334"/>
          </a:xfrm>
        </p:spPr>
        <p:txBody>
          <a:bodyPr/>
          <a:lstStyle/>
          <a:p>
            <a:pPr>
              <a:lnSpc>
                <a:spcPct val="150000"/>
              </a:lnSpc>
            </a:pPr>
            <a:r>
              <a:rPr lang="en-IN" dirty="0">
                <a:latin typeface="Times New Roman" panose="02020603050405020304" pitchFamily="18" charset="0"/>
                <a:cs typeface="Times New Roman" panose="02020603050405020304" pitchFamily="18" charset="0"/>
              </a:rPr>
              <a:t>Selection operation is the </a:t>
            </a:r>
            <a:r>
              <a:rPr lang="en-IN" b="1" dirty="0">
                <a:latin typeface="Times New Roman" panose="02020603050405020304" pitchFamily="18" charset="0"/>
                <a:cs typeface="Times New Roman" panose="02020603050405020304" pitchFamily="18" charset="0"/>
              </a:rPr>
              <a:t>horizontal partition </a:t>
            </a:r>
            <a:r>
              <a:rPr lang="en-IN" dirty="0">
                <a:latin typeface="Times New Roman" panose="02020603050405020304" pitchFamily="18" charset="0"/>
                <a:cs typeface="Times New Roman" panose="02020603050405020304" pitchFamily="18" charset="0"/>
              </a:rPr>
              <a:t>of the relation or the table.</a:t>
            </a:r>
          </a:p>
          <a:p>
            <a:pPr>
              <a:lnSpc>
                <a:spcPct val="150000"/>
              </a:lnSpc>
            </a:pPr>
            <a:r>
              <a:rPr lang="en-IN" dirty="0">
                <a:latin typeface="Times New Roman" panose="02020603050405020304" pitchFamily="18" charset="0"/>
                <a:cs typeface="Times New Roman" panose="02020603050405020304" pitchFamily="18" charset="0"/>
              </a:rPr>
              <a:t>Whereas the projection operation is the </a:t>
            </a:r>
            <a:r>
              <a:rPr lang="en-IN" b="1" dirty="0">
                <a:latin typeface="Times New Roman" panose="02020603050405020304" pitchFamily="18" charset="0"/>
                <a:cs typeface="Times New Roman" panose="02020603050405020304" pitchFamily="18" charset="0"/>
              </a:rPr>
              <a:t>vertical partitioning </a:t>
            </a:r>
            <a:r>
              <a:rPr lang="en-IN" dirty="0">
                <a:latin typeface="Times New Roman" panose="02020603050405020304" pitchFamily="18" charset="0"/>
                <a:cs typeface="Times New Roman" panose="02020603050405020304" pitchFamily="18" charset="0"/>
              </a:rPr>
              <a:t>of the relation into two sets one set is the set of column that is to be displayed and the other set is a set of columns that has to be discarded or that need not be displayed</a:t>
            </a:r>
          </a:p>
          <a:p>
            <a:endParaRPr lang="en-IN" dirty="0"/>
          </a:p>
        </p:txBody>
      </p:sp>
    </p:spTree>
    <p:extLst>
      <p:ext uri="{BB962C8B-B14F-4D97-AF65-F5344CB8AC3E}">
        <p14:creationId xmlns:p14="http://schemas.microsoft.com/office/powerpoint/2010/main" val="1332892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1E9490-4C69-7F68-A713-7882F0F94F81}"/>
                  </a:ext>
                </a:extLst>
              </p:cNvPr>
              <p:cNvSpPr>
                <a:spLocks noGrp="1"/>
              </p:cNvSpPr>
              <p:nvPr>
                <p:ph type="title"/>
              </p:nvPr>
            </p:nvSpPr>
            <p:spPr>
              <a:xfrm>
                <a:off x="370114" y="359229"/>
                <a:ext cx="11038114" cy="968828"/>
              </a:xfrm>
            </p:spPr>
            <p:txBody>
              <a:bodyPr>
                <a:normAutofit/>
              </a:bodyPr>
              <a:lstStyle/>
              <a:p>
                <a:r>
                  <a:rPr lang="en-IN" b="1" dirty="0">
                    <a:latin typeface="Times New Roman" panose="02020603050405020304" pitchFamily="18" charset="0"/>
                    <a:cs typeface="Times New Roman" panose="02020603050405020304" pitchFamily="18" charset="0"/>
                  </a:rPr>
                  <a:t>The RENAME Operation(</a:t>
                </a:r>
                <a14:m>
                  <m:oMath xmlns:m="http://schemas.openxmlformats.org/officeDocument/2006/math">
                    <m:r>
                      <a:rPr lang="en-IN" b="1" i="1" dirty="0" smtClean="0">
                        <a:latin typeface="Cambria Math" panose="02040503050406030204" pitchFamily="18" charset="0"/>
                      </a:rPr>
                      <m:t>𝝆</m:t>
                    </m:r>
                    <m:r>
                      <a:rPr lang="en-IN" b="1" i="1" dirty="0" smtClean="0">
                        <a:latin typeface="Cambria Math" panose="02040503050406030204" pitchFamily="18" charset="0"/>
                      </a:rPr>
                      <m:t>)</m:t>
                    </m:r>
                  </m:oMath>
                </a14:m>
                <a:endParaRPr lang="en-IN" b="1"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B51E9490-4C69-7F68-A713-7882F0F94F81}"/>
                  </a:ext>
                </a:extLst>
              </p:cNvPr>
              <p:cNvSpPr>
                <a:spLocks noGrp="1" noRot="1" noChangeAspect="1" noMove="1" noResize="1" noEditPoints="1" noAdjustHandles="1" noChangeArrowheads="1" noChangeShapeType="1" noTextEdit="1"/>
              </p:cNvSpPr>
              <p:nvPr>
                <p:ph type="title"/>
              </p:nvPr>
            </p:nvSpPr>
            <p:spPr>
              <a:xfrm>
                <a:off x="370114" y="359229"/>
                <a:ext cx="11038114" cy="968828"/>
              </a:xfrm>
              <a:blipFill>
                <a:blip r:embed="rId2"/>
                <a:stretch>
                  <a:fillRect l="-2265" t="-5031" b="-16352"/>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676F90A8-0769-763A-F6CE-AB16719C6479}"/>
              </a:ext>
            </a:extLst>
          </p:cNvPr>
          <p:cNvSpPr>
            <a:spLocks noGrp="1"/>
          </p:cNvSpPr>
          <p:nvPr>
            <p:ph idx="1"/>
          </p:nvPr>
        </p:nvSpPr>
        <p:spPr>
          <a:xfrm>
            <a:off x="457200" y="1208313"/>
            <a:ext cx="11364686" cy="5388429"/>
          </a:xfrm>
        </p:spPr>
        <p:txBody>
          <a:bodyPr/>
          <a:lstStyle/>
          <a:p>
            <a:pPr>
              <a:lnSpc>
                <a:spcPct val="150000"/>
              </a:lnSpc>
            </a:pPr>
            <a:r>
              <a:rPr lang="en-IN" dirty="0">
                <a:latin typeface="Times New Roman" panose="02020603050405020304" pitchFamily="18" charset="0"/>
                <a:cs typeface="Times New Roman" panose="02020603050405020304" pitchFamily="18" charset="0"/>
              </a:rPr>
              <a:t>Now there can be </a:t>
            </a:r>
            <a:r>
              <a:rPr lang="en-IN">
                <a:latin typeface="Times New Roman" panose="02020603050405020304" pitchFamily="18" charset="0"/>
                <a:cs typeface="Times New Roman" panose="02020603050405020304" pitchFamily="18" charset="0"/>
              </a:rPr>
              <a:t>a situation </a:t>
            </a:r>
            <a:r>
              <a:rPr lang="en-IN" dirty="0">
                <a:latin typeface="Times New Roman" panose="02020603050405020304" pitchFamily="18" charset="0"/>
                <a:cs typeface="Times New Roman" panose="02020603050405020304" pitchFamily="18" charset="0"/>
              </a:rPr>
              <a:t>where we have to apply several relational algebra operations in that case we can write it as a one single expression with all the relational algebra operations in that single expression or we can also divide the single expression by applying one operation at a time creating intermediate relations. </a:t>
            </a:r>
          </a:p>
        </p:txBody>
      </p:sp>
    </p:spTree>
    <p:extLst>
      <p:ext uri="{BB962C8B-B14F-4D97-AF65-F5344CB8AC3E}">
        <p14:creationId xmlns:p14="http://schemas.microsoft.com/office/powerpoint/2010/main" val="12651743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BDA98-B164-532D-2FE3-3BF3DF2D3FAE}"/>
              </a:ext>
            </a:extLst>
          </p:cNvPr>
          <p:cNvSpPr>
            <a:spLocks noGrp="1"/>
          </p:cNvSpPr>
          <p:nvPr>
            <p:ph idx="1"/>
          </p:nvPr>
        </p:nvSpPr>
        <p:spPr>
          <a:xfrm>
            <a:off x="435429" y="413657"/>
            <a:ext cx="10929257" cy="6204858"/>
          </a:xfrm>
        </p:spPr>
        <p:txBody>
          <a:bodyPr/>
          <a:lstStyle/>
          <a:p>
            <a:pPr>
              <a:lnSpc>
                <a:spcPct val="150000"/>
              </a:lnSpc>
            </a:pPr>
            <a:r>
              <a:rPr lang="en-IN" dirty="0">
                <a:latin typeface="Times New Roman" panose="02020603050405020304" pitchFamily="18" charset="0"/>
                <a:cs typeface="Times New Roman" panose="02020603050405020304" pitchFamily="18" charset="0"/>
              </a:rPr>
              <a:t>For retrieve the first name and the last name of all the employee working in department number 3  Should use both the selection and projection operator.</a:t>
            </a:r>
          </a:p>
          <a:p>
            <a:pPr>
              <a:lnSpc>
                <a:spcPct val="150000"/>
              </a:lnSpc>
            </a:pPr>
            <a:r>
              <a:rPr lang="en-IN" dirty="0">
                <a:latin typeface="Times New Roman" panose="02020603050405020304" pitchFamily="18" charset="0"/>
                <a:cs typeface="Times New Roman" panose="02020603050405020304" pitchFamily="18" charset="0"/>
              </a:rPr>
              <a:t>Selection operator used because there is a condition – where all the employees has to be working in department number 3.</a:t>
            </a:r>
          </a:p>
          <a:p>
            <a:pPr>
              <a:lnSpc>
                <a:spcPct val="150000"/>
              </a:lnSpc>
            </a:pPr>
            <a:r>
              <a:rPr lang="en-IN" dirty="0">
                <a:latin typeface="Times New Roman" panose="02020603050405020304" pitchFamily="18" charset="0"/>
                <a:cs typeface="Times New Roman" panose="02020603050405020304" pitchFamily="18" charset="0"/>
              </a:rPr>
              <a:t>Projection operator used because we specifically need only two attributes from this relation employee </a:t>
            </a:r>
          </a:p>
          <a:p>
            <a:pPr>
              <a:lnSpc>
                <a:spcPct val="150000"/>
              </a:lnSpc>
            </a:pPr>
            <a:r>
              <a:rPr lang="en-IN" dirty="0">
                <a:latin typeface="Times New Roman" panose="02020603050405020304" pitchFamily="18" charset="0"/>
                <a:cs typeface="Times New Roman" panose="02020603050405020304" pitchFamily="18" charset="0"/>
              </a:rPr>
              <a:t>Therefore we us both the selection and projection operator</a:t>
            </a:r>
          </a:p>
          <a:p>
            <a:endParaRPr lang="en-IN" dirty="0"/>
          </a:p>
        </p:txBody>
      </p:sp>
    </p:spTree>
    <p:extLst>
      <p:ext uri="{BB962C8B-B14F-4D97-AF65-F5344CB8AC3E}">
        <p14:creationId xmlns:p14="http://schemas.microsoft.com/office/powerpoint/2010/main" val="3506194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669A11-A13E-4122-9876-9C8E00034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227" y="636104"/>
            <a:ext cx="10634869" cy="5302320"/>
          </a:xfrm>
        </p:spPr>
      </p:pic>
    </p:spTree>
    <p:extLst>
      <p:ext uri="{BB962C8B-B14F-4D97-AF65-F5344CB8AC3E}">
        <p14:creationId xmlns:p14="http://schemas.microsoft.com/office/powerpoint/2010/main" val="21024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DCB65-7A62-D9CE-F590-C5F24699C4A2}"/>
              </a:ext>
            </a:extLst>
          </p:cNvPr>
          <p:cNvSpPr>
            <a:spLocks noGrp="1"/>
          </p:cNvSpPr>
          <p:nvPr>
            <p:ph sz="half" idx="1"/>
          </p:nvPr>
        </p:nvSpPr>
        <p:spPr>
          <a:xfrm>
            <a:off x="330926" y="0"/>
            <a:ext cx="4990011" cy="6176963"/>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Attribute</a:t>
            </a:r>
          </a:p>
          <a:p>
            <a:pPr>
              <a:lnSpc>
                <a:spcPct val="150000"/>
              </a:lnSpc>
            </a:pPr>
            <a:r>
              <a:rPr lang="en-US" dirty="0">
                <a:latin typeface="Times New Roman" panose="02020603050405020304" pitchFamily="18" charset="0"/>
                <a:cs typeface="Times New Roman" panose="02020603050405020304" pitchFamily="18" charset="0"/>
              </a:rPr>
              <a:t>Represents a property or characteristic of an entity. Corresponds to a column in a database table. </a:t>
            </a:r>
          </a:p>
          <a:p>
            <a:pPr>
              <a:lnSpc>
                <a:spcPct val="150000"/>
              </a:lnSpc>
            </a:pPr>
            <a:r>
              <a:rPr lang="en-US" b="1" dirty="0">
                <a:latin typeface="Times New Roman" panose="02020603050405020304" pitchFamily="18" charset="0"/>
                <a:cs typeface="Times New Roman" panose="02020603050405020304" pitchFamily="18" charset="0"/>
              </a:rPr>
              <a:t>Examples: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Name,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Salary. </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9C2BFF6-21C1-2C61-903E-010B3A565B8C}"/>
              </a:ext>
            </a:extLst>
          </p:cNvPr>
          <p:cNvSpPr>
            <a:spLocks noGrp="1"/>
          </p:cNvSpPr>
          <p:nvPr>
            <p:ph sz="half" idx="2"/>
          </p:nvPr>
        </p:nvSpPr>
        <p:spPr>
          <a:xfrm>
            <a:off x="5381897" y="156754"/>
            <a:ext cx="6365965" cy="654884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Domain</a:t>
            </a:r>
          </a:p>
          <a:p>
            <a:pPr>
              <a:lnSpc>
                <a:spcPct val="150000"/>
              </a:lnSpc>
            </a:pPr>
            <a:r>
              <a:rPr lang="en-US" dirty="0">
                <a:latin typeface="Times New Roman" panose="02020603050405020304" pitchFamily="18" charset="0"/>
                <a:cs typeface="Times New Roman" panose="02020603050405020304" pitchFamily="18" charset="0"/>
              </a:rPr>
              <a:t>Defines the set of possible values that an attribute can take. Essentially, it specifies the data type and constraints for an attribute. </a:t>
            </a:r>
          </a:p>
          <a:p>
            <a:pPr>
              <a:lnSpc>
                <a:spcPct val="150000"/>
              </a:lnSpc>
            </a:pPr>
            <a:r>
              <a:rPr lang="en-US" b="1" dirty="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The domain of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might be a set of positive integers. </a:t>
            </a:r>
          </a:p>
          <a:p>
            <a:pPr>
              <a:lnSpc>
                <a:spcPct val="150000"/>
              </a:lnSpc>
            </a:pPr>
            <a:r>
              <a:rPr lang="en-US" dirty="0">
                <a:latin typeface="Times New Roman" panose="02020603050405020304" pitchFamily="18" charset="0"/>
                <a:cs typeface="Times New Roman" panose="02020603050405020304" pitchFamily="18" charset="0"/>
              </a:rPr>
              <a:t>The domain of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might be a set of valid dates. The domain of Salary might be a set of valid numbers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220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F16649-E860-4D84-7D89-7D56CB96D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74643"/>
            <a:ext cx="10515600" cy="5108714"/>
          </a:xfrm>
        </p:spPr>
      </p:pic>
    </p:spTree>
    <p:extLst>
      <p:ext uri="{BB962C8B-B14F-4D97-AF65-F5344CB8AC3E}">
        <p14:creationId xmlns:p14="http://schemas.microsoft.com/office/powerpoint/2010/main" val="3442080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3A68BD-6E2A-ED23-801E-8DA13BB9E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655982"/>
            <a:ext cx="10515600" cy="5466522"/>
          </a:xfrm>
        </p:spPr>
      </p:pic>
    </p:spTree>
    <p:extLst>
      <p:ext uri="{BB962C8B-B14F-4D97-AF65-F5344CB8AC3E}">
        <p14:creationId xmlns:p14="http://schemas.microsoft.com/office/powerpoint/2010/main" val="1446074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FFA26-95A7-1296-5264-A6241553F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7" y="336884"/>
            <a:ext cx="11181348" cy="6400800"/>
          </a:xfrm>
          <a:prstGeom prst="rect">
            <a:avLst/>
          </a:prstGeom>
        </p:spPr>
      </p:pic>
    </p:spTree>
    <p:extLst>
      <p:ext uri="{BB962C8B-B14F-4D97-AF65-F5344CB8AC3E}">
        <p14:creationId xmlns:p14="http://schemas.microsoft.com/office/powerpoint/2010/main" val="26748435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12EB8-1705-5159-2B02-A36A5926D539}"/>
              </a:ext>
            </a:extLst>
          </p:cNvPr>
          <p:cNvSpPr>
            <a:spLocks noGrp="1"/>
          </p:cNvSpPr>
          <p:nvPr>
            <p:ph idx="1"/>
          </p:nvPr>
        </p:nvSpPr>
        <p:spPr>
          <a:xfrm>
            <a:off x="304799" y="326571"/>
            <a:ext cx="11767457" cy="6357258"/>
          </a:xfrm>
        </p:spPr>
        <p:txBody>
          <a:bodyPr>
            <a:normAutofit lnSpcReduction="10000"/>
          </a:bodyPr>
          <a:lstStyle/>
          <a:p>
            <a:pPr algn="l">
              <a:lnSpc>
                <a:spcPct val="150000"/>
              </a:lnSpc>
            </a:pPr>
            <a:r>
              <a:rPr lang="en-US" b="1" i="0" u="none" strike="noStrike" baseline="0" dirty="0">
                <a:latin typeface="Times New Roman" panose="02020603050405020304" pitchFamily="18" charset="0"/>
                <a:cs typeface="Times New Roman" panose="02020603050405020304" pitchFamily="18" charset="0"/>
              </a:rPr>
              <a:t>The first expression </a:t>
            </a:r>
            <a:r>
              <a:rPr lang="en-US" b="0" i="0" u="none" strike="noStrike" baseline="0" dirty="0">
                <a:latin typeface="Times New Roman" panose="02020603050405020304" pitchFamily="18" charset="0"/>
                <a:cs typeface="Times New Roman" panose="02020603050405020304" pitchFamily="18" charset="0"/>
              </a:rPr>
              <a:t>renames both the relation and its attributes. </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Second renames </a:t>
            </a:r>
            <a:r>
              <a:rPr lang="en-US" b="0" i="0" u="none" strike="noStrike" baseline="0" dirty="0">
                <a:latin typeface="Times New Roman" panose="02020603050405020304" pitchFamily="18" charset="0"/>
                <a:cs typeface="Times New Roman" panose="02020603050405020304" pitchFamily="18" charset="0"/>
              </a:rPr>
              <a:t>the relation only.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a:t>
            </a:r>
            <a:r>
              <a:rPr lang="en-US" b="1" i="0" u="none" strike="noStrike" baseline="0" dirty="0">
                <a:latin typeface="Times New Roman" panose="02020603050405020304" pitchFamily="18" charset="0"/>
                <a:cs typeface="Times New Roman" panose="02020603050405020304" pitchFamily="18" charset="0"/>
              </a:rPr>
              <a:t>third renames </a:t>
            </a:r>
            <a:r>
              <a:rPr lang="en-US" b="0" i="0" u="none" strike="noStrike" baseline="0" dirty="0">
                <a:latin typeface="Times New Roman" panose="02020603050405020304" pitchFamily="18" charset="0"/>
                <a:cs typeface="Times New Roman" panose="02020603050405020304" pitchFamily="18" charset="0"/>
              </a:rPr>
              <a:t>the attributes only.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If the attributes of R are (A1, A2, ..., An) in that order, then each Ai is renamed as Bi.</a:t>
            </a:r>
            <a:endParaRPr lang="en-IN" dirty="0">
              <a:latin typeface="Times New Roman" panose="02020603050405020304" pitchFamily="18" charset="0"/>
              <a:cs typeface="Times New Roman" panose="02020603050405020304" pitchFamily="18" charset="0"/>
            </a:endParaRP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Renaming in SQL is accomplished by aliasing using AS, as in the following example:</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SELECT </a:t>
            </a:r>
            <a:r>
              <a:rPr lang="en-US" b="0" i="0" u="none" strike="noStrike" baseline="0" dirty="0" err="1">
                <a:latin typeface="Times New Roman" panose="02020603050405020304" pitchFamily="18" charset="0"/>
                <a:cs typeface="Times New Roman" panose="02020603050405020304" pitchFamily="18" charset="0"/>
              </a:rPr>
              <a:t>E.Fname</a:t>
            </a:r>
            <a:r>
              <a:rPr lang="en-US" b="0" i="0" u="none" strike="noStrike" baseline="0" dirty="0">
                <a:latin typeface="Times New Roman" panose="02020603050405020304" pitchFamily="18" charset="0"/>
                <a:cs typeface="Times New Roman" panose="02020603050405020304" pitchFamily="18" charset="0"/>
              </a:rPr>
              <a:t> AS </a:t>
            </a:r>
            <a:r>
              <a:rPr lang="en-US" b="0" i="0" u="none" strike="noStrike" baseline="0" dirty="0" err="1">
                <a:latin typeface="Times New Roman" panose="02020603050405020304" pitchFamily="18" charset="0"/>
                <a:cs typeface="Times New Roman" panose="02020603050405020304" pitchFamily="18" charset="0"/>
              </a:rPr>
              <a:t>First_name</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E.Lname</a:t>
            </a:r>
            <a:r>
              <a:rPr lang="en-US" b="0" i="0" u="none" strike="noStrike" baseline="0" dirty="0">
                <a:latin typeface="Times New Roman" panose="02020603050405020304" pitchFamily="18" charset="0"/>
                <a:cs typeface="Times New Roman" panose="02020603050405020304" pitchFamily="18" charset="0"/>
              </a:rPr>
              <a:t> AS </a:t>
            </a:r>
            <a:r>
              <a:rPr lang="en-US" b="0" i="0" u="none" strike="noStrike" baseline="0" dirty="0" err="1">
                <a:latin typeface="Times New Roman" panose="02020603050405020304" pitchFamily="18" charset="0"/>
                <a:cs typeface="Times New Roman" panose="02020603050405020304" pitchFamily="18" charset="0"/>
              </a:rPr>
              <a:t>Last_name</a:t>
            </a:r>
            <a:r>
              <a:rPr lang="en-US"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E.Salary</a:t>
            </a:r>
            <a:r>
              <a:rPr lang="en-IN" b="0" i="0" u="none" strike="noStrike" baseline="0" dirty="0">
                <a:latin typeface="Times New Roman" panose="02020603050405020304" pitchFamily="18" charset="0"/>
                <a:cs typeface="Times New Roman" panose="02020603050405020304" pitchFamily="18" charset="0"/>
              </a:rPr>
              <a:t> AS Salary FROM EMPLOYEE AS E WHERE </a:t>
            </a:r>
            <a:r>
              <a:rPr lang="en-IN" b="0" i="0" u="none" strike="noStrike" baseline="0" dirty="0" err="1">
                <a:latin typeface="Times New Roman" panose="02020603050405020304" pitchFamily="18" charset="0"/>
                <a:cs typeface="Times New Roman" panose="02020603050405020304" pitchFamily="18" charset="0"/>
              </a:rPr>
              <a:t>E.Dno</a:t>
            </a:r>
            <a:r>
              <a:rPr lang="en-IN" b="0" i="0" u="none" strike="noStrike" baseline="0"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759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7F3F-A4CF-E833-7A52-C1ED4E548894}"/>
              </a:ext>
            </a:extLst>
          </p:cNvPr>
          <p:cNvSpPr>
            <a:spLocks noGrp="1"/>
          </p:cNvSpPr>
          <p:nvPr>
            <p:ph type="title"/>
          </p:nvPr>
        </p:nvSpPr>
        <p:spPr>
          <a:xfrm>
            <a:off x="141402" y="1"/>
            <a:ext cx="11212398" cy="659875"/>
          </a:xfrm>
        </p:spPr>
        <p:txBody>
          <a:bodyPr>
            <a:noAutofit/>
          </a:bodyPr>
          <a:lstStyle/>
          <a:p>
            <a:r>
              <a:rPr lang="en-US" sz="3600" b="1" i="0" u="none" strike="noStrike" baseline="0" dirty="0">
                <a:latin typeface="Times New Roman" panose="02020603050405020304" pitchFamily="18" charset="0"/>
                <a:cs typeface="Times New Roman" panose="02020603050405020304" pitchFamily="18" charset="0"/>
              </a:rPr>
              <a:t>Relational Algebra Operations from Set Theory</a:t>
            </a:r>
            <a:endParaRPr lang="en-IN"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C62398-82C8-B2F0-D449-2D39232FAFE2}"/>
                  </a:ext>
                </a:extLst>
              </p:cNvPr>
              <p:cNvSpPr>
                <a:spLocks noGrp="1"/>
              </p:cNvSpPr>
              <p:nvPr>
                <p:ph idx="1"/>
              </p:nvPr>
            </p:nvSpPr>
            <p:spPr>
              <a:xfrm>
                <a:off x="235669" y="744718"/>
                <a:ext cx="11956331" cy="6113281"/>
              </a:xfrm>
            </p:spPr>
            <p:txBody>
              <a:bodyPr>
                <a:normAutofit/>
              </a:bodyPr>
              <a:lstStyle/>
              <a:p>
                <a:pPr marL="0" indent="0" algn="l">
                  <a:lnSpc>
                    <a:spcPct val="150000"/>
                  </a:lnSpc>
                  <a:buNone/>
                </a:pPr>
                <a:r>
                  <a:rPr lang="en-US" sz="1800" b="0" i="0" u="none" strike="noStrike" baseline="0" dirty="0">
                    <a:latin typeface="CIDFont+F1"/>
                  </a:rPr>
                  <a:t> </a:t>
                </a:r>
                <a:r>
                  <a:rPr lang="en-US" b="1" i="0" u="none" strike="noStrike" baseline="0" dirty="0">
                    <a:latin typeface="Times New Roman" panose="02020603050405020304" pitchFamily="18" charset="0"/>
                    <a:cs typeface="Times New Roman" panose="02020603050405020304" pitchFamily="18" charset="0"/>
                  </a:rPr>
                  <a:t>The UNION, INTERSECTION, and MINUS Operations</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UNION: </a:t>
                </a:r>
                <a:r>
                  <a:rPr lang="en-US" b="0" i="0" u="none" strike="noStrike" baseline="0" dirty="0">
                    <a:latin typeface="Times New Roman" panose="02020603050405020304" pitchFamily="18" charset="0"/>
                    <a:cs typeface="Times New Roman" panose="02020603050405020304" pitchFamily="18" charset="0"/>
                  </a:rPr>
                  <a:t>The result of this operation, denoted by R</a:t>
                </a:r>
                <a14:m>
                  <m:oMath xmlns:m="http://schemas.openxmlformats.org/officeDocument/2006/math">
                    <m:r>
                      <a:rPr lang="en-US" b="0" i="0" u="none" strike="noStrike" baseline="0" dirty="0" smtClean="0">
                        <a:latin typeface="Cambria Math" panose="02040503050406030204" pitchFamily="18" charset="0"/>
                      </a:rPr>
                      <m:t>∪</m:t>
                    </m:r>
                  </m:oMath>
                </a14:m>
                <a:r>
                  <a:rPr lang="en-US" b="0" i="0" u="none" strike="noStrike" baseline="0" dirty="0">
                    <a:latin typeface="Times New Roman" panose="02020603050405020304" pitchFamily="18" charset="0"/>
                    <a:cs typeface="Times New Roman" panose="02020603050405020304" pitchFamily="18" charset="0"/>
                  </a:rPr>
                  <a:t> S, is a relation that</a:t>
                </a:r>
                <a:r>
                  <a:rPr lang="en-US" b="0" i="0" u="none" strike="noStrike"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includes all tuples that are either in R or in S or in both R and S. Duplicate tuples are eliminated.</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INTERSECTION: </a:t>
                </a:r>
                <a:r>
                  <a:rPr lang="en-US" b="0" i="0" u="none" strike="noStrike" baseline="0" dirty="0">
                    <a:latin typeface="Times New Roman" panose="02020603050405020304" pitchFamily="18" charset="0"/>
                    <a:cs typeface="Times New Roman" panose="02020603050405020304" pitchFamily="18" charset="0"/>
                  </a:rPr>
                  <a:t>The result of this operation, denoted by R </a:t>
                </a:r>
                <a14:m>
                  <m:oMath xmlns:m="http://schemas.openxmlformats.org/officeDocument/2006/math">
                    <m:r>
                      <a:rPr lang="en-US" b="0" i="0" u="none" strike="noStrike" baseline="0" dirty="0" smtClean="0">
                        <a:latin typeface="Cambria Math" panose="02040503050406030204" pitchFamily="18" charset="0"/>
                      </a:rPr>
                      <m:t>∩</m:t>
                    </m:r>
                  </m:oMath>
                </a14:m>
                <a:r>
                  <a:rPr lang="en-US" b="0" i="0" u="none" strike="noStrike" baseline="0" dirty="0">
                    <a:latin typeface="Times New Roman" panose="02020603050405020304" pitchFamily="18" charset="0"/>
                    <a:cs typeface="Times New Roman" panose="02020603050405020304" pitchFamily="18" charset="0"/>
                  </a:rPr>
                  <a:t> S, is a relation that includes all tuples that are in both R and S.</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SET DIFFERENCE (or MINUS): </a:t>
                </a:r>
                <a:r>
                  <a:rPr lang="en-US" b="0" i="0" u="none" strike="noStrike" baseline="0" dirty="0">
                    <a:latin typeface="Times New Roman" panose="02020603050405020304" pitchFamily="18" charset="0"/>
                    <a:cs typeface="Times New Roman" panose="02020603050405020304" pitchFamily="18" charset="0"/>
                  </a:rPr>
                  <a:t>The result of this operation, denoted by R-S, is a relation that includes all tuples that are in R but not in S.</a:t>
                </a:r>
                <a:endParaRPr lang="en-IN"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CC62398-82C8-B2F0-D449-2D39232FAFE2}"/>
                  </a:ext>
                </a:extLst>
              </p:cNvPr>
              <p:cNvSpPr>
                <a:spLocks noGrp="1" noRot="1" noChangeAspect="1" noMove="1" noResize="1" noEditPoints="1" noAdjustHandles="1" noChangeArrowheads="1" noChangeShapeType="1" noTextEdit="1"/>
              </p:cNvSpPr>
              <p:nvPr>
                <p:ph idx="1"/>
              </p:nvPr>
            </p:nvSpPr>
            <p:spPr>
              <a:xfrm>
                <a:off x="235669" y="744718"/>
                <a:ext cx="11956331" cy="6113281"/>
              </a:xfrm>
              <a:blipFill>
                <a:blip r:embed="rId2"/>
                <a:stretch>
                  <a:fillRect l="-918" r="-1683"/>
                </a:stretch>
              </a:blipFill>
            </p:spPr>
            <p:txBody>
              <a:bodyPr/>
              <a:lstStyle/>
              <a:p>
                <a:r>
                  <a:rPr lang="en-IN">
                    <a:noFill/>
                  </a:rPr>
                  <a:t> </a:t>
                </a:r>
              </a:p>
            </p:txBody>
          </p:sp>
        </mc:Fallback>
      </mc:AlternateContent>
    </p:spTree>
    <p:extLst>
      <p:ext uri="{BB962C8B-B14F-4D97-AF65-F5344CB8AC3E}">
        <p14:creationId xmlns:p14="http://schemas.microsoft.com/office/powerpoint/2010/main" val="2163165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6EEC7-D08A-EBFB-1F66-640967EF141C}"/>
              </a:ext>
            </a:extLst>
          </p:cNvPr>
          <p:cNvSpPr>
            <a:spLocks noGrp="1"/>
          </p:cNvSpPr>
          <p:nvPr>
            <p:ph idx="1"/>
          </p:nvPr>
        </p:nvSpPr>
        <p:spPr>
          <a:xfrm>
            <a:off x="838200" y="1140643"/>
            <a:ext cx="10515600" cy="5036320"/>
          </a:xfrm>
        </p:spPr>
        <p:txBody>
          <a:bodyPr/>
          <a:lstStyle/>
          <a:p>
            <a:pPr>
              <a:lnSpc>
                <a:spcPct val="150000"/>
              </a:lnSpc>
            </a:pPr>
            <a:r>
              <a:rPr lang="en-IN" dirty="0">
                <a:latin typeface="Times New Roman" panose="02020603050405020304" pitchFamily="18" charset="0"/>
                <a:cs typeface="Times New Roman" panose="02020603050405020304" pitchFamily="18" charset="0"/>
              </a:rPr>
              <a:t>Union ,Intersection and set difference or the minus operation the two relations on which any of these three operations are applied must be union compatible or type compatible.</a:t>
            </a:r>
          </a:p>
          <a:p>
            <a:pPr>
              <a:lnSpc>
                <a:spcPct val="150000"/>
              </a:lnSpc>
            </a:pPr>
            <a:r>
              <a:rPr lang="en-IN" dirty="0">
                <a:latin typeface="Times New Roman" panose="02020603050405020304" pitchFamily="18" charset="0"/>
                <a:cs typeface="Times New Roman" panose="02020603050405020304" pitchFamily="18" charset="0"/>
              </a:rPr>
              <a:t>Two relations are said to be union compatible if they have the same degree or the same number of attributes and also if they have same attribute domains.</a:t>
            </a:r>
          </a:p>
        </p:txBody>
      </p:sp>
    </p:spTree>
    <p:extLst>
      <p:ext uri="{BB962C8B-B14F-4D97-AF65-F5344CB8AC3E}">
        <p14:creationId xmlns:p14="http://schemas.microsoft.com/office/powerpoint/2010/main" val="1651754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2FE2DC0-D766-52D5-A540-CC54A14FD5A3}"/>
                  </a:ext>
                </a:extLst>
              </p:cNvPr>
              <p:cNvSpPr>
                <a:spLocks noGrp="1"/>
              </p:cNvSpPr>
              <p:nvPr>
                <p:ph type="title"/>
              </p:nvPr>
            </p:nvSpPr>
            <p:spPr>
              <a:xfrm>
                <a:off x="537328" y="226243"/>
                <a:ext cx="10816472" cy="782424"/>
              </a:xfrm>
            </p:spPr>
            <p:txBody>
              <a:bodyPr>
                <a:normAutofit/>
              </a:bodyPr>
              <a:lstStyle/>
              <a:p>
                <a:r>
                  <a:rPr lang="en-IN" b="1" dirty="0">
                    <a:latin typeface="Times New Roman" panose="02020603050405020304" pitchFamily="18" charset="0"/>
                    <a:cs typeface="Times New Roman" panose="02020603050405020304" pitchFamily="18" charset="0"/>
                  </a:rPr>
                  <a:t>The UNION Operation(R</a:t>
                </a:r>
                <a:r>
                  <a:rPr lang="en-US" b="1" u="none" strike="noStrike" baseline="0" dirty="0">
                    <a:latin typeface="Times New Roman" panose="02020603050405020304" pitchFamily="18" charset="0"/>
                    <a:cs typeface="Times New Roman" panose="02020603050405020304" pitchFamily="18" charset="0"/>
                  </a:rPr>
                  <a:t> </a:t>
                </a:r>
                <a14:m>
                  <m:oMath xmlns:m="http://schemas.openxmlformats.org/officeDocument/2006/math">
                    <m:r>
                      <a:rPr lang="en-US" b="1" i="0" u="none" strike="noStrike" baseline="0" dirty="0" smtClean="0">
                        <a:latin typeface="Cambria Math" panose="02040503050406030204" pitchFamily="18" charset="0"/>
                      </a:rPr>
                      <m:t>∪</m:t>
                    </m:r>
                    <m:r>
                      <a:rPr lang="en-US" b="1" i="1" u="none" strike="noStrike" baseline="0" dirty="0" smtClean="0">
                        <a:latin typeface="Cambria Math" panose="02040503050406030204" pitchFamily="18" charset="0"/>
                      </a:rPr>
                      <m:t> </m:t>
                    </m:r>
                  </m:oMath>
                </a14:m>
                <a:r>
                  <a:rPr lang="en-IN" b="1" dirty="0">
                    <a:latin typeface="Times New Roman" panose="02020603050405020304" pitchFamily="18" charset="0"/>
                    <a:cs typeface="Times New Roman" panose="02020603050405020304" pitchFamily="18" charset="0"/>
                  </a:rPr>
                  <a:t>S)</a:t>
                </a:r>
              </a:p>
            </p:txBody>
          </p:sp>
        </mc:Choice>
        <mc:Fallback>
          <p:sp>
            <p:nvSpPr>
              <p:cNvPr id="2" name="Title 1">
                <a:extLst>
                  <a:ext uri="{FF2B5EF4-FFF2-40B4-BE49-F238E27FC236}">
                    <a16:creationId xmlns:a16="http://schemas.microsoft.com/office/drawing/2014/main" id="{12FE2DC0-D766-52D5-A540-CC54A14FD5A3}"/>
                  </a:ext>
                </a:extLst>
              </p:cNvPr>
              <p:cNvSpPr>
                <a:spLocks noGrp="1" noRot="1" noChangeAspect="1" noMove="1" noResize="1" noEditPoints="1" noAdjustHandles="1" noChangeArrowheads="1" noChangeShapeType="1" noTextEdit="1"/>
              </p:cNvSpPr>
              <p:nvPr>
                <p:ph type="title"/>
              </p:nvPr>
            </p:nvSpPr>
            <p:spPr>
              <a:xfrm>
                <a:off x="537328" y="226243"/>
                <a:ext cx="10816472" cy="782424"/>
              </a:xfrm>
              <a:blipFill>
                <a:blip r:embed="rId2"/>
                <a:stretch>
                  <a:fillRect l="-2254" t="-17969" b="-32813"/>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69350989-7A67-53BE-FA0C-2F9C3FD06B9E}"/>
              </a:ext>
            </a:extLst>
          </p:cNvPr>
          <p:cNvSpPr>
            <a:spLocks noGrp="1"/>
          </p:cNvSpPr>
          <p:nvPr>
            <p:ph idx="1"/>
          </p:nvPr>
        </p:nvSpPr>
        <p:spPr>
          <a:xfrm>
            <a:off x="433633" y="1008667"/>
            <a:ext cx="10920167" cy="5168295"/>
          </a:xfrm>
        </p:spPr>
        <p:txBody>
          <a:bodyPr/>
          <a:lstStyle/>
          <a:p>
            <a:pPr>
              <a:lnSpc>
                <a:spcPct val="150000"/>
              </a:lnSpc>
            </a:pPr>
            <a:r>
              <a:rPr lang="en-IN" dirty="0">
                <a:latin typeface="Times New Roman" panose="02020603050405020304" pitchFamily="18" charset="0"/>
                <a:cs typeface="Times New Roman" panose="02020603050405020304" pitchFamily="18" charset="0"/>
              </a:rPr>
              <a:t>Union of two relation would be a relation that includes all tuples that are either in R or in  S or in both R and S.</a:t>
            </a:r>
          </a:p>
        </p:txBody>
      </p:sp>
      <p:pic>
        <p:nvPicPr>
          <p:cNvPr id="5" name="Picture 4">
            <a:extLst>
              <a:ext uri="{FF2B5EF4-FFF2-40B4-BE49-F238E27FC236}">
                <a16:creationId xmlns:a16="http://schemas.microsoft.com/office/drawing/2014/main" id="{D01B3AD6-5857-D260-F48E-79A342D17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33" y="2437476"/>
            <a:ext cx="10747791" cy="4420524"/>
          </a:xfrm>
          <a:prstGeom prst="rect">
            <a:avLst/>
          </a:prstGeom>
        </p:spPr>
      </p:pic>
    </p:spTree>
    <p:extLst>
      <p:ext uri="{BB962C8B-B14F-4D97-AF65-F5344CB8AC3E}">
        <p14:creationId xmlns:p14="http://schemas.microsoft.com/office/powerpoint/2010/main" val="34336467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7858DEA-AF7C-51F4-F222-72E2C48DC8C7}"/>
                  </a:ext>
                </a:extLst>
              </p:cNvPr>
              <p:cNvSpPr>
                <a:spLocks noGrp="1"/>
              </p:cNvSpPr>
              <p:nvPr>
                <p:ph type="title"/>
              </p:nvPr>
            </p:nvSpPr>
            <p:spPr>
              <a:xfrm>
                <a:off x="838200" y="0"/>
                <a:ext cx="10515600" cy="1065229"/>
              </a:xfrm>
            </p:spPr>
            <p:txBody>
              <a:bodyPr>
                <a:normAutofit/>
              </a:bodyPr>
              <a:lstStyle/>
              <a:p>
                <a:r>
                  <a:rPr lang="en-IN" sz="4000" b="1" dirty="0">
                    <a:latin typeface="Times New Roman" panose="02020603050405020304" pitchFamily="18" charset="0"/>
                    <a:cs typeface="Times New Roman" panose="02020603050405020304" pitchFamily="18" charset="0"/>
                  </a:rPr>
                  <a:t>The Intersection Operation(R </a:t>
                </a:r>
                <a14:m>
                  <m:oMath xmlns:m="http://schemas.openxmlformats.org/officeDocument/2006/math">
                    <m:r>
                      <a:rPr lang="en-US" sz="4000" b="1" i="0" u="none" strike="noStrike" baseline="0" dirty="0" smtClean="0">
                        <a:latin typeface="Cambria Math" panose="02040503050406030204" pitchFamily="18" charset="0"/>
                      </a:rPr>
                      <m:t>∩</m:t>
                    </m:r>
                  </m:oMath>
                </a14:m>
                <a:r>
                  <a:rPr lang="en-IN" sz="4000" b="1" dirty="0">
                    <a:latin typeface="Times New Roman" panose="02020603050405020304" pitchFamily="18" charset="0"/>
                    <a:cs typeface="Times New Roman" panose="02020603050405020304" pitchFamily="18" charset="0"/>
                  </a:rPr>
                  <a:t> S)</a:t>
                </a:r>
              </a:p>
            </p:txBody>
          </p:sp>
        </mc:Choice>
        <mc:Fallback>
          <p:sp>
            <p:nvSpPr>
              <p:cNvPr id="2" name="Title 1">
                <a:extLst>
                  <a:ext uri="{FF2B5EF4-FFF2-40B4-BE49-F238E27FC236}">
                    <a16:creationId xmlns:a16="http://schemas.microsoft.com/office/drawing/2014/main" id="{D7858DEA-AF7C-51F4-F222-72E2C48DC8C7}"/>
                  </a:ext>
                </a:extLst>
              </p:cNvPr>
              <p:cNvSpPr>
                <a:spLocks noGrp="1" noRot="1" noChangeAspect="1" noMove="1" noResize="1" noEditPoints="1" noAdjustHandles="1" noChangeArrowheads="1" noChangeShapeType="1" noTextEdit="1"/>
              </p:cNvSpPr>
              <p:nvPr>
                <p:ph type="title"/>
              </p:nvPr>
            </p:nvSpPr>
            <p:spPr>
              <a:xfrm>
                <a:off x="838200" y="0"/>
                <a:ext cx="10515600" cy="1065229"/>
              </a:xfrm>
              <a:blipFill>
                <a:blip r:embed="rId2"/>
                <a:stretch>
                  <a:fillRect l="-2087" b="-4571"/>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B896AEF4-EB1F-7ED2-24A8-2D3D52868C1B}"/>
              </a:ext>
            </a:extLst>
          </p:cNvPr>
          <p:cNvSpPr>
            <a:spLocks noGrp="1"/>
          </p:cNvSpPr>
          <p:nvPr>
            <p:ph idx="1"/>
          </p:nvPr>
        </p:nvSpPr>
        <p:spPr>
          <a:xfrm>
            <a:off x="838200" y="1065229"/>
            <a:ext cx="10515600" cy="5111734"/>
          </a:xfrm>
        </p:spPr>
        <p:txBody>
          <a:bodyPr/>
          <a:lstStyle/>
          <a:p>
            <a:pPr>
              <a:lnSpc>
                <a:spcPct val="150000"/>
              </a:lnSpc>
            </a:pPr>
            <a:r>
              <a:rPr lang="en-IN" dirty="0">
                <a:latin typeface="Times New Roman" panose="02020603050405020304" pitchFamily="18" charset="0"/>
                <a:cs typeface="Times New Roman" panose="02020603050405020304" pitchFamily="18" charset="0"/>
              </a:rPr>
              <a:t>Intersection of two relation would be a relation that includes all tuples that are in both R and S. </a:t>
            </a:r>
          </a:p>
        </p:txBody>
      </p:sp>
      <p:pic>
        <p:nvPicPr>
          <p:cNvPr id="5" name="Picture 4">
            <a:extLst>
              <a:ext uri="{FF2B5EF4-FFF2-40B4-BE49-F238E27FC236}">
                <a16:creationId xmlns:a16="http://schemas.microsoft.com/office/drawing/2014/main" id="{710025BE-54A3-09EC-27E5-E9BD129C8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51" y="2743200"/>
            <a:ext cx="10934251" cy="4006391"/>
          </a:xfrm>
          <a:prstGeom prst="rect">
            <a:avLst/>
          </a:prstGeom>
        </p:spPr>
      </p:pic>
    </p:spTree>
    <p:extLst>
      <p:ext uri="{BB962C8B-B14F-4D97-AF65-F5344CB8AC3E}">
        <p14:creationId xmlns:p14="http://schemas.microsoft.com/office/powerpoint/2010/main" val="2662702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759E-7A7E-0EB7-C4CB-A99581013468}"/>
              </a:ext>
            </a:extLst>
          </p:cNvPr>
          <p:cNvSpPr>
            <a:spLocks noGrp="1"/>
          </p:cNvSpPr>
          <p:nvPr>
            <p:ph type="title"/>
          </p:nvPr>
        </p:nvSpPr>
        <p:spPr>
          <a:xfrm>
            <a:off x="480767" y="0"/>
            <a:ext cx="10873033" cy="848411"/>
          </a:xfrm>
        </p:spPr>
        <p:txBody>
          <a:bodyPr>
            <a:normAutofit/>
          </a:bodyPr>
          <a:lstStyle/>
          <a:p>
            <a:r>
              <a:rPr lang="en-IN" sz="4000" b="1" dirty="0">
                <a:latin typeface="Times New Roman" panose="02020603050405020304" pitchFamily="18" charset="0"/>
                <a:cs typeface="Times New Roman" panose="02020603050405020304" pitchFamily="18" charset="0"/>
              </a:rPr>
              <a:t>The MINUS Operation (R-S)</a:t>
            </a:r>
          </a:p>
        </p:txBody>
      </p:sp>
      <p:sp>
        <p:nvSpPr>
          <p:cNvPr id="3" name="Content Placeholder 2">
            <a:extLst>
              <a:ext uri="{FF2B5EF4-FFF2-40B4-BE49-F238E27FC236}">
                <a16:creationId xmlns:a16="http://schemas.microsoft.com/office/drawing/2014/main" id="{76B0D50B-9AFB-8925-A5D5-75183AFDE7FB}"/>
              </a:ext>
            </a:extLst>
          </p:cNvPr>
          <p:cNvSpPr>
            <a:spLocks noGrp="1"/>
          </p:cNvSpPr>
          <p:nvPr>
            <p:ph idx="1"/>
          </p:nvPr>
        </p:nvSpPr>
        <p:spPr>
          <a:xfrm>
            <a:off x="480767" y="989813"/>
            <a:ext cx="10873033" cy="5187149"/>
          </a:xfrm>
        </p:spPr>
        <p:txBody>
          <a:bodyPr/>
          <a:lstStyle/>
          <a:p>
            <a:r>
              <a:rPr lang="en-IN" dirty="0">
                <a:latin typeface="Times New Roman" panose="02020603050405020304" pitchFamily="18" charset="0"/>
                <a:cs typeface="Times New Roman" panose="02020603050405020304" pitchFamily="18" charset="0"/>
              </a:rPr>
              <a:t>Includes all tuples that are in R but not in S.</a:t>
            </a:r>
          </a:p>
        </p:txBody>
      </p:sp>
      <p:pic>
        <p:nvPicPr>
          <p:cNvPr id="5" name="Picture 4">
            <a:extLst>
              <a:ext uri="{FF2B5EF4-FFF2-40B4-BE49-F238E27FC236}">
                <a16:creationId xmlns:a16="http://schemas.microsoft.com/office/drawing/2014/main" id="{B6BBD3D7-130A-4E6D-9D20-02827C5B4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14" y="1743959"/>
            <a:ext cx="11149048" cy="4899048"/>
          </a:xfrm>
          <a:prstGeom prst="rect">
            <a:avLst/>
          </a:prstGeom>
        </p:spPr>
      </p:pic>
    </p:spTree>
    <p:extLst>
      <p:ext uri="{BB962C8B-B14F-4D97-AF65-F5344CB8AC3E}">
        <p14:creationId xmlns:p14="http://schemas.microsoft.com/office/powerpoint/2010/main" val="4189850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7D3D-6055-C585-43EF-35F309164BD1}"/>
              </a:ext>
            </a:extLst>
          </p:cNvPr>
          <p:cNvSpPr>
            <a:spLocks noGrp="1"/>
          </p:cNvSpPr>
          <p:nvPr>
            <p:ph type="title"/>
          </p:nvPr>
        </p:nvSpPr>
        <p:spPr>
          <a:xfrm>
            <a:off x="641022" y="1"/>
            <a:ext cx="11076496" cy="1018094"/>
          </a:xfrm>
        </p:spPr>
        <p:txBody>
          <a:bodyPr>
            <a:normAutofit fontScale="90000"/>
          </a:bodyPr>
          <a:lstStyle/>
          <a:p>
            <a:r>
              <a:rPr lang="en-IN" b="1" dirty="0">
                <a:latin typeface="Times New Roman" panose="02020603050405020304" pitchFamily="18" charset="0"/>
                <a:cs typeface="Times New Roman" panose="02020603050405020304" pitchFamily="18" charset="0"/>
              </a:rPr>
              <a:t>The CARTESIAN PRODUCT Operation (R × S)</a:t>
            </a:r>
          </a:p>
        </p:txBody>
      </p:sp>
      <p:sp>
        <p:nvSpPr>
          <p:cNvPr id="3" name="Content Placeholder 2">
            <a:extLst>
              <a:ext uri="{FF2B5EF4-FFF2-40B4-BE49-F238E27FC236}">
                <a16:creationId xmlns:a16="http://schemas.microsoft.com/office/drawing/2014/main" id="{43E40424-1FAD-AA81-2FDA-EE9EA8BEE058}"/>
              </a:ext>
            </a:extLst>
          </p:cNvPr>
          <p:cNvSpPr>
            <a:spLocks noGrp="1"/>
          </p:cNvSpPr>
          <p:nvPr>
            <p:ph idx="1"/>
          </p:nvPr>
        </p:nvSpPr>
        <p:spPr>
          <a:xfrm>
            <a:off x="641022" y="1018096"/>
            <a:ext cx="10712777" cy="5533534"/>
          </a:xfrm>
        </p:spPr>
        <p:txBody>
          <a:bodyPr/>
          <a:lstStyle/>
          <a:p>
            <a:pPr>
              <a:lnSpc>
                <a:spcPct val="150000"/>
              </a:lnSpc>
            </a:pPr>
            <a:r>
              <a:rPr lang="en-IN" dirty="0">
                <a:latin typeface="Times New Roman" panose="02020603050405020304" pitchFamily="18" charset="0"/>
                <a:cs typeface="Times New Roman" panose="02020603050405020304" pitchFamily="18" charset="0"/>
              </a:rPr>
              <a:t>Cartesian product operation or cross product operation or cross join operation denoted as R cross S.</a:t>
            </a:r>
          </a:p>
          <a:p>
            <a:pPr>
              <a:lnSpc>
                <a:spcPct val="150000"/>
              </a:lnSpc>
            </a:pPr>
            <a:r>
              <a:rPr lang="en-IN" dirty="0">
                <a:latin typeface="Times New Roman" panose="02020603050405020304" pitchFamily="18" charset="0"/>
                <a:cs typeface="Times New Roman" panose="02020603050405020304" pitchFamily="18" charset="0"/>
              </a:rPr>
              <a:t>Cartesian product of relation would result in a relation  that would have the combined attributes of two relations that we have join.</a:t>
            </a:r>
          </a:p>
          <a:p>
            <a:pPr>
              <a:lnSpc>
                <a:spcPct val="150000"/>
              </a:lnSpc>
            </a:pPr>
            <a:r>
              <a:rPr lang="en-IN" dirty="0">
                <a:latin typeface="Times New Roman" panose="02020603050405020304" pitchFamily="18" charset="0"/>
                <a:cs typeface="Times New Roman" panose="02020603050405020304" pitchFamily="18" charset="0"/>
              </a:rPr>
              <a:t>Generally this operation is used when we want to join two tables or two relations.</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33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95DC-32A7-02E4-2C83-9C3BCC53A492}"/>
              </a:ext>
            </a:extLst>
          </p:cNvPr>
          <p:cNvSpPr>
            <a:spLocks noGrp="1"/>
          </p:cNvSpPr>
          <p:nvPr>
            <p:ph type="title"/>
          </p:nvPr>
        </p:nvSpPr>
        <p:spPr>
          <a:xfrm>
            <a:off x="186267" y="1"/>
            <a:ext cx="11167533" cy="790831"/>
          </a:xfrm>
        </p:spPr>
        <p:txBody>
          <a:bodyPr/>
          <a:lstStyle/>
          <a:p>
            <a:r>
              <a:rPr lang="en-IN" b="1" dirty="0">
                <a:latin typeface="Times New Roman" panose="02020603050405020304" pitchFamily="18" charset="0"/>
                <a:cs typeface="Times New Roman" panose="02020603050405020304" pitchFamily="18" charset="0"/>
              </a:rPr>
              <a:t>Relation schema</a:t>
            </a:r>
          </a:p>
        </p:txBody>
      </p:sp>
      <p:sp>
        <p:nvSpPr>
          <p:cNvPr id="3" name="Content Placeholder 2">
            <a:extLst>
              <a:ext uri="{FF2B5EF4-FFF2-40B4-BE49-F238E27FC236}">
                <a16:creationId xmlns:a16="http://schemas.microsoft.com/office/drawing/2014/main" id="{CD0A191B-2582-A662-60C7-0B07BE718486}"/>
              </a:ext>
            </a:extLst>
          </p:cNvPr>
          <p:cNvSpPr>
            <a:spLocks noGrp="1"/>
          </p:cNvSpPr>
          <p:nvPr>
            <p:ph idx="1"/>
          </p:nvPr>
        </p:nvSpPr>
        <p:spPr>
          <a:xfrm>
            <a:off x="186267" y="790832"/>
            <a:ext cx="11768665" cy="5647038"/>
          </a:xfrm>
        </p:spPr>
        <p:txBody>
          <a:bodyPr/>
          <a:lstStyle/>
          <a:p>
            <a:pPr algn="just">
              <a:lnSpc>
                <a:spcPct val="150000"/>
              </a:lnSpc>
            </a:pPr>
            <a:r>
              <a:rPr lang="en-IN" sz="3000" dirty="0">
                <a:latin typeface="Times New Roman" panose="02020603050405020304" pitchFamily="18" charset="0"/>
                <a:cs typeface="Times New Roman" panose="02020603050405020304" pitchFamily="18" charset="0"/>
              </a:rPr>
              <a:t>Relation schema is used to </a:t>
            </a:r>
            <a:r>
              <a:rPr lang="en-IN" sz="3000" b="1" dirty="0">
                <a:latin typeface="Times New Roman" panose="02020603050405020304" pitchFamily="18" charset="0"/>
                <a:cs typeface="Times New Roman" panose="02020603050405020304" pitchFamily="18" charset="0"/>
              </a:rPr>
              <a:t>describes a relation or a table.</a:t>
            </a:r>
          </a:p>
          <a:p>
            <a:pPr algn="just">
              <a:lnSpc>
                <a:spcPct val="150000"/>
              </a:lnSpc>
            </a:pPr>
            <a:r>
              <a:rPr lang="en-IN" sz="3000" dirty="0">
                <a:latin typeface="Times New Roman" panose="02020603050405020304" pitchFamily="18" charset="0"/>
                <a:cs typeface="Times New Roman" panose="02020603050405020304" pitchFamily="18" charset="0"/>
              </a:rPr>
              <a:t>A relation schema  is made up of a </a:t>
            </a:r>
            <a:r>
              <a:rPr lang="en-IN" sz="3000" b="1" dirty="0">
                <a:latin typeface="Times New Roman" panose="02020603050405020304" pitchFamily="18" charset="0"/>
                <a:cs typeface="Times New Roman" panose="02020603050405020304" pitchFamily="18" charset="0"/>
              </a:rPr>
              <a:t>relation name R </a:t>
            </a:r>
            <a:r>
              <a:rPr lang="en-IN" sz="3000" dirty="0">
                <a:latin typeface="Times New Roman" panose="02020603050405020304" pitchFamily="18" charset="0"/>
                <a:cs typeface="Times New Roman" panose="02020603050405020304" pitchFamily="18" charset="0"/>
              </a:rPr>
              <a:t>and a list of attributes A1 ,A2 ,A3,………….,An.</a:t>
            </a:r>
          </a:p>
          <a:p>
            <a:pPr marL="0" indent="0">
              <a:buNone/>
            </a:pPr>
            <a:endParaRPr lang="en-IN" dirty="0"/>
          </a:p>
          <a:p>
            <a:pPr marL="0" indent="0">
              <a:buNone/>
            </a:pP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Relation schema can also be written, by including the data types.</a:t>
            </a:r>
          </a:p>
          <a:p>
            <a:endParaRPr lang="en-IN" dirty="0"/>
          </a:p>
          <a:p>
            <a:endParaRPr lang="en-IN" dirty="0"/>
          </a:p>
          <a:p>
            <a:endParaRPr lang="en-IN" dirty="0"/>
          </a:p>
        </p:txBody>
      </p:sp>
      <p:pic>
        <p:nvPicPr>
          <p:cNvPr id="7" name="Picture 6">
            <a:extLst>
              <a:ext uri="{FF2B5EF4-FFF2-40B4-BE49-F238E27FC236}">
                <a16:creationId xmlns:a16="http://schemas.microsoft.com/office/drawing/2014/main" id="{0AA1936A-6255-A06F-BC20-69125856DBC1}"/>
              </a:ext>
            </a:extLst>
          </p:cNvPr>
          <p:cNvPicPr>
            <a:picLocks noChangeAspect="1"/>
          </p:cNvPicPr>
          <p:nvPr/>
        </p:nvPicPr>
        <p:blipFill>
          <a:blip r:embed="rId2"/>
          <a:stretch>
            <a:fillRect/>
          </a:stretch>
        </p:blipFill>
        <p:spPr>
          <a:xfrm>
            <a:off x="1" y="3120104"/>
            <a:ext cx="12005732" cy="1147096"/>
          </a:xfrm>
          <a:prstGeom prst="rect">
            <a:avLst/>
          </a:prstGeom>
        </p:spPr>
      </p:pic>
      <p:pic>
        <p:nvPicPr>
          <p:cNvPr id="9" name="Picture 8">
            <a:extLst>
              <a:ext uri="{FF2B5EF4-FFF2-40B4-BE49-F238E27FC236}">
                <a16:creationId xmlns:a16="http://schemas.microsoft.com/office/drawing/2014/main" id="{2704B507-BEFE-99F6-D46C-21C372B13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13867"/>
            <a:ext cx="12192000" cy="1744131"/>
          </a:xfrm>
          <a:prstGeom prst="rect">
            <a:avLst/>
          </a:prstGeom>
        </p:spPr>
      </p:pic>
    </p:spTree>
    <p:extLst>
      <p:ext uri="{BB962C8B-B14F-4D97-AF65-F5344CB8AC3E}">
        <p14:creationId xmlns:p14="http://schemas.microsoft.com/office/powerpoint/2010/main" val="334909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2344D-3C47-E1CA-E16D-FB9147647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53" y="650449"/>
            <a:ext cx="10948447" cy="5580669"/>
          </a:xfrm>
        </p:spPr>
      </p:pic>
    </p:spTree>
    <p:extLst>
      <p:ext uri="{BB962C8B-B14F-4D97-AF65-F5344CB8AC3E}">
        <p14:creationId xmlns:p14="http://schemas.microsoft.com/office/powerpoint/2010/main" val="3108759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C8752-F3E4-6B39-AED8-2C1411AF5882}"/>
              </a:ext>
            </a:extLst>
          </p:cNvPr>
          <p:cNvSpPr>
            <a:spLocks noGrp="1"/>
          </p:cNvSpPr>
          <p:nvPr>
            <p:ph idx="1"/>
          </p:nvPr>
        </p:nvSpPr>
        <p:spPr>
          <a:xfrm>
            <a:off x="443060" y="254524"/>
            <a:ext cx="10910740" cy="6476214"/>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If relation R is of degree p and relation S is of degree n then the final relation on the resulting relation will be of the degree p + n that is the sum of both the degrees.</a:t>
            </a:r>
          </a:p>
          <a:p>
            <a:pPr>
              <a:lnSpc>
                <a:spcPct val="150000"/>
              </a:lnSpc>
            </a:pPr>
            <a:r>
              <a:rPr lang="en-IN" dirty="0">
                <a:latin typeface="Times New Roman" panose="02020603050405020304" pitchFamily="18" charset="0"/>
                <a:cs typeface="Times New Roman" panose="02020603050405020304" pitchFamily="18" charset="0"/>
              </a:rPr>
              <a:t>So this relation R is of degree 2 since it has two attributes and this relation S is of degree 3 since it has three attributes so the degree of the result R cross S will be 2 plus 3 that is 5.</a:t>
            </a:r>
          </a:p>
          <a:p>
            <a:pPr>
              <a:lnSpc>
                <a:spcPct val="150000"/>
              </a:lnSpc>
            </a:pPr>
            <a:r>
              <a:rPr lang="en-IN" dirty="0">
                <a:latin typeface="Times New Roman" panose="02020603050405020304" pitchFamily="18" charset="0"/>
                <a:cs typeface="Times New Roman" panose="02020603050405020304" pitchFamily="18" charset="0"/>
              </a:rPr>
              <a:t>The cardinality of R is 3 and cardinality of S is 2.</a:t>
            </a:r>
          </a:p>
          <a:p>
            <a:pPr>
              <a:lnSpc>
                <a:spcPct val="150000"/>
              </a:lnSpc>
            </a:pPr>
            <a:r>
              <a:rPr lang="en-IN" dirty="0">
                <a:latin typeface="Times New Roman" panose="02020603050405020304" pitchFamily="18" charset="0"/>
                <a:cs typeface="Times New Roman" panose="02020603050405020304" pitchFamily="18" charset="0"/>
              </a:rPr>
              <a:t>Hence the cardinality of R × S is 6</a:t>
            </a:r>
          </a:p>
          <a:p>
            <a:pPr>
              <a:lnSpc>
                <a:spcPct val="150000"/>
              </a:lnSpc>
            </a:pPr>
            <a:r>
              <a:rPr lang="en-IN" dirty="0">
                <a:latin typeface="Times New Roman" panose="02020603050405020304" pitchFamily="18" charset="0"/>
                <a:cs typeface="Times New Roman" panose="02020603050405020304" pitchFamily="18" charset="0"/>
              </a:rPr>
              <a:t>The resulting relation will be having 6 tuples</a:t>
            </a:r>
          </a:p>
        </p:txBody>
      </p:sp>
    </p:spTree>
    <p:extLst>
      <p:ext uri="{BB962C8B-B14F-4D97-AF65-F5344CB8AC3E}">
        <p14:creationId xmlns:p14="http://schemas.microsoft.com/office/powerpoint/2010/main" val="318582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CD7F-BF42-838D-E9FC-60D7BC8FF2EA}"/>
              </a:ext>
            </a:extLst>
          </p:cNvPr>
          <p:cNvSpPr>
            <a:spLocks noGrp="1"/>
          </p:cNvSpPr>
          <p:nvPr>
            <p:ph type="title"/>
          </p:nvPr>
        </p:nvSpPr>
        <p:spPr>
          <a:xfrm>
            <a:off x="220133" y="1"/>
            <a:ext cx="11133667" cy="1185332"/>
          </a:xfrm>
        </p:spPr>
        <p:txBody>
          <a:bodyPr/>
          <a:lstStyle/>
          <a:p>
            <a:r>
              <a:rPr lang="en-IN" b="1" dirty="0">
                <a:latin typeface="Times New Roman" panose="02020603050405020304" pitchFamily="18" charset="0"/>
                <a:cs typeface="Times New Roman" panose="02020603050405020304" pitchFamily="18" charset="0"/>
              </a:rPr>
              <a:t>Degree ( or arity) of a Relation</a:t>
            </a:r>
          </a:p>
        </p:txBody>
      </p:sp>
      <p:sp>
        <p:nvSpPr>
          <p:cNvPr id="3" name="Content Placeholder 2">
            <a:extLst>
              <a:ext uri="{FF2B5EF4-FFF2-40B4-BE49-F238E27FC236}">
                <a16:creationId xmlns:a16="http://schemas.microsoft.com/office/drawing/2014/main" id="{3A7D585A-1FCA-25B2-C86A-8843E9504520}"/>
              </a:ext>
            </a:extLst>
          </p:cNvPr>
          <p:cNvSpPr>
            <a:spLocks noGrp="1"/>
          </p:cNvSpPr>
          <p:nvPr>
            <p:ph idx="1"/>
          </p:nvPr>
        </p:nvSpPr>
        <p:spPr>
          <a:xfrm>
            <a:off x="474133" y="1473199"/>
            <a:ext cx="10879667" cy="4703763"/>
          </a:xfrm>
        </p:spPr>
        <p:txBody>
          <a:bodyPr>
            <a:normAutofit/>
          </a:bodyPr>
          <a:lstStyle/>
          <a:p>
            <a:r>
              <a:rPr lang="en-IN" sz="3200" dirty="0">
                <a:latin typeface="Times New Roman" panose="02020603050405020304" pitchFamily="18" charset="0"/>
                <a:cs typeface="Times New Roman" panose="02020603050405020304" pitchFamily="18" charset="0"/>
              </a:rPr>
              <a:t>It is defined as a number of attributes in a  relation schema. </a:t>
            </a:r>
          </a:p>
        </p:txBody>
      </p:sp>
      <p:pic>
        <p:nvPicPr>
          <p:cNvPr id="5" name="Picture 4">
            <a:extLst>
              <a:ext uri="{FF2B5EF4-FFF2-40B4-BE49-F238E27FC236}">
                <a16:creationId xmlns:a16="http://schemas.microsoft.com/office/drawing/2014/main" id="{FE5E6858-1F5B-B1B8-60A0-C5BEA8E72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675467"/>
            <a:ext cx="10769600" cy="3691466"/>
          </a:xfrm>
          <a:prstGeom prst="rect">
            <a:avLst/>
          </a:prstGeom>
        </p:spPr>
      </p:pic>
    </p:spTree>
    <p:extLst>
      <p:ext uri="{BB962C8B-B14F-4D97-AF65-F5344CB8AC3E}">
        <p14:creationId xmlns:p14="http://schemas.microsoft.com/office/powerpoint/2010/main" val="1354686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TotalTime>
  <Words>4325</Words>
  <Application>Microsoft Office PowerPoint</Application>
  <PresentationFormat>Widescreen</PresentationFormat>
  <Paragraphs>284</Paragraphs>
  <Slides>81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Arial</vt:lpstr>
      <vt:lpstr>Calibri</vt:lpstr>
      <vt:lpstr>Calibri Light</vt:lpstr>
      <vt:lpstr>Cambria Math</vt:lpstr>
      <vt:lpstr>CIDFont+F1</vt:lpstr>
      <vt:lpstr>CIDFont+F2</vt:lpstr>
      <vt:lpstr>Times New Roman</vt:lpstr>
      <vt:lpstr>Office Theme</vt:lpstr>
      <vt:lpstr>Module 2</vt:lpstr>
      <vt:lpstr>History of Relational data Model</vt:lpstr>
      <vt:lpstr>Relational Model Concepts</vt:lpstr>
      <vt:lpstr>PowerPoint Presentation</vt:lpstr>
      <vt:lpstr>Domain</vt:lpstr>
      <vt:lpstr>PowerPoint Presentation</vt:lpstr>
      <vt:lpstr>PowerPoint Presentation</vt:lpstr>
      <vt:lpstr>Relation schema</vt:lpstr>
      <vt:lpstr>Degree ( or arity) of a Relation</vt:lpstr>
      <vt:lpstr>PowerPoint Presentation</vt:lpstr>
      <vt:lpstr>Relational database schema</vt:lpstr>
      <vt:lpstr>PowerPoint Presentation</vt:lpstr>
      <vt:lpstr>Characteristics of relations</vt:lpstr>
      <vt:lpstr> The tuples in a relation need not have any  particular order. </vt:lpstr>
      <vt:lpstr>PowerPoint Presentation</vt:lpstr>
      <vt:lpstr>Ordering of values within a Tuple</vt:lpstr>
      <vt:lpstr>PowerPoint Presentation</vt:lpstr>
      <vt:lpstr>PowerPoint Presentation</vt:lpstr>
      <vt:lpstr>Values and Null in Tuple</vt:lpstr>
      <vt:lpstr>PowerPoint Presentation</vt:lpstr>
      <vt:lpstr>PowerPoint Presentation</vt:lpstr>
      <vt:lpstr>Interpretation of a relation</vt:lpstr>
      <vt:lpstr>PowerPoint Presentation</vt:lpstr>
      <vt:lpstr>PowerPoint Presentation</vt:lpstr>
      <vt:lpstr>PowerPoint Presentation</vt:lpstr>
      <vt:lpstr>PowerPoint Presentation</vt:lpstr>
      <vt:lpstr>Relational Model Constraints</vt:lpstr>
      <vt:lpstr>PowerPoint Presentation</vt:lpstr>
      <vt:lpstr>Schema-Based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Update operation </vt:lpstr>
      <vt:lpstr>PowerPoint Presentation</vt:lpstr>
      <vt:lpstr>PowerPoint Presentation</vt:lpstr>
      <vt:lpstr>PowerPoint Presentation</vt:lpstr>
      <vt:lpstr>DELETE Operation </vt:lpstr>
      <vt:lpstr>PowerPoint Presentation</vt:lpstr>
      <vt:lpstr>PowerPoint Presentation</vt:lpstr>
      <vt:lpstr>The UPDATE (or modify) Operation</vt:lpstr>
      <vt:lpstr>PowerPoint Presentation</vt:lpstr>
      <vt:lpstr>PowerPoint Presentation</vt:lpstr>
      <vt:lpstr>PowerPoint Presentation</vt:lpstr>
      <vt:lpstr>PowerPoint Presentation</vt:lpstr>
      <vt:lpstr>Unary Relational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 Operation</vt:lpstr>
      <vt:lpstr>PowerPoint Presentation</vt:lpstr>
      <vt:lpstr>PowerPoint Presentation</vt:lpstr>
      <vt:lpstr>PowerPoint Presentation</vt:lpstr>
      <vt:lpstr>PowerPoint Presentation</vt:lpstr>
      <vt:lpstr>PowerPoint Presentation</vt:lpstr>
      <vt:lpstr>The RENAME Operation(ρ)</vt:lpstr>
      <vt:lpstr>PowerPoint Presentation</vt:lpstr>
      <vt:lpstr>PowerPoint Presentation</vt:lpstr>
      <vt:lpstr>PowerPoint Presentation</vt:lpstr>
      <vt:lpstr>PowerPoint Presentation</vt:lpstr>
      <vt:lpstr>PowerPoint Presentation</vt:lpstr>
      <vt:lpstr>PowerPoint Presentation</vt:lpstr>
      <vt:lpstr>Relational Algebra Operations from Set Theory</vt:lpstr>
      <vt:lpstr>PowerPoint Presentation</vt:lpstr>
      <vt:lpstr>The UNION Operation(R ∪ S)</vt:lpstr>
      <vt:lpstr>The Intersection Operation(R ∩ S)</vt:lpstr>
      <vt:lpstr>The MINUS Operation (R-S)</vt:lpstr>
      <vt:lpstr>The CARTESIAN PRODUCT Operation (R × 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Vinutha muniraju</dc:creator>
  <cp:lastModifiedBy>Vinutha muniraju</cp:lastModifiedBy>
  <cp:revision>100</cp:revision>
  <dcterms:created xsi:type="dcterms:W3CDTF">2025-03-09T15:15:48Z</dcterms:created>
  <dcterms:modified xsi:type="dcterms:W3CDTF">2025-03-21T04:50:51Z</dcterms:modified>
</cp:coreProperties>
</file>