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3" r:id="rId5"/>
    <p:sldId id="267" r:id="rId6"/>
    <p:sldId id="257" r:id="rId7"/>
    <p:sldId id="262" r:id="rId8"/>
    <p:sldId id="264" r:id="rId9"/>
    <p:sldId id="261" r:id="rId10"/>
    <p:sldId id="269" r:id="rId11"/>
    <p:sldId id="270" r:id="rId12"/>
    <p:sldId id="268" r:id="rId13"/>
    <p:sldId id="271" r:id="rId14"/>
    <p:sldId id="265" r:id="rId15"/>
    <p:sldId id="260" r:id="rId16"/>
    <p:sldId id="266" r:id="rId17"/>
    <p:sldId id="272" r:id="rId18"/>
    <p:sldId id="273" r:id="rId19"/>
    <p:sldId id="281" r:id="rId20"/>
    <p:sldId id="274"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5" d="100"/>
          <a:sy n="55" d="100"/>
        </p:scale>
        <p:origin x="10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1D85-6D6E-5EDD-D04F-3D85409CE1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201261-6C7D-F963-B9F1-D9E470EA77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51C744-BE38-73A6-5B85-D8EB9CCB8694}"/>
              </a:ext>
            </a:extLst>
          </p:cNvPr>
          <p:cNvSpPr>
            <a:spLocks noGrp="1"/>
          </p:cNvSpPr>
          <p:nvPr>
            <p:ph type="dt" sz="half" idx="10"/>
          </p:nvPr>
        </p:nvSpPr>
        <p:spPr/>
        <p:txBody>
          <a:bodyPr/>
          <a:lstStyle/>
          <a:p>
            <a:fld id="{4A0920B6-72BF-4FE8-AB3A-157ACEE7A950}" type="datetimeFigureOut">
              <a:rPr lang="en-IN" smtClean="0"/>
              <a:t>08-04-2025</a:t>
            </a:fld>
            <a:endParaRPr lang="en-IN"/>
          </a:p>
        </p:txBody>
      </p:sp>
      <p:sp>
        <p:nvSpPr>
          <p:cNvPr id="5" name="Footer Placeholder 4">
            <a:extLst>
              <a:ext uri="{FF2B5EF4-FFF2-40B4-BE49-F238E27FC236}">
                <a16:creationId xmlns:a16="http://schemas.microsoft.com/office/drawing/2014/main" id="{7A164BAF-5FFE-C1ED-A4A0-89B863A588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2FB651-FAC1-9E9A-DEE9-4ABBE089FBAF}"/>
              </a:ext>
            </a:extLst>
          </p:cNvPr>
          <p:cNvSpPr>
            <a:spLocks noGrp="1"/>
          </p:cNvSpPr>
          <p:nvPr>
            <p:ph type="sldNum" sz="quarter" idx="12"/>
          </p:nvPr>
        </p:nvSpPr>
        <p:spPr/>
        <p:txBody>
          <a:bodyPr/>
          <a:lstStyle/>
          <a:p>
            <a:fld id="{5500577B-C815-4493-8463-1354A955FC16}" type="slidenum">
              <a:rPr lang="en-IN" smtClean="0"/>
              <a:t>‹#›</a:t>
            </a:fld>
            <a:endParaRPr lang="en-IN"/>
          </a:p>
        </p:txBody>
      </p:sp>
    </p:spTree>
    <p:extLst>
      <p:ext uri="{BB962C8B-B14F-4D97-AF65-F5344CB8AC3E}">
        <p14:creationId xmlns:p14="http://schemas.microsoft.com/office/powerpoint/2010/main" val="194144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1EFC9-7C7A-FF34-EB9C-E4F59C2843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DFE368-79F3-847D-B369-FBACA01E6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101DC3-2D38-2076-A578-8CD83F67AE3E}"/>
              </a:ext>
            </a:extLst>
          </p:cNvPr>
          <p:cNvSpPr>
            <a:spLocks noGrp="1"/>
          </p:cNvSpPr>
          <p:nvPr>
            <p:ph type="dt" sz="half" idx="10"/>
          </p:nvPr>
        </p:nvSpPr>
        <p:spPr/>
        <p:txBody>
          <a:bodyPr/>
          <a:lstStyle/>
          <a:p>
            <a:fld id="{4A0920B6-72BF-4FE8-AB3A-157ACEE7A950}" type="datetimeFigureOut">
              <a:rPr lang="en-IN" smtClean="0"/>
              <a:t>08-04-2025</a:t>
            </a:fld>
            <a:endParaRPr lang="en-IN"/>
          </a:p>
        </p:txBody>
      </p:sp>
      <p:sp>
        <p:nvSpPr>
          <p:cNvPr id="5" name="Footer Placeholder 4">
            <a:extLst>
              <a:ext uri="{FF2B5EF4-FFF2-40B4-BE49-F238E27FC236}">
                <a16:creationId xmlns:a16="http://schemas.microsoft.com/office/drawing/2014/main" id="{155906B4-C549-508B-6281-8B2E78A179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266A4-2553-9619-B5C3-5ABB471FAB52}"/>
              </a:ext>
            </a:extLst>
          </p:cNvPr>
          <p:cNvSpPr>
            <a:spLocks noGrp="1"/>
          </p:cNvSpPr>
          <p:nvPr>
            <p:ph type="sldNum" sz="quarter" idx="12"/>
          </p:nvPr>
        </p:nvSpPr>
        <p:spPr/>
        <p:txBody>
          <a:bodyPr/>
          <a:lstStyle/>
          <a:p>
            <a:fld id="{5500577B-C815-4493-8463-1354A955FC16}" type="slidenum">
              <a:rPr lang="en-IN" smtClean="0"/>
              <a:t>‹#›</a:t>
            </a:fld>
            <a:endParaRPr lang="en-IN"/>
          </a:p>
        </p:txBody>
      </p:sp>
    </p:spTree>
    <p:extLst>
      <p:ext uri="{BB962C8B-B14F-4D97-AF65-F5344CB8AC3E}">
        <p14:creationId xmlns:p14="http://schemas.microsoft.com/office/powerpoint/2010/main" val="149902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C6D35B-F402-37BC-C827-18AB1FF5A5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38F252-C2BE-0FA3-B237-64953B1F7E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2DC4C-7570-78D8-FEB9-A8D60EC67380}"/>
              </a:ext>
            </a:extLst>
          </p:cNvPr>
          <p:cNvSpPr>
            <a:spLocks noGrp="1"/>
          </p:cNvSpPr>
          <p:nvPr>
            <p:ph type="dt" sz="half" idx="10"/>
          </p:nvPr>
        </p:nvSpPr>
        <p:spPr/>
        <p:txBody>
          <a:bodyPr/>
          <a:lstStyle/>
          <a:p>
            <a:fld id="{4A0920B6-72BF-4FE8-AB3A-157ACEE7A950}" type="datetimeFigureOut">
              <a:rPr lang="en-IN" smtClean="0"/>
              <a:t>08-04-2025</a:t>
            </a:fld>
            <a:endParaRPr lang="en-IN"/>
          </a:p>
        </p:txBody>
      </p:sp>
      <p:sp>
        <p:nvSpPr>
          <p:cNvPr id="5" name="Footer Placeholder 4">
            <a:extLst>
              <a:ext uri="{FF2B5EF4-FFF2-40B4-BE49-F238E27FC236}">
                <a16:creationId xmlns:a16="http://schemas.microsoft.com/office/drawing/2014/main" id="{664DE75A-E82A-CA76-96BA-CDDC5A2523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D5C31-6A64-7069-A976-8771D532DA95}"/>
              </a:ext>
            </a:extLst>
          </p:cNvPr>
          <p:cNvSpPr>
            <a:spLocks noGrp="1"/>
          </p:cNvSpPr>
          <p:nvPr>
            <p:ph type="sldNum" sz="quarter" idx="12"/>
          </p:nvPr>
        </p:nvSpPr>
        <p:spPr/>
        <p:txBody>
          <a:bodyPr/>
          <a:lstStyle/>
          <a:p>
            <a:fld id="{5500577B-C815-4493-8463-1354A955FC16}" type="slidenum">
              <a:rPr lang="en-IN" smtClean="0"/>
              <a:t>‹#›</a:t>
            </a:fld>
            <a:endParaRPr lang="en-IN"/>
          </a:p>
        </p:txBody>
      </p:sp>
    </p:spTree>
    <p:extLst>
      <p:ext uri="{BB962C8B-B14F-4D97-AF65-F5344CB8AC3E}">
        <p14:creationId xmlns:p14="http://schemas.microsoft.com/office/powerpoint/2010/main" val="1948919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CCAB-6352-29C5-ED61-8AFC3FAF8B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17B9BF-1539-5105-A9BB-D520D8054E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237C0-41CD-D128-4BDB-7DF37C8E75A5}"/>
              </a:ext>
            </a:extLst>
          </p:cNvPr>
          <p:cNvSpPr>
            <a:spLocks noGrp="1"/>
          </p:cNvSpPr>
          <p:nvPr>
            <p:ph type="dt" sz="half" idx="10"/>
          </p:nvPr>
        </p:nvSpPr>
        <p:spPr/>
        <p:txBody>
          <a:bodyPr/>
          <a:lstStyle/>
          <a:p>
            <a:fld id="{4A0920B6-72BF-4FE8-AB3A-157ACEE7A950}" type="datetimeFigureOut">
              <a:rPr lang="en-IN" smtClean="0"/>
              <a:t>08-04-2025</a:t>
            </a:fld>
            <a:endParaRPr lang="en-IN"/>
          </a:p>
        </p:txBody>
      </p:sp>
      <p:sp>
        <p:nvSpPr>
          <p:cNvPr id="5" name="Footer Placeholder 4">
            <a:extLst>
              <a:ext uri="{FF2B5EF4-FFF2-40B4-BE49-F238E27FC236}">
                <a16:creationId xmlns:a16="http://schemas.microsoft.com/office/drawing/2014/main" id="{B6E7C350-F026-898A-F1D1-FEB6F81F8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8113FA-8FC9-46D1-9866-47669D0AE7F5}"/>
              </a:ext>
            </a:extLst>
          </p:cNvPr>
          <p:cNvSpPr>
            <a:spLocks noGrp="1"/>
          </p:cNvSpPr>
          <p:nvPr>
            <p:ph type="sldNum" sz="quarter" idx="12"/>
          </p:nvPr>
        </p:nvSpPr>
        <p:spPr/>
        <p:txBody>
          <a:bodyPr/>
          <a:lstStyle/>
          <a:p>
            <a:fld id="{5500577B-C815-4493-8463-1354A955FC16}" type="slidenum">
              <a:rPr lang="en-IN" smtClean="0"/>
              <a:t>‹#›</a:t>
            </a:fld>
            <a:endParaRPr lang="en-IN"/>
          </a:p>
        </p:txBody>
      </p:sp>
    </p:spTree>
    <p:extLst>
      <p:ext uri="{BB962C8B-B14F-4D97-AF65-F5344CB8AC3E}">
        <p14:creationId xmlns:p14="http://schemas.microsoft.com/office/powerpoint/2010/main" val="342542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E0A7-111A-B866-7B13-ED4B4E9462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073CE2-2F0A-20CB-704D-640B0682E8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9501CA-9D3F-905D-32DE-5FA375D63E8D}"/>
              </a:ext>
            </a:extLst>
          </p:cNvPr>
          <p:cNvSpPr>
            <a:spLocks noGrp="1"/>
          </p:cNvSpPr>
          <p:nvPr>
            <p:ph type="dt" sz="half" idx="10"/>
          </p:nvPr>
        </p:nvSpPr>
        <p:spPr/>
        <p:txBody>
          <a:bodyPr/>
          <a:lstStyle/>
          <a:p>
            <a:fld id="{4A0920B6-72BF-4FE8-AB3A-157ACEE7A950}" type="datetimeFigureOut">
              <a:rPr lang="en-IN" smtClean="0"/>
              <a:t>08-04-2025</a:t>
            </a:fld>
            <a:endParaRPr lang="en-IN"/>
          </a:p>
        </p:txBody>
      </p:sp>
      <p:sp>
        <p:nvSpPr>
          <p:cNvPr id="5" name="Footer Placeholder 4">
            <a:extLst>
              <a:ext uri="{FF2B5EF4-FFF2-40B4-BE49-F238E27FC236}">
                <a16:creationId xmlns:a16="http://schemas.microsoft.com/office/drawing/2014/main" id="{A856E1F4-251C-36B3-A367-83A5AA9BD4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AE36B-C08F-2948-94F9-9A3E6DC4ED75}"/>
              </a:ext>
            </a:extLst>
          </p:cNvPr>
          <p:cNvSpPr>
            <a:spLocks noGrp="1"/>
          </p:cNvSpPr>
          <p:nvPr>
            <p:ph type="sldNum" sz="quarter" idx="12"/>
          </p:nvPr>
        </p:nvSpPr>
        <p:spPr/>
        <p:txBody>
          <a:bodyPr/>
          <a:lstStyle/>
          <a:p>
            <a:fld id="{5500577B-C815-4493-8463-1354A955FC16}" type="slidenum">
              <a:rPr lang="en-IN" smtClean="0"/>
              <a:t>‹#›</a:t>
            </a:fld>
            <a:endParaRPr lang="en-IN"/>
          </a:p>
        </p:txBody>
      </p:sp>
    </p:spTree>
    <p:extLst>
      <p:ext uri="{BB962C8B-B14F-4D97-AF65-F5344CB8AC3E}">
        <p14:creationId xmlns:p14="http://schemas.microsoft.com/office/powerpoint/2010/main" val="191620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F5B8-B690-E6B2-2942-D057202784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83D2E1-9856-01D0-8E62-37ADC64944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FEFE4E-EF06-E212-C1D2-7116813651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633397-93EF-F013-9548-FA26D91F5D27}"/>
              </a:ext>
            </a:extLst>
          </p:cNvPr>
          <p:cNvSpPr>
            <a:spLocks noGrp="1"/>
          </p:cNvSpPr>
          <p:nvPr>
            <p:ph type="dt" sz="half" idx="10"/>
          </p:nvPr>
        </p:nvSpPr>
        <p:spPr/>
        <p:txBody>
          <a:bodyPr/>
          <a:lstStyle/>
          <a:p>
            <a:fld id="{4A0920B6-72BF-4FE8-AB3A-157ACEE7A950}" type="datetimeFigureOut">
              <a:rPr lang="en-IN" smtClean="0"/>
              <a:t>08-04-2025</a:t>
            </a:fld>
            <a:endParaRPr lang="en-IN"/>
          </a:p>
        </p:txBody>
      </p:sp>
      <p:sp>
        <p:nvSpPr>
          <p:cNvPr id="6" name="Footer Placeholder 5">
            <a:extLst>
              <a:ext uri="{FF2B5EF4-FFF2-40B4-BE49-F238E27FC236}">
                <a16:creationId xmlns:a16="http://schemas.microsoft.com/office/drawing/2014/main" id="{C72E7403-E7FA-DD38-206C-F2D0D2EF28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DFEF55-6ED9-FA61-A6E9-05035EC97A6F}"/>
              </a:ext>
            </a:extLst>
          </p:cNvPr>
          <p:cNvSpPr>
            <a:spLocks noGrp="1"/>
          </p:cNvSpPr>
          <p:nvPr>
            <p:ph type="sldNum" sz="quarter" idx="12"/>
          </p:nvPr>
        </p:nvSpPr>
        <p:spPr/>
        <p:txBody>
          <a:bodyPr/>
          <a:lstStyle/>
          <a:p>
            <a:fld id="{5500577B-C815-4493-8463-1354A955FC16}" type="slidenum">
              <a:rPr lang="en-IN" smtClean="0"/>
              <a:t>‹#›</a:t>
            </a:fld>
            <a:endParaRPr lang="en-IN"/>
          </a:p>
        </p:txBody>
      </p:sp>
    </p:spTree>
    <p:extLst>
      <p:ext uri="{BB962C8B-B14F-4D97-AF65-F5344CB8AC3E}">
        <p14:creationId xmlns:p14="http://schemas.microsoft.com/office/powerpoint/2010/main" val="107071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B8BB-1BA0-6AEA-39EC-71266C59A4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15CC4A-111A-C57B-FDFF-C8A28D3839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E1806D-3C66-2035-627E-B91F1CA645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A67C3AB-34D6-8AF2-AFE2-F69AA64DF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613120-63F8-AB73-BE62-2B2CE7425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336A23-90DC-DBF4-6FC0-C879D71C7ADC}"/>
              </a:ext>
            </a:extLst>
          </p:cNvPr>
          <p:cNvSpPr>
            <a:spLocks noGrp="1"/>
          </p:cNvSpPr>
          <p:nvPr>
            <p:ph type="dt" sz="half" idx="10"/>
          </p:nvPr>
        </p:nvSpPr>
        <p:spPr/>
        <p:txBody>
          <a:bodyPr/>
          <a:lstStyle/>
          <a:p>
            <a:fld id="{4A0920B6-72BF-4FE8-AB3A-157ACEE7A950}" type="datetimeFigureOut">
              <a:rPr lang="en-IN" smtClean="0"/>
              <a:t>08-04-2025</a:t>
            </a:fld>
            <a:endParaRPr lang="en-IN"/>
          </a:p>
        </p:txBody>
      </p:sp>
      <p:sp>
        <p:nvSpPr>
          <p:cNvPr id="8" name="Footer Placeholder 7">
            <a:extLst>
              <a:ext uri="{FF2B5EF4-FFF2-40B4-BE49-F238E27FC236}">
                <a16:creationId xmlns:a16="http://schemas.microsoft.com/office/drawing/2014/main" id="{7D91C726-899B-9D59-D766-8FECFE8A51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59B74A-1588-7849-2D8C-26BB36DD9CFE}"/>
              </a:ext>
            </a:extLst>
          </p:cNvPr>
          <p:cNvSpPr>
            <a:spLocks noGrp="1"/>
          </p:cNvSpPr>
          <p:nvPr>
            <p:ph type="sldNum" sz="quarter" idx="12"/>
          </p:nvPr>
        </p:nvSpPr>
        <p:spPr/>
        <p:txBody>
          <a:bodyPr/>
          <a:lstStyle/>
          <a:p>
            <a:fld id="{5500577B-C815-4493-8463-1354A955FC16}" type="slidenum">
              <a:rPr lang="en-IN" smtClean="0"/>
              <a:t>‹#›</a:t>
            </a:fld>
            <a:endParaRPr lang="en-IN"/>
          </a:p>
        </p:txBody>
      </p:sp>
    </p:spTree>
    <p:extLst>
      <p:ext uri="{BB962C8B-B14F-4D97-AF65-F5344CB8AC3E}">
        <p14:creationId xmlns:p14="http://schemas.microsoft.com/office/powerpoint/2010/main" val="395561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6741-A944-99FE-A810-4D4D19BB1D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F78D5C-9581-DD95-1C43-12447D794C5A}"/>
              </a:ext>
            </a:extLst>
          </p:cNvPr>
          <p:cNvSpPr>
            <a:spLocks noGrp="1"/>
          </p:cNvSpPr>
          <p:nvPr>
            <p:ph type="dt" sz="half" idx="10"/>
          </p:nvPr>
        </p:nvSpPr>
        <p:spPr/>
        <p:txBody>
          <a:bodyPr/>
          <a:lstStyle/>
          <a:p>
            <a:fld id="{4A0920B6-72BF-4FE8-AB3A-157ACEE7A950}" type="datetimeFigureOut">
              <a:rPr lang="en-IN" smtClean="0"/>
              <a:t>08-04-2025</a:t>
            </a:fld>
            <a:endParaRPr lang="en-IN"/>
          </a:p>
        </p:txBody>
      </p:sp>
      <p:sp>
        <p:nvSpPr>
          <p:cNvPr id="4" name="Footer Placeholder 3">
            <a:extLst>
              <a:ext uri="{FF2B5EF4-FFF2-40B4-BE49-F238E27FC236}">
                <a16:creationId xmlns:a16="http://schemas.microsoft.com/office/drawing/2014/main" id="{546F1354-CF67-7710-E5E0-663CFA9F42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597158-DD33-9473-4094-230E13A0E2BA}"/>
              </a:ext>
            </a:extLst>
          </p:cNvPr>
          <p:cNvSpPr>
            <a:spLocks noGrp="1"/>
          </p:cNvSpPr>
          <p:nvPr>
            <p:ph type="sldNum" sz="quarter" idx="12"/>
          </p:nvPr>
        </p:nvSpPr>
        <p:spPr/>
        <p:txBody>
          <a:bodyPr/>
          <a:lstStyle/>
          <a:p>
            <a:fld id="{5500577B-C815-4493-8463-1354A955FC16}" type="slidenum">
              <a:rPr lang="en-IN" smtClean="0"/>
              <a:t>‹#›</a:t>
            </a:fld>
            <a:endParaRPr lang="en-IN"/>
          </a:p>
        </p:txBody>
      </p:sp>
    </p:spTree>
    <p:extLst>
      <p:ext uri="{BB962C8B-B14F-4D97-AF65-F5344CB8AC3E}">
        <p14:creationId xmlns:p14="http://schemas.microsoft.com/office/powerpoint/2010/main" val="3459517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F5E492-BACE-32EC-8504-18CAC1DC1FDF}"/>
              </a:ext>
            </a:extLst>
          </p:cNvPr>
          <p:cNvSpPr>
            <a:spLocks noGrp="1"/>
          </p:cNvSpPr>
          <p:nvPr>
            <p:ph type="dt" sz="half" idx="10"/>
          </p:nvPr>
        </p:nvSpPr>
        <p:spPr/>
        <p:txBody>
          <a:bodyPr/>
          <a:lstStyle/>
          <a:p>
            <a:fld id="{4A0920B6-72BF-4FE8-AB3A-157ACEE7A950}" type="datetimeFigureOut">
              <a:rPr lang="en-IN" smtClean="0"/>
              <a:t>08-04-2025</a:t>
            </a:fld>
            <a:endParaRPr lang="en-IN"/>
          </a:p>
        </p:txBody>
      </p:sp>
      <p:sp>
        <p:nvSpPr>
          <p:cNvPr id="3" name="Footer Placeholder 2">
            <a:extLst>
              <a:ext uri="{FF2B5EF4-FFF2-40B4-BE49-F238E27FC236}">
                <a16:creationId xmlns:a16="http://schemas.microsoft.com/office/drawing/2014/main" id="{884DC9ED-3ED2-3C2D-BFD6-92970A70A6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06B9A1-F0CF-9CEF-C553-1B39A833D464}"/>
              </a:ext>
            </a:extLst>
          </p:cNvPr>
          <p:cNvSpPr>
            <a:spLocks noGrp="1"/>
          </p:cNvSpPr>
          <p:nvPr>
            <p:ph type="sldNum" sz="quarter" idx="12"/>
          </p:nvPr>
        </p:nvSpPr>
        <p:spPr/>
        <p:txBody>
          <a:bodyPr/>
          <a:lstStyle/>
          <a:p>
            <a:fld id="{5500577B-C815-4493-8463-1354A955FC16}" type="slidenum">
              <a:rPr lang="en-IN" smtClean="0"/>
              <a:t>‹#›</a:t>
            </a:fld>
            <a:endParaRPr lang="en-IN"/>
          </a:p>
        </p:txBody>
      </p:sp>
    </p:spTree>
    <p:extLst>
      <p:ext uri="{BB962C8B-B14F-4D97-AF65-F5344CB8AC3E}">
        <p14:creationId xmlns:p14="http://schemas.microsoft.com/office/powerpoint/2010/main" val="164634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9918-4C26-D94E-2785-5F7105CB5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048E2F-A7D6-440C-261D-0AF9077FC1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B86EFA-D2BA-966D-BA70-71BF1E10E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037BE3-7F27-979E-7A5A-6EEAFE99E54B}"/>
              </a:ext>
            </a:extLst>
          </p:cNvPr>
          <p:cNvSpPr>
            <a:spLocks noGrp="1"/>
          </p:cNvSpPr>
          <p:nvPr>
            <p:ph type="dt" sz="half" idx="10"/>
          </p:nvPr>
        </p:nvSpPr>
        <p:spPr/>
        <p:txBody>
          <a:bodyPr/>
          <a:lstStyle/>
          <a:p>
            <a:fld id="{4A0920B6-72BF-4FE8-AB3A-157ACEE7A950}" type="datetimeFigureOut">
              <a:rPr lang="en-IN" smtClean="0"/>
              <a:t>08-04-2025</a:t>
            </a:fld>
            <a:endParaRPr lang="en-IN"/>
          </a:p>
        </p:txBody>
      </p:sp>
      <p:sp>
        <p:nvSpPr>
          <p:cNvPr id="6" name="Footer Placeholder 5">
            <a:extLst>
              <a:ext uri="{FF2B5EF4-FFF2-40B4-BE49-F238E27FC236}">
                <a16:creationId xmlns:a16="http://schemas.microsoft.com/office/drawing/2014/main" id="{825584AC-3C34-E6DF-6842-BF72983042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C6C176-D603-555A-A4CC-C20682E09C87}"/>
              </a:ext>
            </a:extLst>
          </p:cNvPr>
          <p:cNvSpPr>
            <a:spLocks noGrp="1"/>
          </p:cNvSpPr>
          <p:nvPr>
            <p:ph type="sldNum" sz="quarter" idx="12"/>
          </p:nvPr>
        </p:nvSpPr>
        <p:spPr/>
        <p:txBody>
          <a:bodyPr/>
          <a:lstStyle/>
          <a:p>
            <a:fld id="{5500577B-C815-4493-8463-1354A955FC16}" type="slidenum">
              <a:rPr lang="en-IN" smtClean="0"/>
              <a:t>‹#›</a:t>
            </a:fld>
            <a:endParaRPr lang="en-IN"/>
          </a:p>
        </p:txBody>
      </p:sp>
    </p:spTree>
    <p:extLst>
      <p:ext uri="{BB962C8B-B14F-4D97-AF65-F5344CB8AC3E}">
        <p14:creationId xmlns:p14="http://schemas.microsoft.com/office/powerpoint/2010/main" val="329852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A22-0227-4C26-B866-4203588317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F9CB30-3F8E-9498-4F8F-B82EDDBE0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E30D46-7C33-F48C-952B-15D2C7BE8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42174-2E12-C22D-3B32-186EE721CD25}"/>
              </a:ext>
            </a:extLst>
          </p:cNvPr>
          <p:cNvSpPr>
            <a:spLocks noGrp="1"/>
          </p:cNvSpPr>
          <p:nvPr>
            <p:ph type="dt" sz="half" idx="10"/>
          </p:nvPr>
        </p:nvSpPr>
        <p:spPr/>
        <p:txBody>
          <a:bodyPr/>
          <a:lstStyle/>
          <a:p>
            <a:fld id="{4A0920B6-72BF-4FE8-AB3A-157ACEE7A950}" type="datetimeFigureOut">
              <a:rPr lang="en-IN" smtClean="0"/>
              <a:t>08-04-2025</a:t>
            </a:fld>
            <a:endParaRPr lang="en-IN"/>
          </a:p>
        </p:txBody>
      </p:sp>
      <p:sp>
        <p:nvSpPr>
          <p:cNvPr id="6" name="Footer Placeholder 5">
            <a:extLst>
              <a:ext uri="{FF2B5EF4-FFF2-40B4-BE49-F238E27FC236}">
                <a16:creationId xmlns:a16="http://schemas.microsoft.com/office/drawing/2014/main" id="{142F3004-9471-B267-A9A7-F6530874DF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CB0139-5FE1-D3ED-F8A0-C58AD2C380C1}"/>
              </a:ext>
            </a:extLst>
          </p:cNvPr>
          <p:cNvSpPr>
            <a:spLocks noGrp="1"/>
          </p:cNvSpPr>
          <p:nvPr>
            <p:ph type="sldNum" sz="quarter" idx="12"/>
          </p:nvPr>
        </p:nvSpPr>
        <p:spPr/>
        <p:txBody>
          <a:bodyPr/>
          <a:lstStyle/>
          <a:p>
            <a:fld id="{5500577B-C815-4493-8463-1354A955FC16}" type="slidenum">
              <a:rPr lang="en-IN" smtClean="0"/>
              <a:t>‹#›</a:t>
            </a:fld>
            <a:endParaRPr lang="en-IN"/>
          </a:p>
        </p:txBody>
      </p:sp>
    </p:spTree>
    <p:extLst>
      <p:ext uri="{BB962C8B-B14F-4D97-AF65-F5344CB8AC3E}">
        <p14:creationId xmlns:p14="http://schemas.microsoft.com/office/powerpoint/2010/main" val="207573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7A160-0AE6-CC85-BA30-8DB5887F7B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C3C8BA-AA99-1F2B-3852-49C6192A5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D9E19-4687-7EB2-BE33-EF14F574F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920B6-72BF-4FE8-AB3A-157ACEE7A950}" type="datetimeFigureOut">
              <a:rPr lang="en-IN" smtClean="0"/>
              <a:t>08-04-2025</a:t>
            </a:fld>
            <a:endParaRPr lang="en-IN"/>
          </a:p>
        </p:txBody>
      </p:sp>
      <p:sp>
        <p:nvSpPr>
          <p:cNvPr id="5" name="Footer Placeholder 4">
            <a:extLst>
              <a:ext uri="{FF2B5EF4-FFF2-40B4-BE49-F238E27FC236}">
                <a16:creationId xmlns:a16="http://schemas.microsoft.com/office/drawing/2014/main" id="{7673B873-7D23-D4AA-B59D-133FD614AA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6FF030-0014-3DD3-5F5E-69BC0BC26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0577B-C815-4493-8463-1354A955FC16}" type="slidenum">
              <a:rPr lang="en-IN" smtClean="0"/>
              <a:t>‹#›</a:t>
            </a:fld>
            <a:endParaRPr lang="en-IN"/>
          </a:p>
        </p:txBody>
      </p:sp>
    </p:spTree>
    <p:extLst>
      <p:ext uri="{BB962C8B-B14F-4D97-AF65-F5344CB8AC3E}">
        <p14:creationId xmlns:p14="http://schemas.microsoft.com/office/powerpoint/2010/main" val="2977492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9ECE-B12F-4ECD-109B-34DB9D95E2E4}"/>
              </a:ext>
            </a:extLst>
          </p:cNvPr>
          <p:cNvSpPr>
            <a:spLocks noGrp="1"/>
          </p:cNvSpPr>
          <p:nvPr>
            <p:ph type="ctrTitle"/>
          </p:nvPr>
        </p:nvSpPr>
        <p:spPr>
          <a:xfrm>
            <a:off x="1524000" y="1122362"/>
            <a:ext cx="9144000" cy="1934347"/>
          </a:xfrm>
        </p:spPr>
        <p:txBody>
          <a:bodyPr>
            <a:noAutofit/>
          </a:bodyPr>
          <a:lstStyle/>
          <a:p>
            <a:pPr>
              <a:lnSpc>
                <a:spcPct val="150000"/>
              </a:lnSpc>
            </a:pPr>
            <a:r>
              <a:rPr lang="en-IN" sz="4400" dirty="0">
                <a:solidFill>
                  <a:schemeClr val="accent2"/>
                </a:solidFill>
                <a:latin typeface="Times New Roman" panose="02020603050405020304" pitchFamily="18" charset="0"/>
                <a:cs typeface="Times New Roman" panose="02020603050405020304" pitchFamily="18" charset="0"/>
              </a:rPr>
              <a:t>Module -3</a:t>
            </a:r>
            <a:br>
              <a:rPr lang="en-IN" sz="4400" dirty="0">
                <a:solidFill>
                  <a:schemeClr val="accent2"/>
                </a:solidFill>
                <a:latin typeface="Times New Roman" panose="02020603050405020304" pitchFamily="18" charset="0"/>
                <a:cs typeface="Times New Roman" panose="02020603050405020304" pitchFamily="18" charset="0"/>
              </a:rPr>
            </a:br>
            <a:r>
              <a:rPr lang="en-IN" sz="4400" dirty="0">
                <a:solidFill>
                  <a:schemeClr val="accent2"/>
                </a:solidFill>
                <a:latin typeface="Times New Roman" panose="02020603050405020304" pitchFamily="18" charset="0"/>
                <a:cs typeface="Times New Roman" panose="02020603050405020304" pitchFamily="18" charset="0"/>
              </a:rPr>
              <a:t>Chapter-1</a:t>
            </a:r>
          </a:p>
        </p:txBody>
      </p:sp>
      <p:sp>
        <p:nvSpPr>
          <p:cNvPr id="3" name="Subtitle 2">
            <a:extLst>
              <a:ext uri="{FF2B5EF4-FFF2-40B4-BE49-F238E27FC236}">
                <a16:creationId xmlns:a16="http://schemas.microsoft.com/office/drawing/2014/main" id="{0BEBCEB7-8F44-80BC-4D3F-40260CCDB756}"/>
              </a:ext>
            </a:extLst>
          </p:cNvPr>
          <p:cNvSpPr>
            <a:spLocks noGrp="1"/>
          </p:cNvSpPr>
          <p:nvPr>
            <p:ph type="subTitle" idx="1"/>
          </p:nvPr>
        </p:nvSpPr>
        <p:spPr>
          <a:xfrm>
            <a:off x="1524000" y="3323453"/>
            <a:ext cx="9144000" cy="1934347"/>
          </a:xfrm>
        </p:spPr>
        <p:txBody>
          <a:bodyPr>
            <a:normAutofit/>
          </a:bodyPr>
          <a:lstStyle/>
          <a:p>
            <a:r>
              <a:rPr lang="en-IN" sz="4000" dirty="0">
                <a:solidFill>
                  <a:schemeClr val="accent4">
                    <a:lumMod val="75000"/>
                  </a:schemeClr>
                </a:solidFill>
                <a:latin typeface="Times New Roman" panose="02020603050405020304" pitchFamily="18" charset="0"/>
                <a:cs typeface="Times New Roman" panose="02020603050405020304" pitchFamily="18" charset="0"/>
              </a:rPr>
              <a:t>Database Design Theory</a:t>
            </a:r>
          </a:p>
        </p:txBody>
      </p:sp>
    </p:spTree>
    <p:extLst>
      <p:ext uri="{BB962C8B-B14F-4D97-AF65-F5344CB8AC3E}">
        <p14:creationId xmlns:p14="http://schemas.microsoft.com/office/powerpoint/2010/main" val="3794037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6B745-FF13-D59E-D91D-D9E01316EE3C}"/>
              </a:ext>
            </a:extLst>
          </p:cNvPr>
          <p:cNvSpPr>
            <a:spLocks noGrp="1"/>
          </p:cNvSpPr>
          <p:nvPr>
            <p:ph type="title"/>
          </p:nvPr>
        </p:nvSpPr>
        <p:spPr>
          <a:xfrm>
            <a:off x="838200" y="2"/>
            <a:ext cx="10515600" cy="770020"/>
          </a:xfrm>
        </p:spPr>
        <p:txBody>
          <a:bodyPr/>
          <a:lstStyle/>
          <a:p>
            <a:r>
              <a:rPr lang="en-IN" sz="4400" b="1" dirty="0">
                <a:latin typeface="Times New Roman" panose="02020603050405020304" pitchFamily="18" charset="0"/>
                <a:cs typeface="Times New Roman" panose="02020603050405020304" pitchFamily="18" charset="0"/>
              </a:rPr>
              <a:t>ANOMALIES</a:t>
            </a:r>
            <a:endParaRPr lang="en-IN" dirty="0"/>
          </a:p>
        </p:txBody>
      </p:sp>
      <p:sp>
        <p:nvSpPr>
          <p:cNvPr id="3" name="Content Placeholder 2">
            <a:extLst>
              <a:ext uri="{FF2B5EF4-FFF2-40B4-BE49-F238E27FC236}">
                <a16:creationId xmlns:a16="http://schemas.microsoft.com/office/drawing/2014/main" id="{AC9795A8-2D0C-F226-335A-E0B75BEEBC04}"/>
              </a:ext>
            </a:extLst>
          </p:cNvPr>
          <p:cNvSpPr>
            <a:spLocks noGrp="1"/>
          </p:cNvSpPr>
          <p:nvPr>
            <p:ph idx="1"/>
          </p:nvPr>
        </p:nvSpPr>
        <p:spPr>
          <a:xfrm>
            <a:off x="409074" y="457200"/>
            <a:ext cx="11357810" cy="6400800"/>
          </a:xfrm>
        </p:spPr>
        <p:txBody>
          <a:bodyPr>
            <a:normAutofit fontScale="25000" lnSpcReduction="20000"/>
          </a:bodyPr>
          <a:lstStyle/>
          <a:p>
            <a:pPr>
              <a:lnSpc>
                <a:spcPct val="170000"/>
              </a:lnSpc>
            </a:pPr>
            <a:r>
              <a:rPr lang="en-IN" sz="11200" dirty="0">
                <a:latin typeface="Times New Roman" panose="02020603050405020304" pitchFamily="18" charset="0"/>
                <a:cs typeface="Times New Roman" panose="02020603050405020304" pitchFamily="18" charset="0"/>
              </a:rPr>
              <a:t>It is a fault occurs in a database due to the poor design of the database or storing the data in flat database.</a:t>
            </a:r>
          </a:p>
          <a:p>
            <a:pPr>
              <a:lnSpc>
                <a:spcPct val="170000"/>
              </a:lnSpc>
            </a:pPr>
            <a:r>
              <a:rPr lang="en-IN" sz="11200" dirty="0">
                <a:latin typeface="Times New Roman" panose="02020603050405020304" pitchFamily="18" charset="0"/>
                <a:cs typeface="Times New Roman" panose="02020603050405020304" pitchFamily="18" charset="0"/>
              </a:rPr>
              <a:t>Three types of anomalies</a:t>
            </a:r>
          </a:p>
          <a:p>
            <a:pPr lvl="1">
              <a:lnSpc>
                <a:spcPct val="170000"/>
              </a:lnSpc>
            </a:pPr>
            <a:r>
              <a:rPr lang="en-IN" sz="11200" b="1" dirty="0">
                <a:latin typeface="Times New Roman" panose="02020603050405020304" pitchFamily="18" charset="0"/>
                <a:cs typeface="Times New Roman" panose="02020603050405020304" pitchFamily="18" charset="0"/>
              </a:rPr>
              <a:t>Insertion anomaly</a:t>
            </a:r>
          </a:p>
          <a:p>
            <a:pPr lvl="2">
              <a:lnSpc>
                <a:spcPct val="170000"/>
              </a:lnSpc>
            </a:pPr>
            <a:r>
              <a:rPr lang="en-IN" sz="11200" dirty="0">
                <a:latin typeface="Times New Roman" panose="02020603050405020304" pitchFamily="18" charset="0"/>
                <a:cs typeface="Times New Roman" panose="02020603050405020304" pitchFamily="18" charset="0"/>
              </a:rPr>
              <a:t>Occurs during inserting data </a:t>
            </a:r>
          </a:p>
          <a:p>
            <a:pPr lvl="2">
              <a:lnSpc>
                <a:spcPct val="170000"/>
              </a:lnSpc>
            </a:pPr>
            <a:r>
              <a:rPr lang="en-IN" sz="11200" dirty="0">
                <a:latin typeface="Times New Roman" panose="02020603050405020304" pitchFamily="18" charset="0"/>
                <a:cs typeface="Times New Roman" panose="02020603050405020304" pitchFamily="18" charset="0"/>
              </a:rPr>
              <a:t>Unable to insert without presence of other attribute.</a:t>
            </a:r>
          </a:p>
          <a:p>
            <a:pPr lvl="1">
              <a:lnSpc>
                <a:spcPct val="170000"/>
              </a:lnSpc>
            </a:pPr>
            <a:r>
              <a:rPr lang="en-IN" sz="11200" b="1" dirty="0">
                <a:latin typeface="Times New Roman" panose="02020603050405020304" pitchFamily="18" charset="0"/>
                <a:cs typeface="Times New Roman" panose="02020603050405020304" pitchFamily="18" charset="0"/>
              </a:rPr>
              <a:t>Deletion anomaly</a:t>
            </a:r>
          </a:p>
          <a:p>
            <a:pPr lvl="2">
              <a:lnSpc>
                <a:spcPct val="170000"/>
              </a:lnSpc>
            </a:pPr>
            <a:r>
              <a:rPr lang="en-IN" sz="11200" dirty="0">
                <a:latin typeface="Times New Roman" panose="02020603050405020304" pitchFamily="18" charset="0"/>
                <a:cs typeface="Times New Roman" panose="02020603050405020304" pitchFamily="18" charset="0"/>
              </a:rPr>
              <a:t>Occurs during deletion of data</a:t>
            </a:r>
          </a:p>
          <a:p>
            <a:pPr lvl="2">
              <a:lnSpc>
                <a:spcPct val="170000"/>
              </a:lnSpc>
            </a:pPr>
            <a:r>
              <a:rPr lang="en-IN" sz="11200" dirty="0">
                <a:latin typeface="Times New Roman" panose="02020603050405020304" pitchFamily="18" charset="0"/>
                <a:cs typeface="Times New Roman" panose="02020603050405020304" pitchFamily="18" charset="0"/>
              </a:rPr>
              <a:t>If some data is deleted with the deletion of other data.</a:t>
            </a:r>
          </a:p>
          <a:p>
            <a:endParaRPr lang="en-IN" dirty="0"/>
          </a:p>
        </p:txBody>
      </p:sp>
    </p:spTree>
    <p:extLst>
      <p:ext uri="{BB962C8B-B14F-4D97-AF65-F5344CB8AC3E}">
        <p14:creationId xmlns:p14="http://schemas.microsoft.com/office/powerpoint/2010/main" val="341814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35B7B-0F5A-7FB1-D11D-865A7746717E}"/>
              </a:ext>
            </a:extLst>
          </p:cNvPr>
          <p:cNvSpPr>
            <a:spLocks noGrp="1"/>
          </p:cNvSpPr>
          <p:nvPr>
            <p:ph idx="1"/>
          </p:nvPr>
        </p:nvSpPr>
        <p:spPr>
          <a:xfrm>
            <a:off x="838200" y="276726"/>
            <a:ext cx="10515600" cy="6424863"/>
          </a:xfrm>
        </p:spPr>
        <p:txBody>
          <a:bodyPr>
            <a:normAutofit fontScale="25000" lnSpcReduction="20000"/>
          </a:bodyPr>
          <a:lstStyle/>
          <a:p>
            <a:pPr lvl="1">
              <a:lnSpc>
                <a:spcPct val="170000"/>
              </a:lnSpc>
            </a:pPr>
            <a:r>
              <a:rPr lang="en-IN" sz="11200" b="1" dirty="0" err="1">
                <a:latin typeface="Times New Roman" panose="02020603050405020304" pitchFamily="18" charset="0"/>
                <a:cs typeface="Times New Roman" panose="02020603050405020304" pitchFamily="18" charset="0"/>
              </a:rPr>
              <a:t>Updation</a:t>
            </a:r>
            <a:r>
              <a:rPr lang="en-IN" sz="11200" b="1" dirty="0">
                <a:latin typeface="Times New Roman" panose="02020603050405020304" pitchFamily="18" charset="0"/>
                <a:cs typeface="Times New Roman" panose="02020603050405020304" pitchFamily="18" charset="0"/>
              </a:rPr>
              <a:t> anomaly</a:t>
            </a:r>
          </a:p>
          <a:p>
            <a:pPr lvl="2">
              <a:lnSpc>
                <a:spcPct val="170000"/>
              </a:lnSpc>
            </a:pPr>
            <a:r>
              <a:rPr lang="en-IN" sz="11200" dirty="0">
                <a:latin typeface="Times New Roman" panose="02020603050405020304" pitchFamily="18" charset="0"/>
                <a:cs typeface="Times New Roman" panose="02020603050405020304" pitchFamily="18" charset="0"/>
              </a:rPr>
              <a:t>Occurs during updating the data.</a:t>
            </a:r>
          </a:p>
          <a:p>
            <a:pPr lvl="2">
              <a:lnSpc>
                <a:spcPct val="170000"/>
              </a:lnSpc>
            </a:pPr>
            <a:r>
              <a:rPr lang="en-IN" sz="11200" dirty="0">
                <a:latin typeface="Times New Roman" panose="02020603050405020304" pitchFamily="18" charset="0"/>
                <a:cs typeface="Times New Roman" panose="02020603050405020304" pitchFamily="18" charset="0"/>
              </a:rPr>
              <a:t>If table consist of redundancy </a:t>
            </a:r>
            <a:r>
              <a:rPr lang="en-IN" sz="11200" dirty="0" err="1">
                <a:latin typeface="Times New Roman" panose="02020603050405020304" pitchFamily="18" charset="0"/>
                <a:cs typeface="Times New Roman" panose="02020603050405020304" pitchFamily="18" charset="0"/>
              </a:rPr>
              <a:t>updation</a:t>
            </a:r>
            <a:r>
              <a:rPr lang="en-IN" sz="11200" dirty="0">
                <a:latin typeface="Times New Roman" panose="02020603050405020304" pitchFamily="18" charset="0"/>
                <a:cs typeface="Times New Roman" panose="02020603050405020304" pitchFamily="18" charset="0"/>
              </a:rPr>
              <a:t> anomaly occur. </a:t>
            </a:r>
          </a:p>
          <a:p>
            <a:pPr>
              <a:lnSpc>
                <a:spcPct val="170000"/>
              </a:lnSpc>
            </a:pPr>
            <a:r>
              <a:rPr lang="en-IN" sz="11200" dirty="0">
                <a:latin typeface="Times New Roman" panose="02020603050405020304" pitchFamily="18" charset="0"/>
                <a:cs typeface="Times New Roman" panose="02020603050405020304" pitchFamily="18" charset="0"/>
              </a:rPr>
              <a:t>One way to avoid this anomaly is to use NORMALIZTION OR DECOMPOSITION(lossless decomposition)</a:t>
            </a:r>
          </a:p>
          <a:p>
            <a:pPr>
              <a:lnSpc>
                <a:spcPct val="170000"/>
              </a:lnSpc>
            </a:pPr>
            <a:r>
              <a:rPr lang="en-IN" sz="11200" b="1" dirty="0">
                <a:latin typeface="Times New Roman" panose="02020603050405020304" pitchFamily="18" charset="0"/>
                <a:cs typeface="Times New Roman" panose="02020603050405020304" pitchFamily="18" charset="0"/>
              </a:rPr>
              <a:t>Normalization or Decomposition </a:t>
            </a:r>
            <a:r>
              <a:rPr lang="en-IN" sz="11200" dirty="0">
                <a:latin typeface="Times New Roman" panose="02020603050405020304" pitchFamily="18" charset="0"/>
                <a:cs typeface="Times New Roman" panose="02020603050405020304" pitchFamily="18" charset="0"/>
              </a:rPr>
              <a:t>means dividing the table into different tables (sub tables) , splitting and joining both are called as normalization or decomposition.</a:t>
            </a:r>
          </a:p>
          <a:p>
            <a:endParaRPr lang="en-IN" dirty="0"/>
          </a:p>
        </p:txBody>
      </p:sp>
    </p:spTree>
    <p:extLst>
      <p:ext uri="{BB962C8B-B14F-4D97-AF65-F5344CB8AC3E}">
        <p14:creationId xmlns:p14="http://schemas.microsoft.com/office/powerpoint/2010/main" val="129220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8528DA-8168-33FB-F10A-5B16BCCE3E62}"/>
              </a:ext>
            </a:extLst>
          </p:cNvPr>
          <p:cNvSpPr>
            <a:spLocks noGrp="1"/>
          </p:cNvSpPr>
          <p:nvPr>
            <p:ph type="title"/>
          </p:nvPr>
        </p:nvSpPr>
        <p:spPr>
          <a:xfrm>
            <a:off x="839788" y="318655"/>
            <a:ext cx="6974176" cy="762000"/>
          </a:xfrm>
        </p:spPr>
        <p:txBody>
          <a:bodyPr>
            <a:normAutofit/>
          </a:bodyPr>
          <a:lstStyle/>
          <a:p>
            <a:r>
              <a:rPr lang="en-IN" sz="4000" b="1" dirty="0">
                <a:latin typeface="Times New Roman" panose="02020603050405020304" pitchFamily="18" charset="0"/>
                <a:cs typeface="Times New Roman" panose="02020603050405020304" pitchFamily="18" charset="0"/>
              </a:rPr>
              <a:t>Student-Course</a:t>
            </a:r>
          </a:p>
        </p:txBody>
      </p:sp>
      <p:graphicFrame>
        <p:nvGraphicFramePr>
          <p:cNvPr id="5" name="Content Placeholder 4">
            <a:extLst>
              <a:ext uri="{FF2B5EF4-FFF2-40B4-BE49-F238E27FC236}">
                <a16:creationId xmlns:a16="http://schemas.microsoft.com/office/drawing/2014/main" id="{A6314B01-9ED7-B23A-8540-61BB4B20153C}"/>
              </a:ext>
            </a:extLst>
          </p:cNvPr>
          <p:cNvGraphicFramePr>
            <a:graphicFrameLocks noGrp="1"/>
          </p:cNvGraphicFramePr>
          <p:nvPr>
            <p:ph type="pic" idx="1"/>
            <p:extLst>
              <p:ext uri="{D42A27DB-BD31-4B8C-83A1-F6EECF244321}">
                <p14:modId xmlns:p14="http://schemas.microsoft.com/office/powerpoint/2010/main" val="1107628775"/>
              </p:ext>
            </p:extLst>
          </p:nvPr>
        </p:nvGraphicFramePr>
        <p:xfrm>
          <a:off x="469286" y="1246909"/>
          <a:ext cx="11021471" cy="4973780"/>
        </p:xfrm>
        <a:graphic>
          <a:graphicData uri="http://schemas.openxmlformats.org/drawingml/2006/table">
            <a:tbl>
              <a:tblPr firstRow="1" bandRow="1">
                <a:tableStyleId>{5C22544A-7EE6-4342-B048-85BDC9FD1C3A}</a:tableStyleId>
              </a:tblPr>
              <a:tblGrid>
                <a:gridCol w="1952729">
                  <a:extLst>
                    <a:ext uri="{9D8B030D-6E8A-4147-A177-3AD203B41FA5}">
                      <a16:colId xmlns:a16="http://schemas.microsoft.com/office/drawing/2014/main" val="1892479985"/>
                    </a:ext>
                  </a:extLst>
                </a:gridCol>
                <a:gridCol w="1952729">
                  <a:extLst>
                    <a:ext uri="{9D8B030D-6E8A-4147-A177-3AD203B41FA5}">
                      <a16:colId xmlns:a16="http://schemas.microsoft.com/office/drawing/2014/main" val="3013122754"/>
                    </a:ext>
                  </a:extLst>
                </a:gridCol>
                <a:gridCol w="2887664">
                  <a:extLst>
                    <a:ext uri="{9D8B030D-6E8A-4147-A177-3AD203B41FA5}">
                      <a16:colId xmlns:a16="http://schemas.microsoft.com/office/drawing/2014/main" val="3315729833"/>
                    </a:ext>
                  </a:extLst>
                </a:gridCol>
                <a:gridCol w="2447317">
                  <a:extLst>
                    <a:ext uri="{9D8B030D-6E8A-4147-A177-3AD203B41FA5}">
                      <a16:colId xmlns:a16="http://schemas.microsoft.com/office/drawing/2014/main" val="3010488147"/>
                    </a:ext>
                  </a:extLst>
                </a:gridCol>
                <a:gridCol w="1781032">
                  <a:extLst>
                    <a:ext uri="{9D8B030D-6E8A-4147-A177-3AD203B41FA5}">
                      <a16:colId xmlns:a16="http://schemas.microsoft.com/office/drawing/2014/main" val="441328991"/>
                    </a:ext>
                  </a:extLst>
                </a:gridCol>
              </a:tblGrid>
              <a:tr h="710540">
                <a:tc>
                  <a:txBody>
                    <a:bodyPr/>
                    <a:lstStyle/>
                    <a:p>
                      <a:r>
                        <a:rPr lang="en-IN" sz="2800" u="sng" dirty="0" err="1">
                          <a:latin typeface="Times New Roman" panose="02020603050405020304" pitchFamily="18" charset="0"/>
                          <a:cs typeface="Times New Roman" panose="02020603050405020304" pitchFamily="18" charset="0"/>
                        </a:rPr>
                        <a:t>Stu_id</a:t>
                      </a:r>
                      <a:endParaRPr lang="en-IN" sz="2800" u="sng"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Stu_name</a:t>
                      </a:r>
                    </a:p>
                  </a:txBody>
                  <a:tcPr/>
                </a:tc>
                <a:tc>
                  <a:txBody>
                    <a:bodyPr/>
                    <a:lstStyle/>
                    <a:p>
                      <a:r>
                        <a:rPr lang="en-IN" sz="2800" dirty="0">
                          <a:latin typeface="Times New Roman" panose="02020603050405020304" pitchFamily="18" charset="0"/>
                          <a:cs typeface="Times New Roman" panose="02020603050405020304" pitchFamily="18" charset="0"/>
                        </a:rPr>
                        <a:t>Address</a:t>
                      </a:r>
                    </a:p>
                  </a:txBody>
                  <a:tcPr/>
                </a:tc>
                <a:tc>
                  <a:txBody>
                    <a:bodyPr/>
                    <a:lstStyle/>
                    <a:p>
                      <a:r>
                        <a:rPr lang="en-IN" sz="2800" u="sng" dirty="0" err="1">
                          <a:latin typeface="Times New Roman" panose="02020603050405020304" pitchFamily="18" charset="0"/>
                          <a:cs typeface="Times New Roman" panose="02020603050405020304" pitchFamily="18" charset="0"/>
                        </a:rPr>
                        <a:t>Course_Title</a:t>
                      </a:r>
                      <a:endParaRPr lang="en-IN" sz="2800" u="sng"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Duration</a:t>
                      </a:r>
                    </a:p>
                  </a:txBody>
                  <a:tcPr/>
                </a:tc>
                <a:extLst>
                  <a:ext uri="{0D108BD9-81ED-4DB2-BD59-A6C34878D82A}">
                    <a16:rowId xmlns:a16="http://schemas.microsoft.com/office/drawing/2014/main" val="3348731213"/>
                  </a:ext>
                </a:extLst>
              </a:tr>
              <a:tr h="710540">
                <a:tc>
                  <a:txBody>
                    <a:bodyPr/>
                    <a:lstStyle/>
                    <a:p>
                      <a:r>
                        <a:rPr lang="en-IN" sz="2800" dirty="0">
                          <a:latin typeface="Times New Roman" panose="02020603050405020304" pitchFamily="18" charset="0"/>
                          <a:cs typeface="Times New Roman" panose="02020603050405020304" pitchFamily="18" charset="0"/>
                        </a:rPr>
                        <a:t>100</a:t>
                      </a:r>
                    </a:p>
                  </a:txBody>
                  <a:tcPr/>
                </a:tc>
                <a:tc>
                  <a:txBody>
                    <a:bodyPr/>
                    <a:lstStyle/>
                    <a:p>
                      <a:r>
                        <a:rPr lang="en-IN" sz="2800" dirty="0">
                          <a:latin typeface="Times New Roman" panose="02020603050405020304" pitchFamily="18" charset="0"/>
                          <a:cs typeface="Times New Roman" panose="02020603050405020304" pitchFamily="18" charset="0"/>
                        </a:rPr>
                        <a:t>Rakshitha</a:t>
                      </a:r>
                    </a:p>
                  </a:txBody>
                  <a:tcPr/>
                </a:tc>
                <a:tc>
                  <a:txBody>
                    <a:bodyPr/>
                    <a:lstStyle/>
                    <a:p>
                      <a:r>
                        <a:rPr lang="en-IN" sz="2800" dirty="0">
                          <a:latin typeface="Times New Roman" panose="02020603050405020304" pitchFamily="18" charset="0"/>
                          <a:cs typeface="Times New Roman" panose="02020603050405020304" pitchFamily="18" charset="0"/>
                        </a:rPr>
                        <a:t>Bangalore</a:t>
                      </a:r>
                    </a:p>
                  </a:txBody>
                  <a:tcPr/>
                </a:tc>
                <a:tc>
                  <a:txBody>
                    <a:bodyPr/>
                    <a:lstStyle/>
                    <a:p>
                      <a:r>
                        <a:rPr lang="en-IN" sz="2800" dirty="0">
                          <a:latin typeface="Times New Roman" panose="02020603050405020304" pitchFamily="18" charset="0"/>
                          <a:cs typeface="Times New Roman" panose="02020603050405020304" pitchFamily="18" charset="0"/>
                        </a:rPr>
                        <a:t>Python</a:t>
                      </a:r>
                    </a:p>
                  </a:txBody>
                  <a:tcPr/>
                </a:tc>
                <a:tc>
                  <a:txBody>
                    <a:bodyPr/>
                    <a:lstStyle/>
                    <a:p>
                      <a:r>
                        <a:rPr lang="en-IN" sz="28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3134963300"/>
                  </a:ext>
                </a:extLst>
              </a:tr>
              <a:tr h="710540">
                <a:tc>
                  <a:txBody>
                    <a:bodyPr/>
                    <a:lstStyle/>
                    <a:p>
                      <a:r>
                        <a:rPr lang="en-IN" sz="2800" dirty="0">
                          <a:latin typeface="Times New Roman" panose="02020603050405020304" pitchFamily="18" charset="0"/>
                          <a:cs typeface="Times New Roman" panose="02020603050405020304" pitchFamily="18" charset="0"/>
                        </a:rPr>
                        <a:t>100</a:t>
                      </a:r>
                    </a:p>
                  </a:txBody>
                  <a:tcPr/>
                </a:tc>
                <a:tc>
                  <a:txBody>
                    <a:bodyPr/>
                    <a:lstStyle/>
                    <a:p>
                      <a:r>
                        <a:rPr lang="en-IN" sz="2800" dirty="0">
                          <a:latin typeface="Times New Roman" panose="02020603050405020304" pitchFamily="18" charset="0"/>
                          <a:cs typeface="Times New Roman" panose="02020603050405020304" pitchFamily="18" charset="0"/>
                        </a:rPr>
                        <a:t>Rakshitha</a:t>
                      </a:r>
                    </a:p>
                  </a:txBody>
                  <a:tcPr/>
                </a:tc>
                <a:tc>
                  <a:txBody>
                    <a:bodyPr/>
                    <a:lstStyle/>
                    <a:p>
                      <a:r>
                        <a:rPr lang="en-IN" sz="2800" dirty="0">
                          <a:latin typeface="Times New Roman" panose="02020603050405020304" pitchFamily="18" charset="0"/>
                          <a:cs typeface="Times New Roman" panose="02020603050405020304" pitchFamily="18" charset="0"/>
                        </a:rPr>
                        <a:t>Bangalore</a:t>
                      </a:r>
                    </a:p>
                  </a:txBody>
                  <a:tcPr/>
                </a:tc>
                <a:tc>
                  <a:txBody>
                    <a:bodyPr/>
                    <a:lstStyle/>
                    <a:p>
                      <a:r>
                        <a:rPr lang="en-IN" sz="2800" dirty="0">
                          <a:latin typeface="Times New Roman" panose="02020603050405020304" pitchFamily="18" charset="0"/>
                          <a:cs typeface="Times New Roman" panose="02020603050405020304" pitchFamily="18" charset="0"/>
                        </a:rPr>
                        <a:t>Java</a:t>
                      </a:r>
                    </a:p>
                  </a:txBody>
                  <a:tcPr/>
                </a:tc>
                <a:tc>
                  <a:txBody>
                    <a:bodyPr/>
                    <a:lstStyle/>
                    <a:p>
                      <a:r>
                        <a:rPr lang="en-IN" sz="28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3482628103"/>
                  </a:ext>
                </a:extLst>
              </a:tr>
              <a:tr h="710540">
                <a:tc>
                  <a:txBody>
                    <a:bodyPr/>
                    <a:lstStyle/>
                    <a:p>
                      <a:r>
                        <a:rPr lang="en-IN" sz="2800" dirty="0">
                          <a:latin typeface="Times New Roman" panose="02020603050405020304" pitchFamily="18" charset="0"/>
                          <a:cs typeface="Times New Roman" panose="02020603050405020304" pitchFamily="18" charset="0"/>
                        </a:rPr>
                        <a:t>101</a:t>
                      </a:r>
                    </a:p>
                  </a:txBody>
                  <a:tcPr/>
                </a:tc>
                <a:tc>
                  <a:txBody>
                    <a:bodyPr/>
                    <a:lstStyle/>
                    <a:p>
                      <a:r>
                        <a:rPr lang="en-IN" sz="2800" dirty="0">
                          <a:latin typeface="Times New Roman" panose="02020603050405020304" pitchFamily="18" charset="0"/>
                          <a:cs typeface="Times New Roman" panose="02020603050405020304" pitchFamily="18" charset="0"/>
                        </a:rPr>
                        <a:t>Manjula</a:t>
                      </a:r>
                    </a:p>
                  </a:txBody>
                  <a:tcPr/>
                </a:tc>
                <a:tc>
                  <a:txBody>
                    <a:bodyPr/>
                    <a:lstStyle/>
                    <a:p>
                      <a:r>
                        <a:rPr lang="en-IN" sz="2800" dirty="0">
                          <a:latin typeface="Times New Roman" panose="02020603050405020304" pitchFamily="18" charset="0"/>
                          <a:cs typeface="Times New Roman" panose="02020603050405020304" pitchFamily="18" charset="0"/>
                        </a:rPr>
                        <a:t>Mysore</a:t>
                      </a:r>
                    </a:p>
                  </a:txBody>
                  <a:tcPr/>
                </a:tc>
                <a:tc>
                  <a:txBody>
                    <a:bodyPr/>
                    <a:lstStyle/>
                    <a:p>
                      <a:r>
                        <a:rPr lang="en-IN" sz="2800" dirty="0">
                          <a:latin typeface="Times New Roman" panose="02020603050405020304" pitchFamily="18" charset="0"/>
                          <a:cs typeface="Times New Roman" panose="02020603050405020304" pitchFamily="18" charset="0"/>
                        </a:rPr>
                        <a:t>C</a:t>
                      </a:r>
                    </a:p>
                  </a:txBody>
                  <a:tcPr/>
                </a:tc>
                <a:tc>
                  <a:txBody>
                    <a:bodyPr/>
                    <a:lstStyle/>
                    <a:p>
                      <a:r>
                        <a:rPr lang="en-IN" sz="28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1922223945"/>
                  </a:ext>
                </a:extLst>
              </a:tr>
              <a:tr h="710540">
                <a:tc>
                  <a:txBody>
                    <a:bodyPr/>
                    <a:lstStyle/>
                    <a:p>
                      <a:r>
                        <a:rPr lang="en-IN" sz="2800" dirty="0">
                          <a:latin typeface="Times New Roman" panose="02020603050405020304" pitchFamily="18" charset="0"/>
                          <a:cs typeface="Times New Roman" panose="02020603050405020304" pitchFamily="18" charset="0"/>
                        </a:rPr>
                        <a:t>102</a:t>
                      </a:r>
                    </a:p>
                  </a:txBody>
                  <a:tcPr/>
                </a:tc>
                <a:tc>
                  <a:txBody>
                    <a:bodyPr/>
                    <a:lstStyle/>
                    <a:p>
                      <a:r>
                        <a:rPr lang="en-IN" sz="2800" dirty="0">
                          <a:latin typeface="Times New Roman" panose="02020603050405020304" pitchFamily="18" charset="0"/>
                          <a:cs typeface="Times New Roman" panose="02020603050405020304" pitchFamily="18" charset="0"/>
                        </a:rPr>
                        <a:t>Ashok</a:t>
                      </a:r>
                    </a:p>
                  </a:txBody>
                  <a:tcPr/>
                </a:tc>
                <a:tc>
                  <a:txBody>
                    <a:bodyPr/>
                    <a:lstStyle/>
                    <a:p>
                      <a:r>
                        <a:rPr lang="en-IN" sz="2800" dirty="0" err="1">
                          <a:latin typeface="Times New Roman" panose="02020603050405020304" pitchFamily="18" charset="0"/>
                          <a:cs typeface="Times New Roman" panose="02020603050405020304" pitchFamily="18" charset="0"/>
                        </a:rPr>
                        <a:t>Krishnagiri</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Python </a:t>
                      </a:r>
                    </a:p>
                  </a:txBody>
                  <a:tcPr/>
                </a:tc>
                <a:tc>
                  <a:txBody>
                    <a:bodyPr/>
                    <a:lstStyle/>
                    <a:p>
                      <a:r>
                        <a:rPr lang="en-IN" sz="2800"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017450479"/>
                  </a:ext>
                </a:extLst>
              </a:tr>
              <a:tr h="710540">
                <a:tc>
                  <a:txBody>
                    <a:bodyPr/>
                    <a:lstStyle/>
                    <a:p>
                      <a:r>
                        <a:rPr lang="en-IN" sz="2800" dirty="0">
                          <a:latin typeface="Times New Roman" panose="02020603050405020304" pitchFamily="18" charset="0"/>
                          <a:cs typeface="Times New Roman" panose="02020603050405020304" pitchFamily="18" charset="0"/>
                        </a:rPr>
                        <a:t>103</a:t>
                      </a:r>
                    </a:p>
                  </a:txBody>
                  <a:tcPr/>
                </a:tc>
                <a:tc>
                  <a:txBody>
                    <a:bodyPr/>
                    <a:lstStyle/>
                    <a:p>
                      <a:r>
                        <a:rPr lang="en-IN" sz="2800" dirty="0">
                          <a:latin typeface="Times New Roman" panose="02020603050405020304" pitchFamily="18" charset="0"/>
                          <a:cs typeface="Times New Roman" panose="02020603050405020304" pitchFamily="18" charset="0"/>
                        </a:rPr>
                        <a:t>Mahesh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err="1">
                          <a:latin typeface="Times New Roman" panose="02020603050405020304" pitchFamily="18" charset="0"/>
                          <a:cs typeface="Times New Roman" panose="02020603050405020304" pitchFamily="18" charset="0"/>
                        </a:rPr>
                        <a:t>Doddaballapura</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Java</a:t>
                      </a:r>
                    </a:p>
                  </a:txBody>
                  <a:tcPr/>
                </a:tc>
                <a:tc>
                  <a:txBody>
                    <a:bodyPr/>
                    <a:lstStyle/>
                    <a:p>
                      <a:r>
                        <a:rPr lang="en-IN" sz="28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496500576"/>
                  </a:ext>
                </a:extLst>
              </a:tr>
              <a:tr h="710540">
                <a:tc>
                  <a:txBody>
                    <a:bodyPr/>
                    <a:lstStyle/>
                    <a:p>
                      <a:r>
                        <a:rPr lang="en-IN" sz="2800" dirty="0">
                          <a:latin typeface="Times New Roman" panose="02020603050405020304" pitchFamily="18" charset="0"/>
                          <a:cs typeface="Times New Roman" panose="02020603050405020304" pitchFamily="18" charset="0"/>
                        </a:rPr>
                        <a:t>103</a:t>
                      </a:r>
                    </a:p>
                  </a:txBody>
                  <a:tcPr/>
                </a:tc>
                <a:tc>
                  <a:txBody>
                    <a:bodyPr/>
                    <a:lstStyle/>
                    <a:p>
                      <a:r>
                        <a:rPr lang="en-IN" sz="2800" dirty="0" err="1">
                          <a:latin typeface="Times New Roman" panose="02020603050405020304" pitchFamily="18" charset="0"/>
                          <a:cs typeface="Times New Roman" panose="02020603050405020304" pitchFamily="18" charset="0"/>
                        </a:rPr>
                        <a:t>Monish</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sz="2800" dirty="0" err="1">
                          <a:latin typeface="Times New Roman" panose="02020603050405020304" pitchFamily="18" charset="0"/>
                          <a:cs typeface="Times New Roman" panose="02020603050405020304" pitchFamily="18" charset="0"/>
                        </a:rPr>
                        <a:t>Jakkur</a:t>
                      </a:r>
                      <a:endParaRPr lang="en-IN" sz="2800"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Python</a:t>
                      </a:r>
                    </a:p>
                  </a:txBody>
                  <a:tcPr/>
                </a:tc>
                <a:tc>
                  <a:txBody>
                    <a:bodyPr/>
                    <a:lstStyle/>
                    <a:p>
                      <a:r>
                        <a:rPr lang="en-IN" sz="28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4003702864"/>
                  </a:ext>
                </a:extLst>
              </a:tr>
            </a:tbl>
          </a:graphicData>
        </a:graphic>
      </p:graphicFrame>
    </p:spTree>
    <p:extLst>
      <p:ext uri="{BB962C8B-B14F-4D97-AF65-F5344CB8AC3E}">
        <p14:creationId xmlns:p14="http://schemas.microsoft.com/office/powerpoint/2010/main" val="75156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DB17DA5-B450-3B56-0CE8-E4F20A741968}"/>
              </a:ext>
            </a:extLst>
          </p:cNvPr>
          <p:cNvSpPr>
            <a:spLocks noGrp="1"/>
          </p:cNvSpPr>
          <p:nvPr>
            <p:ph idx="1"/>
          </p:nvPr>
        </p:nvSpPr>
        <p:spPr>
          <a:xfrm>
            <a:off x="748145" y="471056"/>
            <a:ext cx="10605655" cy="6179126"/>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Primary Key=</a:t>
            </a:r>
            <a:r>
              <a:rPr lang="en-IN" dirty="0" err="1">
                <a:latin typeface="Times New Roman" panose="02020603050405020304" pitchFamily="18" charset="0"/>
                <a:cs typeface="Times New Roman" panose="02020603050405020304" pitchFamily="18" charset="0"/>
              </a:rPr>
              <a:t>Stu_id+course_Title</a:t>
            </a: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Insertion Anomaly</a:t>
            </a:r>
          </a:p>
          <a:p>
            <a:pPr lvl="1">
              <a:lnSpc>
                <a:spcPct val="150000"/>
              </a:lnSpc>
            </a:pPr>
            <a:r>
              <a:rPr lang="en-IN" sz="2800" dirty="0">
                <a:latin typeface="Times New Roman" panose="02020603050405020304" pitchFamily="18" charset="0"/>
                <a:cs typeface="Times New Roman" panose="02020603050405020304" pitchFamily="18" charset="0"/>
              </a:rPr>
              <a:t>Data cant be inserted into Student without course.</a:t>
            </a:r>
          </a:p>
          <a:p>
            <a:pPr>
              <a:lnSpc>
                <a:spcPct val="150000"/>
              </a:lnSpc>
            </a:pPr>
            <a:r>
              <a:rPr lang="en-IN" b="1" dirty="0">
                <a:latin typeface="Times New Roman" panose="02020603050405020304" pitchFamily="18" charset="0"/>
                <a:cs typeface="Times New Roman" panose="02020603050405020304" pitchFamily="18" charset="0"/>
              </a:rPr>
              <a:t>Deletion Anomaly</a:t>
            </a:r>
          </a:p>
          <a:p>
            <a:pPr lvl="1">
              <a:lnSpc>
                <a:spcPct val="150000"/>
              </a:lnSpc>
            </a:pPr>
            <a:r>
              <a:rPr lang="en-IN" sz="2800" dirty="0">
                <a:latin typeface="Times New Roman" panose="02020603050405020304" pitchFamily="18" charset="0"/>
                <a:cs typeface="Times New Roman" panose="02020603050405020304" pitchFamily="18" charset="0"/>
              </a:rPr>
              <a:t>Deletion of course will delete student also.</a:t>
            </a:r>
          </a:p>
          <a:p>
            <a:pPr>
              <a:lnSpc>
                <a:spcPct val="150000"/>
              </a:lnSpc>
            </a:pPr>
            <a:r>
              <a:rPr lang="en-IN" b="1" dirty="0" err="1">
                <a:latin typeface="Times New Roman" panose="02020603050405020304" pitchFamily="18" charset="0"/>
                <a:cs typeface="Times New Roman" panose="02020603050405020304" pitchFamily="18" charset="0"/>
              </a:rPr>
              <a:t>Updation</a:t>
            </a:r>
            <a:r>
              <a:rPr lang="en-IN" b="1" dirty="0">
                <a:latin typeface="Times New Roman" panose="02020603050405020304" pitchFamily="18" charset="0"/>
                <a:cs typeface="Times New Roman" panose="02020603050405020304" pitchFamily="18" charset="0"/>
              </a:rPr>
              <a:t> anomaly</a:t>
            </a:r>
          </a:p>
          <a:p>
            <a:pPr lvl="1">
              <a:lnSpc>
                <a:spcPct val="150000"/>
              </a:lnSpc>
            </a:pPr>
            <a:r>
              <a:rPr lang="en-IN" sz="2800" dirty="0">
                <a:latin typeface="Times New Roman" panose="02020603050405020304" pitchFamily="18" charset="0"/>
                <a:cs typeface="Times New Roman" panose="02020603050405020304" pitchFamily="18" charset="0"/>
              </a:rPr>
              <a:t>Change of address for </a:t>
            </a:r>
            <a:r>
              <a:rPr lang="en-IN" sz="2800" dirty="0" err="1">
                <a:latin typeface="Times New Roman" panose="02020603050405020304" pitchFamily="18" charset="0"/>
                <a:cs typeface="Times New Roman" panose="02020603050405020304" pitchFamily="18" charset="0"/>
              </a:rPr>
              <a:t>stu_id</a:t>
            </a:r>
            <a:r>
              <a:rPr lang="en-IN" sz="2800" dirty="0">
                <a:latin typeface="Times New Roman" panose="02020603050405020304" pitchFamily="18" charset="0"/>
                <a:cs typeface="Times New Roman" panose="02020603050405020304" pitchFamily="18" charset="0"/>
              </a:rPr>
              <a:t> 101 will not reflect on other tuples.</a:t>
            </a:r>
          </a:p>
        </p:txBody>
      </p:sp>
    </p:spTree>
    <p:extLst>
      <p:ext uri="{BB962C8B-B14F-4D97-AF65-F5344CB8AC3E}">
        <p14:creationId xmlns:p14="http://schemas.microsoft.com/office/powerpoint/2010/main" val="1483946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0F178-0E8F-4C30-229A-17487D79A0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691" y="706582"/>
            <a:ext cx="10349345" cy="5470381"/>
          </a:xfrm>
        </p:spPr>
      </p:pic>
    </p:spTree>
    <p:extLst>
      <p:ext uri="{BB962C8B-B14F-4D97-AF65-F5344CB8AC3E}">
        <p14:creationId xmlns:p14="http://schemas.microsoft.com/office/powerpoint/2010/main" val="315589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3F22-6201-92A1-FB96-1FD58D8F4D98}"/>
              </a:ext>
            </a:extLst>
          </p:cNvPr>
          <p:cNvSpPr>
            <a:spLocks noGrp="1"/>
          </p:cNvSpPr>
          <p:nvPr>
            <p:ph type="title"/>
          </p:nvPr>
        </p:nvSpPr>
        <p:spPr>
          <a:xfrm>
            <a:off x="387927" y="-1"/>
            <a:ext cx="10965873" cy="1856510"/>
          </a:xfrm>
        </p:spPr>
        <p:txBody>
          <a:bodyPr>
            <a:noAutofit/>
          </a:bodyPr>
          <a:lstStyle/>
          <a:p>
            <a:pPr>
              <a:lnSpc>
                <a:spcPct val="150000"/>
              </a:lnSpc>
            </a:pPr>
            <a:r>
              <a:rPr lang="en-IN" sz="2800" dirty="0">
                <a:latin typeface="Times New Roman" panose="02020603050405020304" pitchFamily="18" charset="0"/>
                <a:cs typeface="Times New Roman" panose="02020603050405020304" pitchFamily="18" charset="0"/>
              </a:rPr>
              <a:t>Spurious Tuples  </a:t>
            </a:r>
            <a:r>
              <a:rPr lang="en-US" sz="2800" dirty="0">
                <a:latin typeface="Times New Roman" panose="02020603050405020304" pitchFamily="18" charset="0"/>
                <a:cs typeface="Times New Roman" panose="02020603050405020304" pitchFamily="18" charset="0"/>
              </a:rPr>
              <a:t>an unwanted or incorrect row (or tuple) that appears when joining two or more tables improperly, especially when joining on attributes that are neither primary nor foreign keys.</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C7020A8-FE88-DC4E-7285-4C904E8D94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927" y="2078182"/>
            <a:ext cx="11263745" cy="4668981"/>
          </a:xfrm>
        </p:spPr>
      </p:pic>
    </p:spTree>
    <p:extLst>
      <p:ext uri="{BB962C8B-B14F-4D97-AF65-F5344CB8AC3E}">
        <p14:creationId xmlns:p14="http://schemas.microsoft.com/office/powerpoint/2010/main" val="38683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EDB6-4A12-3759-7557-66C5477A970D}"/>
              </a:ext>
            </a:extLst>
          </p:cNvPr>
          <p:cNvSpPr>
            <a:spLocks noGrp="1"/>
          </p:cNvSpPr>
          <p:nvPr>
            <p:ph type="title"/>
          </p:nvPr>
        </p:nvSpPr>
        <p:spPr>
          <a:xfrm>
            <a:off x="0" y="0"/>
            <a:ext cx="12192000" cy="6857999"/>
          </a:xfrm>
        </p:spPr>
        <p:txBody>
          <a:bodyPr>
            <a:normAutofit/>
          </a:bodyPr>
          <a:lstStyle/>
          <a:p>
            <a:pPr>
              <a:lnSpc>
                <a:spcPct val="150000"/>
              </a:lnSpc>
            </a:pPr>
            <a:r>
              <a:rPr lang="en-IN" sz="2800" dirty="0">
                <a:latin typeface="Times New Roman" panose="02020603050405020304" pitchFamily="18" charset="0"/>
                <a:cs typeface="Times New Roman" panose="02020603050405020304" pitchFamily="18" charset="0"/>
              </a:rPr>
              <a:t>1) Spurious Tuples are generated in join operation or cross product.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Here </a:t>
            </a:r>
            <a:r>
              <a:rPr lang="en-IN" sz="2800" dirty="0" err="1">
                <a:latin typeface="Times New Roman" panose="02020603050405020304" pitchFamily="18" charset="0"/>
                <a:cs typeface="Times New Roman" panose="02020603050405020304" pitchFamily="18" charset="0"/>
              </a:rPr>
              <a:t>Ename</a:t>
            </a:r>
            <a:r>
              <a:rPr lang="en-IN" sz="2800" dirty="0">
                <a:latin typeface="Times New Roman" panose="02020603050405020304" pitchFamily="18" charset="0"/>
                <a:cs typeface="Times New Roman" panose="02020603050405020304" pitchFamily="18" charset="0"/>
              </a:rPr>
              <a:t> + </a:t>
            </a:r>
            <a:r>
              <a:rPr lang="en-IN" sz="2800" dirty="0" err="1">
                <a:latin typeface="Times New Roman" panose="02020603050405020304" pitchFamily="18" charset="0"/>
                <a:cs typeface="Times New Roman" panose="02020603050405020304" pitchFamily="18" charset="0"/>
              </a:rPr>
              <a:t>Plocation</a:t>
            </a:r>
            <a:r>
              <a:rPr lang="en-IN" sz="2800" dirty="0">
                <a:latin typeface="Times New Roman" panose="02020603050405020304" pitchFamily="18" charset="0"/>
                <a:cs typeface="Times New Roman" panose="02020603050405020304" pitchFamily="18" charset="0"/>
              </a:rPr>
              <a:t> together form a primary key.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While joining 2 table primary key of one tuple and foreign key of another tuple(same attribute) should match or else spurious tuple(meaning less tuple) will occur.</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When joining these two table we are going to compare </a:t>
            </a:r>
            <a:r>
              <a:rPr lang="en-IN" sz="2800" dirty="0" err="1">
                <a:latin typeface="Times New Roman" panose="02020603050405020304" pitchFamily="18" charset="0"/>
                <a:cs typeface="Times New Roman" panose="02020603050405020304" pitchFamily="18" charset="0"/>
              </a:rPr>
              <a:t>Plocation</a:t>
            </a:r>
            <a:r>
              <a:rPr lang="en-IN" sz="2800" dirty="0">
                <a:latin typeface="Times New Roman" panose="02020603050405020304" pitchFamily="18" charset="0"/>
                <a:cs typeface="Times New Roman" panose="02020603050405020304" pitchFamily="18" charset="0"/>
              </a:rPr>
              <a:t> but in relation EMP-LOCS </a:t>
            </a:r>
            <a:r>
              <a:rPr lang="en-IN" sz="2800" dirty="0" err="1">
                <a:latin typeface="Times New Roman" panose="02020603050405020304" pitchFamily="18" charset="0"/>
                <a:cs typeface="Times New Roman" panose="02020603050405020304" pitchFamily="18" charset="0"/>
              </a:rPr>
              <a:t>Plocation</a:t>
            </a:r>
            <a:r>
              <a:rPr lang="en-IN" sz="2800" dirty="0">
                <a:latin typeface="Times New Roman" panose="02020603050405020304" pitchFamily="18" charset="0"/>
                <a:cs typeface="Times New Roman" panose="02020603050405020304" pitchFamily="18" charset="0"/>
              </a:rPr>
              <a:t> is not primary key(independently not unique).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Here we are not using primary key combination in this case spurious tuples will occur </a:t>
            </a:r>
            <a:br>
              <a:rPr lang="en-IN"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1386379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BBEDF5-7C1E-72AE-995D-01B82A731C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77636"/>
            <a:ext cx="10515600" cy="3562607"/>
          </a:xfrm>
        </p:spPr>
      </p:pic>
    </p:spTree>
    <p:extLst>
      <p:ext uri="{BB962C8B-B14F-4D97-AF65-F5344CB8AC3E}">
        <p14:creationId xmlns:p14="http://schemas.microsoft.com/office/powerpoint/2010/main" val="129140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2633-D691-99DA-D98A-590C67FBF214}"/>
              </a:ext>
            </a:extLst>
          </p:cNvPr>
          <p:cNvSpPr>
            <a:spLocks noGrp="1"/>
          </p:cNvSpPr>
          <p:nvPr>
            <p:ph type="title"/>
          </p:nvPr>
        </p:nvSpPr>
        <p:spPr>
          <a:xfrm>
            <a:off x="838200" y="193965"/>
            <a:ext cx="10515600" cy="969818"/>
          </a:xfrm>
        </p:spPr>
        <p:txBody>
          <a:bodyPr>
            <a:normAutofit fontScale="90000"/>
          </a:bodyPr>
          <a:lstStyle/>
          <a:p>
            <a:br>
              <a:rPr lang="en-IN" sz="4400" b="1" i="0" u="none" strike="noStrike" baseline="0" dirty="0">
                <a:latin typeface="Times New Roman" panose="02020603050405020304" pitchFamily="18" charset="0"/>
                <a:cs typeface="Times New Roman" panose="02020603050405020304" pitchFamily="18" charset="0"/>
              </a:rPr>
            </a:br>
            <a:r>
              <a:rPr lang="en-IN" sz="4400" b="1" i="0" u="none" strike="noStrike" baseline="0" dirty="0">
                <a:latin typeface="Times New Roman" panose="02020603050405020304" pitchFamily="18" charset="0"/>
                <a:cs typeface="Times New Roman" panose="02020603050405020304" pitchFamily="18" charset="0"/>
              </a:rPr>
              <a:t>Functional Dependency</a:t>
            </a:r>
            <a:br>
              <a:rPr lang="en-IN" sz="4400" b="0" i="0" u="none" strike="noStrike" baseline="0" dirty="0">
                <a:latin typeface="CIDFont+F6"/>
              </a:rPr>
            </a:br>
            <a:endParaRPr lang="en-IN" dirty="0"/>
          </a:p>
        </p:txBody>
      </p:sp>
      <p:sp>
        <p:nvSpPr>
          <p:cNvPr id="3" name="Content Placeholder 2">
            <a:extLst>
              <a:ext uri="{FF2B5EF4-FFF2-40B4-BE49-F238E27FC236}">
                <a16:creationId xmlns:a16="http://schemas.microsoft.com/office/drawing/2014/main" id="{2653F44E-5864-FF2F-89A5-3834EC4058EE}"/>
              </a:ext>
            </a:extLst>
          </p:cNvPr>
          <p:cNvSpPr>
            <a:spLocks noGrp="1"/>
          </p:cNvSpPr>
          <p:nvPr>
            <p:ph idx="1"/>
          </p:nvPr>
        </p:nvSpPr>
        <p:spPr>
          <a:xfrm>
            <a:off x="838200" y="1052945"/>
            <a:ext cx="10515600" cy="5611090"/>
          </a:xfrm>
        </p:spPr>
        <p:txBody>
          <a:bodyPr>
            <a:noAutofit/>
          </a:bodyPr>
          <a:lstStyle/>
          <a:p>
            <a:pPr algn="l">
              <a:lnSpc>
                <a:spcPct val="150000"/>
              </a:lnSpc>
            </a:pPr>
            <a:r>
              <a:rPr lang="en-US" b="0" i="0" u="none" strike="noStrike" baseline="0" dirty="0">
                <a:latin typeface="Times New Roman" panose="02020603050405020304" pitchFamily="18" charset="0"/>
                <a:cs typeface="Times New Roman" panose="02020603050405020304" pitchFamily="18" charset="0"/>
              </a:rPr>
              <a:t>A functional dependency is a constraint between two sets of attributes from the </a:t>
            </a:r>
            <a:r>
              <a:rPr lang="en-IN" b="0" i="0" u="none" strike="noStrike" baseline="0" dirty="0">
                <a:latin typeface="Times New Roman" panose="02020603050405020304" pitchFamily="18" charset="0"/>
                <a:cs typeface="Times New Roman" panose="02020603050405020304" pitchFamily="18" charset="0"/>
              </a:rPr>
              <a:t>database.</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Given a relation R, a set of attributes X in R is said to functionally determine another attribute Y, also in R, (written X Y) if and only if each X value is associated with at </a:t>
            </a:r>
            <a:r>
              <a:rPr lang="en-IN" b="0" i="0" u="none" strike="noStrike" baseline="0" dirty="0">
                <a:latin typeface="Times New Roman" panose="02020603050405020304" pitchFamily="18" charset="0"/>
                <a:cs typeface="Times New Roman" panose="02020603050405020304" pitchFamily="18" charset="0"/>
              </a:rPr>
              <a:t>most one Y value.</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X is the determinant set and Y is the dependent attribute. Thus, given a tuple and the values of the attributes in X, one can determine the corresponding value of the Y </a:t>
            </a:r>
            <a:r>
              <a:rPr lang="en-IN" b="0" i="0" u="none" strike="noStrike" baseline="0" dirty="0">
                <a:latin typeface="Times New Roman" panose="02020603050405020304" pitchFamily="18" charset="0"/>
                <a:cs typeface="Times New Roman" panose="02020603050405020304" pitchFamily="18" charset="0"/>
              </a:rPr>
              <a:t>attribute.</a:t>
            </a:r>
          </a:p>
        </p:txBody>
      </p:sp>
    </p:spTree>
    <p:extLst>
      <p:ext uri="{BB962C8B-B14F-4D97-AF65-F5344CB8AC3E}">
        <p14:creationId xmlns:p14="http://schemas.microsoft.com/office/powerpoint/2010/main" val="1951009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DD7B1F-BB7A-9E9E-CC67-8E88C939E295}"/>
              </a:ext>
            </a:extLst>
          </p:cNvPr>
          <p:cNvSpPr>
            <a:spLocks noGrp="1"/>
          </p:cNvSpPr>
          <p:nvPr>
            <p:ph idx="1"/>
          </p:nvPr>
        </p:nvSpPr>
        <p:spPr>
          <a:xfrm>
            <a:off x="838200" y="554182"/>
            <a:ext cx="10515600" cy="5957453"/>
          </a:xfrm>
        </p:spPr>
        <p:txBody>
          <a:bodyPr>
            <a:normAutofit/>
          </a:bodyPr>
          <a:lstStyle/>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 abbreviation for functional dependency is FD or </a:t>
            </a:r>
            <a:r>
              <a:rPr lang="en-US" b="0" i="0" u="none" strike="noStrike" baseline="0" dirty="0" err="1">
                <a:latin typeface="Times New Roman" panose="02020603050405020304" pitchFamily="18" charset="0"/>
                <a:cs typeface="Times New Roman" panose="02020603050405020304" pitchFamily="18" charset="0"/>
              </a:rPr>
              <a:t>f.d.</a:t>
            </a:r>
            <a:r>
              <a:rPr lang="en-US" b="0" i="0" u="none" strike="noStrike" baseline="0" dirty="0">
                <a:latin typeface="Times New Roman" panose="02020603050405020304" pitchFamily="18" charset="0"/>
                <a:cs typeface="Times New Roman" panose="02020603050405020304" pitchFamily="18" charset="0"/>
              </a:rPr>
              <a:t> The set of attributes X is called the left-hand side of the FD, and Y is called the right-hand side.</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A functional dependency is a property of the semantics or meaning of the attributes.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 database designers will use their understanding of the semantics of the attributes of R to specify the functional dependencies that should hold on all relation states </a:t>
            </a:r>
            <a:r>
              <a:rPr lang="en-IN" b="0" i="0" u="none" strike="noStrike" baseline="0" dirty="0">
                <a:latin typeface="Times New Roman" panose="02020603050405020304" pitchFamily="18" charset="0"/>
                <a:cs typeface="Times New Roman" panose="02020603050405020304" pitchFamily="18" charset="0"/>
              </a:rPr>
              <a:t>(extensions) r of R.</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440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F9B3-57E2-2541-D58F-314D6969E7FF}"/>
              </a:ext>
            </a:extLst>
          </p:cNvPr>
          <p:cNvSpPr>
            <a:spLocks noGrp="1"/>
          </p:cNvSpPr>
          <p:nvPr>
            <p:ph type="title"/>
          </p:nvPr>
        </p:nvSpPr>
        <p:spPr>
          <a:xfrm>
            <a:off x="150829" y="0"/>
            <a:ext cx="11202971" cy="775064"/>
          </a:xfrm>
        </p:spPr>
        <p:txBody>
          <a:bodyPr>
            <a:normAutofit/>
          </a:bodyPr>
          <a:lstStyle/>
          <a:p>
            <a:r>
              <a:rPr lang="en-IN" sz="4000" b="1" dirty="0">
                <a:latin typeface="Times New Roman" panose="02020603050405020304" pitchFamily="18" charset="0"/>
                <a:cs typeface="Times New Roman" panose="02020603050405020304" pitchFamily="18" charset="0"/>
              </a:rPr>
              <a:t>Normalization</a:t>
            </a:r>
          </a:p>
        </p:txBody>
      </p:sp>
      <p:sp>
        <p:nvSpPr>
          <p:cNvPr id="3" name="Content Placeholder 2">
            <a:extLst>
              <a:ext uri="{FF2B5EF4-FFF2-40B4-BE49-F238E27FC236}">
                <a16:creationId xmlns:a16="http://schemas.microsoft.com/office/drawing/2014/main" id="{D4120B89-F704-BB38-992F-81D90F043DD4}"/>
              </a:ext>
            </a:extLst>
          </p:cNvPr>
          <p:cNvSpPr>
            <a:spLocks noGrp="1"/>
          </p:cNvSpPr>
          <p:nvPr>
            <p:ph idx="1"/>
          </p:nvPr>
        </p:nvSpPr>
        <p:spPr>
          <a:xfrm>
            <a:off x="0" y="644434"/>
            <a:ext cx="12191999" cy="6213566"/>
          </a:xfrm>
        </p:spPr>
        <p:txBody>
          <a:bodyPr>
            <a:normAutofit fontScale="92500" lnSpcReduction="20000"/>
          </a:bodyPr>
          <a:lstStyle/>
          <a:p>
            <a:pPr>
              <a:lnSpc>
                <a:spcPct val="150000"/>
              </a:lnSpc>
            </a:pPr>
            <a:r>
              <a:rPr lang="en-US" dirty="0">
                <a:latin typeface="Times New Roman" panose="02020603050405020304" pitchFamily="18" charset="0"/>
                <a:cs typeface="Times New Roman" panose="02020603050405020304" pitchFamily="18" charset="0"/>
              </a:rPr>
              <a:t>Normalization is the process of organizing data into tables to reduce redundancy and improve data integrity. It also helps to avoid anomalies like update, deletion, and insertion issues.</a:t>
            </a:r>
          </a:p>
          <a:p>
            <a:pPr>
              <a:lnSpc>
                <a:spcPct val="150000"/>
              </a:lnSpc>
            </a:pPr>
            <a:r>
              <a:rPr lang="en-US" dirty="0">
                <a:latin typeface="Times New Roman" panose="02020603050405020304" pitchFamily="18" charset="0"/>
                <a:cs typeface="Times New Roman" panose="02020603050405020304" pitchFamily="18" charset="0"/>
              </a:rPr>
              <a:t>What it does</a:t>
            </a:r>
          </a:p>
          <a:p>
            <a:pPr lvl="1">
              <a:lnSpc>
                <a:spcPct val="150000"/>
              </a:lnSpc>
            </a:pPr>
            <a:r>
              <a:rPr lang="en-US" dirty="0">
                <a:latin typeface="Times New Roman" panose="02020603050405020304" pitchFamily="18" charset="0"/>
                <a:cs typeface="Times New Roman" panose="02020603050405020304" pitchFamily="18" charset="0"/>
              </a:rPr>
              <a:t>Organizes data into tables and defines relationships between them</a:t>
            </a:r>
          </a:p>
          <a:p>
            <a:pPr>
              <a:lnSpc>
                <a:spcPct val="150000"/>
              </a:lnSpc>
            </a:pPr>
            <a:r>
              <a:rPr lang="en-US" dirty="0">
                <a:latin typeface="Times New Roman" panose="02020603050405020304" pitchFamily="18" charset="0"/>
                <a:cs typeface="Times New Roman" panose="02020603050405020304" pitchFamily="18" charset="0"/>
              </a:rPr>
              <a:t>Why it's important</a:t>
            </a:r>
          </a:p>
          <a:p>
            <a:pPr lvl="1">
              <a:lnSpc>
                <a:spcPct val="150000"/>
              </a:lnSpc>
            </a:pPr>
            <a:r>
              <a:rPr lang="en-US" dirty="0">
                <a:latin typeface="Times New Roman" panose="02020603050405020304" pitchFamily="18" charset="0"/>
                <a:cs typeface="Times New Roman" panose="02020603050405020304" pitchFamily="18" charset="0"/>
              </a:rPr>
              <a:t>Reduces redundancy, prevents inconsistent dependencies, and improves data integrity</a:t>
            </a:r>
          </a:p>
          <a:p>
            <a:pPr>
              <a:lnSpc>
                <a:spcPct val="150000"/>
              </a:lnSpc>
            </a:pPr>
            <a:r>
              <a:rPr lang="en-US" dirty="0">
                <a:latin typeface="Times New Roman" panose="02020603050405020304" pitchFamily="18" charset="0"/>
                <a:cs typeface="Times New Roman" panose="02020603050405020304" pitchFamily="18" charset="0"/>
              </a:rPr>
              <a:t>How it works</a:t>
            </a:r>
          </a:p>
          <a:p>
            <a:pPr lvl="1">
              <a:lnSpc>
                <a:spcPct val="150000"/>
              </a:lnSpc>
            </a:pPr>
            <a:r>
              <a:rPr lang="en-US" dirty="0">
                <a:latin typeface="Times New Roman" panose="02020603050405020304" pitchFamily="18" charset="0"/>
                <a:cs typeface="Times New Roman" panose="02020603050405020304" pitchFamily="18" charset="0"/>
              </a:rPr>
              <a:t>Breaks large tables into smaller tables and links them through relationships</a:t>
            </a:r>
          </a:p>
          <a:p>
            <a:pPr>
              <a:lnSpc>
                <a:spcPct val="150000"/>
              </a:lnSpc>
            </a:pPr>
            <a:r>
              <a:rPr lang="en-US" dirty="0">
                <a:latin typeface="Times New Roman" panose="02020603050405020304" pitchFamily="18" charset="0"/>
                <a:cs typeface="Times New Roman" panose="02020603050405020304" pitchFamily="18" charset="0"/>
              </a:rPr>
              <a:t>Benefits</a:t>
            </a:r>
          </a:p>
          <a:p>
            <a:pPr lvl="1">
              <a:lnSpc>
                <a:spcPct val="150000"/>
              </a:lnSpc>
            </a:pPr>
            <a:r>
              <a:rPr lang="en-US" dirty="0">
                <a:latin typeface="Times New Roman" panose="02020603050405020304" pitchFamily="18" charset="0"/>
                <a:cs typeface="Times New Roman" panose="02020603050405020304" pitchFamily="18" charset="0"/>
              </a:rPr>
              <a:t>Makes databases more flexible, easier to understand, and easier to enhance and extend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08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E4DC0-4BF1-A91F-B189-C58E8C6A0A71}"/>
              </a:ext>
            </a:extLst>
          </p:cNvPr>
          <p:cNvSpPr>
            <a:spLocks noGrp="1"/>
          </p:cNvSpPr>
          <p:nvPr>
            <p:ph type="title"/>
          </p:nvPr>
        </p:nvSpPr>
        <p:spPr>
          <a:xfrm>
            <a:off x="838200" y="365126"/>
            <a:ext cx="10515600" cy="992620"/>
          </a:xfrm>
        </p:spPr>
        <p:txBody>
          <a:bodyPr/>
          <a:lstStyle/>
          <a:p>
            <a:r>
              <a:rPr lang="en-US" sz="4400" b="1" i="0" u="none" strike="noStrike" baseline="0" dirty="0">
                <a:latin typeface="Times New Roman" panose="02020603050405020304" pitchFamily="18" charset="0"/>
                <a:cs typeface="Times New Roman" panose="02020603050405020304" pitchFamily="18" charset="0"/>
              </a:rPr>
              <a:t>Normalization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77B8AC-D7A4-433F-07E9-7DF5C904945C}"/>
              </a:ext>
            </a:extLst>
          </p:cNvPr>
          <p:cNvSpPr>
            <a:spLocks noGrp="1"/>
          </p:cNvSpPr>
          <p:nvPr>
            <p:ph idx="1"/>
          </p:nvPr>
        </p:nvSpPr>
        <p:spPr>
          <a:xfrm>
            <a:off x="838200" y="1357746"/>
            <a:ext cx="10515600" cy="4819217"/>
          </a:xfrm>
        </p:spPr>
        <p:txBody>
          <a:bodyPr>
            <a:normAutofit/>
          </a:bodyPr>
          <a:lstStyle/>
          <a:p>
            <a:pPr algn="l">
              <a:lnSpc>
                <a:spcPct val="150000"/>
              </a:lnSpc>
            </a:pPr>
            <a:r>
              <a:rPr lang="en-US" sz="3200" b="0" i="0" u="none" strike="noStrike" baseline="0" dirty="0">
                <a:latin typeface="Times New Roman" panose="02020603050405020304" pitchFamily="18" charset="0"/>
                <a:cs typeface="Times New Roman" panose="02020603050405020304" pitchFamily="18" charset="0"/>
              </a:rPr>
              <a:t>Normalization of data can be considered a process of analyzing the given relation schemas based on their FDs and primary keys to achieve the desirable properties of</a:t>
            </a:r>
          </a:p>
          <a:p>
            <a:pPr marL="0" indent="0" algn="l">
              <a:lnSpc>
                <a:spcPct val="150000"/>
              </a:lnSpc>
              <a:buNone/>
            </a:pPr>
            <a:r>
              <a:rPr lang="en-IN" sz="3200" b="0" i="0" u="none" strike="noStrike" baseline="0" dirty="0">
                <a:latin typeface="Times New Roman" panose="02020603050405020304" pitchFamily="18" charset="0"/>
                <a:cs typeface="Times New Roman" panose="02020603050405020304" pitchFamily="18" charset="0"/>
              </a:rPr>
              <a:t>(1) minimizing redundancy and</a:t>
            </a:r>
          </a:p>
          <a:p>
            <a:pPr marL="0" indent="0" algn="l">
              <a:lnSpc>
                <a:spcPct val="150000"/>
              </a:lnSpc>
              <a:buNone/>
            </a:pPr>
            <a:r>
              <a:rPr lang="en-US" sz="3200" b="0" i="0" u="none" strike="noStrike" baseline="0" dirty="0">
                <a:latin typeface="Times New Roman" panose="02020603050405020304" pitchFamily="18" charset="0"/>
                <a:cs typeface="Times New Roman" panose="02020603050405020304" pitchFamily="18" charset="0"/>
              </a:rPr>
              <a:t>(2) minimizing the insertion, deletion, and update anomalies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848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F82EE-1A1F-5518-15A7-096D104B8A43}"/>
              </a:ext>
            </a:extLst>
          </p:cNvPr>
          <p:cNvSpPr>
            <a:spLocks noGrp="1"/>
          </p:cNvSpPr>
          <p:nvPr>
            <p:ph idx="1"/>
          </p:nvPr>
        </p:nvSpPr>
        <p:spPr>
          <a:xfrm>
            <a:off x="180109" y="0"/>
            <a:ext cx="11416145" cy="6858000"/>
          </a:xfrm>
        </p:spPr>
        <p:txBody>
          <a:bodyPr>
            <a:normAutofit fontScale="92500" lnSpcReduction="10000"/>
          </a:bodyPr>
          <a:lstStyle/>
          <a:p>
            <a:pPr marL="0" indent="0" algn="l">
              <a:lnSpc>
                <a:spcPct val="150000"/>
              </a:lnSpc>
              <a:buNone/>
            </a:pPr>
            <a:r>
              <a:rPr lang="en-US" sz="4300" b="1" i="0" u="none" strike="noStrike" baseline="0" dirty="0">
                <a:latin typeface="Times New Roman" panose="02020603050405020304" pitchFamily="18" charset="0"/>
                <a:cs typeface="Times New Roman" panose="02020603050405020304" pitchFamily="18" charset="0"/>
              </a:rPr>
              <a:t>Practical Use of Normal Forms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Normalization is carried out in practice so that the resulting designs are of high quality and meet the desirable properties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Database design as practiced in industry today pays particular attention to normalization only up to 3NF, BCNF, or at most 4NF.</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 database designers need not normalize to the highest possible normal form</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Relations may be left in a lower normalization status, such as 2NF, for performance </a:t>
            </a:r>
            <a:r>
              <a:rPr lang="en-IN" b="0" i="0" u="none" strike="noStrike" baseline="0" dirty="0">
                <a:latin typeface="Times New Roman" panose="02020603050405020304" pitchFamily="18" charset="0"/>
                <a:cs typeface="Times New Roman" panose="02020603050405020304" pitchFamily="18" charset="0"/>
              </a:rPr>
              <a:t>reasons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Definition: Denormalization is the process of storing the join of higher normal form relations as a base relation, which is in a lower normal form.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817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B97E2-9355-9AA8-B47B-6CEC4734DBE3}"/>
              </a:ext>
            </a:extLst>
          </p:cNvPr>
          <p:cNvSpPr>
            <a:spLocks noGrp="1"/>
          </p:cNvSpPr>
          <p:nvPr>
            <p:ph idx="1"/>
          </p:nvPr>
        </p:nvSpPr>
        <p:spPr>
          <a:xfrm>
            <a:off x="526473" y="540326"/>
            <a:ext cx="11083636" cy="6317673"/>
          </a:xfrm>
        </p:spPr>
        <p:txBody>
          <a:bodyPr>
            <a:noAutofit/>
          </a:bodyPr>
          <a:lstStyle/>
          <a:p>
            <a:pPr marL="0" indent="0" algn="l">
              <a:buNone/>
            </a:pPr>
            <a:r>
              <a:rPr lang="en-US" sz="3200" b="1" i="0" u="none" strike="noStrike" baseline="0" dirty="0">
                <a:latin typeface="Times New Roman" panose="02020603050405020304" pitchFamily="18" charset="0"/>
                <a:cs typeface="Times New Roman" panose="02020603050405020304" pitchFamily="18" charset="0"/>
              </a:rPr>
              <a:t>Definitions of Keys and Attributes Participating in Keys</a:t>
            </a:r>
          </a:p>
          <a:p>
            <a:pPr marL="0" indent="0" algn="l">
              <a:lnSpc>
                <a:spcPct val="150000"/>
              </a:lnSpc>
              <a:buNone/>
            </a:pPr>
            <a:r>
              <a:rPr lang="en-US" b="1" i="0" u="none" strike="noStrike" baseline="0" dirty="0" err="1">
                <a:latin typeface="Times New Roman" panose="02020603050405020304" pitchFamily="18" charset="0"/>
                <a:cs typeface="Times New Roman" panose="02020603050405020304" pitchFamily="18" charset="0"/>
              </a:rPr>
              <a:t>Superkey</a:t>
            </a:r>
            <a:r>
              <a:rPr lang="en-US" b="1" i="0"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specifies a uniqueness constraint that no two distinct tuples in any state r of R can have the same value</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key K is a </a:t>
            </a:r>
            <a:r>
              <a:rPr lang="en-US" b="0" i="0" u="none" strike="noStrike" baseline="0" dirty="0" err="1">
                <a:latin typeface="Times New Roman" panose="02020603050405020304" pitchFamily="18" charset="0"/>
                <a:cs typeface="Times New Roman" panose="02020603050405020304" pitchFamily="18" charset="0"/>
              </a:rPr>
              <a:t>superkey</a:t>
            </a:r>
            <a:r>
              <a:rPr lang="en-US" b="0" i="0" u="none" strike="noStrike" baseline="0" dirty="0">
                <a:latin typeface="Times New Roman" panose="02020603050405020304" pitchFamily="18" charset="0"/>
                <a:cs typeface="Times New Roman" panose="02020603050405020304" pitchFamily="18" charset="0"/>
              </a:rPr>
              <a:t> with the additional property that removal of any attribute from K will cause K not to be a </a:t>
            </a:r>
            <a:r>
              <a:rPr lang="en-US" b="0" i="0" u="none" strike="noStrike" baseline="0" dirty="0" err="1">
                <a:latin typeface="Times New Roman" panose="02020603050405020304" pitchFamily="18" charset="0"/>
                <a:cs typeface="Times New Roman" panose="02020603050405020304" pitchFamily="18" charset="0"/>
              </a:rPr>
              <a:t>superkey</a:t>
            </a:r>
            <a:r>
              <a:rPr lang="en-US" b="0" i="0" u="none" strike="noStrike" baseline="0" dirty="0">
                <a:latin typeface="Times New Roman" panose="02020603050405020304" pitchFamily="18" charset="0"/>
                <a:cs typeface="Times New Roman" panose="02020603050405020304" pitchFamily="18" charset="0"/>
              </a:rPr>
              <a:t> any more</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If a relation schema has more than one key, each is called a </a:t>
            </a:r>
            <a:r>
              <a:rPr lang="en-US" b="1" i="0" u="none" strike="noStrike" baseline="0" dirty="0">
                <a:latin typeface="Times New Roman" panose="02020603050405020304" pitchFamily="18" charset="0"/>
                <a:cs typeface="Times New Roman" panose="02020603050405020304" pitchFamily="18" charset="0"/>
              </a:rPr>
              <a:t>candidate key</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One of the candidate keys is arbitrarily designated to be the primary key, and the others </a:t>
            </a:r>
            <a:r>
              <a:rPr lang="en-IN" b="0" i="0" u="none" strike="noStrike" baseline="0" dirty="0">
                <a:latin typeface="Times New Roman" panose="02020603050405020304" pitchFamily="18" charset="0"/>
                <a:cs typeface="Times New Roman" panose="02020603050405020304" pitchFamily="18" charset="0"/>
              </a:rPr>
              <a:t>are called secondary keys</a:t>
            </a:r>
          </a:p>
        </p:txBody>
      </p:sp>
    </p:spTree>
    <p:extLst>
      <p:ext uri="{BB962C8B-B14F-4D97-AF65-F5344CB8AC3E}">
        <p14:creationId xmlns:p14="http://schemas.microsoft.com/office/powerpoint/2010/main" val="1579452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55C2E-504B-B867-6822-B1812D8BE51C}"/>
              </a:ext>
            </a:extLst>
          </p:cNvPr>
          <p:cNvSpPr>
            <a:spLocks noGrp="1"/>
          </p:cNvSpPr>
          <p:nvPr>
            <p:ph idx="1"/>
          </p:nvPr>
        </p:nvSpPr>
        <p:spPr>
          <a:xfrm>
            <a:off x="838200" y="180110"/>
            <a:ext cx="10515600" cy="6677890"/>
          </a:xfrm>
        </p:spPr>
        <p:txBody>
          <a:bodyPr>
            <a:normAutofit lnSpcReduction="10000"/>
          </a:bodyPr>
          <a:lstStyle/>
          <a:p>
            <a:pPr algn="l">
              <a:lnSpc>
                <a:spcPct val="150000"/>
              </a:lnSpc>
            </a:pPr>
            <a:r>
              <a:rPr lang="en-US" b="0" i="0" u="none" strike="noStrike" baseline="0" dirty="0">
                <a:latin typeface="Times New Roman" panose="02020603050405020304" pitchFamily="18" charset="0"/>
                <a:cs typeface="Times New Roman" panose="02020603050405020304" pitchFamily="18" charset="0"/>
              </a:rPr>
              <a:t>In a practical relational database, each relation schema must have a primary key</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If no candidate key is known for a relation, the entire relation can be treated as a default </a:t>
            </a:r>
            <a:r>
              <a:rPr lang="en-IN" b="0" i="0" u="none" strike="noStrike" baseline="0" dirty="0" err="1">
                <a:latin typeface="Times New Roman" panose="02020603050405020304" pitchFamily="18" charset="0"/>
                <a:cs typeface="Times New Roman" panose="02020603050405020304" pitchFamily="18" charset="0"/>
              </a:rPr>
              <a:t>superkey</a:t>
            </a:r>
            <a:r>
              <a:rPr lang="en-IN" b="0" i="0" u="none" strike="noStrike" baseline="0" dirty="0">
                <a:latin typeface="Times New Roman" panose="02020603050405020304" pitchFamily="18" charset="0"/>
                <a:cs typeface="Times New Roman" panose="02020603050405020304" pitchFamily="18" charset="0"/>
              </a:rPr>
              <a:t>.</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 example :{</a:t>
            </a:r>
            <a:r>
              <a:rPr lang="en-US" b="0" i="0" u="none" strike="noStrike" baseline="0" dirty="0" err="1">
                <a:latin typeface="Times New Roman" panose="02020603050405020304" pitchFamily="18" charset="0"/>
                <a:cs typeface="Times New Roman" panose="02020603050405020304" pitchFamily="18" charset="0"/>
              </a:rPr>
              <a:t>Ssn</a:t>
            </a:r>
            <a:r>
              <a:rPr lang="en-US" b="0" i="0" u="none" strike="noStrike" baseline="0" dirty="0">
                <a:latin typeface="Times New Roman" panose="02020603050405020304" pitchFamily="18" charset="0"/>
                <a:cs typeface="Times New Roman" panose="02020603050405020304" pitchFamily="18" charset="0"/>
              </a:rPr>
              <a:t>} is the only candidate key for EMPLOYEE, so it is also the primary</a:t>
            </a:r>
            <a:r>
              <a:rPr lang="en-IN" b="0" i="0" u="none" strike="noStrike" baseline="0" dirty="0">
                <a:latin typeface="Times New Roman" panose="02020603050405020304" pitchFamily="18" charset="0"/>
                <a:cs typeface="Times New Roman" panose="02020603050405020304" pitchFamily="18" charset="0"/>
              </a:rPr>
              <a:t>key</a:t>
            </a:r>
          </a:p>
          <a:p>
            <a:pPr>
              <a:lnSpc>
                <a:spcPct val="150000"/>
              </a:lnSpc>
            </a:pPr>
            <a:r>
              <a:rPr lang="en-US" b="0" i="0" u="none" strike="noStrike" baseline="0" dirty="0">
                <a:latin typeface="Times New Roman" panose="02020603050405020304" pitchFamily="18" charset="0"/>
                <a:cs typeface="Times New Roman" panose="02020603050405020304" pitchFamily="18" charset="0"/>
              </a:rPr>
              <a:t>An attribute of relation schema R is called a </a:t>
            </a:r>
            <a:r>
              <a:rPr lang="en-US" b="1" i="0" u="none" strike="noStrike" baseline="0" dirty="0">
                <a:latin typeface="Times New Roman" panose="02020603050405020304" pitchFamily="18" charset="0"/>
                <a:cs typeface="Times New Roman" panose="02020603050405020304" pitchFamily="18" charset="0"/>
              </a:rPr>
              <a:t>prime attribute </a:t>
            </a:r>
            <a:r>
              <a:rPr lang="en-US" b="0" i="0" u="none" strike="noStrike" baseline="0" dirty="0">
                <a:latin typeface="Times New Roman" panose="02020603050405020304" pitchFamily="18" charset="0"/>
                <a:cs typeface="Times New Roman" panose="02020603050405020304" pitchFamily="18" charset="0"/>
              </a:rPr>
              <a:t>of R if it is a member of some candidate key of R. An attribute is called nonprime if it is not a prime attribute that is, if it is not a member of any candidate key</a:t>
            </a:r>
            <a:r>
              <a:rPr lang="en-IN" b="0" i="0" u="none" strike="noStrike" baseline="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08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C68A-DFBE-24E3-9B4B-36375820E486}"/>
              </a:ext>
            </a:extLst>
          </p:cNvPr>
          <p:cNvSpPr>
            <a:spLocks noGrp="1"/>
          </p:cNvSpPr>
          <p:nvPr>
            <p:ph type="title"/>
          </p:nvPr>
        </p:nvSpPr>
        <p:spPr>
          <a:xfrm>
            <a:off x="838200" y="136689"/>
            <a:ext cx="10515600" cy="1032235"/>
          </a:xfrm>
        </p:spPr>
        <p:txBody>
          <a:bodyPr>
            <a:normAutofit fontScale="90000"/>
          </a:bodyPr>
          <a:lstStyle/>
          <a:p>
            <a:br>
              <a:rPr lang="en-IN" sz="4400" b="0" i="0" u="none" strike="noStrike" baseline="0" dirty="0">
                <a:latin typeface="CIDFont+F6"/>
              </a:rPr>
            </a:br>
            <a:r>
              <a:rPr lang="en-IN" sz="4000" b="1" i="0" u="none" strike="noStrike" baseline="0" dirty="0">
                <a:latin typeface="Times New Roman" panose="02020603050405020304" pitchFamily="18" charset="0"/>
                <a:cs typeface="Times New Roman" panose="02020603050405020304" pitchFamily="18" charset="0"/>
              </a:rPr>
              <a:t>Informal Design Guidelines for Relation Schemas</a:t>
            </a:r>
            <a:br>
              <a:rPr lang="en-IN" sz="4400" b="0" i="0" u="none" strike="noStrike" baseline="0" dirty="0">
                <a:latin typeface="CIDFont+F6"/>
              </a:rPr>
            </a:br>
            <a:endParaRPr lang="en-IN" dirty="0"/>
          </a:p>
        </p:txBody>
      </p:sp>
      <p:sp>
        <p:nvSpPr>
          <p:cNvPr id="3" name="Content Placeholder 2">
            <a:extLst>
              <a:ext uri="{FF2B5EF4-FFF2-40B4-BE49-F238E27FC236}">
                <a16:creationId xmlns:a16="http://schemas.microsoft.com/office/drawing/2014/main" id="{F33124B0-BBB3-996D-B0D8-010D542F7BD7}"/>
              </a:ext>
            </a:extLst>
          </p:cNvPr>
          <p:cNvSpPr>
            <a:spLocks noGrp="1"/>
          </p:cNvSpPr>
          <p:nvPr>
            <p:ph idx="1"/>
          </p:nvPr>
        </p:nvSpPr>
        <p:spPr>
          <a:xfrm>
            <a:off x="565608" y="1168924"/>
            <a:ext cx="10788192" cy="5552387"/>
          </a:xfrm>
        </p:spPr>
        <p:txBody>
          <a:bodyPr>
            <a:normAutofit/>
          </a:bodyPr>
          <a:lstStyle/>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Four informal guidelines that may be used as measures to determine the quality of </a:t>
            </a:r>
            <a:r>
              <a:rPr lang="en-IN" b="0" i="0" u="none" strike="noStrike" baseline="0" dirty="0">
                <a:latin typeface="Times New Roman" panose="02020603050405020304" pitchFamily="18" charset="0"/>
                <a:cs typeface="Times New Roman" panose="02020603050405020304" pitchFamily="18" charset="0"/>
              </a:rPr>
              <a:t>relation schema design:</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1. Making sure that the semantics of the attributes is clear in the schema</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2. Reducing the redundant information in tuples</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3. Reducing the NULL values in tuples</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4. Disallowing the possibility of generating spurious tuples</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These measures are not always independent of one another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13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538C68-736D-CF4A-13D2-9E2DAAE258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326" y="613611"/>
            <a:ext cx="11165306" cy="5498431"/>
          </a:xfrm>
        </p:spPr>
      </p:pic>
    </p:spTree>
    <p:extLst>
      <p:ext uri="{BB962C8B-B14F-4D97-AF65-F5344CB8AC3E}">
        <p14:creationId xmlns:p14="http://schemas.microsoft.com/office/powerpoint/2010/main" val="89314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7137686-6B81-C129-817A-B8A3C66816CC}"/>
              </a:ext>
            </a:extLst>
          </p:cNvPr>
          <p:cNvSpPr txBox="1">
            <a:spLocks noGrp="1"/>
          </p:cNvSpPr>
          <p:nvPr>
            <p:ph idx="1"/>
          </p:nvPr>
        </p:nvSpPr>
        <p:spPr>
          <a:xfrm>
            <a:off x="741947" y="839035"/>
            <a:ext cx="10515600" cy="5452647"/>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Here in Relation employee is having clear Semantics.</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relation Employee-Details we are having department project number which represents Number of project which is handled by that particular department which is not a property od employee it’s a property of department.</a:t>
            </a:r>
          </a:p>
          <a:p>
            <a:pPr marL="457200" indent="-4572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When we collect attribute to form a relation it should contain only the property of that real. world object</a:t>
            </a:r>
            <a:br>
              <a:rPr lang="en-IN"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417788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0F3FF8-1217-51FD-97BD-39C2936705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2368" y="553453"/>
            <a:ext cx="10311064" cy="5623510"/>
          </a:xfrm>
        </p:spPr>
      </p:pic>
    </p:spTree>
    <p:extLst>
      <p:ext uri="{BB962C8B-B14F-4D97-AF65-F5344CB8AC3E}">
        <p14:creationId xmlns:p14="http://schemas.microsoft.com/office/powerpoint/2010/main" val="219358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83063870-390F-DAC2-2788-1A437CC26165}"/>
              </a:ext>
            </a:extLst>
          </p:cNvPr>
          <p:cNvSpPr>
            <a:spLocks noGrp="1"/>
          </p:cNvSpPr>
          <p:nvPr>
            <p:ph type="subTitle" idx="1"/>
          </p:nvPr>
        </p:nvSpPr>
        <p:spPr>
          <a:xfrm>
            <a:off x="1090864" y="5895474"/>
            <a:ext cx="9144000" cy="721894"/>
          </a:xfrm>
        </p:spPr>
        <p:txBody>
          <a:bodyPr/>
          <a:lstStyle/>
          <a:p>
            <a:r>
              <a:rPr lang="en-IN" dirty="0"/>
              <a:t>Employee- DEPT result in redundant information</a:t>
            </a:r>
          </a:p>
        </p:txBody>
      </p:sp>
      <p:pic>
        <p:nvPicPr>
          <p:cNvPr id="5" name="Content Placeholder 4">
            <a:extLst>
              <a:ext uri="{FF2B5EF4-FFF2-40B4-BE49-F238E27FC236}">
                <a16:creationId xmlns:a16="http://schemas.microsoft.com/office/drawing/2014/main" id="{99F191DB-DDDB-4247-9C53-9C7B24BA0AA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13611" y="240632"/>
            <a:ext cx="10491788" cy="5452060"/>
          </a:xfrm>
        </p:spPr>
      </p:pic>
    </p:spTree>
    <p:extLst>
      <p:ext uri="{BB962C8B-B14F-4D97-AF65-F5344CB8AC3E}">
        <p14:creationId xmlns:p14="http://schemas.microsoft.com/office/powerpoint/2010/main" val="1479057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B1738C-8066-DA72-A066-72A972A2D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360" y="520992"/>
            <a:ext cx="10647946" cy="5816016"/>
          </a:xfrm>
        </p:spPr>
      </p:pic>
    </p:spTree>
    <p:extLst>
      <p:ext uri="{BB962C8B-B14F-4D97-AF65-F5344CB8AC3E}">
        <p14:creationId xmlns:p14="http://schemas.microsoft.com/office/powerpoint/2010/main" val="318926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968EE3-6BD6-E46B-66D1-02E6A6645B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9648" y="601579"/>
            <a:ext cx="9824868" cy="5431005"/>
          </a:xfrm>
        </p:spPr>
      </p:pic>
    </p:spTree>
    <p:extLst>
      <p:ext uri="{BB962C8B-B14F-4D97-AF65-F5344CB8AC3E}">
        <p14:creationId xmlns:p14="http://schemas.microsoft.com/office/powerpoint/2010/main" val="1503123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1170</TotalTime>
  <Words>1133</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CIDFont+F6</vt:lpstr>
      <vt:lpstr>Times New Roman</vt:lpstr>
      <vt:lpstr>Office Theme</vt:lpstr>
      <vt:lpstr>Module -3 Chapter-1</vt:lpstr>
      <vt:lpstr>Normalization</vt:lpstr>
      <vt:lpstr> Informal Design Guidelines for Relation Schemas </vt:lpstr>
      <vt:lpstr>PowerPoint Presentation</vt:lpstr>
      <vt:lpstr>PowerPoint Presentation</vt:lpstr>
      <vt:lpstr>PowerPoint Presentation</vt:lpstr>
      <vt:lpstr>PowerPoint Presentation</vt:lpstr>
      <vt:lpstr>PowerPoint Presentation</vt:lpstr>
      <vt:lpstr>PowerPoint Presentation</vt:lpstr>
      <vt:lpstr>ANOMALIES</vt:lpstr>
      <vt:lpstr>PowerPoint Presentation</vt:lpstr>
      <vt:lpstr>Student-Course</vt:lpstr>
      <vt:lpstr>PowerPoint Presentation</vt:lpstr>
      <vt:lpstr>PowerPoint Presentation</vt:lpstr>
      <vt:lpstr>Spurious Tuples  an unwanted or incorrect row (or tuple) that appears when joining two or more tables improperly, especially when joining on attributes that are neither primary nor foreign keys.</vt:lpstr>
      <vt:lpstr>1) Spurious Tuples are generated in join operation or cross product. 2) Here Ename + Plocation together form a primary key. 3) While joining 2 table primary key of one tuple and foreign key of another tuple(same attribute) should match or else spurious tuple(meaning less tuple) will occur. 4) When joining these two table we are going to compare Plocation but in relation EMP-LOCS Plocation is not primary key(independently not unique). 5) Here we are not using primary key combination in this case spurious tuples will occur  </vt:lpstr>
      <vt:lpstr>PowerPoint Presentation</vt:lpstr>
      <vt:lpstr> Functional Dependency </vt:lpstr>
      <vt:lpstr>PowerPoint Presentation</vt:lpstr>
      <vt:lpstr>Normalization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Vinutha muniraju</dc:creator>
  <cp:lastModifiedBy>Vinutha muniraju</cp:lastModifiedBy>
  <cp:revision>21</cp:revision>
  <dcterms:created xsi:type="dcterms:W3CDTF">2025-04-06T07:44:22Z</dcterms:created>
  <dcterms:modified xsi:type="dcterms:W3CDTF">2025-04-08T06:42:59Z</dcterms:modified>
</cp:coreProperties>
</file>