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algn="ctr" rtl="0" eaLnBrk="0" fontAlgn="base" hangingPunct="0">
      <a:spcBef>
        <a:spcPct val="5000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5pPr>
    <a:lvl6pPr marL="22860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6pPr>
    <a:lvl7pPr marL="27432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7pPr>
    <a:lvl8pPr marL="32004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8pPr>
    <a:lvl9pPr marL="3657600" algn="l" defTabSz="914400" rtl="0" eaLnBrk="1" latinLnBrk="0" hangingPunct="1">
      <a:defRPr sz="1400" b="1" i="1" kern="1200">
        <a:solidFill>
          <a:schemeClr val="tx1"/>
        </a:solidFill>
        <a:latin typeface="Arial" panose="020B0604020202020204" pitchFamily="34" charset="0"/>
        <a:ea typeface="ヒラギノ角ゴ Pro W3" pitchFamily="9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65" autoAdjust="0"/>
  </p:normalViewPr>
  <p:slideViewPr>
    <p:cSldViewPr>
      <p:cViewPr varScale="1">
        <p:scale>
          <a:sx n="98" d="100"/>
          <a:sy n="98" d="100"/>
        </p:scale>
        <p:origin x="195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93366D9-965E-480E-800A-D2F87C8B71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D9EA9A-214C-4D55-9533-712E824C2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D2FE5-ABCF-4888-93AC-2EE50F99369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454DF9-2407-4435-99E2-18D2549D20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07C66-0368-4DB6-BEFD-115A1AB84B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75FA-2ACB-4F6B-B898-053863EAC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5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6AF22B1-8A45-4FFC-B3D9-CA2E6BB70A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 i="0"/>
            </a:lvl1pPr>
          </a:lstStyle>
          <a:p>
            <a:endParaRPr lang="de-DE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CB7EC55-0AFC-416E-A14E-56CEE67801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 i="0"/>
            </a:lvl1pPr>
          </a:lstStyle>
          <a:p>
            <a:endParaRPr lang="de-DE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BF4ACF3-06D1-4F45-B326-0D6518C911F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534EDD4-45A8-41DB-8FBD-B15BD9C7E1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Textmasterformate durch Klicken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30B81DB8-7F85-4F32-8857-7CADA08653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 i="0"/>
            </a:lvl1pPr>
          </a:lstStyle>
          <a:p>
            <a:endParaRPr lang="de-DE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CF3DCE7-B324-43BA-8C00-B7B616BFB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 i="0"/>
            </a:lvl1pPr>
          </a:lstStyle>
          <a:p>
            <a:fld id="{0A103F04-982B-4C71-B860-06D998B87708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9B4317-C254-4A2D-B453-C7BAEFAAA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A1086-B6C7-43A7-9E23-7543703191F6}" type="slidenum">
              <a:rPr lang="de-DE" altLang="en-US"/>
              <a:pPr/>
              <a:t>1</a:t>
            </a:fld>
            <a:endParaRPr lang="de-DE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74BB4DB-4E76-4757-9A8F-D5B4518D93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D46796E-FD14-49D4-947F-62DB03656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en-US" dirty="0"/>
              <a:t>Expectance of energy-dependent delay in arrival time</a:t>
            </a:r>
          </a:p>
          <a:p>
            <a:r>
              <a:rPr lang="en-US" dirty="0"/>
              <a:t>- n modification order</a:t>
            </a:r>
          </a:p>
          <a:p>
            <a:pPr marL="0" indent="0">
              <a:buFontTx/>
              <a:buNone/>
            </a:pPr>
            <a:r>
              <a:rPr lang="en-US" dirty="0"/>
              <a:t>- subluminal or superluminal for s = +1 or s = −1</a:t>
            </a:r>
          </a:p>
          <a:p>
            <a:pPr marL="0" indent="0">
              <a:buFontTx/>
              <a:buNone/>
            </a:pPr>
            <a:r>
              <a:rPr lang="en-US" dirty="0"/>
              <a:t>- information on the comoving distance between the source and the detector </a:t>
            </a:r>
            <a:r>
              <a:rPr lang="en-US" dirty="0" err="1"/>
              <a:t>D_n</a:t>
            </a:r>
            <a:r>
              <a:rPr lang="en-US" dirty="0"/>
              <a:t>(z)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3F04-982B-4C71-B860-06D998B87708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2814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Planck energy (</a:t>
            </a:r>
            <a:r>
              <a:rPr lang="en-US" dirty="0" err="1"/>
              <a:t>EPl</a:t>
            </a:r>
            <a:r>
              <a:rPr lang="en-US" dirty="0"/>
              <a:t> ≈ 1.22 × 1019 GeV) </a:t>
            </a:r>
          </a:p>
          <a:p>
            <a:pPr marL="171450" indent="-171450">
              <a:buFontTx/>
              <a:buChar char="-"/>
            </a:pPr>
            <a:r>
              <a:rPr lang="en-US" dirty="0"/>
              <a:t>unknown theory of quantum gravity (QG)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3F04-982B-4C71-B860-06D998B87708}" type="slidenum">
              <a:rPr lang="de-DE" altLang="en-US" smtClean="0"/>
              <a:pPr/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0663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MAGIC </a:t>
            </a:r>
            <a:r>
              <a:rPr lang="de-DE" dirty="0" err="1"/>
              <a:t>obersvation</a:t>
            </a:r>
            <a:r>
              <a:rPr lang="de-DE" dirty="0"/>
              <a:t> </a:t>
            </a:r>
            <a:r>
              <a:rPr lang="en-US" dirty="0"/>
              <a:t>of GRB 190114C (</a:t>
            </a:r>
            <a:r>
              <a:rPr lang="en-US" dirty="0" err="1"/>
              <a:t>TeV</a:t>
            </a:r>
            <a:r>
              <a:rPr lang="en-US" dirty="0"/>
              <a:t> source)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reasently</a:t>
            </a:r>
            <a:r>
              <a:rPr lang="de-DE" dirty="0"/>
              <a:t> a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TeV</a:t>
            </a:r>
            <a:r>
              <a:rPr lang="de-DE" dirty="0"/>
              <a:t> </a:t>
            </a:r>
          </a:p>
          <a:p>
            <a:r>
              <a:rPr lang="de-DE" dirty="0"/>
              <a:t>- GRB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source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energies</a:t>
            </a:r>
            <a:r>
              <a:rPr lang="de-DE" dirty="0"/>
              <a:t>, but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detected</a:t>
            </a:r>
            <a:r>
              <a:rPr lang="de-DE" dirty="0"/>
              <a:t> on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energies</a:t>
            </a:r>
            <a:r>
              <a:rPr lang="de-DE" dirty="0"/>
              <a:t> (10^11 eV)</a:t>
            </a:r>
          </a:p>
          <a:p>
            <a:pPr marL="0" indent="0">
              <a:buFontTx/>
              <a:buNone/>
            </a:pPr>
            <a:r>
              <a:rPr lang="de-DE" dirty="0"/>
              <a:t>- Most </a:t>
            </a:r>
            <a:r>
              <a:rPr lang="de-DE" dirty="0" err="1"/>
              <a:t>distance</a:t>
            </a:r>
            <a:r>
              <a:rPr lang="de-DE" dirty="0"/>
              <a:t> source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3F04-982B-4C71-B860-06D998B87708}" type="slidenum">
              <a:rPr lang="de-DE" altLang="en-US" smtClean="0"/>
              <a:pPr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3715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Power </a:t>
            </a:r>
            <a:r>
              <a:rPr lang="de-DE" dirty="0" err="1"/>
              <a:t>law</a:t>
            </a:r>
            <a:r>
              <a:rPr lang="de-DE" dirty="0"/>
              <a:t> </a:t>
            </a:r>
            <a:r>
              <a:rPr lang="de-DE" dirty="0" err="1"/>
              <a:t>expected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But </a:t>
            </a:r>
            <a:r>
              <a:rPr lang="en-US" dirty="0"/>
              <a:t>energy-dependent time delay will result in an power law again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3F04-982B-4C71-B860-06D998B87708}" type="slidenum">
              <a:rPr lang="de-DE" altLang="en-US" smtClean="0"/>
              <a:pPr/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0834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full line represents the LC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points represent the γ-ray flux measured in the 0.3–1 </a:t>
            </a:r>
            <a:r>
              <a:rPr lang="en-US" dirty="0" err="1"/>
              <a:t>TeV</a:t>
            </a:r>
            <a:r>
              <a:rPr lang="en-US" dirty="0"/>
              <a:t> energy 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3F04-982B-4C71-B860-06D998B87708}" type="slidenum">
              <a:rPr lang="de-DE" altLang="en-US" smtClean="0"/>
              <a:pPr/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6618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03F04-982B-4C71-B860-06D998B87708}" type="slidenum">
              <a:rPr lang="de-DE" altLang="en-US" smtClean="0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223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4A1981-A790-4401-A67D-31FB284D17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5300" y="2276872"/>
            <a:ext cx="8153400" cy="1081088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altLang="en-US" noProof="0" dirty="0"/>
              <a:t>Mastertitelformat bearbeiten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94B19F-2A24-4A26-933E-621A71F913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744118" y="4229446"/>
            <a:ext cx="1655763" cy="344488"/>
          </a:xfrm>
        </p:spPr>
        <p:txBody>
          <a:bodyPr rIns="91440"/>
          <a:lstStyle>
            <a:lvl1pPr algn="ctr">
              <a:defRPr sz="1400" b="1">
                <a:solidFill>
                  <a:schemeClr val="tx1"/>
                </a:solidFill>
                <a:latin typeface="Akkurat-Light" pitchFamily="96" charset="0"/>
              </a:defRPr>
            </a:lvl1pPr>
          </a:lstStyle>
          <a:p>
            <a:fld id="{C4CEE58B-C3DC-4D97-BA96-790C7699911C}" type="datetime1">
              <a:rPr lang="de-DE" altLang="en-US"/>
              <a:pPr/>
              <a:t>23.07.2021</a:t>
            </a:fld>
            <a:endParaRPr lang="de-DE" altLang="en-US" dirty="0"/>
          </a:p>
        </p:txBody>
      </p:sp>
      <p:grpSp>
        <p:nvGrpSpPr>
          <p:cNvPr id="5124" name="Group 4">
            <a:extLst>
              <a:ext uri="{FF2B5EF4-FFF2-40B4-BE49-F238E27FC236}">
                <a16:creationId xmlns:a16="http://schemas.microsoft.com/office/drawing/2014/main" id="{6EDA0EBC-1CDE-4CA7-AFBF-3D01ED0DB3D5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330200"/>
            <a:ext cx="3184525" cy="588963"/>
            <a:chOff x="317" y="208"/>
            <a:chExt cx="2006" cy="371"/>
          </a:xfrm>
        </p:grpSpPr>
        <p:pic>
          <p:nvPicPr>
            <p:cNvPr id="5125" name="Picture 5">
              <a:extLst>
                <a:ext uri="{FF2B5EF4-FFF2-40B4-BE49-F238E27FC236}">
                  <a16:creationId xmlns:a16="http://schemas.microsoft.com/office/drawing/2014/main" id="{18777299-E04E-4D64-B314-8E636EBD5B8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51"/>
            <a:stretch>
              <a:fillRect/>
            </a:stretch>
          </p:blipFill>
          <p:spPr bwMode="auto">
            <a:xfrm>
              <a:off x="317" y="208"/>
              <a:ext cx="4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D40F17E8-796A-44DF-9040-6332CB8F5F22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5" y="249"/>
              <a:ext cx="15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ts val="1700"/>
                </a:lnSpc>
                <a:spcBef>
                  <a:spcPct val="0"/>
                </a:spcBef>
              </a:pPr>
              <a:r>
                <a:rPr lang="nl-NL" altLang="en-US" sz="1600" b="0" i="0">
                  <a:latin typeface="Akkurat Light Office" pitchFamily="2" charset="0"/>
                </a:rPr>
                <a:t>technische universität dortmund</a:t>
              </a:r>
            </a:p>
          </p:txBody>
        </p:sp>
      </p:grpSp>
      <p:sp>
        <p:nvSpPr>
          <p:cNvPr id="5134" name="Line 14">
            <a:extLst>
              <a:ext uri="{FF2B5EF4-FFF2-40B4-BE49-F238E27FC236}">
                <a16:creationId xmlns:a16="http://schemas.microsoft.com/office/drawing/2014/main" id="{423E1C9D-37F7-4DD4-BF6E-89126FE69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357960"/>
            <a:ext cx="7200900" cy="0"/>
          </a:xfrm>
          <a:prstGeom prst="line">
            <a:avLst/>
          </a:prstGeom>
          <a:noFill/>
          <a:ln w="12700">
            <a:solidFill>
              <a:srgbClr val="84B8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43D5399E-B715-44CA-B767-A5978A2D3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2276872"/>
            <a:ext cx="7200900" cy="0"/>
          </a:xfrm>
          <a:prstGeom prst="line">
            <a:avLst/>
          </a:prstGeom>
          <a:noFill/>
          <a:ln w="12700">
            <a:solidFill>
              <a:srgbClr val="84B81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Rectangle 19">
            <a:extLst>
              <a:ext uri="{FF2B5EF4-FFF2-40B4-BE49-F238E27FC236}">
                <a16:creationId xmlns:a16="http://schemas.microsoft.com/office/drawing/2014/main" id="{87BF1763-2569-4F34-B176-F4D8F6EBE1A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71800" y="3873760"/>
            <a:ext cx="3200400" cy="3381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0" indent="0" algn="ctr">
              <a:buFont typeface="Wingdings" panose="05000000000000000000" pitchFamily="2" charset="2"/>
              <a:buNone/>
              <a:defRPr sz="1800" b="0" i="0">
                <a:latin typeface="Akkurat-Light" pitchFamily="96" charset="0"/>
              </a:defRPr>
            </a:lvl1pPr>
          </a:lstStyle>
          <a:p>
            <a:pPr lvl="0"/>
            <a:r>
              <a:rPr lang="de-DE" altLang="en-US" noProof="0" dirty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B2450-E6D5-44BE-BC55-CACE20BA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6B5AE1-4017-4643-8AFB-707A8CCF4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6BA93-CC53-4AFB-9BC5-D7F6E29C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07375B-A798-48B7-9ED3-49E2FCBB60DF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6E141-7D1D-4D63-8F6A-4964789F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6029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AF9376-98FB-48CE-8CB0-CAE63C173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67488" y="1066800"/>
            <a:ext cx="2032000" cy="50292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A84C3D-3DB8-4F98-B193-48ACB3A2A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6725" y="1066800"/>
            <a:ext cx="5948363" cy="5029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C05EF-E9FB-4E1C-8569-BD7BBA5C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64F48-9D31-4A9C-BFC9-C713648E8036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54203-65C0-4083-B3CA-68E3BE8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248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E4FC7-7BD0-4DD1-ACC1-97CBB6C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7F9E3-5C2C-4A24-A3E4-0C0CB069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132856"/>
            <a:ext cx="8132763" cy="3962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6ED43-6590-43DC-9985-45F0C318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857A93-7F76-42A1-85F9-A17FD44E86F8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6D1B36-6E9D-41C6-A8A0-6312531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9638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F7FBD-2419-47F7-9DAB-1FC20668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5D7C39-60EB-4C68-91BF-5FEF1980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08048-C824-4145-8D7F-9F578760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E65BB0-CAB0-445D-8E4E-F3B95EFA6453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45C61-9639-4520-9AE7-9A5EED6C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1043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F1FC4-93EE-4A25-8C65-CFE5ED7D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BE0C0-9CAC-441C-8AF4-ACD4CEDE8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725" y="2133600"/>
            <a:ext cx="3989388" cy="3962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B7B91A-CA9C-4610-9E34-9447965B7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8513" y="2133600"/>
            <a:ext cx="3990975" cy="3962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4EAE57-DB99-47E4-A172-63DC6A2A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7715AB-82E7-4986-A6A7-4D792B885B99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CC84B-FF87-476B-8D52-6986E0D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6810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23263-EC7F-4E28-A30C-EEA462E3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DA165-A556-4017-BE81-5F676C57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6FC018-8C39-4241-B0EF-15789AE1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F8D406-BCD8-46E7-AC43-8F8950BA9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4F6BF1-6A11-474D-B148-08D0BBBA1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7D0AC4-69F9-43E3-8063-995D262D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B09F30-69B6-4EC8-88BE-B7A1C84B30AF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9FA1D8-211D-4D7B-80F0-82D4DE6D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2024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3EE09-8925-4FD9-8A24-F88DC67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68F276-48D9-4612-A8F1-8A17BDCC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64D1DA-E709-4FB1-8EE1-A71560487BE0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159F7-6719-4626-B4EE-4F8FA185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9083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2738D6-3200-4FCD-A638-E6AEDA8B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016784-01D2-4520-BD1A-F27B8B98EDBF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DC6845-FFF7-42FF-80DF-D5C09C7B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601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7556B-CC66-4FD4-81FC-BB030634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3C68D-E359-4855-B8B3-DBD3D4C0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A81E78-12A3-420D-93D5-4FF9C97B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BD3CE-AB95-44BA-A06F-F6EE5C55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44831-4684-44F4-8139-1AEF2EF21A63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16698-5DF5-4327-99AF-DCA48515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314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216FF-3986-4581-B85E-F08333CF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3BC919-5A67-4385-AA41-11C46655E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6ED70-B8CA-4950-BD29-CAA2131BA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BE35ED-016E-4FC6-AB32-C655E8D1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F9689-8B4D-4F21-8B0C-4E31064C94A5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40508-1CEA-46AF-B026-47A98057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5197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CEBF12D-F9DB-4AD3-9104-53F6BA210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066800"/>
            <a:ext cx="81327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8641229-56B3-407C-8DDA-1866B452E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133600"/>
            <a:ext cx="813276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C53E07C-1527-4235-802C-B2EE34FD2F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24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 b="0" i="0">
                <a:solidFill>
                  <a:srgbClr val="83B73D"/>
                </a:solidFill>
                <a:latin typeface="+mj-lt"/>
              </a:defRPr>
            </a:lvl1pPr>
          </a:lstStyle>
          <a:p>
            <a:fld id="{F5E0F82E-3C4E-4BAB-AC9D-7948262C5053}" type="slidenum">
              <a:rPr lang="de-DE" altLang="en-US"/>
              <a:pPr/>
              <a:t>‹Nr.›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62645D7E-2B8D-4496-B25D-87F4A5271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066800"/>
            <a:ext cx="813276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3" name="Group 7">
            <a:extLst>
              <a:ext uri="{FF2B5EF4-FFF2-40B4-BE49-F238E27FC236}">
                <a16:creationId xmlns:a16="http://schemas.microsoft.com/office/drawing/2014/main" id="{18B8EC68-F909-4542-8F0B-EAC8FC0DF5B2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330200"/>
            <a:ext cx="3184525" cy="588963"/>
            <a:chOff x="317" y="208"/>
            <a:chExt cx="2006" cy="371"/>
          </a:xfrm>
        </p:grpSpPr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802DCBA7-9451-497B-AEAD-707EA0E34C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551"/>
            <a:stretch>
              <a:fillRect/>
            </a:stretch>
          </p:blipFill>
          <p:spPr bwMode="auto">
            <a:xfrm>
              <a:off x="317" y="208"/>
              <a:ext cx="498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Rectangle 9">
              <a:extLst>
                <a:ext uri="{FF2B5EF4-FFF2-40B4-BE49-F238E27FC236}">
                  <a16:creationId xmlns:a16="http://schemas.microsoft.com/office/drawing/2014/main" id="{260AE105-213A-415C-A186-1ABF0EDC94BA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745" y="249"/>
              <a:ext cx="15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ts val="1700"/>
                </a:lnSpc>
                <a:spcBef>
                  <a:spcPct val="0"/>
                </a:spcBef>
              </a:pPr>
              <a:r>
                <a:rPr lang="nl-NL" altLang="en-US" sz="1600" b="0" i="0" dirty="0">
                  <a:latin typeface="Akkurat Light Office" pitchFamily="2" charset="0"/>
                </a:rPr>
                <a:t>technische universität dortmund</a:t>
              </a:r>
            </a:p>
          </p:txBody>
        </p:sp>
      </p:grpSp>
      <p:sp>
        <p:nvSpPr>
          <p:cNvPr id="4112" name="Rectangle 16">
            <a:extLst>
              <a:ext uri="{FF2B5EF4-FFF2-40B4-BE49-F238E27FC236}">
                <a16:creationId xmlns:a16="http://schemas.microsoft.com/office/drawing/2014/main" id="{91CE8B18-6A50-4F95-9769-9A23E3DE72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0338" y="6245225"/>
            <a:ext cx="36718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b="0" i="0">
                <a:latin typeface="Akkurat-Light" pitchFamily="96" charset="0"/>
              </a:defRPr>
            </a:lvl1pPr>
          </a:lstStyle>
          <a:p>
            <a:endParaRPr lang="de-DE" altLang="en-US"/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E039BEA5-C631-4782-B568-DFB2B19B5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6251575"/>
            <a:ext cx="18018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lang="de-DE" altLang="en-US" sz="1000" b="0" i="0" dirty="0">
                <a:latin typeface="Akkurat-Light" pitchFamily="96" charset="0"/>
              </a:rPr>
              <a:t>Tahir Kamcili</a:t>
            </a:r>
            <a:endParaRPr lang="de-DE" altLang="en-US" sz="400" b="0" i="0" dirty="0">
              <a:latin typeface="Akkurat-Light" pitchFamily="96" charset="0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</a:pPr>
            <a:fld id="{B5C096F0-141C-446D-B5C4-2A11A0C09F99}" type="datetime1">
              <a:rPr lang="de-DE" altLang="en-US" sz="1000" b="0" i="0" smtClean="0">
                <a:latin typeface="Akkurat-Light" pitchFamily="96" charset="0"/>
              </a:rPr>
              <a:pPr algn="l">
                <a:lnSpc>
                  <a:spcPct val="130000"/>
                </a:lnSpc>
                <a:spcBef>
                  <a:spcPct val="0"/>
                </a:spcBef>
              </a:pPr>
              <a:t>23.07.2021</a:t>
            </a:fld>
            <a:endParaRPr lang="de-DE" altLang="en-US" sz="1000" b="0" i="0" dirty="0">
              <a:latin typeface="Akkurat-Light" pitchFamily="9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kkurat Office" pitchFamily="2" charset="0"/>
          <a:ea typeface="ヒラギノ角ゴ Pro W3" pitchFamily="96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3B73D"/>
        </a:buClr>
        <a:buFont typeface="Wingdings" panose="05000000000000000000" pitchFamily="2" charset="2"/>
        <a:buChar char="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3B73D"/>
        </a:buClr>
        <a:buFont typeface="Wingdings" panose="05000000000000000000" pitchFamily="2" charset="2"/>
        <a:buChar char="Ø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3B73D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3B73D"/>
        </a:buClr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3B73D"/>
        </a:buClr>
        <a:buFont typeface="Wingdings" panose="05000000000000000000" pitchFamily="2" charset="2"/>
        <a:buChar char="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EF4B6-EEBA-4A38-828A-1DA01F117A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744118" y="4204134"/>
            <a:ext cx="1655763" cy="344488"/>
          </a:xfrm>
        </p:spPr>
        <p:txBody>
          <a:bodyPr/>
          <a:lstStyle/>
          <a:p>
            <a:fld id="{21E11807-B7C1-41F9-8061-C0431C7B231F}" type="datetime1">
              <a:rPr lang="de-DE" altLang="en-US"/>
              <a:pPr/>
              <a:t>23.07.2021</a:t>
            </a:fld>
            <a:endParaRPr lang="de-DE" altLang="en-US" dirty="0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212E7EF-5285-4099-BE92-6D37C5634D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Bounds on Lorentz Invariance Violation</a:t>
            </a:r>
            <a:endParaRPr lang="de-DE" alt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6E2A9B1-649B-4139-BC7E-58E345959DFB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ln/>
        </p:spPr>
        <p:txBody>
          <a:bodyPr/>
          <a:lstStyle/>
          <a:p>
            <a:r>
              <a:rPr lang="en-GB" altLang="en-US" dirty="0"/>
              <a:t>by Tahir Kamcili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069F82-6809-4C58-86BC-FD6A08176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47C9-72DE-42C0-A6C8-2EBE6EB06BFB}" type="slidenum">
              <a:rPr lang="de-DE" altLang="en-US"/>
              <a:pPr/>
              <a:t>2</a:t>
            </a:fld>
            <a:endParaRPr lang="de-DE" altLang="en-US">
              <a:solidFill>
                <a:srgbClr val="464847"/>
              </a:solidFill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499B391-D9BD-4F80-BFB8-AC5C29BE8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Short topic overview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4182763-2841-4C17-92E4-0C0E53AC0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theory and gravity merge at E</a:t>
            </a:r>
            <a:r>
              <a:rPr lang="de-DE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</a:t>
            </a:r>
            <a:r>
              <a:rPr lang="en-US" dirty="0"/>
              <a:t> (≈ 1.22 * 10^28 eV)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/>
              <a:t>Lorentz invariance violation</a:t>
            </a:r>
          </a:p>
          <a:p>
            <a:pPr lvl="1"/>
            <a:r>
              <a:rPr lang="en-US" dirty="0"/>
              <a:t>Modification of vacuo dispersions relation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Prediction of effects on much lower scale</a:t>
            </a:r>
          </a:p>
          <a:p>
            <a:pPr lvl="1"/>
            <a:r>
              <a:rPr lang="en-US" dirty="0"/>
              <a:t>Effects on:</a:t>
            </a:r>
          </a:p>
          <a:p>
            <a:pPr lvl="2"/>
            <a:r>
              <a:rPr lang="el-GR" dirty="0"/>
              <a:t>γ-γ </a:t>
            </a:r>
            <a:r>
              <a:rPr lang="en-US" dirty="0"/>
              <a:t>pair-production</a:t>
            </a:r>
          </a:p>
          <a:p>
            <a:pPr lvl="2"/>
            <a:r>
              <a:rPr lang="en-US" dirty="0"/>
              <a:t>absorption of </a:t>
            </a:r>
            <a:r>
              <a:rPr lang="el-GR" dirty="0"/>
              <a:t>γ </a:t>
            </a:r>
            <a:r>
              <a:rPr lang="en-US" dirty="0"/>
              <a:t>rays</a:t>
            </a:r>
          </a:p>
          <a:p>
            <a:pPr lvl="2"/>
            <a:r>
              <a:rPr lang="en-US" dirty="0"/>
              <a:t>time of flight of </a:t>
            </a:r>
            <a:r>
              <a:rPr lang="el-GR" dirty="0"/>
              <a:t>γ </a:t>
            </a:r>
            <a:r>
              <a:rPr lang="en-US" dirty="0"/>
              <a:t>rays (paper)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71293C-EDAE-4EC8-B289-F949CA5D3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629275"/>
            <a:ext cx="290512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78882-D17B-4AED-9B7C-4964D291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55AB0-BCB5-41CF-B21D-643D5A24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Linear and quadratic modification possible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variation at 	(null hypothesis)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532F0-D948-480A-8E27-AE475120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7A93-7F76-42A1-85F9-A17FD44E86F8}" type="slidenum">
              <a:rPr lang="de-DE" altLang="en-US" smtClean="0"/>
              <a:pPr/>
              <a:t>3</a:t>
            </a:fld>
            <a:endParaRPr lang="de-DE" altLang="en-US">
              <a:solidFill>
                <a:srgbClr val="464847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64E351-F40E-4B3E-8161-0202BFC4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301994"/>
            <a:ext cx="3888432" cy="16317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5D7AD00-456D-4993-8066-A614747E6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5478092"/>
            <a:ext cx="648072" cy="3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C7CDE0-7717-43FC-A3CD-0FFDE9AB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Observations on</a:t>
            </a:r>
          </a:p>
          <a:p>
            <a:pPr lvl="1"/>
            <a:r>
              <a:rPr lang="en-US" dirty="0"/>
              <a:t>Gamma ray bursts (GRB, paper)</a:t>
            </a:r>
          </a:p>
          <a:p>
            <a:pPr lvl="1"/>
            <a:r>
              <a:rPr lang="en-US" dirty="0"/>
              <a:t>active galactic nucleuses</a:t>
            </a:r>
          </a:p>
          <a:p>
            <a:pPr lvl="1"/>
            <a:r>
              <a:rPr lang="en-US" dirty="0"/>
              <a:t>Crab pulsar</a:t>
            </a:r>
          </a:p>
          <a:p>
            <a:endParaRPr lang="en-US" dirty="0"/>
          </a:p>
          <a:p>
            <a:r>
              <a:rPr lang="en-US" dirty="0"/>
              <a:t>MAGIC (Cherenkov telescopes) detection of a GRB</a:t>
            </a:r>
          </a:p>
          <a:p>
            <a:pPr lvl="1"/>
            <a:r>
              <a:rPr lang="en-US" dirty="0"/>
              <a:t>GRB 190114C: January 14, 2019 at 20:57:03 UTC</a:t>
            </a:r>
          </a:p>
          <a:p>
            <a:pPr lvl="1"/>
            <a:r>
              <a:rPr lang="en-US" dirty="0"/>
              <a:t>E = 0.3 – 1 </a:t>
            </a:r>
            <a:r>
              <a:rPr lang="en-US" dirty="0" err="1"/>
              <a:t>TeV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74139-C13D-4F76-871A-9B107F4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7A93-7F76-42A1-85F9-A17FD44E86F8}" type="slidenum">
              <a:rPr lang="de-DE" altLang="en-US" smtClean="0"/>
              <a:pPr/>
              <a:t>4</a:t>
            </a:fld>
            <a:endParaRPr lang="de-DE" altLang="en-US">
              <a:solidFill>
                <a:srgbClr val="46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69A7A-63B9-40B2-8146-A3FDDFFA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8FA766-06BE-42E0-9DBD-0388D5A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Very high Energy </a:t>
            </a:r>
            <a:r>
              <a:rPr lang="el-GR" dirty="0"/>
              <a:t>γ </a:t>
            </a:r>
            <a:r>
              <a:rPr lang="en-US" dirty="0"/>
              <a:t>rays get absorbed by the extragalactic background light</a:t>
            </a:r>
          </a:p>
          <a:p>
            <a:pPr lvl="1"/>
            <a:r>
              <a:rPr lang="en-US" dirty="0"/>
              <a:t>observed spectrum softer than intrinsic one</a:t>
            </a:r>
          </a:p>
          <a:p>
            <a:endParaRPr lang="en-US" dirty="0"/>
          </a:p>
          <a:p>
            <a:r>
              <a:rPr lang="en-US" dirty="0"/>
              <a:t>Measurements are a smooth power law</a:t>
            </a:r>
          </a:p>
          <a:p>
            <a:pPr lvl="1"/>
            <a:r>
              <a:rPr lang="en-US" dirty="0"/>
              <a:t>energy-dependent time delay can make problems </a:t>
            </a:r>
          </a:p>
          <a:p>
            <a:pPr lvl="1"/>
            <a:r>
              <a:rPr lang="en-US" dirty="0"/>
              <a:t>Model needed for maximum </a:t>
            </a:r>
            <a:r>
              <a:rPr lang="en-US" dirty="0" err="1"/>
              <a:t>likehood</a:t>
            </a:r>
            <a:endParaRPr lang="en-US" dirty="0"/>
          </a:p>
          <a:p>
            <a:pPr lvl="2"/>
            <a:r>
              <a:rPr lang="en-US" dirty="0"/>
              <a:t>minimal approach</a:t>
            </a:r>
          </a:p>
          <a:p>
            <a:pPr lvl="2"/>
            <a:r>
              <a:rPr lang="en-US" dirty="0"/>
              <a:t>theoretical approach (based on multiwavelength observation)</a:t>
            </a:r>
          </a:p>
          <a:p>
            <a:pPr lvl="3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C00B7-CA14-4924-8F10-56F22FF0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7A93-7F76-42A1-85F9-A17FD44E86F8}" type="slidenum">
              <a:rPr lang="de-DE" altLang="en-US" smtClean="0"/>
              <a:pPr/>
              <a:t>5</a:t>
            </a:fld>
            <a:endParaRPr lang="de-DE" altLang="en-US">
              <a:solidFill>
                <a:srgbClr val="46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5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2C2AA-B551-4AD4-9DCD-38761470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7A93-7F76-42A1-85F9-A17FD44E86F8}" type="slidenum">
              <a:rPr lang="de-DE" altLang="en-US" smtClean="0"/>
              <a:pPr/>
              <a:t>6</a:t>
            </a:fld>
            <a:endParaRPr lang="de-DE" altLang="en-US">
              <a:solidFill>
                <a:srgbClr val="464847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22057A-A8C8-4A59-9F68-05CDEFD76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16832"/>
            <a:ext cx="4829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9D073-5037-43AC-B8ED-E71090C0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0BC14-2440-49CD-A68D-F36B4FEC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Minimal Approach </a:t>
            </a:r>
            <a:r>
              <a:rPr lang="en-US" dirty="0"/>
              <a:t>theoretical model doesn’t suggest a time delay</a:t>
            </a:r>
          </a:p>
          <a:p>
            <a:pPr lvl="1"/>
            <a:r>
              <a:rPr lang="en-US" dirty="0"/>
              <a:t>Comparable to the null </a:t>
            </a:r>
            <a:r>
              <a:rPr lang="en-US" dirty="0" err="1"/>
              <a:t>hyposis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Linear modification of the photon dispersion relation factor 4 lower than most constraining lower limits from other TOF methods</a:t>
            </a:r>
          </a:p>
          <a:p>
            <a:endParaRPr lang="en-US" dirty="0"/>
          </a:p>
          <a:p>
            <a:r>
              <a:rPr lang="en-US" dirty="0"/>
              <a:t>quadratic case more sensitive to the highest photon energies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B9183-6A0B-44BE-A155-BE7E1C89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7A93-7F76-42A1-85F9-A17FD44E86F8}" type="slidenum">
              <a:rPr lang="de-DE" altLang="en-US" smtClean="0"/>
              <a:pPr/>
              <a:t>7</a:t>
            </a:fld>
            <a:endParaRPr lang="de-DE" altLang="en-US">
              <a:solidFill>
                <a:srgbClr val="46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C887D-6C95-4510-9FFF-34590C3E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looking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E8F73-B24E-40DD-8489-36DE2ED9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US" dirty="0"/>
          </a:p>
          <a:p>
            <a:r>
              <a:rPr lang="en-US" dirty="0"/>
              <a:t>Observed GRB was featureless</a:t>
            </a:r>
          </a:p>
          <a:p>
            <a:pPr lvl="1"/>
            <a:r>
              <a:rPr lang="en-US" dirty="0"/>
              <a:t>Observations of feature-rich (VHE) GRB could be more promising </a:t>
            </a:r>
          </a:p>
          <a:p>
            <a:pPr lvl="2"/>
            <a:r>
              <a:rPr lang="en-US" dirty="0"/>
              <a:t>would enhance the analysis sensitivity to LIV effects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Observations  of AGN’s and Crab pulsars could also result in other results 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FA92D-F05F-4F2E-AA2E-611E319B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7A93-7F76-42A1-85F9-A17FD44E86F8}" type="slidenum">
              <a:rPr lang="de-DE" altLang="en-US" smtClean="0"/>
              <a:pPr/>
              <a:t>8</a:t>
            </a:fld>
            <a:endParaRPr lang="de-DE" altLang="en-US">
              <a:solidFill>
                <a:srgbClr val="4648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63199"/>
      </p:ext>
    </p:extLst>
  </p:cSld>
  <p:clrMapOvr>
    <a:masterClrMapping/>
  </p:clrMapOvr>
</p:sld>
</file>

<file path=ppt/theme/theme1.xml><?xml version="1.0" encoding="utf-8"?>
<a:theme xmlns:a="http://schemas.openxmlformats.org/drawingml/2006/main" name="irf_ppt_ger">
  <a:themeElements>
    <a:clrScheme name="irf_ppt_g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rf_ppt_ger">
      <a:majorFont>
        <a:latin typeface="Akkurat Office"/>
        <a:ea typeface="ヒラギノ角ゴ Pro W3"/>
        <a:cs typeface=""/>
      </a:majorFont>
      <a:minorFont>
        <a:latin typeface="Akkurat Light Offic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ヒラギノ角ゴ Pro W3" pitchFamily="96" charset="-128"/>
          </a:defRPr>
        </a:defPPr>
      </a:lstStyle>
    </a:lnDef>
  </a:objectDefaults>
  <a:extraClrSchemeLst>
    <a:extraClrScheme>
      <a:clrScheme name="irf_ppt_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f_ppt_g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f_ppt_g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f_ppt_g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f_ppt_g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rf_ppt_g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f_ppt_g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f_ppt_g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f_ppt_g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f_ppt_g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f_ppt_g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rf_ppt_g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irf_ppt_ger</Template>
  <TotalTime>0</TotalTime>
  <Words>391</Words>
  <Application>Microsoft Office PowerPoint</Application>
  <PresentationFormat>Bildschirmpräsentation (4:3)</PresentationFormat>
  <Paragraphs>91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Akkurat Office</vt:lpstr>
      <vt:lpstr>ヒラギノ角ゴ Pro W3</vt:lpstr>
      <vt:lpstr>Akkurat Light Office</vt:lpstr>
      <vt:lpstr>Wingdings</vt:lpstr>
      <vt:lpstr>Akkurat-Light</vt:lpstr>
      <vt:lpstr>irf_ppt_ger</vt:lpstr>
      <vt:lpstr>Bounds on Lorentz Invariance Violation</vt:lpstr>
      <vt:lpstr>Short topic overview</vt:lpstr>
      <vt:lpstr>PowerPoint-Präsentation</vt:lpstr>
      <vt:lpstr>PowerPoint-Präsentation</vt:lpstr>
      <vt:lpstr>Problems</vt:lpstr>
      <vt:lpstr>PowerPoint-Präsentation</vt:lpstr>
      <vt:lpstr>Results</vt:lpstr>
      <vt:lpstr>forward looking</vt:lpstr>
    </vt:vector>
  </TitlesOfParts>
  <Company>Uni-Do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Bounds on Lorentz Invariance Violation</dc:title>
  <dc:creator>Tahir Banane</dc:creator>
  <cp:lastModifiedBy>Tahir Banane</cp:lastModifiedBy>
  <cp:revision>15</cp:revision>
  <dcterms:created xsi:type="dcterms:W3CDTF">2021-07-23T08:32:14Z</dcterms:created>
  <dcterms:modified xsi:type="dcterms:W3CDTF">2021-07-23T13:07:20Z</dcterms:modified>
</cp:coreProperties>
</file>