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57" r:id="rId4"/>
    <p:sldId id="258" r:id="rId5"/>
    <p:sldId id="259" r:id="rId6"/>
    <p:sldId id="260" r:id="rId7"/>
    <p:sldId id="261" r:id="rId8"/>
    <p:sldId id="262" r:id="rId9"/>
    <p:sldId id="263" r:id="rId10"/>
    <p:sldId id="264" r:id="rId11"/>
    <p:sldId id="289" r:id="rId12"/>
    <p:sldId id="265" r:id="rId13"/>
    <p:sldId id="282" r:id="rId14"/>
    <p:sldId id="266" r:id="rId15"/>
    <p:sldId id="267" r:id="rId16"/>
    <p:sldId id="268" r:id="rId17"/>
    <p:sldId id="269" r:id="rId18"/>
    <p:sldId id="270" r:id="rId19"/>
    <p:sldId id="271" r:id="rId20"/>
    <p:sldId id="272" r:id="rId21"/>
    <p:sldId id="273" r:id="rId22"/>
    <p:sldId id="274" r:id="rId23"/>
    <p:sldId id="275" r:id="rId24"/>
    <p:sldId id="276" r:id="rId25"/>
    <p:sldId id="284" r:id="rId26"/>
    <p:sldId id="287" r:id="rId27"/>
    <p:sldId id="286" r:id="rId28"/>
    <p:sldId id="285" r:id="rId29"/>
    <p:sldId id="280" r:id="rId30"/>
    <p:sldId id="288"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0756D1-6238-4E95-A6D9-B3DD6B6DB71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756D1-6238-4E95-A6D9-B3DD6B6DB71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756D1-6238-4E95-A6D9-B3DD6B6DB71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756D1-6238-4E95-A6D9-B3DD6B6DB71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B0756D1-6238-4E95-A6D9-B3DD6B6DB71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0756D1-6238-4E95-A6D9-B3DD6B6DB71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CED3A-12CA-42B9-BBCB-9432F962364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0756D1-6238-4E95-A6D9-B3DD6B6DB71B}"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0756D1-6238-4E95-A6D9-B3DD6B6DB71B}"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756D1-6238-4E95-A6D9-B3DD6B6DB71B}"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B0756D1-6238-4E95-A6D9-B3DD6B6DB71B}" type="datetimeFigureOut">
              <a:rPr lang="en-US" smtClean="0"/>
              <a:t>1/31/2024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76CED3A-12CA-42B9-BBCB-9432F96236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756D1-6238-4E95-A6D9-B3DD6B6DB71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CED3A-12CA-42B9-BBCB-9432F96236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B0756D1-6238-4E95-A6D9-B3DD6B6DB71B}" type="datetimeFigureOut">
              <a:rPr lang="en-US" smtClean="0"/>
              <a:t>1/31/2024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76CED3A-12CA-42B9-BBCB-9432F96236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GEARS QUEST</a:t>
            </a:r>
            <a:endParaRPr lang="en-US" sz="4000" dirty="0"/>
          </a:p>
        </p:txBody>
      </p:sp>
      <p:sp>
        <p:nvSpPr>
          <p:cNvPr id="3" name="Subtitle 2"/>
          <p:cNvSpPr>
            <a:spLocks noGrp="1"/>
          </p:cNvSpPr>
          <p:nvPr>
            <p:ph type="subTitle" idx="1"/>
          </p:nvPr>
        </p:nvSpPr>
        <p:spPr/>
        <p:txBody>
          <a:bodyPr>
            <a:normAutofit/>
          </a:bodyPr>
          <a:lstStyle/>
          <a:p>
            <a:r>
              <a:rPr lang="en-US" sz="1200" dirty="0" smtClean="0"/>
              <a:t>Where quality meets performance</a:t>
            </a:r>
            <a:endParaRPr lang="en-US" sz="1200" dirty="0"/>
          </a:p>
        </p:txBody>
      </p:sp>
    </p:spTree>
    <p:extLst>
      <p:ext uri="{BB962C8B-B14F-4D97-AF65-F5344CB8AC3E}">
        <p14:creationId xmlns:p14="http://schemas.microsoft.com/office/powerpoint/2010/main" val="411860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520940" cy="548640"/>
          </a:xfrm>
        </p:spPr>
        <p:txBody>
          <a:bodyPr/>
          <a:lstStyle/>
          <a:p>
            <a:pPr algn="ctr"/>
            <a:r>
              <a:rPr lang="en-US" sz="3200" u="sng" dirty="0" smtClean="0"/>
              <a:t>MODULES</a:t>
            </a:r>
            <a:endParaRPr lang="en-US" sz="3200" u="sng" dirty="0"/>
          </a:p>
        </p:txBody>
      </p:sp>
      <p:sp>
        <p:nvSpPr>
          <p:cNvPr id="3" name="Content Placeholder 2"/>
          <p:cNvSpPr>
            <a:spLocks noGrp="1"/>
          </p:cNvSpPr>
          <p:nvPr>
            <p:ph idx="1"/>
          </p:nvPr>
        </p:nvSpPr>
        <p:spPr>
          <a:xfrm>
            <a:off x="685800" y="1752600"/>
            <a:ext cx="7520940" cy="3579849"/>
          </a:xfrm>
        </p:spPr>
        <p:txBody>
          <a:bodyPr>
            <a:normAutofit/>
          </a:bodyPr>
          <a:lstStyle/>
          <a:p>
            <a:pPr>
              <a:buFont typeface="Arial" pitchFamily="34" charset="0"/>
              <a:buChar char="•"/>
            </a:pPr>
            <a:r>
              <a:rPr lang="en-US" sz="2800" b="0" dirty="0"/>
              <a:t>Admin </a:t>
            </a:r>
            <a:r>
              <a:rPr lang="en-US" sz="2800" b="0" dirty="0" smtClean="0"/>
              <a:t>module</a:t>
            </a:r>
          </a:p>
          <a:p>
            <a:pPr>
              <a:buFont typeface="Arial" pitchFamily="34" charset="0"/>
              <a:buChar char="•"/>
            </a:pPr>
            <a:r>
              <a:rPr lang="en-US" sz="2800" b="0" dirty="0" smtClean="0"/>
              <a:t>spare </a:t>
            </a:r>
            <a:r>
              <a:rPr lang="en-US" sz="2800" b="0" dirty="0"/>
              <a:t>parts listing </a:t>
            </a:r>
            <a:r>
              <a:rPr lang="en-US" sz="2800" b="0" dirty="0" smtClean="0"/>
              <a:t>module</a:t>
            </a:r>
          </a:p>
          <a:p>
            <a:pPr>
              <a:buFont typeface="Arial" pitchFamily="34" charset="0"/>
              <a:buChar char="•"/>
            </a:pPr>
            <a:r>
              <a:rPr lang="en-US" sz="2800" b="0" dirty="0" smtClean="0"/>
              <a:t>User </a:t>
            </a:r>
            <a:r>
              <a:rPr lang="en-US" sz="2800" b="0" dirty="0"/>
              <a:t>Management </a:t>
            </a:r>
            <a:r>
              <a:rPr lang="en-US" sz="2800" b="0" dirty="0" smtClean="0"/>
              <a:t>Module</a:t>
            </a:r>
          </a:p>
          <a:p>
            <a:pPr>
              <a:buFont typeface="Arial" pitchFamily="34" charset="0"/>
              <a:buChar char="•"/>
            </a:pPr>
            <a:r>
              <a:rPr lang="en-US" sz="2800" b="0" dirty="0" smtClean="0"/>
              <a:t>Order </a:t>
            </a:r>
            <a:r>
              <a:rPr lang="en-US" sz="2800" b="0" dirty="0"/>
              <a:t>Management module</a:t>
            </a:r>
          </a:p>
        </p:txBody>
      </p:sp>
    </p:spTree>
    <p:extLst>
      <p:ext uri="{BB962C8B-B14F-4D97-AF65-F5344CB8AC3E}">
        <p14:creationId xmlns:p14="http://schemas.microsoft.com/office/powerpoint/2010/main" val="4077205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Architecture diagram</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517798" cy="4876800"/>
          </a:xfrm>
        </p:spPr>
      </p:pic>
    </p:spTree>
    <p:extLst>
      <p:ext uri="{BB962C8B-B14F-4D97-AF65-F5344CB8AC3E}">
        <p14:creationId xmlns:p14="http://schemas.microsoft.com/office/powerpoint/2010/main" val="221837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520940" cy="548640"/>
          </a:xfrm>
        </p:spPr>
        <p:txBody>
          <a:bodyPr/>
          <a:lstStyle/>
          <a:p>
            <a:pPr algn="ctr"/>
            <a:r>
              <a:rPr lang="en-US" sz="3200" u="sng" dirty="0" smtClean="0"/>
              <a:t>FEATURES</a:t>
            </a:r>
            <a:endParaRPr lang="en-US" sz="3200" u="sng" dirty="0"/>
          </a:p>
        </p:txBody>
      </p:sp>
      <p:sp>
        <p:nvSpPr>
          <p:cNvPr id="3" name="Content Placeholder 2"/>
          <p:cNvSpPr>
            <a:spLocks noGrp="1"/>
          </p:cNvSpPr>
          <p:nvPr>
            <p:ph idx="1"/>
          </p:nvPr>
        </p:nvSpPr>
        <p:spPr>
          <a:xfrm>
            <a:off x="533400" y="1481628"/>
            <a:ext cx="4434840" cy="5376372"/>
          </a:xfrm>
        </p:spPr>
        <p:txBody>
          <a:bodyPr>
            <a:normAutofit/>
          </a:bodyPr>
          <a:lstStyle/>
          <a:p>
            <a:pPr>
              <a:buFont typeface="Arial" pitchFamily="34" charset="0"/>
              <a:buChar char="•"/>
            </a:pPr>
            <a:r>
              <a:rPr lang="en-US" sz="1800" b="0" dirty="0"/>
              <a:t>User Registration and </a:t>
            </a:r>
            <a:r>
              <a:rPr lang="en-US" sz="1800" b="0" dirty="0" smtClean="0"/>
              <a:t>Login</a:t>
            </a:r>
          </a:p>
          <a:p>
            <a:pPr>
              <a:buFont typeface="Arial" pitchFamily="34" charset="0"/>
              <a:buChar char="•"/>
            </a:pPr>
            <a:r>
              <a:rPr lang="en-US" sz="1800" b="0" dirty="0" smtClean="0"/>
              <a:t>Product Listings</a:t>
            </a:r>
          </a:p>
          <a:p>
            <a:pPr>
              <a:buFont typeface="Arial" pitchFamily="34" charset="0"/>
              <a:buChar char="•"/>
            </a:pPr>
            <a:r>
              <a:rPr lang="en-US" sz="1800" b="0" dirty="0" smtClean="0"/>
              <a:t>Shopping Cart</a:t>
            </a:r>
          </a:p>
          <a:p>
            <a:pPr>
              <a:buFont typeface="Arial" pitchFamily="34" charset="0"/>
              <a:buChar char="•"/>
            </a:pPr>
            <a:r>
              <a:rPr lang="en-US" sz="1800" b="0" dirty="0" smtClean="0"/>
              <a:t>Wish-list</a:t>
            </a:r>
          </a:p>
          <a:p>
            <a:pPr>
              <a:buFont typeface="Arial" pitchFamily="34" charset="0"/>
              <a:buChar char="•"/>
            </a:pPr>
            <a:r>
              <a:rPr lang="en-US" sz="1800" b="0" dirty="0" smtClean="0"/>
              <a:t>Checkout</a:t>
            </a:r>
          </a:p>
          <a:p>
            <a:pPr>
              <a:buFont typeface="Arial" pitchFamily="34" charset="0"/>
              <a:buChar char="•"/>
            </a:pPr>
            <a:r>
              <a:rPr lang="en-US" sz="1800" b="0" dirty="0" smtClean="0"/>
              <a:t>Order History</a:t>
            </a:r>
          </a:p>
          <a:p>
            <a:pPr>
              <a:buFont typeface="Arial" pitchFamily="34" charset="0"/>
              <a:buChar char="•"/>
            </a:pPr>
            <a:endParaRPr lang="en-US" sz="1800" b="0" dirty="0" smtClean="0"/>
          </a:p>
        </p:txBody>
      </p:sp>
      <p:sp>
        <p:nvSpPr>
          <p:cNvPr id="6" name="Content Placeholder 2"/>
          <p:cNvSpPr txBox="1">
            <a:spLocks/>
          </p:cNvSpPr>
          <p:nvPr/>
        </p:nvSpPr>
        <p:spPr>
          <a:xfrm>
            <a:off x="4520381" y="1503751"/>
            <a:ext cx="4648200" cy="537637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US" sz="1800" b="0" dirty="0"/>
              <a:t>Order Tracking</a:t>
            </a:r>
          </a:p>
          <a:p>
            <a:pPr>
              <a:buFont typeface="Arial" pitchFamily="34" charset="0"/>
              <a:buChar char="•"/>
            </a:pPr>
            <a:r>
              <a:rPr lang="en-US" sz="1800" b="0" dirty="0"/>
              <a:t>Search and Filter</a:t>
            </a:r>
          </a:p>
          <a:p>
            <a:pPr>
              <a:buFont typeface="Arial" pitchFamily="34" charset="0"/>
              <a:buChar char="•"/>
            </a:pPr>
            <a:r>
              <a:rPr lang="en-US" sz="1800" b="0" dirty="0"/>
              <a:t>Account Information</a:t>
            </a:r>
          </a:p>
          <a:p>
            <a:pPr>
              <a:buFont typeface="Arial" pitchFamily="34" charset="0"/>
              <a:buChar char="•"/>
            </a:pPr>
            <a:r>
              <a:rPr lang="en-US" sz="1800" b="0" dirty="0"/>
              <a:t>Dashboard (Buyer, Seller, Admin)</a:t>
            </a:r>
          </a:p>
          <a:p>
            <a:pPr>
              <a:buFont typeface="Arial" pitchFamily="34" charset="0"/>
              <a:buChar char="•"/>
            </a:pPr>
            <a:r>
              <a:rPr lang="en-US" sz="1800" b="0" dirty="0"/>
              <a:t>Add Product Form</a:t>
            </a:r>
          </a:p>
          <a:p>
            <a:pPr>
              <a:buFont typeface="Arial" pitchFamily="34" charset="0"/>
              <a:buChar char="•"/>
            </a:pPr>
            <a:r>
              <a:rPr lang="en-US" sz="1800" b="0" dirty="0"/>
              <a:t>Product Listing Details</a:t>
            </a:r>
            <a:endParaRPr lang="en-US" sz="1800" b="0" dirty="0"/>
          </a:p>
        </p:txBody>
      </p:sp>
    </p:spTree>
    <p:extLst>
      <p:ext uri="{BB962C8B-B14F-4D97-AF65-F5344CB8AC3E}">
        <p14:creationId xmlns:p14="http://schemas.microsoft.com/office/powerpoint/2010/main" val="2610587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520940" cy="548640"/>
          </a:xfrm>
        </p:spPr>
        <p:txBody>
          <a:bodyPr/>
          <a:lstStyle/>
          <a:p>
            <a:pPr algn="ctr"/>
            <a:r>
              <a:rPr lang="en-US" sz="3200" u="sng" dirty="0" smtClean="0"/>
              <a:t>FEATURES</a:t>
            </a:r>
            <a:endParaRPr lang="en-US" sz="3200" u="sng" dirty="0"/>
          </a:p>
        </p:txBody>
      </p:sp>
      <p:sp>
        <p:nvSpPr>
          <p:cNvPr id="6" name="Content Placeholder 2"/>
          <p:cNvSpPr txBox="1">
            <a:spLocks/>
          </p:cNvSpPr>
          <p:nvPr/>
        </p:nvSpPr>
        <p:spPr>
          <a:xfrm>
            <a:off x="439994" y="1461963"/>
            <a:ext cx="4648200" cy="537637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US" sz="1800" b="0" dirty="0" smtClean="0"/>
              <a:t>Order Management</a:t>
            </a:r>
            <a:endParaRPr lang="en-US" sz="1800" b="0" dirty="0"/>
          </a:p>
          <a:p>
            <a:pPr>
              <a:buFont typeface="Arial" pitchFamily="34" charset="0"/>
              <a:buChar char="•"/>
            </a:pPr>
            <a:r>
              <a:rPr lang="en-US" sz="1800" b="0" dirty="0"/>
              <a:t>Seller Authentication</a:t>
            </a:r>
          </a:p>
          <a:p>
            <a:pPr>
              <a:buFont typeface="Arial" pitchFamily="34" charset="0"/>
              <a:buChar char="•"/>
            </a:pPr>
            <a:r>
              <a:rPr lang="en-US" sz="1800" b="0" dirty="0"/>
              <a:t>Admin Dashboard</a:t>
            </a:r>
          </a:p>
          <a:p>
            <a:pPr>
              <a:buFont typeface="Arial" pitchFamily="34" charset="0"/>
              <a:buChar char="•"/>
            </a:pPr>
            <a:r>
              <a:rPr lang="en-US" sz="1800" b="0" dirty="0"/>
              <a:t>Manage Orders</a:t>
            </a:r>
          </a:p>
          <a:p>
            <a:pPr>
              <a:buFont typeface="Arial" pitchFamily="34" charset="0"/>
              <a:buChar char="•"/>
            </a:pPr>
            <a:r>
              <a:rPr lang="en-US" sz="1800" b="0" dirty="0"/>
              <a:t>Manage Listings</a:t>
            </a:r>
          </a:p>
          <a:p>
            <a:pPr>
              <a:buFont typeface="Arial" pitchFamily="34" charset="0"/>
              <a:buChar char="•"/>
            </a:pPr>
            <a:r>
              <a:rPr lang="en-US" sz="1800" b="0" dirty="0"/>
              <a:t>User Management</a:t>
            </a:r>
          </a:p>
          <a:p>
            <a:pPr>
              <a:buFont typeface="Arial" pitchFamily="34" charset="0"/>
              <a:buChar char="•"/>
            </a:pPr>
            <a:endParaRPr lang="en-US" sz="1800" b="0" dirty="0"/>
          </a:p>
        </p:txBody>
      </p:sp>
      <p:sp>
        <p:nvSpPr>
          <p:cNvPr id="7" name="Content Placeholder 2"/>
          <p:cNvSpPr txBox="1">
            <a:spLocks/>
          </p:cNvSpPr>
          <p:nvPr/>
        </p:nvSpPr>
        <p:spPr>
          <a:xfrm>
            <a:off x="4503174" y="1508081"/>
            <a:ext cx="4648200" cy="537637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US" sz="1800" b="0" dirty="0"/>
              <a:t>Feedback (Reviews and Ratings)</a:t>
            </a:r>
          </a:p>
          <a:p>
            <a:pPr>
              <a:buFont typeface="Arial" pitchFamily="34" charset="0"/>
              <a:buChar char="•"/>
            </a:pPr>
            <a:r>
              <a:rPr lang="en-US" sz="1800" b="0" dirty="0"/>
              <a:t>Seller Gallery</a:t>
            </a:r>
          </a:p>
          <a:p>
            <a:pPr>
              <a:buFont typeface="Arial" pitchFamily="34" charset="0"/>
              <a:buChar char="•"/>
            </a:pPr>
            <a:r>
              <a:rPr lang="en-US" sz="1800" b="0" dirty="0"/>
              <a:t>Customer Reviews and Seller Ratings</a:t>
            </a:r>
          </a:p>
          <a:p>
            <a:pPr>
              <a:buFont typeface="Arial" pitchFamily="34" charset="0"/>
              <a:buChar char="•"/>
            </a:pPr>
            <a:r>
              <a:rPr lang="en-US" sz="1800" b="0" dirty="0"/>
              <a:t>Product Review and Rating</a:t>
            </a:r>
          </a:p>
          <a:p>
            <a:pPr>
              <a:buFont typeface="Arial" pitchFamily="34" charset="0"/>
              <a:buChar char="•"/>
            </a:pPr>
            <a:r>
              <a:rPr lang="en-US" sz="1800" b="0" dirty="0"/>
              <a:t>Chat Support</a:t>
            </a:r>
          </a:p>
          <a:p>
            <a:pPr>
              <a:buFont typeface="Arial" pitchFamily="34" charset="0"/>
              <a:buChar char="•"/>
            </a:pPr>
            <a:r>
              <a:rPr lang="en-US" sz="1800" b="0" dirty="0"/>
              <a:t>Product Management (Edit, Update, Remove)</a:t>
            </a:r>
            <a:endParaRPr lang="en-US" sz="1800" b="0" dirty="0"/>
          </a:p>
        </p:txBody>
      </p:sp>
    </p:spTree>
    <p:extLst>
      <p:ext uri="{BB962C8B-B14F-4D97-AF65-F5344CB8AC3E}">
        <p14:creationId xmlns:p14="http://schemas.microsoft.com/office/powerpoint/2010/main" val="1286383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520940" cy="548640"/>
          </a:xfrm>
        </p:spPr>
        <p:txBody>
          <a:bodyPr/>
          <a:lstStyle/>
          <a:p>
            <a:pPr algn="ctr"/>
            <a:r>
              <a:rPr lang="en-US" sz="3200" u="sng" dirty="0" smtClean="0"/>
              <a:t>WORK DONE IN FYP-1</a:t>
            </a:r>
            <a:endParaRPr lang="en-US" sz="3200" u="sng" dirty="0"/>
          </a:p>
        </p:txBody>
      </p:sp>
      <p:sp>
        <p:nvSpPr>
          <p:cNvPr id="3" name="Content Placeholder 2"/>
          <p:cNvSpPr>
            <a:spLocks noGrp="1"/>
          </p:cNvSpPr>
          <p:nvPr>
            <p:ph idx="1"/>
          </p:nvPr>
        </p:nvSpPr>
        <p:spPr>
          <a:xfrm>
            <a:off x="838200" y="1371600"/>
            <a:ext cx="2834640" cy="3579849"/>
          </a:xfrm>
        </p:spPr>
        <p:txBody>
          <a:bodyPr>
            <a:noAutofit/>
          </a:bodyPr>
          <a:lstStyle/>
          <a:p>
            <a:pPr>
              <a:buFont typeface="Arial" pitchFamily="34" charset="0"/>
              <a:buChar char="•"/>
            </a:pPr>
            <a:r>
              <a:rPr lang="en-US" sz="1800" b="0" dirty="0" smtClean="0"/>
              <a:t>Authentication</a:t>
            </a:r>
          </a:p>
          <a:p>
            <a:pPr>
              <a:buFont typeface="Arial" pitchFamily="34" charset="0"/>
              <a:buChar char="•"/>
            </a:pPr>
            <a:r>
              <a:rPr lang="en-US" sz="1800" b="0" dirty="0" smtClean="0"/>
              <a:t>Buyer </a:t>
            </a:r>
            <a:r>
              <a:rPr lang="en-US" sz="1800" b="0" dirty="0"/>
              <a:t>Home </a:t>
            </a:r>
            <a:r>
              <a:rPr lang="en-US" sz="1800" b="0" dirty="0" smtClean="0"/>
              <a:t>Page</a:t>
            </a:r>
          </a:p>
          <a:p>
            <a:pPr>
              <a:buFont typeface="Arial" pitchFamily="34" charset="0"/>
              <a:buChar char="•"/>
            </a:pPr>
            <a:r>
              <a:rPr lang="en-US" sz="1800" b="0" dirty="0" smtClean="0"/>
              <a:t>Cart</a:t>
            </a:r>
          </a:p>
          <a:p>
            <a:pPr>
              <a:buFont typeface="Arial" pitchFamily="34" charset="0"/>
              <a:buChar char="•"/>
            </a:pPr>
            <a:r>
              <a:rPr lang="en-US" sz="1800" b="0" dirty="0" smtClean="0"/>
              <a:t>Checkout</a:t>
            </a:r>
          </a:p>
          <a:p>
            <a:pPr>
              <a:buFont typeface="Arial" pitchFamily="34" charset="0"/>
              <a:buChar char="•"/>
            </a:pPr>
            <a:r>
              <a:rPr lang="en-US" sz="1800" b="0" dirty="0" smtClean="0"/>
              <a:t>Search </a:t>
            </a:r>
            <a:r>
              <a:rPr lang="en-US" sz="1800" b="0" dirty="0"/>
              <a:t>and </a:t>
            </a:r>
            <a:r>
              <a:rPr lang="en-US" sz="1800" b="0" dirty="0" smtClean="0"/>
              <a:t>filter</a:t>
            </a:r>
          </a:p>
          <a:p>
            <a:pPr>
              <a:buFont typeface="Arial" pitchFamily="34" charset="0"/>
              <a:buChar char="•"/>
            </a:pPr>
            <a:r>
              <a:rPr lang="en-US" sz="1800" b="0" dirty="0" smtClean="0"/>
              <a:t>Seller Dashboard</a:t>
            </a:r>
          </a:p>
        </p:txBody>
      </p:sp>
      <p:sp>
        <p:nvSpPr>
          <p:cNvPr id="4" name="Content Placeholder 2"/>
          <p:cNvSpPr txBox="1">
            <a:spLocks/>
          </p:cNvSpPr>
          <p:nvPr/>
        </p:nvSpPr>
        <p:spPr>
          <a:xfrm>
            <a:off x="4724400" y="1371600"/>
            <a:ext cx="2834640" cy="3579849"/>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US" sz="1800" b="0" dirty="0"/>
              <a:t>Add product form</a:t>
            </a:r>
          </a:p>
          <a:p>
            <a:pPr>
              <a:buFont typeface="Arial" pitchFamily="34" charset="0"/>
              <a:buChar char="•"/>
            </a:pPr>
            <a:r>
              <a:rPr lang="en-US" sz="1800" b="0" dirty="0"/>
              <a:t>Product Listing</a:t>
            </a:r>
          </a:p>
          <a:p>
            <a:pPr>
              <a:buFont typeface="Arial" pitchFamily="34" charset="0"/>
              <a:buChar char="•"/>
            </a:pPr>
            <a:r>
              <a:rPr lang="en-US" sz="1800" b="0" dirty="0"/>
              <a:t>Seller authentication</a:t>
            </a:r>
          </a:p>
          <a:p>
            <a:pPr>
              <a:buFont typeface="Arial" pitchFamily="34" charset="0"/>
              <a:buChar char="•"/>
            </a:pPr>
            <a:r>
              <a:rPr lang="en-US" sz="1800" b="0" dirty="0"/>
              <a:t>Admin dashboard</a:t>
            </a:r>
          </a:p>
          <a:p>
            <a:pPr>
              <a:buFont typeface="Arial" pitchFamily="34" charset="0"/>
              <a:buChar char="•"/>
            </a:pPr>
            <a:r>
              <a:rPr lang="en-US" sz="1800" b="0" dirty="0"/>
              <a:t>Manage orders</a:t>
            </a:r>
          </a:p>
          <a:p>
            <a:pPr>
              <a:buFont typeface="Arial" pitchFamily="34" charset="0"/>
              <a:buChar char="•"/>
            </a:pPr>
            <a:r>
              <a:rPr lang="en-US" sz="1800" b="0" dirty="0"/>
              <a:t>Manage listing</a:t>
            </a:r>
            <a:endParaRPr lang="en-US" sz="1800" b="0" dirty="0"/>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ROADMAP FOR FYP 2</a:t>
            </a:r>
            <a:endParaRPr lang="en-US" u="sng"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sz="1800" b="0" dirty="0" smtClean="0"/>
              <a:t>Wish-list</a:t>
            </a:r>
          </a:p>
          <a:p>
            <a:pPr>
              <a:buFont typeface="Arial" pitchFamily="34" charset="0"/>
              <a:buChar char="•"/>
            </a:pPr>
            <a:r>
              <a:rPr lang="en-US" sz="1800" b="0" dirty="0" smtClean="0"/>
              <a:t>Order history</a:t>
            </a:r>
          </a:p>
          <a:p>
            <a:pPr>
              <a:buFont typeface="Arial" pitchFamily="34" charset="0"/>
              <a:buChar char="•"/>
            </a:pPr>
            <a:r>
              <a:rPr lang="en-US" sz="1800" b="0" dirty="0" smtClean="0"/>
              <a:t>Order tracking</a:t>
            </a:r>
          </a:p>
          <a:p>
            <a:pPr>
              <a:buFont typeface="Arial" pitchFamily="34" charset="0"/>
              <a:buChar char="•"/>
            </a:pPr>
            <a:r>
              <a:rPr lang="en-US" sz="1800" b="0" dirty="0" smtClean="0"/>
              <a:t>Account Information</a:t>
            </a:r>
          </a:p>
          <a:p>
            <a:pPr>
              <a:buFont typeface="Arial" pitchFamily="34" charset="0"/>
              <a:buChar char="•"/>
            </a:pPr>
            <a:r>
              <a:rPr lang="en-US" sz="1800" b="0" dirty="0" smtClean="0"/>
              <a:t>Payment Integration</a:t>
            </a:r>
          </a:p>
          <a:p>
            <a:pPr>
              <a:buFont typeface="Arial" pitchFamily="34" charset="0"/>
              <a:buChar char="•"/>
            </a:pPr>
            <a:r>
              <a:rPr lang="en-US" sz="1800" b="0" dirty="0" smtClean="0"/>
              <a:t>Product </a:t>
            </a:r>
            <a:r>
              <a:rPr lang="en-US" sz="1800" b="0" dirty="0"/>
              <a:t>review and </a:t>
            </a:r>
            <a:r>
              <a:rPr lang="en-US" sz="1800" b="0" dirty="0" smtClean="0"/>
              <a:t>ratings</a:t>
            </a:r>
          </a:p>
          <a:p>
            <a:pPr>
              <a:buFont typeface="Arial" pitchFamily="34" charset="0"/>
              <a:buChar char="•"/>
            </a:pPr>
            <a:r>
              <a:rPr lang="en-US" sz="1800" b="0" dirty="0" smtClean="0"/>
              <a:t>Seller Gallery</a:t>
            </a:r>
          </a:p>
          <a:p>
            <a:pPr>
              <a:buFont typeface="Arial" pitchFamily="34" charset="0"/>
              <a:buChar char="•"/>
            </a:pPr>
            <a:r>
              <a:rPr lang="en-US" sz="1800" b="0" dirty="0" smtClean="0"/>
              <a:t>Customer </a:t>
            </a:r>
            <a:r>
              <a:rPr lang="en-US" sz="1800" b="0" dirty="0"/>
              <a:t>Reviews and Seller </a:t>
            </a:r>
            <a:r>
              <a:rPr lang="en-US" sz="1800" b="0" dirty="0" smtClean="0"/>
              <a:t>Ratings</a:t>
            </a:r>
          </a:p>
          <a:p>
            <a:pPr>
              <a:buFont typeface="Arial" pitchFamily="34" charset="0"/>
              <a:buChar char="•"/>
            </a:pPr>
            <a:r>
              <a:rPr lang="en-US" sz="1800" b="0" dirty="0" smtClean="0"/>
              <a:t>Chat support</a:t>
            </a:r>
          </a:p>
          <a:p>
            <a:pPr>
              <a:buFont typeface="Arial" pitchFamily="34" charset="0"/>
              <a:buChar char="•"/>
            </a:pPr>
            <a:r>
              <a:rPr lang="en-US" sz="1800" b="0" dirty="0" smtClean="0"/>
              <a:t>Product</a:t>
            </a:r>
            <a:r>
              <a:rPr lang="en-US" sz="1800" b="0" dirty="0"/>
              <a:t> category</a:t>
            </a:r>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520940" cy="548640"/>
          </a:xfrm>
        </p:spPr>
        <p:txBody>
          <a:bodyPr/>
          <a:lstStyle/>
          <a:p>
            <a:pPr algn="ctr"/>
            <a:r>
              <a:rPr lang="en-US" u="sng" dirty="0" smtClean="0"/>
              <a:t>Hardware requirements</a:t>
            </a:r>
            <a:endParaRPr lang="en-US" u="sng" dirty="0"/>
          </a:p>
        </p:txBody>
      </p:sp>
      <p:sp>
        <p:nvSpPr>
          <p:cNvPr id="3" name="Content Placeholder 2"/>
          <p:cNvSpPr>
            <a:spLocks noGrp="1"/>
          </p:cNvSpPr>
          <p:nvPr>
            <p:ph idx="1"/>
          </p:nvPr>
        </p:nvSpPr>
        <p:spPr>
          <a:xfrm>
            <a:off x="838200" y="1600200"/>
            <a:ext cx="7520940" cy="3579849"/>
          </a:xfrm>
        </p:spPr>
        <p:txBody>
          <a:bodyPr>
            <a:normAutofit/>
          </a:bodyPr>
          <a:lstStyle/>
          <a:p>
            <a:pPr>
              <a:buFont typeface="Arial" pitchFamily="34" charset="0"/>
              <a:buChar char="•"/>
            </a:pPr>
            <a:r>
              <a:rPr lang="en-US" sz="1800" b="0" dirty="0"/>
              <a:t>Standard desktop or laptop computers for accessing the platform</a:t>
            </a:r>
            <a:r>
              <a:rPr lang="en-US" sz="1800" b="0" dirty="0" smtClean="0"/>
              <a:t>.</a:t>
            </a:r>
          </a:p>
          <a:p>
            <a:pPr>
              <a:buFont typeface="Arial" pitchFamily="34" charset="0"/>
              <a:buChar char="•"/>
            </a:pPr>
            <a:r>
              <a:rPr lang="en-US" sz="1800" b="0" dirty="0" smtClean="0"/>
              <a:t>Optional</a:t>
            </a:r>
            <a:r>
              <a:rPr lang="en-US" sz="1800" b="0" dirty="0"/>
              <a:t>: </a:t>
            </a:r>
            <a:r>
              <a:rPr lang="en-US" sz="1800" b="0" dirty="0" smtClean="0"/>
              <a:t>Android and IOS devices </a:t>
            </a:r>
            <a:r>
              <a:rPr lang="en-US" sz="1800" b="0" dirty="0"/>
              <a:t>for users who prefer mobile access.</a:t>
            </a:r>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20940" cy="548640"/>
          </a:xfrm>
        </p:spPr>
        <p:txBody>
          <a:bodyPr/>
          <a:lstStyle/>
          <a:p>
            <a:pPr algn="ctr"/>
            <a:r>
              <a:rPr lang="en-US" u="sng" dirty="0" smtClean="0"/>
              <a:t>Software requirement</a:t>
            </a:r>
            <a:endParaRPr lang="en-US" u="sng" dirty="0"/>
          </a:p>
        </p:txBody>
      </p:sp>
      <p:sp>
        <p:nvSpPr>
          <p:cNvPr id="3" name="Content Placeholder 2"/>
          <p:cNvSpPr>
            <a:spLocks noGrp="1"/>
          </p:cNvSpPr>
          <p:nvPr>
            <p:ph idx="1"/>
          </p:nvPr>
        </p:nvSpPr>
        <p:spPr>
          <a:xfrm>
            <a:off x="762000" y="1524000"/>
            <a:ext cx="7520940" cy="3579849"/>
          </a:xfrm>
        </p:spPr>
        <p:txBody>
          <a:bodyPr>
            <a:normAutofit/>
          </a:bodyPr>
          <a:lstStyle/>
          <a:p>
            <a:pPr>
              <a:buFont typeface="Arial" pitchFamily="34" charset="0"/>
              <a:buChar char="•"/>
            </a:pPr>
            <a:r>
              <a:rPr lang="en-US" sz="1800" b="0" dirty="0"/>
              <a:t>Support for modern web technologies</a:t>
            </a:r>
            <a:r>
              <a:rPr lang="en-US" sz="1800" b="0" dirty="0" smtClean="0"/>
              <a:t>.</a:t>
            </a:r>
          </a:p>
          <a:p>
            <a:pPr>
              <a:buFont typeface="Arial" pitchFamily="34" charset="0"/>
              <a:buChar char="•"/>
            </a:pPr>
            <a:r>
              <a:rPr lang="en-US" sz="1800" b="0" dirty="0" smtClean="0"/>
              <a:t>Examples </a:t>
            </a:r>
            <a:r>
              <a:rPr lang="en-US" sz="1800" b="0" dirty="0"/>
              <a:t>include Google Chrome, Mozilla Firefox, Safari, and Microsoft Edge</a:t>
            </a:r>
            <a:r>
              <a:rPr lang="en-US" sz="1800" b="0" dirty="0" smtClean="0"/>
              <a:t>.</a:t>
            </a:r>
          </a:p>
          <a:p>
            <a:pPr>
              <a:buFont typeface="Arial" pitchFamily="34" charset="0"/>
              <a:buChar char="•"/>
            </a:pPr>
            <a:r>
              <a:rPr lang="en-US" sz="1800" b="0" dirty="0" smtClean="0"/>
              <a:t>Compatibility </a:t>
            </a:r>
            <a:r>
              <a:rPr lang="en-US" sz="1800" b="0" dirty="0"/>
              <a:t>with standard operating </a:t>
            </a:r>
            <a:r>
              <a:rPr lang="en-US" sz="1800" b="0" dirty="0" smtClean="0"/>
              <a:t>systems.</a:t>
            </a:r>
          </a:p>
          <a:p>
            <a:pPr>
              <a:buFont typeface="Arial" pitchFamily="34" charset="0"/>
              <a:buChar char="•"/>
            </a:pPr>
            <a:r>
              <a:rPr lang="en-US" sz="1800" b="0" dirty="0" smtClean="0"/>
              <a:t>Integration </a:t>
            </a:r>
            <a:r>
              <a:rPr lang="en-US" sz="1800" b="0" dirty="0"/>
              <a:t>with third-party payment processors</a:t>
            </a:r>
            <a:r>
              <a:rPr lang="en-US" sz="1800" b="0" dirty="0" smtClean="0"/>
              <a:t>.</a:t>
            </a:r>
          </a:p>
          <a:p>
            <a:pPr>
              <a:buFont typeface="Arial" pitchFamily="34" charset="0"/>
              <a:buChar char="•"/>
            </a:pPr>
            <a:r>
              <a:rPr lang="en-US" sz="1800" b="0" dirty="0" smtClean="0"/>
              <a:t>User </a:t>
            </a:r>
            <a:r>
              <a:rPr lang="en-US" sz="1800" b="0" dirty="0"/>
              <a:t>manuals for effective navigation</a:t>
            </a:r>
            <a:r>
              <a:rPr lang="en-US" sz="1800" b="0" dirty="0" smtClean="0"/>
              <a:t>.</a:t>
            </a:r>
          </a:p>
          <a:p>
            <a:pPr>
              <a:buFont typeface="Arial" pitchFamily="34" charset="0"/>
              <a:buChar char="•"/>
            </a:pPr>
            <a:r>
              <a:rPr lang="en-US" sz="1800" b="0" dirty="0" smtClean="0"/>
              <a:t>Assumption</a:t>
            </a:r>
            <a:r>
              <a:rPr lang="en-US" sz="1800" b="0" dirty="0"/>
              <a:t>: Users have access to a stable internet connection.</a:t>
            </a:r>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Functional requirements</a:t>
            </a:r>
            <a:endParaRPr lang="en-US" u="sng" dirty="0"/>
          </a:p>
        </p:txBody>
      </p:sp>
      <p:sp>
        <p:nvSpPr>
          <p:cNvPr id="3" name="Content Placeholder 2"/>
          <p:cNvSpPr>
            <a:spLocks noGrp="1"/>
          </p:cNvSpPr>
          <p:nvPr>
            <p:ph idx="1"/>
          </p:nvPr>
        </p:nvSpPr>
        <p:spPr>
          <a:xfrm>
            <a:off x="838200" y="1371600"/>
            <a:ext cx="7520940" cy="3579849"/>
          </a:xfrm>
        </p:spPr>
        <p:txBody>
          <a:bodyPr>
            <a:normAutofit/>
          </a:bodyPr>
          <a:lstStyle/>
          <a:p>
            <a:pPr>
              <a:buFont typeface="Arial" pitchFamily="34" charset="0"/>
              <a:buChar char="•"/>
            </a:pPr>
            <a:r>
              <a:rPr lang="en-US" sz="2000" b="0" dirty="0"/>
              <a:t>User </a:t>
            </a:r>
            <a:r>
              <a:rPr lang="en-US" sz="2000" b="0" dirty="0" smtClean="0"/>
              <a:t>Management</a:t>
            </a:r>
          </a:p>
          <a:p>
            <a:pPr>
              <a:buFont typeface="Arial" pitchFamily="34" charset="0"/>
              <a:buChar char="•"/>
            </a:pPr>
            <a:r>
              <a:rPr lang="en-US" sz="2000" b="0" dirty="0" smtClean="0"/>
              <a:t>Product </a:t>
            </a:r>
            <a:r>
              <a:rPr lang="en-US" sz="2000" b="0" dirty="0"/>
              <a:t>Listings and </a:t>
            </a:r>
            <a:r>
              <a:rPr lang="en-US" sz="2000" b="0" dirty="0" smtClean="0"/>
              <a:t>Search</a:t>
            </a:r>
          </a:p>
          <a:p>
            <a:pPr>
              <a:buFont typeface="Arial" pitchFamily="34" charset="0"/>
              <a:buChar char="•"/>
            </a:pPr>
            <a:r>
              <a:rPr lang="en-US" sz="2000" b="0" dirty="0" smtClean="0"/>
              <a:t>Shopping </a:t>
            </a:r>
            <a:r>
              <a:rPr lang="en-US" sz="2000" b="0" dirty="0"/>
              <a:t>Cart and </a:t>
            </a:r>
            <a:r>
              <a:rPr lang="en-US" sz="2000" b="0" dirty="0" smtClean="0"/>
              <a:t>Checkout</a:t>
            </a:r>
          </a:p>
          <a:p>
            <a:pPr>
              <a:buFont typeface="Arial" pitchFamily="34" charset="0"/>
              <a:buChar char="•"/>
            </a:pPr>
            <a:r>
              <a:rPr lang="en-US" sz="2000" b="0" dirty="0" smtClean="0"/>
              <a:t>Order Management</a:t>
            </a:r>
          </a:p>
          <a:p>
            <a:pPr>
              <a:buFont typeface="Arial" pitchFamily="34" charset="0"/>
              <a:buChar char="•"/>
            </a:pPr>
            <a:r>
              <a:rPr lang="en-US" sz="2000" b="0" dirty="0" smtClean="0"/>
              <a:t>Review </a:t>
            </a:r>
            <a:r>
              <a:rPr lang="en-US" sz="2000" b="0" dirty="0"/>
              <a:t>and Rating System</a:t>
            </a:r>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Non-functional requirements</a:t>
            </a:r>
            <a:endParaRPr lang="en-US" dirty="0"/>
          </a:p>
        </p:txBody>
      </p:sp>
      <p:sp>
        <p:nvSpPr>
          <p:cNvPr id="3" name="Content Placeholder 2"/>
          <p:cNvSpPr>
            <a:spLocks noGrp="1"/>
          </p:cNvSpPr>
          <p:nvPr>
            <p:ph idx="1"/>
          </p:nvPr>
        </p:nvSpPr>
        <p:spPr>
          <a:xfrm>
            <a:off x="838200" y="1524000"/>
            <a:ext cx="7520940" cy="3579849"/>
          </a:xfrm>
        </p:spPr>
        <p:txBody>
          <a:bodyPr>
            <a:normAutofit/>
          </a:bodyPr>
          <a:lstStyle/>
          <a:p>
            <a:pPr marL="0" indent="0"/>
            <a:r>
              <a:rPr lang="en-US" sz="2000" dirty="0" smtClean="0">
                <a:latin typeface="Times New Roman" pitchFamily="18" charset="0"/>
                <a:cs typeface="Times New Roman" pitchFamily="18" charset="0"/>
              </a:rPr>
              <a:t>Usability: </a:t>
            </a:r>
          </a:p>
          <a:p>
            <a:pPr marL="285750" indent="-285750">
              <a:buFont typeface="Arial" pitchFamily="34" charset="0"/>
              <a:buChar char="•"/>
            </a:pPr>
            <a:r>
              <a:rPr lang="en-US" sz="1800" b="0" dirty="0" smtClean="0"/>
              <a:t>The </a:t>
            </a:r>
            <a:r>
              <a:rPr lang="en-US" sz="1800" b="0" dirty="0"/>
              <a:t>platform must be user-friendly and </a:t>
            </a:r>
            <a:r>
              <a:rPr lang="en-US" sz="1800" b="0" dirty="0" smtClean="0"/>
              <a:t>accessible.</a:t>
            </a:r>
          </a:p>
          <a:p>
            <a:pPr>
              <a:buFont typeface="Arial" pitchFamily="34" charset="0"/>
              <a:buChar char="•"/>
            </a:pPr>
            <a:endParaRPr lang="en-US" sz="1800" b="0" dirty="0" smtClean="0"/>
          </a:p>
          <a:p>
            <a:pPr marL="0" indent="0"/>
            <a:r>
              <a:rPr lang="en-US" sz="2000" dirty="0" smtClean="0">
                <a:latin typeface="Times New Roman" pitchFamily="18" charset="0"/>
                <a:cs typeface="Times New Roman" pitchFamily="18" charset="0"/>
              </a:rPr>
              <a:t>Portability:</a:t>
            </a:r>
            <a:r>
              <a:rPr lang="en-US" sz="1800" b="0" dirty="0"/>
              <a:t> </a:t>
            </a:r>
            <a:endParaRPr lang="en-US" sz="1800" b="0" dirty="0" smtClean="0"/>
          </a:p>
          <a:p>
            <a:pPr marL="285750" indent="-285750">
              <a:buFont typeface="Arial" pitchFamily="34" charset="0"/>
              <a:buChar char="•"/>
            </a:pPr>
            <a:r>
              <a:rPr lang="en-US" sz="1800" b="0" dirty="0" smtClean="0"/>
              <a:t>The </a:t>
            </a:r>
            <a:r>
              <a:rPr lang="en-US" sz="1800" b="0" dirty="0"/>
              <a:t>platform should be designed for scalability and maintainability.</a:t>
            </a:r>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3962400" cy="548640"/>
          </a:xfrm>
        </p:spPr>
        <p:txBody>
          <a:bodyPr/>
          <a:lstStyle/>
          <a:p>
            <a:r>
              <a:rPr lang="en-US" sz="3200" u="sng" dirty="0" smtClean="0"/>
              <a:t>Group members</a:t>
            </a:r>
            <a:endParaRPr lang="en-US" sz="3200" u="sng" dirty="0"/>
          </a:p>
        </p:txBody>
      </p:sp>
      <p:sp>
        <p:nvSpPr>
          <p:cNvPr id="3" name="Content Placeholder 2"/>
          <p:cNvSpPr>
            <a:spLocks noGrp="1"/>
          </p:cNvSpPr>
          <p:nvPr>
            <p:ph idx="1"/>
          </p:nvPr>
        </p:nvSpPr>
        <p:spPr>
          <a:xfrm>
            <a:off x="533400" y="1524000"/>
            <a:ext cx="4130040" cy="3579849"/>
          </a:xfrm>
        </p:spPr>
        <p:txBody>
          <a:bodyPr>
            <a:normAutofit/>
          </a:bodyPr>
          <a:lstStyle/>
          <a:p>
            <a:pPr>
              <a:buFont typeface="Arial" pitchFamily="34" charset="0"/>
              <a:buChar char="•"/>
            </a:pPr>
            <a:r>
              <a:rPr lang="en-US" sz="2400" b="0" dirty="0" smtClean="0"/>
              <a:t>M. Tahir Imtiaz</a:t>
            </a:r>
          </a:p>
          <a:p>
            <a:pPr>
              <a:buFont typeface="Arial" pitchFamily="34" charset="0"/>
              <a:buChar char="•"/>
            </a:pPr>
            <a:r>
              <a:rPr lang="en-US" sz="2400" b="0" dirty="0" smtClean="0"/>
              <a:t>Syed </a:t>
            </a:r>
            <a:r>
              <a:rPr lang="en-US" sz="2400" b="0" dirty="0" err="1" smtClean="0"/>
              <a:t>Faseeh</a:t>
            </a:r>
            <a:r>
              <a:rPr lang="en-US" sz="2400" b="0" dirty="0" smtClean="0"/>
              <a:t> </a:t>
            </a:r>
            <a:r>
              <a:rPr lang="en-US" sz="2400" b="0" dirty="0" err="1" smtClean="0"/>
              <a:t>Sajid</a:t>
            </a:r>
            <a:r>
              <a:rPr lang="en-US" sz="2400" b="0" dirty="0" smtClean="0"/>
              <a:t> </a:t>
            </a:r>
            <a:r>
              <a:rPr lang="en-US" sz="2400" b="0" dirty="0" err="1" smtClean="0"/>
              <a:t>Rizvi</a:t>
            </a:r>
            <a:endParaRPr lang="en-US" sz="2400" b="0" dirty="0" smtClean="0"/>
          </a:p>
          <a:p>
            <a:pPr>
              <a:buFont typeface="Arial" pitchFamily="34" charset="0"/>
              <a:buChar char="•"/>
            </a:pPr>
            <a:r>
              <a:rPr lang="en-US" sz="2400" b="0" dirty="0" err="1" smtClean="0"/>
              <a:t>Hannan</a:t>
            </a:r>
            <a:r>
              <a:rPr lang="en-US" sz="2400" b="0" dirty="0" smtClean="0"/>
              <a:t> Butt</a:t>
            </a:r>
            <a:endParaRPr lang="en-US" sz="2400" b="0" dirty="0"/>
          </a:p>
        </p:txBody>
      </p:sp>
      <p:sp>
        <p:nvSpPr>
          <p:cNvPr id="4" name="Title 1"/>
          <p:cNvSpPr txBox="1">
            <a:spLocks/>
          </p:cNvSpPr>
          <p:nvPr/>
        </p:nvSpPr>
        <p:spPr>
          <a:xfrm>
            <a:off x="5334000" y="746760"/>
            <a:ext cx="396240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200" u="sng" dirty="0" smtClean="0"/>
              <a:t>Supervisor</a:t>
            </a:r>
            <a:endParaRPr lang="en-US" sz="3200" u="sng" dirty="0"/>
          </a:p>
        </p:txBody>
      </p:sp>
      <p:sp>
        <p:nvSpPr>
          <p:cNvPr id="5" name="Content Placeholder 2"/>
          <p:cNvSpPr txBox="1">
            <a:spLocks/>
          </p:cNvSpPr>
          <p:nvPr/>
        </p:nvSpPr>
        <p:spPr>
          <a:xfrm>
            <a:off x="5013960" y="1524000"/>
            <a:ext cx="4130040" cy="357984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US" sz="2400" b="0" dirty="0" err="1" smtClean="0"/>
              <a:t>Mr</a:t>
            </a:r>
            <a:r>
              <a:rPr lang="en-US" sz="2400" b="0" dirty="0" smtClean="0"/>
              <a:t> </a:t>
            </a:r>
            <a:r>
              <a:rPr lang="en-US" sz="2400" b="0" dirty="0" err="1" smtClean="0"/>
              <a:t>Fawad</a:t>
            </a:r>
            <a:endParaRPr lang="en-US" sz="2400" b="0" dirty="0"/>
          </a:p>
        </p:txBody>
      </p:sp>
    </p:spTree>
    <p:extLst>
      <p:ext uri="{BB962C8B-B14F-4D97-AF65-F5344CB8AC3E}">
        <p14:creationId xmlns:p14="http://schemas.microsoft.com/office/powerpoint/2010/main" val="373209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6800"/>
            <a:ext cx="5014088" cy="3579812"/>
          </a:xfrm>
        </p:spPr>
      </p:pic>
      <p:sp>
        <p:nvSpPr>
          <p:cNvPr id="7" name="TextBox 6"/>
          <p:cNvSpPr txBox="1"/>
          <p:nvPr/>
        </p:nvSpPr>
        <p:spPr>
          <a:xfrm>
            <a:off x="6096001" y="1143000"/>
            <a:ext cx="2590800" cy="3785652"/>
          </a:xfrm>
          <a:prstGeom prst="rect">
            <a:avLst/>
          </a:prstGeom>
          <a:noFill/>
        </p:spPr>
        <p:txBody>
          <a:bodyPr wrap="square" rtlCol="0">
            <a:spAutoFit/>
          </a:bodyPr>
          <a:lstStyle/>
          <a:p>
            <a:r>
              <a:rPr lang="en-US" sz="1600" dirty="0" smtClean="0"/>
              <a:t>The Gear Quest platform facilitates secure and authenticated transactions, offering buyers advanced search and filtering options, order tracking, and cancellation features, while empowering sellers with product management tools, sales monitoring, and ensuring administrative control with approval/disapproval and user management functionalities.</a:t>
            </a:r>
            <a:endParaRPr lang="en-US" sz="1600" dirty="0"/>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Fully dress </a:t>
            </a:r>
            <a:r>
              <a:rPr lang="en-US" u="sng" dirty="0" err="1" smtClean="0"/>
              <a:t>usecase</a:t>
            </a:r>
            <a:endParaRPr lang="en-US"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9" y="1524000"/>
            <a:ext cx="8524875" cy="4723975"/>
          </a:xfrm>
          <a:prstGeom prst="rect">
            <a:avLst/>
          </a:prstGeom>
        </p:spPr>
      </p:pic>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Fully dress </a:t>
            </a:r>
            <a:r>
              <a:rPr lang="en-US" u="sng" dirty="0" err="1" smtClean="0"/>
              <a:t>usecase</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8039100" cy="5618632"/>
          </a:xfrm>
          <a:prstGeom prst="rect">
            <a:avLst/>
          </a:prstGeom>
        </p:spPr>
      </p:pic>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8" y="260337"/>
            <a:ext cx="7520940" cy="548640"/>
          </a:xfrm>
        </p:spPr>
        <p:txBody>
          <a:bodyPr/>
          <a:lstStyle/>
          <a:p>
            <a:pPr algn="ctr"/>
            <a:r>
              <a:rPr lang="en-US" u="sng" dirty="0" smtClean="0"/>
              <a:t>Domain model</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8" y="843390"/>
            <a:ext cx="7086600" cy="6014609"/>
          </a:xfrm>
          <a:prstGeom prst="rect">
            <a:avLst/>
          </a:prstGeom>
        </p:spPr>
      </p:pic>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err="1" smtClean="0"/>
              <a:t>Er</a:t>
            </a:r>
            <a:r>
              <a:rPr lang="en-US" u="sng" dirty="0" smtClean="0"/>
              <a:t> - diagram</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153400" cy="5728748"/>
          </a:xfrm>
        </p:spPr>
      </p:pic>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Sequence diagram</a:t>
            </a:r>
            <a:endParaRPr lang="en-US" sz="3200" u="sng" dirty="0"/>
          </a:p>
        </p:txBody>
      </p:sp>
      <p:sp>
        <p:nvSpPr>
          <p:cNvPr id="3" name="Content Placeholder 2"/>
          <p:cNvSpPr>
            <a:spLocks noGrp="1"/>
          </p:cNvSpPr>
          <p:nvPr>
            <p:ph idx="1"/>
          </p:nvPr>
        </p:nvSpPr>
        <p:spPr>
          <a:xfrm>
            <a:off x="533400" y="838200"/>
            <a:ext cx="1691640" cy="347171"/>
          </a:xfrm>
        </p:spPr>
        <p:txBody>
          <a:bodyPr/>
          <a:lstStyle/>
          <a:p>
            <a:r>
              <a:rPr lang="en-US" b="0" u="sng" dirty="0" smtClean="0"/>
              <a:t>CUSTOMER:</a:t>
            </a:r>
            <a:endParaRPr lang="en-US" b="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7315200" cy="5353093"/>
          </a:xfrm>
          <a:prstGeom prst="rect">
            <a:avLst/>
          </a:prstGeom>
        </p:spPr>
      </p:pic>
    </p:spTree>
    <p:extLst>
      <p:ext uri="{BB962C8B-B14F-4D97-AF65-F5344CB8AC3E}">
        <p14:creationId xmlns:p14="http://schemas.microsoft.com/office/powerpoint/2010/main" val="182999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Sequence diagram</a:t>
            </a:r>
            <a:endParaRPr lang="en-US" sz="3200" u="sng" dirty="0"/>
          </a:p>
        </p:txBody>
      </p:sp>
      <p:sp>
        <p:nvSpPr>
          <p:cNvPr id="3" name="Content Placeholder 2"/>
          <p:cNvSpPr>
            <a:spLocks noGrp="1"/>
          </p:cNvSpPr>
          <p:nvPr>
            <p:ph idx="1"/>
          </p:nvPr>
        </p:nvSpPr>
        <p:spPr>
          <a:xfrm>
            <a:off x="762000" y="914400"/>
            <a:ext cx="1691640" cy="347171"/>
          </a:xfrm>
        </p:spPr>
        <p:txBody>
          <a:bodyPr>
            <a:noAutofit/>
          </a:bodyPr>
          <a:lstStyle/>
          <a:p>
            <a:r>
              <a:rPr lang="en-US" sz="1800" b="0" u="sng" dirty="0" smtClean="0"/>
              <a:t>Seller;</a:t>
            </a:r>
            <a:endParaRPr lang="en-US" sz="1800" b="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553200" cy="5382547"/>
          </a:xfrm>
          <a:prstGeom prst="rect">
            <a:avLst/>
          </a:prstGeom>
        </p:spPr>
      </p:pic>
    </p:spTree>
    <p:extLst>
      <p:ext uri="{BB962C8B-B14F-4D97-AF65-F5344CB8AC3E}">
        <p14:creationId xmlns:p14="http://schemas.microsoft.com/office/powerpoint/2010/main" val="147915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Sequence diagram</a:t>
            </a:r>
            <a:endParaRPr lang="en-US" sz="3200" u="sng" dirty="0"/>
          </a:p>
        </p:txBody>
      </p:sp>
      <p:sp>
        <p:nvSpPr>
          <p:cNvPr id="3" name="Content Placeholder 2"/>
          <p:cNvSpPr>
            <a:spLocks noGrp="1"/>
          </p:cNvSpPr>
          <p:nvPr>
            <p:ph idx="1"/>
          </p:nvPr>
        </p:nvSpPr>
        <p:spPr>
          <a:xfrm>
            <a:off x="685800" y="914400"/>
            <a:ext cx="1691640" cy="347171"/>
          </a:xfrm>
        </p:spPr>
        <p:txBody>
          <a:bodyPr>
            <a:noAutofit/>
          </a:bodyPr>
          <a:lstStyle/>
          <a:p>
            <a:r>
              <a:rPr lang="en-US" sz="1800" b="0" u="sng" dirty="0" smtClean="0"/>
              <a:t>Admin:</a:t>
            </a:r>
            <a:endParaRPr lang="en-US" sz="1800" b="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1612"/>
            <a:ext cx="7391400" cy="5114984"/>
          </a:xfrm>
          <a:prstGeom prst="rect">
            <a:avLst/>
          </a:prstGeom>
        </p:spPr>
      </p:pic>
    </p:spTree>
    <p:extLst>
      <p:ext uri="{BB962C8B-B14F-4D97-AF65-F5344CB8AC3E}">
        <p14:creationId xmlns:p14="http://schemas.microsoft.com/office/powerpoint/2010/main" val="3154706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Sequence diagram</a:t>
            </a:r>
            <a:endParaRPr lang="en-US" sz="3200" u="sng" dirty="0"/>
          </a:p>
        </p:txBody>
      </p:sp>
      <p:sp>
        <p:nvSpPr>
          <p:cNvPr id="3" name="Content Placeholder 2"/>
          <p:cNvSpPr>
            <a:spLocks noGrp="1"/>
          </p:cNvSpPr>
          <p:nvPr>
            <p:ph idx="1"/>
          </p:nvPr>
        </p:nvSpPr>
        <p:spPr>
          <a:xfrm>
            <a:off x="609600" y="914400"/>
            <a:ext cx="1691640" cy="347171"/>
          </a:xfrm>
        </p:spPr>
        <p:txBody>
          <a:bodyPr>
            <a:noAutofit/>
          </a:bodyPr>
          <a:lstStyle/>
          <a:p>
            <a:r>
              <a:rPr lang="en-US" sz="1800" b="0" u="sng" dirty="0" smtClean="0"/>
              <a:t>Registration:</a:t>
            </a:r>
            <a:endParaRPr lang="en-US" sz="1800" b="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00200"/>
            <a:ext cx="8077200" cy="4953000"/>
          </a:xfrm>
          <a:prstGeom prst="rect">
            <a:avLst/>
          </a:prstGeom>
        </p:spPr>
      </p:pic>
    </p:spTree>
    <p:extLst>
      <p:ext uri="{BB962C8B-B14F-4D97-AF65-F5344CB8AC3E}">
        <p14:creationId xmlns:p14="http://schemas.microsoft.com/office/powerpoint/2010/main" val="1738391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520940" cy="548640"/>
          </a:xfrm>
        </p:spPr>
        <p:txBody>
          <a:bodyPr/>
          <a:lstStyle/>
          <a:p>
            <a:pPr algn="ctr"/>
            <a:r>
              <a:rPr lang="en-US" sz="3200" dirty="0" err="1" smtClean="0"/>
              <a:t>Dfd</a:t>
            </a:r>
            <a:r>
              <a:rPr lang="en-US" sz="3200" dirty="0" smtClean="0"/>
              <a:t> – level 0</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7800"/>
            <a:ext cx="7315200" cy="3454705"/>
          </a:xfrm>
        </p:spPr>
      </p:pic>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u="sng" dirty="0" smtClean="0"/>
              <a:t>AGENDA</a:t>
            </a:r>
            <a:endParaRPr lang="en-US" sz="4800" u="sng" dirty="0"/>
          </a:p>
        </p:txBody>
      </p:sp>
      <p:sp>
        <p:nvSpPr>
          <p:cNvPr id="3" name="Content Placeholder 2"/>
          <p:cNvSpPr>
            <a:spLocks noGrp="1"/>
          </p:cNvSpPr>
          <p:nvPr>
            <p:ph idx="1"/>
          </p:nvPr>
        </p:nvSpPr>
        <p:spPr/>
        <p:txBody>
          <a:bodyPr>
            <a:normAutofit fontScale="92500" lnSpcReduction="20000"/>
          </a:bodyPr>
          <a:lstStyle/>
          <a:p>
            <a:pPr marL="285750" indent="-285750">
              <a:buFont typeface="Arial" pitchFamily="34" charset="0"/>
              <a:buChar char="•"/>
            </a:pPr>
            <a:r>
              <a:rPr lang="en-US" altLang="ko-KR" b="0" dirty="0">
                <a:solidFill>
                  <a:schemeClr val="tx1">
                    <a:lumMod val="85000"/>
                    <a:lumOff val="15000"/>
                  </a:schemeClr>
                </a:solidFill>
                <a:cs typeface="Arial" pitchFamily="34" charset="0"/>
              </a:rPr>
              <a:t>Introduction</a:t>
            </a:r>
          </a:p>
          <a:p>
            <a:pPr marL="285750" indent="-285750">
              <a:buFont typeface="Arial" pitchFamily="34" charset="0"/>
              <a:buChar char="•"/>
            </a:pPr>
            <a:r>
              <a:rPr lang="en-US" altLang="ko-KR" b="0" dirty="0">
                <a:solidFill>
                  <a:schemeClr val="tx1">
                    <a:lumMod val="85000"/>
                    <a:lumOff val="15000"/>
                  </a:schemeClr>
                </a:solidFill>
                <a:cs typeface="Arial" pitchFamily="34" charset="0"/>
              </a:rPr>
              <a:t>Problem Statement</a:t>
            </a:r>
          </a:p>
          <a:p>
            <a:pPr marL="285750" indent="-285750">
              <a:buFont typeface="Arial" pitchFamily="34" charset="0"/>
              <a:buChar char="•"/>
            </a:pPr>
            <a:r>
              <a:rPr lang="en-US" altLang="ko-KR" b="0" dirty="0">
                <a:solidFill>
                  <a:schemeClr val="tx1">
                    <a:lumMod val="85000"/>
                    <a:lumOff val="15000"/>
                  </a:schemeClr>
                </a:solidFill>
                <a:cs typeface="Arial" pitchFamily="34" charset="0"/>
              </a:rPr>
              <a:t>Literature Review/Background</a:t>
            </a:r>
          </a:p>
          <a:p>
            <a:pPr marL="285750" indent="-285750">
              <a:buFont typeface="Arial" pitchFamily="34" charset="0"/>
              <a:buChar char="•"/>
            </a:pPr>
            <a:r>
              <a:rPr lang="en-US" altLang="ko-KR" b="0" dirty="0">
                <a:solidFill>
                  <a:schemeClr val="tx1">
                    <a:lumMod val="85000"/>
                    <a:lumOff val="15000"/>
                  </a:schemeClr>
                </a:solidFill>
                <a:cs typeface="Arial" pitchFamily="34" charset="0"/>
              </a:rPr>
              <a:t>Current Solutions</a:t>
            </a:r>
          </a:p>
          <a:p>
            <a:pPr marL="285750" indent="-285750">
              <a:buFont typeface="Arial" pitchFamily="34" charset="0"/>
              <a:buChar char="•"/>
            </a:pPr>
            <a:r>
              <a:rPr lang="en-US" altLang="ko-KR" b="0" dirty="0">
                <a:solidFill>
                  <a:schemeClr val="tx1">
                    <a:lumMod val="85000"/>
                    <a:lumOff val="15000"/>
                  </a:schemeClr>
                </a:solidFill>
                <a:cs typeface="Arial" pitchFamily="34" charset="0"/>
              </a:rPr>
              <a:t>Factors Considered</a:t>
            </a:r>
          </a:p>
          <a:p>
            <a:pPr marL="285750" indent="-285750">
              <a:buFont typeface="Arial" pitchFamily="34" charset="0"/>
              <a:buChar char="•"/>
            </a:pPr>
            <a:r>
              <a:rPr lang="en-US" altLang="ko-KR" b="0" dirty="0">
                <a:solidFill>
                  <a:schemeClr val="tx1">
                    <a:lumMod val="85000"/>
                    <a:lumOff val="15000"/>
                  </a:schemeClr>
                </a:solidFill>
                <a:cs typeface="Arial" pitchFamily="34" charset="0"/>
              </a:rPr>
              <a:t>Project </a:t>
            </a:r>
            <a:r>
              <a:rPr lang="en-US" altLang="ko-KR" b="0" dirty="0" smtClean="0">
                <a:solidFill>
                  <a:schemeClr val="tx1">
                    <a:lumMod val="85000"/>
                    <a:lumOff val="15000"/>
                  </a:schemeClr>
                </a:solidFill>
                <a:cs typeface="Arial" pitchFamily="34" charset="0"/>
              </a:rPr>
              <a:t>Scope</a:t>
            </a:r>
            <a:endParaRPr lang="ko-KR" altLang="en-US" b="0" dirty="0">
              <a:solidFill>
                <a:schemeClr val="tx1">
                  <a:lumMod val="85000"/>
                  <a:lumOff val="15000"/>
                </a:schemeClr>
              </a:solidFill>
              <a:cs typeface="Arial" pitchFamily="34" charset="0"/>
            </a:endParaRPr>
          </a:p>
          <a:p>
            <a:pPr marL="285750" indent="-285750">
              <a:buFont typeface="Arial" pitchFamily="34" charset="0"/>
              <a:buChar char="•"/>
            </a:pPr>
            <a:r>
              <a:rPr lang="en-US" altLang="ko-KR" b="0" dirty="0">
                <a:solidFill>
                  <a:schemeClr val="tx1">
                    <a:lumMod val="85000"/>
                    <a:lumOff val="15000"/>
                  </a:schemeClr>
                </a:solidFill>
                <a:cs typeface="Arial" pitchFamily="34" charset="0"/>
              </a:rPr>
              <a:t>Project Modules</a:t>
            </a:r>
          </a:p>
          <a:p>
            <a:pPr marL="285750" indent="-285750">
              <a:buFont typeface="Arial" pitchFamily="34" charset="0"/>
              <a:buChar char="•"/>
            </a:pPr>
            <a:r>
              <a:rPr lang="en-US" altLang="ko-KR" b="0" dirty="0">
                <a:solidFill>
                  <a:schemeClr val="tx1">
                    <a:lumMod val="85000"/>
                    <a:lumOff val="15000"/>
                  </a:schemeClr>
                </a:solidFill>
                <a:cs typeface="Arial" pitchFamily="34" charset="0"/>
              </a:rPr>
              <a:t>Features</a:t>
            </a:r>
          </a:p>
          <a:p>
            <a:pPr marL="285750" indent="-285750">
              <a:buFont typeface="Arial" pitchFamily="34" charset="0"/>
              <a:buChar char="•"/>
            </a:pPr>
            <a:r>
              <a:rPr lang="en-US" altLang="ko-KR" b="0" dirty="0">
                <a:solidFill>
                  <a:schemeClr val="tx1">
                    <a:lumMod val="85000"/>
                    <a:lumOff val="15000"/>
                  </a:schemeClr>
                </a:solidFill>
                <a:cs typeface="Arial" pitchFamily="34" charset="0"/>
              </a:rPr>
              <a:t>Architecture Diagram</a:t>
            </a:r>
          </a:p>
          <a:p>
            <a:pPr marL="285750" indent="-285750">
              <a:buFont typeface="Arial" pitchFamily="34" charset="0"/>
              <a:buChar char="•"/>
            </a:pPr>
            <a:r>
              <a:rPr lang="en-US" altLang="ko-KR" b="0" dirty="0">
                <a:solidFill>
                  <a:schemeClr val="tx1">
                    <a:lumMod val="85000"/>
                    <a:lumOff val="15000"/>
                  </a:schemeClr>
                </a:solidFill>
                <a:cs typeface="Arial" pitchFamily="34" charset="0"/>
              </a:rPr>
              <a:t>Modules vs. Features</a:t>
            </a:r>
          </a:p>
          <a:p>
            <a:pPr marL="285750" indent="-285750">
              <a:buFont typeface="Arial" pitchFamily="34" charset="0"/>
              <a:buChar char="•"/>
            </a:pPr>
            <a:r>
              <a:rPr lang="en-US" altLang="ko-KR" b="0" dirty="0">
                <a:solidFill>
                  <a:schemeClr val="tx1">
                    <a:lumMod val="85000"/>
                    <a:lumOff val="15000"/>
                  </a:schemeClr>
                </a:solidFill>
                <a:cs typeface="Arial" pitchFamily="34" charset="0"/>
              </a:rPr>
              <a:t>Requirements</a:t>
            </a:r>
          </a:p>
          <a:p>
            <a:pPr marL="285750" indent="-285750">
              <a:buFont typeface="Arial" pitchFamily="34" charset="0"/>
              <a:buChar char="•"/>
            </a:pPr>
            <a:r>
              <a:rPr lang="en-US" altLang="ko-KR" b="0" dirty="0">
                <a:solidFill>
                  <a:schemeClr val="tx1">
                    <a:lumMod val="85000"/>
                    <a:lumOff val="15000"/>
                  </a:schemeClr>
                </a:solidFill>
                <a:cs typeface="Arial" pitchFamily="34" charset="0"/>
              </a:rPr>
              <a:t>Design Phase</a:t>
            </a:r>
          </a:p>
          <a:p>
            <a:pPr marL="285750" indent="-285750">
              <a:buFont typeface="Arial" pitchFamily="34" charset="0"/>
              <a:buChar char="•"/>
            </a:pPr>
            <a:endParaRPr lang="en-US" altLang="ko-KR" b="0" dirty="0">
              <a:solidFill>
                <a:schemeClr val="tx1">
                  <a:lumMod val="85000"/>
                  <a:lumOff val="15000"/>
                </a:schemeClr>
              </a:solidFill>
              <a:cs typeface="Arial" pitchFamily="34" charset="0"/>
            </a:endParaRPr>
          </a:p>
          <a:p>
            <a:pPr marL="285750" indent="-285750">
              <a:buFont typeface="Arial" pitchFamily="34" charset="0"/>
              <a:buChar char="•"/>
            </a:pPr>
            <a:endParaRPr lang="en-US" altLang="ko-KR" b="0" dirty="0">
              <a:solidFill>
                <a:schemeClr val="tx1">
                  <a:lumMod val="85000"/>
                  <a:lumOff val="15000"/>
                </a:schemeClr>
              </a:solidFill>
              <a:cs typeface="Arial" pitchFamily="34" charset="0"/>
            </a:endParaRPr>
          </a:p>
          <a:p>
            <a:endParaRPr lang="en-US" b="0" dirty="0"/>
          </a:p>
        </p:txBody>
      </p:sp>
    </p:spTree>
    <p:extLst>
      <p:ext uri="{BB962C8B-B14F-4D97-AF65-F5344CB8AC3E}">
        <p14:creationId xmlns:p14="http://schemas.microsoft.com/office/powerpoint/2010/main" val="3155865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20940" cy="548640"/>
          </a:xfrm>
        </p:spPr>
        <p:txBody>
          <a:bodyPr/>
          <a:lstStyle/>
          <a:p>
            <a:pPr algn="ctr"/>
            <a:r>
              <a:rPr lang="en-US" sz="3200" dirty="0" err="1" smtClean="0"/>
              <a:t>Dfd</a:t>
            </a:r>
            <a:r>
              <a:rPr lang="en-US" sz="3200" dirty="0" smtClean="0"/>
              <a:t> – level 1</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838200"/>
            <a:ext cx="8001000" cy="5848049"/>
          </a:xfrm>
        </p:spPr>
      </p:pic>
    </p:spTree>
    <p:extLst>
      <p:ext uri="{BB962C8B-B14F-4D97-AF65-F5344CB8AC3E}">
        <p14:creationId xmlns:p14="http://schemas.microsoft.com/office/powerpoint/2010/main" val="82045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8313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INTRODUCTION</a:t>
            </a:r>
            <a:endParaRPr lang="en-US" u="sng" dirty="0"/>
          </a:p>
        </p:txBody>
      </p:sp>
      <p:sp>
        <p:nvSpPr>
          <p:cNvPr id="3" name="Content Placeholder 2"/>
          <p:cNvSpPr>
            <a:spLocks noGrp="1"/>
          </p:cNvSpPr>
          <p:nvPr>
            <p:ph idx="1"/>
          </p:nvPr>
        </p:nvSpPr>
        <p:spPr>
          <a:xfrm>
            <a:off x="822960" y="1100628"/>
            <a:ext cx="7520940" cy="4538172"/>
          </a:xfrm>
        </p:spPr>
        <p:txBody>
          <a:bodyPr/>
          <a:lstStyle/>
          <a:p>
            <a:pPr>
              <a:buFont typeface="Arial" pitchFamily="34" charset="0"/>
              <a:buChar char="•"/>
            </a:pPr>
            <a:r>
              <a:rPr lang="en-US" b="0" dirty="0"/>
              <a:t>Aiming to introduce a dedicated online platform to meet evolving needs</a:t>
            </a:r>
            <a:r>
              <a:rPr lang="en-US" b="0" dirty="0" smtClean="0"/>
              <a:t>.</a:t>
            </a:r>
          </a:p>
          <a:p>
            <a:pPr>
              <a:buFont typeface="Arial" pitchFamily="34" charset="0"/>
              <a:buChar char="•"/>
            </a:pPr>
            <a:r>
              <a:rPr lang="en-US" b="0" dirty="0" smtClean="0"/>
              <a:t>Focused </a:t>
            </a:r>
            <a:r>
              <a:rPr lang="en-US" b="0" dirty="0"/>
              <a:t>on innovation and efficiency in the online marketplace</a:t>
            </a:r>
            <a:r>
              <a:rPr lang="en-US" b="0" dirty="0" smtClean="0"/>
              <a:t>.</a:t>
            </a:r>
          </a:p>
          <a:p>
            <a:pPr>
              <a:buFont typeface="Arial" pitchFamily="34" charset="0"/>
              <a:buChar char="•"/>
            </a:pPr>
            <a:r>
              <a:rPr lang="en-US" b="0" dirty="0" smtClean="0"/>
              <a:t>Creating </a:t>
            </a:r>
            <a:r>
              <a:rPr lang="en-US" b="0" dirty="0"/>
              <a:t>a seamless and secure online environment for transactions</a:t>
            </a:r>
            <a:r>
              <a:rPr lang="en-US" b="0" dirty="0" smtClean="0"/>
              <a:t>.</a:t>
            </a:r>
          </a:p>
          <a:p>
            <a:pPr>
              <a:buFont typeface="Arial" pitchFamily="34" charset="0"/>
              <a:buChar char="•"/>
            </a:pPr>
            <a:r>
              <a:rPr lang="en-US" b="0" dirty="0" smtClean="0"/>
              <a:t>Implementing </a:t>
            </a:r>
            <a:r>
              <a:rPr lang="en-US" b="0" dirty="0"/>
              <a:t>separate panels for administrators, sellers, and buyers</a:t>
            </a:r>
            <a:r>
              <a:rPr lang="en-US" b="0" dirty="0" smtClean="0"/>
              <a:t>.</a:t>
            </a:r>
          </a:p>
          <a:p>
            <a:pPr>
              <a:buFont typeface="Arial" pitchFamily="34" charset="0"/>
              <a:buChar char="•"/>
            </a:pPr>
            <a:r>
              <a:rPr lang="en-US" b="0" dirty="0" smtClean="0"/>
              <a:t>Striving </a:t>
            </a:r>
            <a:r>
              <a:rPr lang="en-US" b="0" dirty="0"/>
              <a:t>for a significant positive impact on overall user experience</a:t>
            </a:r>
            <a:r>
              <a:rPr lang="en-US" b="0" dirty="0" smtClean="0"/>
              <a:t>.</a:t>
            </a:r>
          </a:p>
          <a:p>
            <a:pPr>
              <a:buFont typeface="Arial" pitchFamily="34" charset="0"/>
              <a:buChar char="•"/>
            </a:pPr>
            <a:r>
              <a:rPr lang="en-US" b="0" dirty="0" smtClean="0"/>
              <a:t>Aiming </a:t>
            </a:r>
            <a:r>
              <a:rPr lang="en-US" b="0" dirty="0"/>
              <a:t>to enhance and modernize spare parts transactions in the market.</a:t>
            </a:r>
          </a:p>
        </p:txBody>
      </p:sp>
    </p:spTree>
    <p:extLst>
      <p:ext uri="{BB962C8B-B14F-4D97-AF65-F5344CB8AC3E}">
        <p14:creationId xmlns:p14="http://schemas.microsoft.com/office/powerpoint/2010/main" val="827511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3510"/>
            <a:ext cx="7520940" cy="548640"/>
          </a:xfrm>
        </p:spPr>
        <p:txBody>
          <a:bodyPr/>
          <a:lstStyle/>
          <a:p>
            <a:pPr algn="ctr"/>
            <a:r>
              <a:rPr lang="en-US" sz="3600" u="sng" dirty="0" smtClean="0"/>
              <a:t>PROBLEM </a:t>
            </a:r>
            <a:endParaRPr lang="en-US" sz="3600" u="sng" dirty="0"/>
          </a:p>
        </p:txBody>
      </p:sp>
      <p:sp>
        <p:nvSpPr>
          <p:cNvPr id="3" name="Content Placeholder 2"/>
          <p:cNvSpPr>
            <a:spLocks noGrp="1"/>
          </p:cNvSpPr>
          <p:nvPr>
            <p:ph idx="1"/>
          </p:nvPr>
        </p:nvSpPr>
        <p:spPr>
          <a:xfrm>
            <a:off x="838200" y="1600200"/>
            <a:ext cx="7520940" cy="3579849"/>
          </a:xfrm>
        </p:spPr>
        <p:txBody>
          <a:bodyPr/>
          <a:lstStyle/>
          <a:p>
            <a:pPr marL="285750" indent="-285750">
              <a:buFont typeface="Arial" pitchFamily="34" charset="0"/>
              <a:buChar char="•"/>
            </a:pPr>
            <a:r>
              <a:rPr lang="en-US" b="0" dirty="0" smtClean="0"/>
              <a:t>The </a:t>
            </a:r>
            <a:r>
              <a:rPr lang="en-US" b="0" dirty="0"/>
              <a:t>current automotive spare parts market in Pakistan lacks a dedicated online platform focused on facilitating transactions for second-hand spare parts</a:t>
            </a:r>
            <a:r>
              <a:rPr lang="en-US" b="0" dirty="0" smtClean="0"/>
              <a:t>.</a:t>
            </a:r>
          </a:p>
          <a:p>
            <a:pPr marL="285750" indent="-285750">
              <a:buFont typeface="Arial" pitchFamily="34" charset="0"/>
              <a:buChar char="•"/>
            </a:pPr>
            <a:r>
              <a:rPr lang="en-US" b="0" dirty="0" smtClean="0"/>
              <a:t>Buyers </a:t>
            </a:r>
            <a:r>
              <a:rPr lang="en-US" b="0" dirty="0"/>
              <a:t>face challenges in accessing a wide range of second-hand spare parts, limiting their choices and opportunities to find suitable products</a:t>
            </a:r>
            <a:r>
              <a:rPr lang="en-US" b="0" dirty="0" smtClean="0"/>
              <a:t>.</a:t>
            </a:r>
          </a:p>
          <a:p>
            <a:pPr marL="285750" indent="-285750">
              <a:buFont typeface="Arial" pitchFamily="34" charset="0"/>
              <a:buChar char="•"/>
            </a:pPr>
            <a:r>
              <a:rPr lang="en-US" b="0" dirty="0" smtClean="0"/>
              <a:t>The </a:t>
            </a:r>
            <a:r>
              <a:rPr lang="en-US" b="0" dirty="0"/>
              <a:t>current market's lack of a dedicated platform contributes to a transparency deficit, making it difficult for users to make informed decisions about their purchases</a:t>
            </a:r>
            <a:r>
              <a:rPr lang="en-US" b="0" dirty="0" smtClean="0"/>
              <a:t>.</a:t>
            </a:r>
          </a:p>
        </p:txBody>
      </p:sp>
    </p:spTree>
    <p:extLst>
      <p:ext uri="{BB962C8B-B14F-4D97-AF65-F5344CB8AC3E}">
        <p14:creationId xmlns:p14="http://schemas.microsoft.com/office/powerpoint/2010/main" val="2426743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520940" cy="548640"/>
          </a:xfrm>
        </p:spPr>
        <p:txBody>
          <a:bodyPr/>
          <a:lstStyle/>
          <a:p>
            <a:r>
              <a:rPr lang="en-US" dirty="0"/>
              <a:t>literature review and </a:t>
            </a:r>
            <a:r>
              <a:rPr lang="en-US" dirty="0" smtClean="0"/>
              <a:t>background</a:t>
            </a:r>
            <a:endParaRPr lang="en-US" dirty="0"/>
          </a:p>
        </p:txBody>
      </p:sp>
      <p:sp>
        <p:nvSpPr>
          <p:cNvPr id="3" name="Content Placeholder 2"/>
          <p:cNvSpPr>
            <a:spLocks noGrp="1"/>
          </p:cNvSpPr>
          <p:nvPr>
            <p:ph idx="1"/>
          </p:nvPr>
        </p:nvSpPr>
        <p:spPr>
          <a:xfrm>
            <a:off x="838200" y="1371600"/>
            <a:ext cx="7520940" cy="3579849"/>
          </a:xfrm>
        </p:spPr>
        <p:txBody>
          <a:bodyPr/>
          <a:lstStyle/>
          <a:p>
            <a:pPr marL="285750" indent="-285750">
              <a:buFont typeface="Arial" pitchFamily="34" charset="0"/>
              <a:buChar char="•"/>
            </a:pPr>
            <a:r>
              <a:rPr lang="en-US" b="0" dirty="0"/>
              <a:t>The automotive spare parts market in Pakistan has experienced significant growth in recent years, driven by the expansion of the automotive industry</a:t>
            </a:r>
            <a:r>
              <a:rPr lang="en-US" b="0" dirty="0" smtClean="0"/>
              <a:t>.</a:t>
            </a:r>
          </a:p>
          <a:p>
            <a:pPr marL="285750" indent="-285750">
              <a:buFont typeface="Arial" pitchFamily="34" charset="0"/>
              <a:buChar char="•"/>
            </a:pPr>
            <a:r>
              <a:rPr lang="en-US" b="0" dirty="0" smtClean="0"/>
              <a:t>Existing </a:t>
            </a:r>
            <a:r>
              <a:rPr lang="en-US" b="0" dirty="0"/>
              <a:t>solutions often lack dedicated platforms tailored to the unique needs of the automotive spare parts market</a:t>
            </a:r>
            <a:r>
              <a:rPr lang="en-US" b="0" dirty="0" smtClean="0"/>
              <a:t>.</a:t>
            </a:r>
          </a:p>
          <a:p>
            <a:pPr marL="285750" indent="-285750">
              <a:buFont typeface="Arial" pitchFamily="34" charset="0"/>
              <a:buChar char="•"/>
            </a:pPr>
            <a:r>
              <a:rPr lang="en-US" b="0" dirty="0" smtClean="0"/>
              <a:t>The </a:t>
            </a:r>
            <a:r>
              <a:rPr lang="en-US" b="0" dirty="0"/>
              <a:t>project specifically focuses on addressing the gap in the market for second-hand spare parts, recognizing the demand and potential growth in this segment</a:t>
            </a:r>
            <a:r>
              <a:rPr lang="en-US" b="0" dirty="0" smtClean="0"/>
              <a:t>.</a:t>
            </a:r>
          </a:p>
          <a:p>
            <a:pPr marL="285750" indent="-285750">
              <a:buFont typeface="Arial" pitchFamily="34" charset="0"/>
              <a:buChar char="•"/>
            </a:pPr>
            <a:r>
              <a:rPr lang="en-US" b="0" dirty="0" smtClean="0"/>
              <a:t>The </a:t>
            </a:r>
            <a:r>
              <a:rPr lang="en-US" b="0" dirty="0"/>
              <a:t>literature review underscores the need for a platform that fosters transparency, enhances user experience, and streamlines the process of buying and selling second-hand spare parts.</a:t>
            </a:r>
          </a:p>
        </p:txBody>
      </p:sp>
    </p:spTree>
    <p:extLst>
      <p:ext uri="{BB962C8B-B14F-4D97-AF65-F5344CB8AC3E}">
        <p14:creationId xmlns:p14="http://schemas.microsoft.com/office/powerpoint/2010/main" val="29769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current solutions</a:t>
            </a:r>
          </a:p>
        </p:txBody>
      </p:sp>
      <p:sp>
        <p:nvSpPr>
          <p:cNvPr id="3" name="Content Placeholder 2"/>
          <p:cNvSpPr>
            <a:spLocks noGrp="1"/>
          </p:cNvSpPr>
          <p:nvPr>
            <p:ph idx="1"/>
          </p:nvPr>
        </p:nvSpPr>
        <p:spPr>
          <a:xfrm>
            <a:off x="822960" y="1100628"/>
            <a:ext cx="7520940" cy="3852372"/>
          </a:xfrm>
        </p:spPr>
        <p:txBody>
          <a:bodyPr>
            <a:normAutofit/>
          </a:bodyPr>
          <a:lstStyle/>
          <a:p>
            <a:pPr marL="285750" indent="-285750">
              <a:buFont typeface="Arial" pitchFamily="34" charset="0"/>
              <a:buChar char="•"/>
            </a:pPr>
            <a:r>
              <a:rPr lang="en-US" b="0" dirty="0"/>
              <a:t>The automotive spare parts market in Pakistan currently lacks a centralized and dedicated online platform, resulting in a fragmented market presence</a:t>
            </a:r>
            <a:r>
              <a:rPr lang="en-US" b="0" dirty="0" smtClean="0"/>
              <a:t>.</a:t>
            </a:r>
          </a:p>
          <a:p>
            <a:pPr marL="285750" indent="-285750">
              <a:buFont typeface="Arial" pitchFamily="34" charset="0"/>
              <a:buChar char="•"/>
            </a:pPr>
            <a:r>
              <a:rPr lang="en-US" b="0" dirty="0" smtClean="0"/>
              <a:t>Existing </a:t>
            </a:r>
            <a:r>
              <a:rPr lang="en-US" b="0" dirty="0"/>
              <a:t>e-commerce platforms provide spare parts as a subset, lacking specialized features essential for the automotive spare parts industry</a:t>
            </a:r>
            <a:r>
              <a:rPr lang="en-US" b="0" dirty="0" smtClean="0"/>
              <a:t>.</a:t>
            </a:r>
          </a:p>
          <a:p>
            <a:pPr marL="285750" indent="-285750">
              <a:buFont typeface="Arial" pitchFamily="34" charset="0"/>
              <a:buChar char="•"/>
            </a:pPr>
            <a:r>
              <a:rPr lang="en-US" b="0" dirty="0" smtClean="0"/>
              <a:t>Buyers </a:t>
            </a:r>
            <a:r>
              <a:rPr lang="en-US" b="0" dirty="0"/>
              <a:t>and sellers often face inefficiencies in transactions, including limited product information, inadequate search functionalities, and cumbersome order processing</a:t>
            </a:r>
            <a:r>
              <a:rPr lang="en-US" b="0" dirty="0" smtClean="0"/>
              <a:t>.</a:t>
            </a:r>
          </a:p>
          <a:p>
            <a:pPr marL="285750" indent="-285750">
              <a:buFont typeface="Arial" pitchFamily="34" charset="0"/>
              <a:buChar char="•"/>
            </a:pPr>
            <a:r>
              <a:rPr lang="en-US" b="0" dirty="0" smtClean="0"/>
              <a:t>The </a:t>
            </a:r>
            <a:r>
              <a:rPr lang="en-US" b="0" dirty="0"/>
              <a:t>review and rating systems on general e-commerce platforms do not cater specifically to the automotive spare parts market, impacting the credibility of product and seller reviews</a:t>
            </a:r>
            <a:r>
              <a:rPr lang="en-US" b="0" dirty="0" smtClean="0"/>
              <a:t>.</a:t>
            </a:r>
          </a:p>
          <a:p>
            <a:pPr marL="285750" indent="-285750">
              <a:buFont typeface="Arial" pitchFamily="34" charset="0"/>
              <a:buChar char="•"/>
            </a:pPr>
            <a:r>
              <a:rPr lang="en-US" b="0" dirty="0" smtClean="0"/>
              <a:t>The </a:t>
            </a:r>
            <a:r>
              <a:rPr lang="en-US" b="0" dirty="0"/>
              <a:t>current solutions often prioritize new spare parts, neglecting the growing demand and potential of the second-hand spare parts market</a:t>
            </a:r>
            <a:r>
              <a:rPr lang="en-US" b="0" dirty="0" smtClean="0"/>
              <a:t>.</a:t>
            </a:r>
          </a:p>
        </p:txBody>
      </p:sp>
    </p:spTree>
    <p:extLst>
      <p:ext uri="{BB962C8B-B14F-4D97-AF65-F5344CB8AC3E}">
        <p14:creationId xmlns:p14="http://schemas.microsoft.com/office/powerpoint/2010/main" val="566976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a:t>Factors considered</a:t>
            </a:r>
          </a:p>
        </p:txBody>
      </p:sp>
      <p:sp>
        <p:nvSpPr>
          <p:cNvPr id="3" name="Content Placeholder 2"/>
          <p:cNvSpPr>
            <a:spLocks noGrp="1"/>
          </p:cNvSpPr>
          <p:nvPr>
            <p:ph idx="1"/>
          </p:nvPr>
        </p:nvSpPr>
        <p:spPr/>
        <p:txBody>
          <a:bodyPr/>
          <a:lstStyle/>
          <a:p>
            <a:pPr>
              <a:buFont typeface="Arial" pitchFamily="34" charset="0"/>
              <a:buChar char="•"/>
            </a:pPr>
            <a:r>
              <a:rPr lang="en-US" b="0" dirty="0"/>
              <a:t>User-Friendly </a:t>
            </a:r>
            <a:r>
              <a:rPr lang="en-US" b="0" dirty="0" smtClean="0"/>
              <a:t>Interface</a:t>
            </a:r>
          </a:p>
          <a:p>
            <a:pPr>
              <a:buFont typeface="Arial" pitchFamily="34" charset="0"/>
              <a:buChar char="•"/>
            </a:pPr>
            <a:r>
              <a:rPr lang="en-US" b="0" dirty="0" smtClean="0"/>
              <a:t>Transparency </a:t>
            </a:r>
            <a:r>
              <a:rPr lang="en-US" b="0" dirty="0"/>
              <a:t>and </a:t>
            </a:r>
            <a:r>
              <a:rPr lang="en-US" b="0" dirty="0" smtClean="0"/>
              <a:t>Trust</a:t>
            </a:r>
          </a:p>
          <a:p>
            <a:pPr>
              <a:buFont typeface="Arial" pitchFamily="34" charset="0"/>
              <a:buChar char="•"/>
            </a:pPr>
            <a:r>
              <a:rPr lang="en-US" b="0" dirty="0" smtClean="0"/>
              <a:t>Efficient </a:t>
            </a:r>
            <a:r>
              <a:rPr lang="en-US" b="0" dirty="0"/>
              <a:t>Order </a:t>
            </a:r>
            <a:r>
              <a:rPr lang="en-US" b="0" dirty="0" smtClean="0"/>
              <a:t>Processing</a:t>
            </a:r>
          </a:p>
          <a:p>
            <a:pPr>
              <a:buFont typeface="Arial" pitchFamily="34" charset="0"/>
              <a:buChar char="•"/>
            </a:pPr>
            <a:r>
              <a:rPr lang="en-US" b="0" dirty="0" smtClean="0"/>
              <a:t>Comprehensive </a:t>
            </a:r>
            <a:r>
              <a:rPr lang="en-US" b="0" dirty="0"/>
              <a:t>Search and </a:t>
            </a:r>
            <a:r>
              <a:rPr lang="en-US" b="0" dirty="0" smtClean="0"/>
              <a:t>Filter</a:t>
            </a:r>
          </a:p>
          <a:p>
            <a:pPr>
              <a:buFont typeface="Arial" pitchFamily="34" charset="0"/>
              <a:buChar char="•"/>
            </a:pPr>
            <a:r>
              <a:rPr lang="en-US" b="0" dirty="0" smtClean="0"/>
              <a:t>Empowering Sellers</a:t>
            </a:r>
          </a:p>
          <a:p>
            <a:pPr>
              <a:buFont typeface="Arial" pitchFamily="34" charset="0"/>
              <a:buChar char="•"/>
            </a:pPr>
            <a:r>
              <a:rPr lang="en-US" b="0" dirty="0" smtClean="0"/>
              <a:t>Administrator Oversight</a:t>
            </a:r>
          </a:p>
          <a:p>
            <a:pPr>
              <a:buFont typeface="Arial" pitchFamily="34" charset="0"/>
              <a:buChar char="•"/>
            </a:pPr>
            <a:r>
              <a:rPr lang="en-US" b="0" dirty="0" smtClean="0"/>
              <a:t>Security Measures</a:t>
            </a:r>
          </a:p>
          <a:p>
            <a:pPr>
              <a:buFont typeface="Arial" pitchFamily="34" charset="0"/>
              <a:buChar char="•"/>
            </a:pPr>
            <a:r>
              <a:rPr lang="en-US" b="0" dirty="0" smtClean="0"/>
              <a:t>Specialization </a:t>
            </a:r>
            <a:r>
              <a:rPr lang="en-US" b="0" dirty="0"/>
              <a:t>in Second-Hand </a:t>
            </a:r>
            <a:r>
              <a:rPr lang="en-US" b="0" dirty="0" smtClean="0"/>
              <a:t>Market</a:t>
            </a:r>
          </a:p>
          <a:p>
            <a:pPr>
              <a:buFont typeface="Arial" pitchFamily="34" charset="0"/>
              <a:buChar char="•"/>
            </a:pPr>
            <a:r>
              <a:rPr lang="en-US" b="0" dirty="0" smtClean="0"/>
              <a:t>Feedback</a:t>
            </a:r>
            <a:r>
              <a:rPr lang="en-US" b="0" dirty="0"/>
              <a:t> Mechanism</a:t>
            </a:r>
          </a:p>
        </p:txBody>
      </p:sp>
    </p:spTree>
    <p:extLst>
      <p:ext uri="{BB962C8B-B14F-4D97-AF65-F5344CB8AC3E}">
        <p14:creationId xmlns:p14="http://schemas.microsoft.com/office/powerpoint/2010/main" val="2558796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t>SCOPE</a:t>
            </a:r>
            <a:endParaRPr lang="en-US" sz="3200" u="sng" dirty="0"/>
          </a:p>
        </p:txBody>
      </p:sp>
      <p:sp>
        <p:nvSpPr>
          <p:cNvPr id="3" name="Content Placeholder 2"/>
          <p:cNvSpPr>
            <a:spLocks noGrp="1"/>
          </p:cNvSpPr>
          <p:nvPr>
            <p:ph idx="1"/>
          </p:nvPr>
        </p:nvSpPr>
        <p:spPr/>
        <p:txBody>
          <a:bodyPr>
            <a:normAutofit fontScale="92500" lnSpcReduction="10000"/>
          </a:bodyPr>
          <a:lstStyle/>
          <a:p>
            <a:pPr marL="285750" indent="-285750">
              <a:buFont typeface="Arial" pitchFamily="34" charset="0"/>
              <a:buChar char="•"/>
            </a:pPr>
            <a:r>
              <a:rPr lang="en-US" b="0" dirty="0"/>
              <a:t>Development and implementation of an online </a:t>
            </a:r>
            <a:r>
              <a:rPr lang="en-US" b="0" dirty="0" smtClean="0"/>
              <a:t>marketplace</a:t>
            </a:r>
          </a:p>
          <a:p>
            <a:pPr marL="285750" indent="-285750">
              <a:buFont typeface="Arial" pitchFamily="34" charset="0"/>
              <a:buChar char="•"/>
            </a:pPr>
            <a:r>
              <a:rPr lang="en-US" b="0" dirty="0" smtClean="0"/>
              <a:t>Dedicated </a:t>
            </a:r>
            <a:r>
              <a:rPr lang="en-US" b="0" dirty="0"/>
              <a:t>to second-hand spare parts for cars and </a:t>
            </a:r>
            <a:r>
              <a:rPr lang="en-US" b="0" dirty="0" smtClean="0"/>
              <a:t>bikes</a:t>
            </a:r>
          </a:p>
          <a:p>
            <a:pPr marL="285750" indent="-285750">
              <a:buFont typeface="Arial" pitchFamily="34" charset="0"/>
              <a:buChar char="•"/>
            </a:pPr>
            <a:r>
              <a:rPr lang="en-US" b="0" dirty="0" smtClean="0"/>
              <a:t>Focus </a:t>
            </a:r>
            <a:r>
              <a:rPr lang="en-US" b="0" dirty="0"/>
              <a:t>on providing a user-friendly and transparent </a:t>
            </a:r>
            <a:r>
              <a:rPr lang="en-US" b="0" dirty="0" smtClean="0"/>
              <a:t>environment</a:t>
            </a:r>
          </a:p>
          <a:p>
            <a:pPr marL="285750" indent="-285750">
              <a:buFont typeface="Arial" pitchFamily="34" charset="0"/>
              <a:buChar char="•"/>
            </a:pPr>
            <a:r>
              <a:rPr lang="en-US" b="0" dirty="0" smtClean="0"/>
              <a:t>Facilitating </a:t>
            </a:r>
            <a:r>
              <a:rPr lang="en-US" b="0" dirty="0"/>
              <a:t>secure transactions and efficient order </a:t>
            </a:r>
            <a:r>
              <a:rPr lang="en-US" b="0" dirty="0" smtClean="0"/>
              <a:t>processing</a:t>
            </a:r>
          </a:p>
          <a:p>
            <a:pPr marL="285750" indent="-285750">
              <a:buFont typeface="Arial" pitchFamily="34" charset="0"/>
              <a:buChar char="•"/>
            </a:pPr>
            <a:r>
              <a:rPr lang="en-US" b="0" dirty="0" smtClean="0"/>
              <a:t>Introduction </a:t>
            </a:r>
            <a:r>
              <a:rPr lang="en-US" b="0" dirty="0"/>
              <a:t>of distinct panels for administrators, sellers, and </a:t>
            </a:r>
            <a:r>
              <a:rPr lang="en-US" b="0" dirty="0" smtClean="0"/>
              <a:t>buyers</a:t>
            </a:r>
          </a:p>
          <a:p>
            <a:pPr marL="285750" indent="-285750">
              <a:buFont typeface="Arial" pitchFamily="34" charset="0"/>
              <a:buChar char="•"/>
            </a:pPr>
            <a:r>
              <a:rPr lang="en-US" b="0" dirty="0" smtClean="0"/>
              <a:t>Key </a:t>
            </a:r>
            <a:r>
              <a:rPr lang="en-US" b="0" dirty="0"/>
              <a:t>features include user authentication, buyer and seller dashboards, product listings, cart management, and order </a:t>
            </a:r>
            <a:r>
              <a:rPr lang="en-US" b="0" dirty="0" smtClean="0"/>
              <a:t>tracking</a:t>
            </a:r>
          </a:p>
          <a:p>
            <a:pPr marL="285750" indent="-285750">
              <a:buFont typeface="Arial" pitchFamily="34" charset="0"/>
              <a:buChar char="•"/>
            </a:pPr>
            <a:r>
              <a:rPr lang="en-US" b="0" dirty="0" smtClean="0"/>
              <a:t>Emphasis </a:t>
            </a:r>
            <a:r>
              <a:rPr lang="en-US" b="0" dirty="0"/>
              <a:t>on advanced search and filter </a:t>
            </a:r>
            <a:r>
              <a:rPr lang="en-US" b="0" dirty="0" smtClean="0"/>
              <a:t>functionalities</a:t>
            </a:r>
          </a:p>
          <a:p>
            <a:pPr marL="285750" indent="-285750">
              <a:buFont typeface="Arial" pitchFamily="34" charset="0"/>
              <a:buChar char="•"/>
            </a:pPr>
            <a:r>
              <a:rPr lang="en-US" b="0" dirty="0" smtClean="0"/>
              <a:t>Robust </a:t>
            </a:r>
            <a:r>
              <a:rPr lang="en-US" b="0" dirty="0"/>
              <a:t>seller dashboard for effective inventory </a:t>
            </a:r>
            <a:r>
              <a:rPr lang="en-US" b="0" dirty="0" smtClean="0"/>
              <a:t>management</a:t>
            </a:r>
          </a:p>
          <a:p>
            <a:pPr marL="285750" indent="-285750">
              <a:buFont typeface="Arial" pitchFamily="34" charset="0"/>
              <a:buChar char="•"/>
            </a:pPr>
            <a:r>
              <a:rPr lang="en-US" b="0" dirty="0" smtClean="0"/>
              <a:t>Administrator </a:t>
            </a:r>
            <a:r>
              <a:rPr lang="en-US" b="0" dirty="0"/>
              <a:t>panel for oversight and </a:t>
            </a:r>
            <a:r>
              <a:rPr lang="en-US" b="0" dirty="0" smtClean="0"/>
              <a:t>management</a:t>
            </a:r>
          </a:p>
          <a:p>
            <a:pPr marL="285750" indent="-285750">
              <a:buFont typeface="Arial" pitchFamily="34" charset="0"/>
              <a:buChar char="•"/>
            </a:pPr>
            <a:r>
              <a:rPr lang="en-US" b="0" dirty="0" smtClean="0"/>
              <a:t>Integration </a:t>
            </a:r>
            <a:r>
              <a:rPr lang="en-US" b="0" dirty="0"/>
              <a:t>of a feedback mechanism for user trust and </a:t>
            </a:r>
            <a:r>
              <a:rPr lang="en-US" b="0" dirty="0" smtClean="0"/>
              <a:t>satisfaction</a:t>
            </a:r>
          </a:p>
          <a:p>
            <a:pPr marL="285750" indent="-285750">
              <a:buFont typeface="Arial" pitchFamily="34" charset="0"/>
              <a:buChar char="•"/>
            </a:pPr>
            <a:r>
              <a:rPr lang="en-US" b="0" dirty="0" smtClean="0"/>
              <a:t>Contribution </a:t>
            </a:r>
            <a:r>
              <a:rPr lang="en-US" b="0" dirty="0"/>
              <a:t>to the growth of the automotive and e-commerce sectors in Pakistan</a:t>
            </a:r>
          </a:p>
        </p:txBody>
      </p:sp>
    </p:spTree>
    <p:extLst>
      <p:ext uri="{BB962C8B-B14F-4D97-AF65-F5344CB8AC3E}">
        <p14:creationId xmlns:p14="http://schemas.microsoft.com/office/powerpoint/2010/main" val="307996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258</TotalTime>
  <Words>855</Words>
  <Application>Microsoft Office PowerPoint</Application>
  <PresentationFormat>On-screen Show (4:3)</PresentationFormat>
  <Paragraphs>160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Angles</vt:lpstr>
      <vt:lpstr>GEARS QUEST</vt:lpstr>
      <vt:lpstr>Group members</vt:lpstr>
      <vt:lpstr>AGENDA</vt:lpstr>
      <vt:lpstr>INTRODUCTION</vt:lpstr>
      <vt:lpstr>PROBLEM </vt:lpstr>
      <vt:lpstr>literature review and background</vt:lpstr>
      <vt:lpstr>current solutions</vt:lpstr>
      <vt:lpstr>Factors considered</vt:lpstr>
      <vt:lpstr>SCOPE</vt:lpstr>
      <vt:lpstr>MODULES</vt:lpstr>
      <vt:lpstr>Architecture diagram</vt:lpstr>
      <vt:lpstr>FEATURES</vt:lpstr>
      <vt:lpstr>FEATURES</vt:lpstr>
      <vt:lpstr>WORK DONE IN FYP-1</vt:lpstr>
      <vt:lpstr>ROADMAP FOR FYP 2</vt:lpstr>
      <vt:lpstr>Hardware requirements</vt:lpstr>
      <vt:lpstr>Software requirement</vt:lpstr>
      <vt:lpstr>Functional requirements</vt:lpstr>
      <vt:lpstr>Non-functional requirements</vt:lpstr>
      <vt:lpstr>Use-case diagram</vt:lpstr>
      <vt:lpstr>Fully dress usecase</vt:lpstr>
      <vt:lpstr>Fully dress usecase</vt:lpstr>
      <vt:lpstr>Domain model</vt:lpstr>
      <vt:lpstr>Er - diagram</vt:lpstr>
      <vt:lpstr>Sequence diagram</vt:lpstr>
      <vt:lpstr>Sequence diagram</vt:lpstr>
      <vt:lpstr>Sequence diagram</vt:lpstr>
      <vt:lpstr>Sequence diagram</vt:lpstr>
      <vt:lpstr>Dfd – level 0</vt:lpstr>
      <vt:lpstr>Dfd – level 1</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GEARS QUEST</dc:title>
  <dc:creator>Fujistu</dc:creator>
  <cp:lastModifiedBy>Fujistu</cp:lastModifiedBy>
  <cp:revision>9</cp:revision>
  <dcterms:created xsi:type="dcterms:W3CDTF">2024-01-31T13:47:20Z</dcterms:created>
  <dcterms:modified xsi:type="dcterms:W3CDTF">2024-01-31T18:05:26Z</dcterms:modified>
</cp:coreProperties>
</file>