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59" r:id="rId5"/>
    <p:sldId id="281" r:id="rId6"/>
    <p:sldId id="262" r:id="rId7"/>
    <p:sldId id="263" r:id="rId8"/>
    <p:sldId id="265" r:id="rId9"/>
    <p:sldId id="264" r:id="rId10"/>
    <p:sldId id="266" r:id="rId11"/>
    <p:sldId id="284" r:id="rId12"/>
    <p:sldId id="269" r:id="rId13"/>
    <p:sldId id="270" r:id="rId14"/>
    <p:sldId id="272" r:id="rId15"/>
    <p:sldId id="271" r:id="rId16"/>
    <p:sldId id="283" r:id="rId17"/>
    <p:sldId id="285" r:id="rId18"/>
    <p:sldId id="273" r:id="rId19"/>
    <p:sldId id="274" r:id="rId20"/>
    <p:sldId id="275" r:id="rId21"/>
    <p:sldId id="276" r:id="rId22"/>
    <p:sldId id="277" r:id="rId23"/>
    <p:sldId id="278" r:id="rId24"/>
    <p:sldId id="286" r:id="rId25"/>
    <p:sldId id="287" r:id="rId26"/>
    <p:sldId id="282" r:id="rId27"/>
    <p:sldId id="279"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2A8FF3-AF17-4AB8-AA69-87B7CB9768BF}" v="21" dt="2020-03-02T16:33:35.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de Beaumont" userId="5afebc5473ab3deb" providerId="LiveId" clId="{DD2A8FF3-AF17-4AB8-AA69-87B7CB9768BF}"/>
    <pc:docChg chg="custSel addSld modSld sldOrd">
      <pc:chgData name="Amde Beaumont" userId="5afebc5473ab3deb" providerId="LiveId" clId="{DD2A8FF3-AF17-4AB8-AA69-87B7CB9768BF}" dt="2020-03-02T16:33:37.306" v="398" actId="20577"/>
      <pc:docMkLst>
        <pc:docMk/>
      </pc:docMkLst>
      <pc:sldChg chg="modSp">
        <pc:chgData name="Amde Beaumont" userId="5afebc5473ab3deb" providerId="LiveId" clId="{DD2A8FF3-AF17-4AB8-AA69-87B7CB9768BF}" dt="2020-03-02T16:18:21.916" v="68"/>
        <pc:sldMkLst>
          <pc:docMk/>
          <pc:sldMk cId="1205650618" sldId="257"/>
        </pc:sldMkLst>
        <pc:spChg chg="mod">
          <ac:chgData name="Amde Beaumont" userId="5afebc5473ab3deb" providerId="LiveId" clId="{DD2A8FF3-AF17-4AB8-AA69-87B7CB9768BF}" dt="2020-03-02T15:46:41.788" v="27" actId="20577"/>
          <ac:spMkLst>
            <pc:docMk/>
            <pc:sldMk cId="1205650618" sldId="257"/>
            <ac:spMk id="2" creationId="{4C9D3049-4DC5-4CBD-95DE-1C7E920874A0}"/>
          </ac:spMkLst>
        </pc:spChg>
        <pc:spChg chg="mod">
          <ac:chgData name="Amde Beaumont" userId="5afebc5473ab3deb" providerId="LiveId" clId="{DD2A8FF3-AF17-4AB8-AA69-87B7CB9768BF}" dt="2020-03-02T16:18:21.916" v="68"/>
          <ac:spMkLst>
            <pc:docMk/>
            <pc:sldMk cId="1205650618" sldId="257"/>
            <ac:spMk id="3" creationId="{A5D96C7D-A9DB-4D8E-A5E2-C0C5E9DF5A69}"/>
          </ac:spMkLst>
        </pc:spChg>
      </pc:sldChg>
      <pc:sldChg chg="modSp add">
        <pc:chgData name="Amde Beaumont" userId="5afebc5473ab3deb" providerId="LiveId" clId="{DD2A8FF3-AF17-4AB8-AA69-87B7CB9768BF}" dt="2020-03-02T15:47:47.678" v="48"/>
        <pc:sldMkLst>
          <pc:docMk/>
          <pc:sldMk cId="2216555840" sldId="258"/>
        </pc:sldMkLst>
        <pc:spChg chg="mod">
          <ac:chgData name="Amde Beaumont" userId="5afebc5473ab3deb" providerId="LiveId" clId="{DD2A8FF3-AF17-4AB8-AA69-87B7CB9768BF}" dt="2020-03-02T15:47:31.006" v="47" actId="20577"/>
          <ac:spMkLst>
            <pc:docMk/>
            <pc:sldMk cId="2216555840" sldId="258"/>
            <ac:spMk id="2" creationId="{BC0D85E5-6352-4F66-85A4-C1FA957BAAB7}"/>
          </ac:spMkLst>
        </pc:spChg>
        <pc:spChg chg="mod">
          <ac:chgData name="Amde Beaumont" userId="5afebc5473ab3deb" providerId="LiveId" clId="{DD2A8FF3-AF17-4AB8-AA69-87B7CB9768BF}" dt="2020-03-02T15:47:47.678" v="48"/>
          <ac:spMkLst>
            <pc:docMk/>
            <pc:sldMk cId="2216555840" sldId="258"/>
            <ac:spMk id="3" creationId="{533D7590-1B25-48DF-9602-BE764B7ABE2C}"/>
          </ac:spMkLst>
        </pc:spChg>
      </pc:sldChg>
      <pc:sldChg chg="modSp add ord">
        <pc:chgData name="Amde Beaumont" userId="5afebc5473ab3deb" providerId="LiveId" clId="{DD2A8FF3-AF17-4AB8-AA69-87B7CB9768BF}" dt="2020-03-02T16:28:05.009" v="276" actId="21"/>
        <pc:sldMkLst>
          <pc:docMk/>
          <pc:sldMk cId="1464667104" sldId="259"/>
        </pc:sldMkLst>
        <pc:spChg chg="mod">
          <ac:chgData name="Amde Beaumont" userId="5afebc5473ab3deb" providerId="LiveId" clId="{DD2A8FF3-AF17-4AB8-AA69-87B7CB9768BF}" dt="2020-03-02T16:19:29.757" v="95" actId="20577"/>
          <ac:spMkLst>
            <pc:docMk/>
            <pc:sldMk cId="1464667104" sldId="259"/>
            <ac:spMk id="2" creationId="{9B65B918-9A2B-4D63-9737-978EF6D4A055}"/>
          </ac:spMkLst>
        </pc:spChg>
        <pc:spChg chg="mod">
          <ac:chgData name="Amde Beaumont" userId="5afebc5473ab3deb" providerId="LiveId" clId="{DD2A8FF3-AF17-4AB8-AA69-87B7CB9768BF}" dt="2020-03-02T16:28:05.009" v="276" actId="21"/>
          <ac:spMkLst>
            <pc:docMk/>
            <pc:sldMk cId="1464667104" sldId="259"/>
            <ac:spMk id="3" creationId="{A72DE3F8-1CAD-4357-8865-E210B0041856}"/>
          </ac:spMkLst>
        </pc:spChg>
      </pc:sldChg>
      <pc:sldChg chg="modSp add">
        <pc:chgData name="Amde Beaumont" userId="5afebc5473ab3deb" providerId="LiveId" clId="{DD2A8FF3-AF17-4AB8-AA69-87B7CB9768BF}" dt="2020-03-02T16:28:09.676" v="278"/>
        <pc:sldMkLst>
          <pc:docMk/>
          <pc:sldMk cId="839994782" sldId="260"/>
        </pc:sldMkLst>
        <pc:spChg chg="mod">
          <ac:chgData name="Amde Beaumont" userId="5afebc5473ab3deb" providerId="LiveId" clId="{DD2A8FF3-AF17-4AB8-AA69-87B7CB9768BF}" dt="2020-03-02T16:19:46.737" v="129" actId="20577"/>
          <ac:spMkLst>
            <pc:docMk/>
            <pc:sldMk cId="839994782" sldId="260"/>
            <ac:spMk id="2" creationId="{9EBF3B92-9541-46F5-9A81-CC43C56A9D19}"/>
          </ac:spMkLst>
        </pc:spChg>
        <pc:spChg chg="mod">
          <ac:chgData name="Amde Beaumont" userId="5afebc5473ab3deb" providerId="LiveId" clId="{DD2A8FF3-AF17-4AB8-AA69-87B7CB9768BF}" dt="2020-03-02T16:28:09.676" v="278"/>
          <ac:spMkLst>
            <pc:docMk/>
            <pc:sldMk cId="839994782" sldId="260"/>
            <ac:spMk id="3" creationId="{C332CC99-00AE-4081-B8D9-458F51601044}"/>
          </ac:spMkLst>
        </pc:spChg>
      </pc:sldChg>
      <pc:sldChg chg="modSp add">
        <pc:chgData name="Amde Beaumont" userId="5afebc5473ab3deb" providerId="LiveId" clId="{DD2A8FF3-AF17-4AB8-AA69-87B7CB9768BF}" dt="2020-03-02T16:33:37.306" v="398" actId="20577"/>
        <pc:sldMkLst>
          <pc:docMk/>
          <pc:sldMk cId="4193634443" sldId="261"/>
        </pc:sldMkLst>
        <pc:spChg chg="mod">
          <ac:chgData name="Amde Beaumont" userId="5afebc5473ab3deb" providerId="LiveId" clId="{DD2A8FF3-AF17-4AB8-AA69-87B7CB9768BF}" dt="2020-03-02T16:20:03.937" v="161" actId="20577"/>
          <ac:spMkLst>
            <pc:docMk/>
            <pc:sldMk cId="4193634443" sldId="261"/>
            <ac:spMk id="2" creationId="{5D7AD18F-FB49-47AF-974F-A9C8692A0DAE}"/>
          </ac:spMkLst>
        </pc:spChg>
        <pc:spChg chg="mod">
          <ac:chgData name="Amde Beaumont" userId="5afebc5473ab3deb" providerId="LiveId" clId="{DD2A8FF3-AF17-4AB8-AA69-87B7CB9768BF}" dt="2020-03-02T16:33:37.306" v="398" actId="20577"/>
          <ac:spMkLst>
            <pc:docMk/>
            <pc:sldMk cId="4193634443" sldId="261"/>
            <ac:spMk id="3" creationId="{B6D60CDD-7A57-4E23-9BE6-3DCA33C96D7E}"/>
          </ac:spMkLst>
        </pc:spChg>
      </pc:sldChg>
      <pc:sldChg chg="modSp add">
        <pc:chgData name="Amde Beaumont" userId="5afebc5473ab3deb" providerId="LiveId" clId="{DD2A8FF3-AF17-4AB8-AA69-87B7CB9768BF}" dt="2020-03-02T16:21:48.339" v="177" actId="20577"/>
        <pc:sldMkLst>
          <pc:docMk/>
          <pc:sldMk cId="101987185" sldId="262"/>
        </pc:sldMkLst>
        <pc:spChg chg="mod">
          <ac:chgData name="Amde Beaumont" userId="5afebc5473ab3deb" providerId="LiveId" clId="{DD2A8FF3-AF17-4AB8-AA69-87B7CB9768BF}" dt="2020-03-02T16:21:48.339" v="177" actId="20577"/>
          <ac:spMkLst>
            <pc:docMk/>
            <pc:sldMk cId="101987185" sldId="262"/>
            <ac:spMk id="2" creationId="{20C3FB11-76D9-4568-9B54-0FCC46FE7B49}"/>
          </ac:spMkLst>
        </pc:spChg>
      </pc:sldChg>
      <pc:sldChg chg="modSp add">
        <pc:chgData name="Amde Beaumont" userId="5afebc5473ab3deb" providerId="LiveId" clId="{DD2A8FF3-AF17-4AB8-AA69-87B7CB9768BF}" dt="2020-03-02T16:22:49.423" v="214" actId="20577"/>
        <pc:sldMkLst>
          <pc:docMk/>
          <pc:sldMk cId="600967030" sldId="263"/>
        </pc:sldMkLst>
        <pc:spChg chg="mod">
          <ac:chgData name="Amde Beaumont" userId="5afebc5473ab3deb" providerId="LiveId" clId="{DD2A8FF3-AF17-4AB8-AA69-87B7CB9768BF}" dt="2020-03-02T16:22:49.423" v="214" actId="20577"/>
          <ac:spMkLst>
            <pc:docMk/>
            <pc:sldMk cId="600967030" sldId="263"/>
            <ac:spMk id="2" creationId="{1882C8C5-1806-4693-AA72-2C5D9C859149}"/>
          </ac:spMkLst>
        </pc:spChg>
      </pc:sldChg>
      <pc:sldChg chg="modSp add">
        <pc:chgData name="Amde Beaumont" userId="5afebc5473ab3deb" providerId="LiveId" clId="{DD2A8FF3-AF17-4AB8-AA69-87B7CB9768BF}" dt="2020-03-02T16:22:59.301" v="228" actId="20577"/>
        <pc:sldMkLst>
          <pc:docMk/>
          <pc:sldMk cId="1896701448" sldId="264"/>
        </pc:sldMkLst>
        <pc:spChg chg="mod">
          <ac:chgData name="Amde Beaumont" userId="5afebc5473ab3deb" providerId="LiveId" clId="{DD2A8FF3-AF17-4AB8-AA69-87B7CB9768BF}" dt="2020-03-02T16:22:59.301" v="228" actId="20577"/>
          <ac:spMkLst>
            <pc:docMk/>
            <pc:sldMk cId="1896701448" sldId="264"/>
            <ac:spMk id="2" creationId="{26DCF75F-2F72-4FE8-8ED6-511C05B6B1A2}"/>
          </ac:spMkLst>
        </pc:spChg>
      </pc:sldChg>
      <pc:sldChg chg="modSp add">
        <pc:chgData name="Amde Beaumont" userId="5afebc5473ab3deb" providerId="LiveId" clId="{DD2A8FF3-AF17-4AB8-AA69-87B7CB9768BF}" dt="2020-03-02T16:23:26.792" v="245" actId="20577"/>
        <pc:sldMkLst>
          <pc:docMk/>
          <pc:sldMk cId="2691946560" sldId="265"/>
        </pc:sldMkLst>
        <pc:spChg chg="mod">
          <ac:chgData name="Amde Beaumont" userId="5afebc5473ab3deb" providerId="LiveId" clId="{DD2A8FF3-AF17-4AB8-AA69-87B7CB9768BF}" dt="2020-03-02T16:23:26.792" v="245" actId="20577"/>
          <ac:spMkLst>
            <pc:docMk/>
            <pc:sldMk cId="2691946560" sldId="265"/>
            <ac:spMk id="2" creationId="{F52E9072-FE63-4C22-9058-CFF987C458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doi.org/10.5334/ijic.s2079"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iquid-state.com/mhealth-apps-market-snapshot/" TargetMode="External"/><Relationship Id="rId2" Type="http://schemas.openxmlformats.org/officeDocument/2006/relationships/hyperlink" Target="https://www.who.int/news-room/fact-sheets/detail/hypertens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9F227D-F698-4302-B2B2-391C64D9E6AC}"/>
              </a:ext>
            </a:extLst>
          </p:cNvPr>
          <p:cNvSpPr>
            <a:spLocks noGrp="1"/>
          </p:cNvSpPr>
          <p:nvPr>
            <p:ph type="ctrTitle"/>
          </p:nvPr>
        </p:nvSpPr>
        <p:spPr>
          <a:xfrm>
            <a:off x="872455" y="352338"/>
            <a:ext cx="8552550" cy="3702689"/>
          </a:xfrm>
        </p:spPr>
        <p:txBody>
          <a:bodyPr>
            <a:normAutofit fontScale="90000"/>
          </a:bodyPr>
          <a:lstStyle/>
          <a:p>
            <a:pPr algn="ctr"/>
            <a:r>
              <a:rPr lang="en-US" b="1" dirty="0">
                <a:solidFill>
                  <a:srgbClr val="7030A0"/>
                </a:solidFill>
              </a:rPr>
              <a:t>Mobile Health Applications to Increase Health Literacy about Hypertension among Jamaican Adults</a:t>
            </a:r>
            <a:br>
              <a:rPr lang="en-JM" b="1" dirty="0">
                <a:solidFill>
                  <a:srgbClr val="7030A0"/>
                </a:solidFill>
              </a:rPr>
            </a:br>
            <a:endParaRPr lang="en-JM" b="1" dirty="0">
              <a:solidFill>
                <a:srgbClr val="7030A0"/>
              </a:solidFill>
            </a:endParaRPr>
          </a:p>
        </p:txBody>
      </p:sp>
      <p:sp>
        <p:nvSpPr>
          <p:cNvPr id="5" name="Subtitle 4">
            <a:extLst>
              <a:ext uri="{FF2B5EF4-FFF2-40B4-BE49-F238E27FC236}">
                <a16:creationId xmlns:a16="http://schemas.microsoft.com/office/drawing/2014/main" id="{4B594239-0C87-4FFA-9356-AD95B6530FAB}"/>
              </a:ext>
            </a:extLst>
          </p:cNvPr>
          <p:cNvSpPr>
            <a:spLocks noGrp="1"/>
          </p:cNvSpPr>
          <p:nvPr>
            <p:ph type="subTitle" idx="1"/>
          </p:nvPr>
        </p:nvSpPr>
        <p:spPr>
          <a:xfrm>
            <a:off x="483610" y="4055027"/>
            <a:ext cx="3249491" cy="2551303"/>
          </a:xfrm>
        </p:spPr>
        <p:txBody>
          <a:bodyPr>
            <a:normAutofit/>
          </a:bodyPr>
          <a:lstStyle/>
          <a:p>
            <a:pPr algn="l"/>
            <a:r>
              <a:rPr lang="en-JM" dirty="0" err="1">
                <a:solidFill>
                  <a:schemeClr val="tx1"/>
                </a:solidFill>
              </a:rPr>
              <a:t>Amde</a:t>
            </a:r>
            <a:r>
              <a:rPr lang="en-JM" dirty="0">
                <a:solidFill>
                  <a:schemeClr val="tx1"/>
                </a:solidFill>
              </a:rPr>
              <a:t> Beaumont</a:t>
            </a:r>
          </a:p>
          <a:p>
            <a:pPr algn="l"/>
            <a:r>
              <a:rPr lang="en-JM" dirty="0">
                <a:solidFill>
                  <a:schemeClr val="tx1"/>
                </a:solidFill>
              </a:rPr>
              <a:t>Tahjae Campbell</a:t>
            </a:r>
          </a:p>
          <a:p>
            <a:pPr algn="l"/>
            <a:r>
              <a:rPr lang="en-JM" dirty="0">
                <a:solidFill>
                  <a:schemeClr val="tx1"/>
                </a:solidFill>
              </a:rPr>
              <a:t>Matthew Reid</a:t>
            </a:r>
          </a:p>
          <a:p>
            <a:pPr algn="l"/>
            <a:r>
              <a:rPr lang="en-JM" dirty="0">
                <a:solidFill>
                  <a:schemeClr val="tx1"/>
                </a:solidFill>
              </a:rPr>
              <a:t>Sean Gayle</a:t>
            </a:r>
          </a:p>
          <a:p>
            <a:pPr algn="l"/>
            <a:r>
              <a:rPr lang="en-JM" dirty="0">
                <a:solidFill>
                  <a:schemeClr val="tx1"/>
                </a:solidFill>
              </a:rPr>
              <a:t>SUPERVISOR: S. Muir</a:t>
            </a:r>
          </a:p>
        </p:txBody>
      </p:sp>
    </p:spTree>
    <p:extLst>
      <p:ext uri="{BB962C8B-B14F-4D97-AF65-F5344CB8AC3E}">
        <p14:creationId xmlns:p14="http://schemas.microsoft.com/office/powerpoint/2010/main" val="3832345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DAA5-28E0-4786-AA7B-0F26403AF2F1}"/>
              </a:ext>
            </a:extLst>
          </p:cNvPr>
          <p:cNvSpPr>
            <a:spLocks noGrp="1"/>
          </p:cNvSpPr>
          <p:nvPr>
            <p:ph type="title"/>
          </p:nvPr>
        </p:nvSpPr>
        <p:spPr>
          <a:xfrm>
            <a:off x="475997" y="213919"/>
            <a:ext cx="8596668" cy="774583"/>
          </a:xfrm>
        </p:spPr>
        <p:txBody>
          <a:bodyPr>
            <a:noAutofit/>
          </a:bodyPr>
          <a:lstStyle/>
          <a:p>
            <a:pPr algn="ctr"/>
            <a:r>
              <a:rPr lang="en-US" b="1" dirty="0">
                <a:solidFill>
                  <a:srgbClr val="7030A0"/>
                </a:solidFill>
              </a:rPr>
              <a:t>Definition of Terms</a:t>
            </a:r>
            <a:br>
              <a:rPr lang="en-US" b="1" dirty="0">
                <a:solidFill>
                  <a:srgbClr val="7030A0"/>
                </a:solidFill>
              </a:rPr>
            </a:br>
            <a:endParaRPr lang="en-US" dirty="0">
              <a:solidFill>
                <a:srgbClr val="7030A0"/>
              </a:solidFill>
            </a:endParaRPr>
          </a:p>
        </p:txBody>
      </p:sp>
      <p:sp>
        <p:nvSpPr>
          <p:cNvPr id="3" name="Content Placeholder 2">
            <a:extLst>
              <a:ext uri="{FF2B5EF4-FFF2-40B4-BE49-F238E27FC236}">
                <a16:creationId xmlns:a16="http://schemas.microsoft.com/office/drawing/2014/main" id="{A4ED53C1-37F1-488F-8AB8-E1C869FB3D70}"/>
              </a:ext>
            </a:extLst>
          </p:cNvPr>
          <p:cNvSpPr>
            <a:spLocks noGrp="1"/>
          </p:cNvSpPr>
          <p:nvPr>
            <p:ph idx="1"/>
          </p:nvPr>
        </p:nvSpPr>
        <p:spPr>
          <a:xfrm>
            <a:off x="475997" y="1090569"/>
            <a:ext cx="8860949" cy="5553512"/>
          </a:xfrm>
        </p:spPr>
        <p:txBody>
          <a:bodyPr>
            <a:normAutofit fontScale="92500" lnSpcReduction="10000"/>
          </a:bodyPr>
          <a:lstStyle/>
          <a:p>
            <a:pPr lvl="0">
              <a:lnSpc>
                <a:spcPct val="150000"/>
              </a:lnSpc>
            </a:pPr>
            <a:r>
              <a:rPr lang="en-US" b="1" dirty="0">
                <a:solidFill>
                  <a:schemeClr val="tx1"/>
                </a:solidFill>
              </a:rPr>
              <a:t>Hypertension</a:t>
            </a:r>
            <a:r>
              <a:rPr lang="en-US" dirty="0">
                <a:solidFill>
                  <a:schemeClr val="tx1"/>
                </a:solidFill>
              </a:rPr>
              <a:t> - Known as high blood pressure, is the atypical high in arterial blood pressure throughout the body.</a:t>
            </a:r>
          </a:p>
          <a:p>
            <a:pPr lvl="0">
              <a:lnSpc>
                <a:spcPct val="150000"/>
              </a:lnSpc>
            </a:pPr>
            <a:r>
              <a:rPr lang="en-US" b="1" dirty="0">
                <a:solidFill>
                  <a:schemeClr val="tx1"/>
                </a:solidFill>
              </a:rPr>
              <a:t>Systolic blood pressure</a:t>
            </a:r>
            <a:r>
              <a:rPr lang="en-US" dirty="0">
                <a:solidFill>
                  <a:schemeClr val="tx1"/>
                </a:solidFill>
              </a:rPr>
              <a:t> - The pressure at which the heart beats – while the heart muscle is contracting (squeezing) and pumping oxygen-rich blood into the blood vessels.</a:t>
            </a:r>
          </a:p>
          <a:p>
            <a:pPr lvl="0">
              <a:lnSpc>
                <a:spcPct val="150000"/>
              </a:lnSpc>
            </a:pPr>
            <a:r>
              <a:rPr lang="en-US" b="1" dirty="0">
                <a:solidFill>
                  <a:schemeClr val="tx1"/>
                </a:solidFill>
              </a:rPr>
              <a:t>Diastolic blood pressure</a:t>
            </a:r>
            <a:r>
              <a:rPr lang="en-US" dirty="0">
                <a:solidFill>
                  <a:schemeClr val="tx1"/>
                </a:solidFill>
              </a:rPr>
              <a:t> - The pressure on the blood vessels when the heart muscle relaxes. The diastolic pressure is always lower than the systolic pressure.</a:t>
            </a:r>
          </a:p>
          <a:p>
            <a:pPr lvl="0">
              <a:lnSpc>
                <a:spcPct val="150000"/>
              </a:lnSpc>
            </a:pPr>
            <a:r>
              <a:rPr lang="en-US" b="1" dirty="0">
                <a:solidFill>
                  <a:schemeClr val="tx1"/>
                </a:solidFill>
              </a:rPr>
              <a:t>mm Hg </a:t>
            </a:r>
            <a:r>
              <a:rPr lang="en-US" dirty="0">
                <a:solidFill>
                  <a:schemeClr val="tx1"/>
                </a:solidFill>
              </a:rPr>
              <a:t>- Millimeters of mercury. Unit of measure for pressure.</a:t>
            </a:r>
          </a:p>
          <a:p>
            <a:pPr lvl="0">
              <a:lnSpc>
                <a:spcPct val="150000"/>
              </a:lnSpc>
            </a:pPr>
            <a:r>
              <a:rPr lang="en-US" b="1" dirty="0">
                <a:solidFill>
                  <a:schemeClr val="tx1"/>
                </a:solidFill>
              </a:rPr>
              <a:t>mHealth </a:t>
            </a:r>
            <a:r>
              <a:rPr lang="en-US" dirty="0">
                <a:solidFill>
                  <a:schemeClr val="tx1"/>
                </a:solidFill>
              </a:rPr>
              <a:t>- the use of mobile and wireless communication technologies to improve healthcare delivery, outcomes, and research</a:t>
            </a:r>
            <a:r>
              <a:rPr lang="en-US" b="1" dirty="0">
                <a:solidFill>
                  <a:schemeClr val="tx1"/>
                </a:solidFill>
              </a:rPr>
              <a:t>.</a:t>
            </a:r>
          </a:p>
          <a:p>
            <a:pPr lvl="0">
              <a:lnSpc>
                <a:spcPct val="150000"/>
              </a:lnSpc>
            </a:pPr>
            <a:r>
              <a:rPr lang="en-US" b="1" dirty="0">
                <a:solidFill>
                  <a:schemeClr val="tx1"/>
                </a:solidFill>
              </a:rPr>
              <a:t>Health Literacy </a:t>
            </a:r>
            <a:r>
              <a:rPr lang="en-US" dirty="0">
                <a:solidFill>
                  <a:schemeClr val="tx1"/>
                </a:solidFill>
              </a:rPr>
              <a:t>- Health Literacy has been defined as the cognitive and social skills which determine the motivation and ability of individuals to gain access to, understand and use information in ways which promote and maintain good health.</a:t>
            </a:r>
          </a:p>
          <a:p>
            <a:pPr>
              <a:lnSpc>
                <a:spcPct val="150000"/>
              </a:lnSpc>
            </a:pPr>
            <a:endParaRPr lang="en-US" dirty="0">
              <a:solidFill>
                <a:schemeClr val="tx1"/>
              </a:solidFill>
            </a:endParaRPr>
          </a:p>
        </p:txBody>
      </p:sp>
    </p:spTree>
    <p:extLst>
      <p:ext uri="{BB962C8B-B14F-4D97-AF65-F5344CB8AC3E}">
        <p14:creationId xmlns:p14="http://schemas.microsoft.com/office/powerpoint/2010/main" val="3682998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F75F-2F72-4FE8-8ED6-511C05B6B1A2}"/>
              </a:ext>
            </a:extLst>
          </p:cNvPr>
          <p:cNvSpPr>
            <a:spLocks noGrp="1"/>
          </p:cNvSpPr>
          <p:nvPr>
            <p:ph type="title"/>
          </p:nvPr>
        </p:nvSpPr>
        <p:spPr>
          <a:xfrm>
            <a:off x="677334" y="609600"/>
            <a:ext cx="8596668" cy="925585"/>
          </a:xfrm>
        </p:spPr>
        <p:txBody>
          <a:bodyPr/>
          <a:lstStyle/>
          <a:p>
            <a:pPr algn="ctr"/>
            <a:r>
              <a:rPr lang="en-JM" b="1" dirty="0">
                <a:solidFill>
                  <a:srgbClr val="7030A0"/>
                </a:solidFill>
              </a:rPr>
              <a:t>Delimitations</a:t>
            </a:r>
          </a:p>
        </p:txBody>
      </p:sp>
      <p:sp>
        <p:nvSpPr>
          <p:cNvPr id="3" name="Content Placeholder 2">
            <a:extLst>
              <a:ext uri="{FF2B5EF4-FFF2-40B4-BE49-F238E27FC236}">
                <a16:creationId xmlns:a16="http://schemas.microsoft.com/office/drawing/2014/main" id="{CB681566-0A61-4D02-9717-01DEE52FEB79}"/>
              </a:ext>
            </a:extLst>
          </p:cNvPr>
          <p:cNvSpPr>
            <a:spLocks noGrp="1"/>
          </p:cNvSpPr>
          <p:nvPr>
            <p:ph idx="1"/>
          </p:nvPr>
        </p:nvSpPr>
        <p:spPr>
          <a:xfrm>
            <a:off x="677334" y="1837189"/>
            <a:ext cx="8596668" cy="4204173"/>
          </a:xfrm>
        </p:spPr>
        <p:txBody>
          <a:bodyPr/>
          <a:lstStyle/>
          <a:p>
            <a:pPr>
              <a:lnSpc>
                <a:spcPct val="200000"/>
              </a:lnSpc>
            </a:pPr>
            <a:r>
              <a:rPr lang="en-US" dirty="0">
                <a:solidFill>
                  <a:schemeClr val="tx1"/>
                </a:solidFill>
              </a:rPr>
              <a:t>Overall participant sample is restricted only to the </a:t>
            </a:r>
            <a:r>
              <a:rPr lang="en-US" dirty="0" err="1">
                <a:solidFill>
                  <a:schemeClr val="tx1"/>
                </a:solidFill>
              </a:rPr>
              <a:t>Papine</a:t>
            </a:r>
            <a:r>
              <a:rPr lang="en-US" dirty="0">
                <a:solidFill>
                  <a:schemeClr val="tx1"/>
                </a:solidFill>
              </a:rPr>
              <a:t>, St. Andrew population.</a:t>
            </a:r>
          </a:p>
        </p:txBody>
      </p:sp>
    </p:spTree>
    <p:extLst>
      <p:ext uri="{BB962C8B-B14F-4D97-AF65-F5344CB8AC3E}">
        <p14:creationId xmlns:p14="http://schemas.microsoft.com/office/powerpoint/2010/main" val="3299794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C219-E876-4AFE-9739-F26FBFA5D9C5}"/>
              </a:ext>
            </a:extLst>
          </p:cNvPr>
          <p:cNvSpPr>
            <a:spLocks noGrp="1"/>
          </p:cNvSpPr>
          <p:nvPr>
            <p:ph type="title"/>
          </p:nvPr>
        </p:nvSpPr>
        <p:spPr>
          <a:xfrm>
            <a:off x="377504" y="2197917"/>
            <a:ext cx="9446003" cy="1348020"/>
          </a:xfrm>
        </p:spPr>
        <p:txBody>
          <a:bodyPr>
            <a:normAutofit/>
          </a:bodyPr>
          <a:lstStyle/>
          <a:p>
            <a:pPr algn="ctr"/>
            <a:r>
              <a:rPr lang="en-US" sz="6000" b="1" dirty="0">
                <a:solidFill>
                  <a:srgbClr val="7030A0"/>
                </a:solidFill>
              </a:rPr>
              <a:t>LITERATURE REVIEW</a:t>
            </a:r>
          </a:p>
        </p:txBody>
      </p:sp>
    </p:spTree>
    <p:extLst>
      <p:ext uri="{BB962C8B-B14F-4D97-AF65-F5344CB8AC3E}">
        <p14:creationId xmlns:p14="http://schemas.microsoft.com/office/powerpoint/2010/main" val="3149377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A438-EAC1-490F-BE1F-F51B8EB715FA}"/>
              </a:ext>
            </a:extLst>
          </p:cNvPr>
          <p:cNvSpPr>
            <a:spLocks noGrp="1"/>
          </p:cNvSpPr>
          <p:nvPr>
            <p:ph type="title"/>
          </p:nvPr>
        </p:nvSpPr>
        <p:spPr>
          <a:xfrm>
            <a:off x="677334" y="609600"/>
            <a:ext cx="8596668" cy="883640"/>
          </a:xfrm>
        </p:spPr>
        <p:txBody>
          <a:bodyPr/>
          <a:lstStyle/>
          <a:p>
            <a:pPr algn="ctr"/>
            <a:r>
              <a:rPr lang="en-US" b="1" dirty="0">
                <a:solidFill>
                  <a:srgbClr val="7030A0"/>
                </a:solidFill>
              </a:rPr>
              <a:t>Health Literacy</a:t>
            </a:r>
          </a:p>
        </p:txBody>
      </p:sp>
      <p:sp>
        <p:nvSpPr>
          <p:cNvPr id="3" name="Content Placeholder 2">
            <a:extLst>
              <a:ext uri="{FF2B5EF4-FFF2-40B4-BE49-F238E27FC236}">
                <a16:creationId xmlns:a16="http://schemas.microsoft.com/office/drawing/2014/main" id="{E9297B61-F374-474C-BF4D-910AF001AE74}"/>
              </a:ext>
            </a:extLst>
          </p:cNvPr>
          <p:cNvSpPr>
            <a:spLocks noGrp="1"/>
          </p:cNvSpPr>
          <p:nvPr>
            <p:ph idx="1"/>
          </p:nvPr>
        </p:nvSpPr>
        <p:spPr>
          <a:xfrm>
            <a:off x="677334" y="1493239"/>
            <a:ext cx="8852560" cy="4882393"/>
          </a:xfrm>
        </p:spPr>
        <p:txBody>
          <a:bodyPr/>
          <a:lstStyle/>
          <a:p>
            <a:pPr>
              <a:lnSpc>
                <a:spcPct val="150000"/>
              </a:lnSpc>
            </a:pPr>
            <a:r>
              <a:rPr lang="en-US" dirty="0">
                <a:solidFill>
                  <a:schemeClr val="tx1">
                    <a:lumMod val="95000"/>
                    <a:lumOff val="5000"/>
                  </a:schemeClr>
                </a:solidFill>
              </a:rPr>
              <a:t>Health literacy offers an approach to maximize individuals’ health knowledge, understanding of health-related issues and how to respond to those issues (</a:t>
            </a:r>
            <a:r>
              <a:rPr lang="en-US" dirty="0" err="1">
                <a:solidFill>
                  <a:schemeClr val="tx1">
                    <a:lumMod val="95000"/>
                    <a:lumOff val="5000"/>
                  </a:schemeClr>
                </a:solidFill>
              </a:rPr>
              <a:t>Rademakers</a:t>
            </a:r>
            <a:r>
              <a:rPr lang="en-US" dirty="0">
                <a:solidFill>
                  <a:schemeClr val="tx1">
                    <a:lumMod val="95000"/>
                    <a:lumOff val="5000"/>
                  </a:schemeClr>
                </a:solidFill>
              </a:rPr>
              <a:t> &amp; </a:t>
            </a:r>
            <a:r>
              <a:rPr lang="en-US" dirty="0" err="1">
                <a:solidFill>
                  <a:schemeClr val="tx1">
                    <a:lumMod val="95000"/>
                    <a:lumOff val="5000"/>
                  </a:schemeClr>
                </a:solidFill>
              </a:rPr>
              <a:t>Heijmans</a:t>
            </a:r>
            <a:r>
              <a:rPr lang="en-US" dirty="0">
                <a:solidFill>
                  <a:schemeClr val="tx1">
                    <a:lumMod val="95000"/>
                    <a:lumOff val="5000"/>
                  </a:schemeClr>
                </a:solidFill>
              </a:rPr>
              <a:t>, 2018).</a:t>
            </a:r>
          </a:p>
          <a:p>
            <a:pPr>
              <a:lnSpc>
                <a:spcPct val="150000"/>
              </a:lnSpc>
            </a:pPr>
            <a:r>
              <a:rPr lang="en-US" dirty="0">
                <a:solidFill>
                  <a:schemeClr val="tx1">
                    <a:lumMod val="95000"/>
                    <a:lumOff val="5000"/>
                  </a:schemeClr>
                </a:solidFill>
              </a:rPr>
              <a:t>Health literacy has proven to be beneficial to overall patient health by increasing patient knowledge and satisfaction, provide better peace of mind as well as offer better compliance to treatment (</a:t>
            </a:r>
            <a:r>
              <a:rPr lang="en-US" dirty="0" err="1">
                <a:solidFill>
                  <a:schemeClr val="tx1">
                    <a:lumMod val="95000"/>
                    <a:lumOff val="5000"/>
                  </a:schemeClr>
                </a:solidFill>
              </a:rPr>
              <a:t>Brabers</a:t>
            </a:r>
            <a:r>
              <a:rPr lang="en-US" dirty="0">
                <a:solidFill>
                  <a:schemeClr val="tx1">
                    <a:lumMod val="95000"/>
                    <a:lumOff val="5000"/>
                  </a:schemeClr>
                </a:solidFill>
              </a:rPr>
              <a:t> et al., 2017). </a:t>
            </a:r>
          </a:p>
          <a:p>
            <a:pPr>
              <a:lnSpc>
                <a:spcPct val="150000"/>
              </a:lnSpc>
            </a:pPr>
            <a:r>
              <a:rPr lang="en-US" dirty="0"/>
              <a:t>In a study carried out by </a:t>
            </a:r>
            <a:r>
              <a:rPr lang="en-US" dirty="0" err="1"/>
              <a:t>Yilmazel</a:t>
            </a:r>
            <a:r>
              <a:rPr lang="en-US" dirty="0"/>
              <a:t> and </a:t>
            </a:r>
            <a:r>
              <a:rPr lang="en-US" dirty="0" err="1"/>
              <a:t>Çetinkaya</a:t>
            </a:r>
            <a:r>
              <a:rPr lang="en-US" dirty="0"/>
              <a:t> (2017), substantial evidence points to the fact that increased health literacy levels indeed helped to manage hypertension. </a:t>
            </a:r>
            <a:endParaRPr lang="en-US" dirty="0">
              <a:solidFill>
                <a:schemeClr val="tx1">
                  <a:lumMod val="95000"/>
                  <a:lumOff val="5000"/>
                </a:schemeClr>
              </a:solidFill>
            </a:endParaRPr>
          </a:p>
        </p:txBody>
      </p:sp>
    </p:spTree>
    <p:extLst>
      <p:ext uri="{BB962C8B-B14F-4D97-AF65-F5344CB8AC3E}">
        <p14:creationId xmlns:p14="http://schemas.microsoft.com/office/powerpoint/2010/main" val="2979508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3984-F442-4EF9-AD83-6EBED4BF2749}"/>
              </a:ext>
            </a:extLst>
          </p:cNvPr>
          <p:cNvSpPr>
            <a:spLocks noGrp="1"/>
          </p:cNvSpPr>
          <p:nvPr>
            <p:ph type="title"/>
          </p:nvPr>
        </p:nvSpPr>
        <p:spPr>
          <a:xfrm>
            <a:off x="677334" y="609600"/>
            <a:ext cx="8596668" cy="992697"/>
          </a:xfrm>
        </p:spPr>
        <p:txBody>
          <a:bodyPr/>
          <a:lstStyle/>
          <a:p>
            <a:pPr algn="ctr"/>
            <a:r>
              <a:rPr lang="en-US" b="1" dirty="0">
                <a:solidFill>
                  <a:srgbClr val="7030A0"/>
                </a:solidFill>
              </a:rPr>
              <a:t>Computer mHealth Technology</a:t>
            </a:r>
            <a:endParaRPr lang="en-JM" dirty="0"/>
          </a:p>
        </p:txBody>
      </p:sp>
      <p:sp>
        <p:nvSpPr>
          <p:cNvPr id="3" name="Content Placeholder 2">
            <a:extLst>
              <a:ext uri="{FF2B5EF4-FFF2-40B4-BE49-F238E27FC236}">
                <a16:creationId xmlns:a16="http://schemas.microsoft.com/office/drawing/2014/main" id="{4FB96058-DACF-4F7B-98DF-AEB7416D7090}"/>
              </a:ext>
            </a:extLst>
          </p:cNvPr>
          <p:cNvSpPr>
            <a:spLocks noGrp="1"/>
          </p:cNvSpPr>
          <p:nvPr>
            <p:ph idx="1"/>
          </p:nvPr>
        </p:nvSpPr>
        <p:spPr>
          <a:xfrm>
            <a:off x="677334" y="1929469"/>
            <a:ext cx="8596668" cy="4111894"/>
          </a:xfrm>
        </p:spPr>
        <p:txBody>
          <a:bodyPr/>
          <a:lstStyle/>
          <a:p>
            <a:pPr>
              <a:lnSpc>
                <a:spcPct val="150000"/>
              </a:lnSpc>
            </a:pPr>
            <a:r>
              <a:rPr lang="en-US" dirty="0">
                <a:solidFill>
                  <a:schemeClr val="tx1"/>
                </a:solidFill>
              </a:rPr>
              <a:t>Mobile Health is the utilization of mobile technologies to realize health objectives (Blackwell, 2018)</a:t>
            </a:r>
          </a:p>
          <a:p>
            <a:pPr>
              <a:lnSpc>
                <a:spcPct val="150000"/>
              </a:lnSpc>
            </a:pPr>
            <a:r>
              <a:rPr lang="en-US" dirty="0">
                <a:solidFill>
                  <a:schemeClr val="tx1"/>
                </a:solidFill>
              </a:rPr>
              <a:t>Smartphone user population and available mHealth applications are rapidly growing (IQVIA, 2017)</a:t>
            </a:r>
          </a:p>
          <a:p>
            <a:pPr>
              <a:lnSpc>
                <a:spcPct val="150000"/>
              </a:lnSpc>
            </a:pPr>
            <a:endParaRPr lang="en-JM" dirty="0">
              <a:solidFill>
                <a:schemeClr val="tx1"/>
              </a:solidFill>
            </a:endParaRPr>
          </a:p>
        </p:txBody>
      </p:sp>
    </p:spTree>
    <p:extLst>
      <p:ext uri="{BB962C8B-B14F-4D97-AF65-F5344CB8AC3E}">
        <p14:creationId xmlns:p14="http://schemas.microsoft.com/office/powerpoint/2010/main" val="2334137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DAF8-822B-4A5F-94E1-001DE13022E5}"/>
              </a:ext>
            </a:extLst>
          </p:cNvPr>
          <p:cNvSpPr>
            <a:spLocks noGrp="1"/>
          </p:cNvSpPr>
          <p:nvPr>
            <p:ph type="title"/>
          </p:nvPr>
        </p:nvSpPr>
        <p:spPr>
          <a:xfrm>
            <a:off x="677334" y="609600"/>
            <a:ext cx="8596668" cy="833306"/>
          </a:xfrm>
        </p:spPr>
        <p:txBody>
          <a:bodyPr/>
          <a:lstStyle/>
          <a:p>
            <a:pPr algn="ctr"/>
            <a:r>
              <a:rPr lang="en-US" b="1" dirty="0">
                <a:solidFill>
                  <a:srgbClr val="7030A0"/>
                </a:solidFill>
              </a:rPr>
              <a:t>Computer mHealth Applications</a:t>
            </a:r>
          </a:p>
        </p:txBody>
      </p:sp>
      <p:sp>
        <p:nvSpPr>
          <p:cNvPr id="3" name="Content Placeholder 2">
            <a:extLst>
              <a:ext uri="{FF2B5EF4-FFF2-40B4-BE49-F238E27FC236}">
                <a16:creationId xmlns:a16="http://schemas.microsoft.com/office/drawing/2014/main" id="{DBF52761-7E95-4AB7-A762-8526F9B7DF91}"/>
              </a:ext>
            </a:extLst>
          </p:cNvPr>
          <p:cNvSpPr>
            <a:spLocks noGrp="1"/>
          </p:cNvSpPr>
          <p:nvPr>
            <p:ph idx="1"/>
          </p:nvPr>
        </p:nvSpPr>
        <p:spPr>
          <a:xfrm>
            <a:off x="677334" y="1585519"/>
            <a:ext cx="9011950" cy="4764947"/>
          </a:xfrm>
        </p:spPr>
        <p:txBody>
          <a:bodyPr/>
          <a:lstStyle/>
          <a:p>
            <a:pPr>
              <a:lnSpc>
                <a:spcPct val="200000"/>
              </a:lnSpc>
            </a:pPr>
            <a:r>
              <a:rPr lang="en-US" dirty="0">
                <a:solidFill>
                  <a:schemeClr val="tx1"/>
                </a:solidFill>
              </a:rPr>
              <a:t>Mobile health applications are rapidly transforming the way health services and information are accessed, delivered and managed (Han &amp; Lee, 2018). </a:t>
            </a:r>
          </a:p>
          <a:p>
            <a:pPr>
              <a:lnSpc>
                <a:spcPct val="200000"/>
              </a:lnSpc>
            </a:pPr>
            <a:endParaRPr lang="en-US" dirty="0">
              <a:solidFill>
                <a:schemeClr val="tx1"/>
              </a:solidFill>
            </a:endParaRPr>
          </a:p>
          <a:p>
            <a:pPr>
              <a:lnSpc>
                <a:spcPct val="200000"/>
              </a:lnSpc>
            </a:pPr>
            <a:r>
              <a:rPr lang="en-JM" dirty="0">
                <a:solidFill>
                  <a:schemeClr val="tx1"/>
                </a:solidFill>
              </a:rPr>
              <a:t>An estimated 325,000 health, fitness, and medical mobile applications are available (</a:t>
            </a:r>
            <a:r>
              <a:rPr lang="en-US" dirty="0" err="1">
                <a:solidFill>
                  <a:schemeClr val="tx1"/>
                </a:solidFill>
              </a:rPr>
              <a:t>Donevant</a:t>
            </a:r>
            <a:r>
              <a:rPr lang="en-US" dirty="0">
                <a:solidFill>
                  <a:schemeClr val="tx1"/>
                </a:solidFill>
              </a:rPr>
              <a:t>, Estrada, Culley, </a:t>
            </a:r>
            <a:r>
              <a:rPr lang="en-US" dirty="0" err="1">
                <a:solidFill>
                  <a:schemeClr val="tx1"/>
                </a:solidFill>
              </a:rPr>
              <a:t>Habing</a:t>
            </a:r>
            <a:r>
              <a:rPr lang="en-US" dirty="0">
                <a:solidFill>
                  <a:schemeClr val="tx1"/>
                </a:solidFill>
              </a:rPr>
              <a:t> &amp; Adams, 2018)</a:t>
            </a:r>
            <a:r>
              <a:rPr lang="en-JM" dirty="0">
                <a:solidFill>
                  <a:schemeClr val="tx1"/>
                </a:solidFill>
              </a:rPr>
              <a:t>. </a:t>
            </a:r>
          </a:p>
          <a:p>
            <a:pPr marL="0" indent="0">
              <a:lnSpc>
                <a:spcPct val="200000"/>
              </a:lnSpc>
              <a:buNone/>
            </a:pPr>
            <a:endParaRPr lang="en-JM" dirty="0">
              <a:solidFill>
                <a:schemeClr val="tx1"/>
              </a:solidFill>
            </a:endParaRPr>
          </a:p>
        </p:txBody>
      </p:sp>
    </p:spTree>
    <p:extLst>
      <p:ext uri="{BB962C8B-B14F-4D97-AF65-F5344CB8AC3E}">
        <p14:creationId xmlns:p14="http://schemas.microsoft.com/office/powerpoint/2010/main" val="2754022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3AAD-7B73-407F-B15B-D4663C72FF60}"/>
              </a:ext>
            </a:extLst>
          </p:cNvPr>
          <p:cNvSpPr>
            <a:spLocks noGrp="1"/>
          </p:cNvSpPr>
          <p:nvPr>
            <p:ph type="title"/>
          </p:nvPr>
        </p:nvSpPr>
        <p:spPr>
          <a:xfrm>
            <a:off x="677334" y="609599"/>
            <a:ext cx="8596668" cy="1110143"/>
          </a:xfrm>
        </p:spPr>
        <p:txBody>
          <a:bodyPr>
            <a:noAutofit/>
          </a:bodyPr>
          <a:lstStyle/>
          <a:p>
            <a:pPr algn="ctr"/>
            <a:r>
              <a:rPr lang="en-US" b="1" dirty="0">
                <a:solidFill>
                  <a:srgbClr val="7030A0"/>
                </a:solidFill>
              </a:rPr>
              <a:t>Computer mHealth Applications for Hypertension</a:t>
            </a:r>
            <a:endParaRPr lang="en-US" dirty="0"/>
          </a:p>
        </p:txBody>
      </p:sp>
      <p:sp>
        <p:nvSpPr>
          <p:cNvPr id="3" name="Content Placeholder 2">
            <a:extLst>
              <a:ext uri="{FF2B5EF4-FFF2-40B4-BE49-F238E27FC236}">
                <a16:creationId xmlns:a16="http://schemas.microsoft.com/office/drawing/2014/main" id="{4E3D5F1B-CD81-4E9F-BF86-369CD4D486D2}"/>
              </a:ext>
            </a:extLst>
          </p:cNvPr>
          <p:cNvSpPr>
            <a:spLocks noGrp="1"/>
          </p:cNvSpPr>
          <p:nvPr>
            <p:ph idx="1"/>
          </p:nvPr>
        </p:nvSpPr>
        <p:spPr>
          <a:xfrm>
            <a:off x="677334" y="1984420"/>
            <a:ext cx="8596668" cy="3954986"/>
          </a:xfrm>
        </p:spPr>
        <p:txBody>
          <a:bodyPr/>
          <a:lstStyle/>
          <a:p>
            <a:pPr>
              <a:lnSpc>
                <a:spcPct val="150000"/>
              </a:lnSpc>
            </a:pPr>
            <a:r>
              <a:rPr lang="en-JM" dirty="0">
                <a:solidFill>
                  <a:schemeClr val="tx1"/>
                </a:solidFill>
              </a:rPr>
              <a:t>Patients using mHealth devices have shown improvements in blood pressure reduction as compared to those who do not </a:t>
            </a:r>
            <a:r>
              <a:rPr lang="en-US" dirty="0">
                <a:solidFill>
                  <a:schemeClr val="tx1"/>
                </a:solidFill>
              </a:rPr>
              <a:t>(</a:t>
            </a:r>
            <a:r>
              <a:rPr lang="en-US" dirty="0" err="1">
                <a:solidFill>
                  <a:schemeClr val="tx1"/>
                </a:solidFill>
              </a:rPr>
              <a:t>Bhavnani</a:t>
            </a:r>
            <a:r>
              <a:rPr lang="en-US" dirty="0">
                <a:solidFill>
                  <a:schemeClr val="tx1"/>
                </a:solidFill>
              </a:rPr>
              <a:t>, Narula, &amp; Sengupta, 2016)</a:t>
            </a:r>
            <a:r>
              <a:rPr lang="en-JM" dirty="0">
                <a:solidFill>
                  <a:schemeClr val="tx1"/>
                </a:solidFill>
              </a:rPr>
              <a:t>. </a:t>
            </a:r>
          </a:p>
          <a:p>
            <a:pPr marL="0" indent="0">
              <a:lnSpc>
                <a:spcPct val="150000"/>
              </a:lnSpc>
              <a:buNone/>
            </a:pPr>
            <a:endParaRPr lang="en-JM" dirty="0">
              <a:solidFill>
                <a:schemeClr val="tx1"/>
              </a:solidFill>
            </a:endParaRPr>
          </a:p>
          <a:p>
            <a:pPr>
              <a:lnSpc>
                <a:spcPct val="150000"/>
              </a:lnSpc>
            </a:pPr>
            <a:r>
              <a:rPr lang="en-JM" dirty="0">
                <a:solidFill>
                  <a:schemeClr val="tx1"/>
                </a:solidFill>
              </a:rPr>
              <a:t>A randomized clinical trial with the use of home blood pressure telemonitoring alongside a self-care mHealth application yielded results of mean systolic blood pressure decreasing by more than 9 mm Hg (Logan, 2013).</a:t>
            </a:r>
            <a:endParaRPr lang="en-US" dirty="0">
              <a:solidFill>
                <a:schemeClr val="tx1"/>
              </a:solidFill>
            </a:endParaRPr>
          </a:p>
          <a:p>
            <a:pPr>
              <a:lnSpc>
                <a:spcPct val="150000"/>
              </a:lnSpc>
            </a:pPr>
            <a:endParaRPr lang="en-US" dirty="0"/>
          </a:p>
        </p:txBody>
      </p:sp>
    </p:spTree>
    <p:extLst>
      <p:ext uri="{BB962C8B-B14F-4D97-AF65-F5344CB8AC3E}">
        <p14:creationId xmlns:p14="http://schemas.microsoft.com/office/powerpoint/2010/main" val="2592152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A6D5-DD47-4FB2-932D-19D9EA7E0271}"/>
              </a:ext>
            </a:extLst>
          </p:cNvPr>
          <p:cNvSpPr>
            <a:spLocks noGrp="1"/>
          </p:cNvSpPr>
          <p:nvPr>
            <p:ph type="title"/>
          </p:nvPr>
        </p:nvSpPr>
        <p:spPr/>
        <p:txBody>
          <a:bodyPr/>
          <a:lstStyle/>
          <a:p>
            <a:pPr algn="ctr"/>
            <a:r>
              <a:rPr lang="en-US" b="1" dirty="0">
                <a:solidFill>
                  <a:srgbClr val="7030A0"/>
                </a:solidFill>
              </a:rPr>
              <a:t>mHealth Applications’ Challenges</a:t>
            </a:r>
          </a:p>
        </p:txBody>
      </p:sp>
      <p:sp>
        <p:nvSpPr>
          <p:cNvPr id="3" name="Content Placeholder 2">
            <a:extLst>
              <a:ext uri="{FF2B5EF4-FFF2-40B4-BE49-F238E27FC236}">
                <a16:creationId xmlns:a16="http://schemas.microsoft.com/office/drawing/2014/main" id="{6246562D-65BD-47F2-A04B-425A1C8BDB26}"/>
              </a:ext>
            </a:extLst>
          </p:cNvPr>
          <p:cNvSpPr>
            <a:spLocks noGrp="1"/>
          </p:cNvSpPr>
          <p:nvPr>
            <p:ph idx="1"/>
          </p:nvPr>
        </p:nvSpPr>
        <p:spPr>
          <a:xfrm>
            <a:off x="677334" y="1741139"/>
            <a:ext cx="8596668" cy="4693217"/>
          </a:xfrm>
        </p:spPr>
        <p:txBody>
          <a:bodyPr/>
          <a:lstStyle/>
          <a:p>
            <a:pPr>
              <a:lnSpc>
                <a:spcPct val="150000"/>
              </a:lnSpc>
            </a:pPr>
            <a:r>
              <a:rPr lang="en-US" dirty="0">
                <a:solidFill>
                  <a:schemeClr val="tx1"/>
                </a:solidFill>
              </a:rPr>
              <a:t>Despite growing popularity and </a:t>
            </a:r>
            <a:r>
              <a:rPr lang="en-JM" dirty="0">
                <a:solidFill>
                  <a:schemeClr val="tx1"/>
                </a:solidFill>
              </a:rPr>
              <a:t>widespread availability and accessibility</a:t>
            </a:r>
            <a:r>
              <a:rPr lang="en-US" dirty="0">
                <a:solidFill>
                  <a:schemeClr val="tx1"/>
                </a:solidFill>
              </a:rPr>
              <a:t>, mHealth applications in general, lack efficacy and </a:t>
            </a:r>
            <a:r>
              <a:rPr lang="en-JM" dirty="0">
                <a:solidFill>
                  <a:schemeClr val="tx1"/>
                </a:solidFill>
              </a:rPr>
              <a:t>very few are successful </a:t>
            </a:r>
            <a:r>
              <a:rPr lang="en-US" dirty="0">
                <a:solidFill>
                  <a:schemeClr val="tx1"/>
                </a:solidFill>
              </a:rPr>
              <a:t>(</a:t>
            </a:r>
            <a:r>
              <a:rPr lang="en-US" dirty="0" err="1">
                <a:solidFill>
                  <a:schemeClr val="tx1"/>
                </a:solidFill>
              </a:rPr>
              <a:t>Marcolino</a:t>
            </a:r>
            <a:r>
              <a:rPr lang="en-US" dirty="0">
                <a:solidFill>
                  <a:schemeClr val="tx1"/>
                </a:solidFill>
              </a:rPr>
              <a:t>, et al., 2018; Alessa et al., 2019).</a:t>
            </a:r>
          </a:p>
          <a:p>
            <a:pPr>
              <a:lnSpc>
                <a:spcPct val="150000"/>
              </a:lnSpc>
            </a:pPr>
            <a:r>
              <a:rPr lang="en-US" dirty="0">
                <a:solidFill>
                  <a:schemeClr val="tx1"/>
                </a:solidFill>
              </a:rPr>
              <a:t>Promising results from mHealth applications are evident, however, larger and more long-term medical trials are required before these apps can be relied upon to deliver the best possible service (</a:t>
            </a:r>
            <a:r>
              <a:rPr lang="en-US" dirty="0" err="1">
                <a:solidFill>
                  <a:schemeClr val="tx1"/>
                </a:solidFill>
              </a:rPr>
              <a:t>Parati</a:t>
            </a:r>
            <a:r>
              <a:rPr lang="en-US" dirty="0">
                <a:solidFill>
                  <a:schemeClr val="tx1"/>
                </a:solidFill>
              </a:rPr>
              <a:t>, </a:t>
            </a:r>
            <a:r>
              <a:rPr lang="en-US" dirty="0" err="1">
                <a:solidFill>
                  <a:schemeClr val="tx1"/>
                </a:solidFill>
              </a:rPr>
              <a:t>Torlasco</a:t>
            </a:r>
            <a:r>
              <a:rPr lang="en-US" dirty="0">
                <a:solidFill>
                  <a:schemeClr val="tx1"/>
                </a:solidFill>
              </a:rPr>
              <a:t>, </a:t>
            </a:r>
            <a:r>
              <a:rPr lang="en-US" dirty="0" err="1">
                <a:solidFill>
                  <a:schemeClr val="tx1"/>
                </a:solidFill>
              </a:rPr>
              <a:t>Omboni</a:t>
            </a:r>
            <a:r>
              <a:rPr lang="en-US" dirty="0">
                <a:solidFill>
                  <a:schemeClr val="tx1"/>
                </a:solidFill>
              </a:rPr>
              <a:t>, &amp; Pellegrini, 2017).</a:t>
            </a:r>
          </a:p>
          <a:p>
            <a:pPr>
              <a:lnSpc>
                <a:spcPct val="150000"/>
              </a:lnSpc>
            </a:pPr>
            <a:r>
              <a:rPr lang="en-US" dirty="0">
                <a:solidFill>
                  <a:schemeClr val="tx1"/>
                </a:solidFill>
              </a:rPr>
              <a:t>Most of these mHealth applications lack the involvement of health care professionals’ influence in the development process (Alessa et al., 2019).</a:t>
            </a:r>
          </a:p>
        </p:txBody>
      </p:sp>
    </p:spTree>
    <p:extLst>
      <p:ext uri="{BB962C8B-B14F-4D97-AF65-F5344CB8AC3E}">
        <p14:creationId xmlns:p14="http://schemas.microsoft.com/office/powerpoint/2010/main" val="3657364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9E46-BF07-464A-BFD4-AD92A2A12D6E}"/>
              </a:ext>
            </a:extLst>
          </p:cNvPr>
          <p:cNvSpPr>
            <a:spLocks noGrp="1"/>
          </p:cNvSpPr>
          <p:nvPr>
            <p:ph type="title"/>
          </p:nvPr>
        </p:nvSpPr>
        <p:spPr>
          <a:xfrm>
            <a:off x="677334" y="609600"/>
            <a:ext cx="8596668" cy="1051420"/>
          </a:xfrm>
        </p:spPr>
        <p:txBody>
          <a:bodyPr/>
          <a:lstStyle/>
          <a:p>
            <a:pPr algn="ctr"/>
            <a:r>
              <a:rPr lang="en-US" b="1" dirty="0">
                <a:solidFill>
                  <a:srgbClr val="7030A0"/>
                </a:solidFill>
              </a:rPr>
              <a:t>Gaps In Literature</a:t>
            </a:r>
            <a:endParaRPr lang="en-JM" dirty="0"/>
          </a:p>
        </p:txBody>
      </p:sp>
      <p:sp>
        <p:nvSpPr>
          <p:cNvPr id="3" name="Content Placeholder 2">
            <a:extLst>
              <a:ext uri="{FF2B5EF4-FFF2-40B4-BE49-F238E27FC236}">
                <a16:creationId xmlns:a16="http://schemas.microsoft.com/office/drawing/2014/main" id="{424C15AE-7796-460C-BFBD-299BA41C8852}"/>
              </a:ext>
            </a:extLst>
          </p:cNvPr>
          <p:cNvSpPr>
            <a:spLocks noGrp="1"/>
          </p:cNvSpPr>
          <p:nvPr>
            <p:ph idx="1"/>
          </p:nvPr>
        </p:nvSpPr>
        <p:spPr>
          <a:xfrm>
            <a:off x="677334" y="1585519"/>
            <a:ext cx="8596668" cy="4662881"/>
          </a:xfrm>
        </p:spPr>
        <p:txBody>
          <a:bodyPr/>
          <a:lstStyle/>
          <a:p>
            <a:pPr>
              <a:lnSpc>
                <a:spcPct val="150000"/>
              </a:lnSpc>
            </a:pPr>
            <a:r>
              <a:rPr lang="en-JM" dirty="0">
                <a:solidFill>
                  <a:schemeClr val="tx1"/>
                </a:solidFill>
              </a:rPr>
              <a:t>The literature has also shown that most mHealth applications are not the most effective in providing the best possible care for hypertension </a:t>
            </a:r>
            <a:r>
              <a:rPr lang="en-US" dirty="0">
                <a:solidFill>
                  <a:schemeClr val="tx1"/>
                </a:solidFill>
              </a:rPr>
              <a:t>(Alessa et al., 2019)</a:t>
            </a:r>
            <a:endParaRPr lang="en-JM" dirty="0">
              <a:solidFill>
                <a:schemeClr val="tx1"/>
              </a:solidFill>
            </a:endParaRPr>
          </a:p>
          <a:p>
            <a:pPr>
              <a:lnSpc>
                <a:spcPct val="150000"/>
              </a:lnSpc>
            </a:pPr>
            <a:r>
              <a:rPr lang="en-JM" dirty="0">
                <a:solidFill>
                  <a:schemeClr val="tx1"/>
                </a:solidFill>
              </a:rPr>
              <a:t>Many of these applications are developed lacking the collaboration of application developers, policymakers, health care professionals and proper research in order to make the applications deliver more accurate, meaningful and a wider array of care </a:t>
            </a:r>
            <a:r>
              <a:rPr lang="en-US" dirty="0">
                <a:solidFill>
                  <a:schemeClr val="tx1"/>
                </a:solidFill>
              </a:rPr>
              <a:t>(Zhao, Freeman, &amp; Li, 2016)</a:t>
            </a:r>
            <a:endParaRPr lang="en-JM" dirty="0">
              <a:solidFill>
                <a:schemeClr val="tx1"/>
              </a:solidFill>
            </a:endParaRPr>
          </a:p>
        </p:txBody>
      </p:sp>
    </p:spTree>
    <p:extLst>
      <p:ext uri="{BB962C8B-B14F-4D97-AF65-F5344CB8AC3E}">
        <p14:creationId xmlns:p14="http://schemas.microsoft.com/office/powerpoint/2010/main" val="253804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C219-E876-4AFE-9739-F26FBFA5D9C5}"/>
              </a:ext>
            </a:extLst>
          </p:cNvPr>
          <p:cNvSpPr>
            <a:spLocks noGrp="1"/>
          </p:cNvSpPr>
          <p:nvPr>
            <p:ph type="title"/>
          </p:nvPr>
        </p:nvSpPr>
        <p:spPr>
          <a:xfrm>
            <a:off x="377504" y="2197917"/>
            <a:ext cx="9446003" cy="1348020"/>
          </a:xfrm>
        </p:spPr>
        <p:txBody>
          <a:bodyPr>
            <a:normAutofit/>
          </a:bodyPr>
          <a:lstStyle/>
          <a:p>
            <a:pPr algn="ctr"/>
            <a:r>
              <a:rPr lang="en-US" sz="6000" b="1" dirty="0">
                <a:solidFill>
                  <a:srgbClr val="7030A0"/>
                </a:solidFill>
              </a:rPr>
              <a:t>METHODOLOGY</a:t>
            </a:r>
          </a:p>
        </p:txBody>
      </p:sp>
    </p:spTree>
    <p:extLst>
      <p:ext uri="{BB962C8B-B14F-4D97-AF65-F5344CB8AC3E}">
        <p14:creationId xmlns:p14="http://schemas.microsoft.com/office/powerpoint/2010/main" val="9208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57DE-8B9B-4AF7-B493-83BB4644915A}"/>
              </a:ext>
            </a:extLst>
          </p:cNvPr>
          <p:cNvSpPr>
            <a:spLocks noGrp="1"/>
          </p:cNvSpPr>
          <p:nvPr>
            <p:ph type="title"/>
          </p:nvPr>
        </p:nvSpPr>
        <p:spPr/>
        <p:txBody>
          <a:bodyPr/>
          <a:lstStyle/>
          <a:p>
            <a:r>
              <a:rPr lang="en-US" b="1" dirty="0">
                <a:solidFill>
                  <a:srgbClr val="7030A0"/>
                </a:solidFill>
              </a:rPr>
              <a:t>Overview</a:t>
            </a:r>
          </a:p>
        </p:txBody>
      </p:sp>
      <p:sp>
        <p:nvSpPr>
          <p:cNvPr id="3" name="Content Placeholder 2">
            <a:extLst>
              <a:ext uri="{FF2B5EF4-FFF2-40B4-BE49-F238E27FC236}">
                <a16:creationId xmlns:a16="http://schemas.microsoft.com/office/drawing/2014/main" id="{D49CA7FB-77AD-4410-9152-CE388CB5677C}"/>
              </a:ext>
            </a:extLst>
          </p:cNvPr>
          <p:cNvSpPr>
            <a:spLocks noGrp="1"/>
          </p:cNvSpPr>
          <p:nvPr>
            <p:ph idx="1"/>
          </p:nvPr>
        </p:nvSpPr>
        <p:spPr>
          <a:xfrm>
            <a:off x="677334" y="2009588"/>
            <a:ext cx="8596668" cy="2008740"/>
          </a:xfrm>
        </p:spPr>
        <p:txBody>
          <a:bodyPr>
            <a:normAutofit/>
          </a:bodyPr>
          <a:lstStyle/>
          <a:p>
            <a:pPr>
              <a:buFont typeface="Wingdings" panose="05000000000000000000" pitchFamily="2" charset="2"/>
              <a:buChar char="q"/>
            </a:pPr>
            <a:r>
              <a:rPr lang="en-US" sz="2400" dirty="0">
                <a:solidFill>
                  <a:schemeClr val="tx1">
                    <a:lumMod val="95000"/>
                    <a:lumOff val="5000"/>
                  </a:schemeClr>
                </a:solidFill>
              </a:rPr>
              <a:t>Introduction</a:t>
            </a:r>
          </a:p>
          <a:p>
            <a:pPr>
              <a:buFont typeface="Wingdings" panose="05000000000000000000" pitchFamily="2" charset="2"/>
              <a:buChar char="q"/>
            </a:pPr>
            <a:r>
              <a:rPr lang="en-US" sz="2400" dirty="0">
                <a:solidFill>
                  <a:schemeClr val="tx1">
                    <a:lumMod val="95000"/>
                    <a:lumOff val="5000"/>
                  </a:schemeClr>
                </a:solidFill>
              </a:rPr>
              <a:t>Literature Review</a:t>
            </a:r>
          </a:p>
          <a:p>
            <a:pPr>
              <a:buFont typeface="Wingdings" panose="05000000000000000000" pitchFamily="2" charset="2"/>
              <a:buChar char="q"/>
            </a:pPr>
            <a:r>
              <a:rPr lang="en-US" sz="2400" dirty="0">
                <a:solidFill>
                  <a:schemeClr val="tx1">
                    <a:lumMod val="95000"/>
                    <a:lumOff val="5000"/>
                  </a:schemeClr>
                </a:solidFill>
              </a:rPr>
              <a:t>Methodology</a:t>
            </a:r>
          </a:p>
        </p:txBody>
      </p:sp>
    </p:spTree>
    <p:extLst>
      <p:ext uri="{BB962C8B-B14F-4D97-AF65-F5344CB8AC3E}">
        <p14:creationId xmlns:p14="http://schemas.microsoft.com/office/powerpoint/2010/main" val="1265394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1DA8-250A-4A05-99BD-C95D9A2D57F5}"/>
              </a:ext>
            </a:extLst>
          </p:cNvPr>
          <p:cNvSpPr>
            <a:spLocks noGrp="1"/>
          </p:cNvSpPr>
          <p:nvPr>
            <p:ph type="title"/>
          </p:nvPr>
        </p:nvSpPr>
        <p:spPr/>
        <p:txBody>
          <a:bodyPr/>
          <a:lstStyle/>
          <a:p>
            <a:pPr algn="ctr"/>
            <a:r>
              <a:rPr lang="en-US" b="1" dirty="0">
                <a:solidFill>
                  <a:srgbClr val="7030A0"/>
                </a:solidFill>
              </a:rPr>
              <a:t>Research Design</a:t>
            </a:r>
          </a:p>
        </p:txBody>
      </p:sp>
      <p:sp>
        <p:nvSpPr>
          <p:cNvPr id="3" name="Content Placeholder 2">
            <a:extLst>
              <a:ext uri="{FF2B5EF4-FFF2-40B4-BE49-F238E27FC236}">
                <a16:creationId xmlns:a16="http://schemas.microsoft.com/office/drawing/2014/main" id="{4A9A94DC-434E-472B-822C-858BCA2823A1}"/>
              </a:ext>
            </a:extLst>
          </p:cNvPr>
          <p:cNvSpPr>
            <a:spLocks noGrp="1"/>
          </p:cNvSpPr>
          <p:nvPr>
            <p:ph idx="1"/>
          </p:nvPr>
        </p:nvSpPr>
        <p:spPr>
          <a:xfrm>
            <a:off x="677334" y="1930401"/>
            <a:ext cx="8596668" cy="4110962"/>
          </a:xfrm>
        </p:spPr>
        <p:txBody>
          <a:bodyPr/>
          <a:lstStyle/>
          <a:p>
            <a:r>
              <a:rPr lang="en-US" dirty="0">
                <a:solidFill>
                  <a:schemeClr val="tx1"/>
                </a:solidFill>
              </a:rPr>
              <a:t>A mixed method approach will be taken:</a:t>
            </a:r>
          </a:p>
          <a:p>
            <a:pPr lvl="1"/>
            <a:r>
              <a:rPr lang="en-US" dirty="0">
                <a:solidFill>
                  <a:schemeClr val="tx1"/>
                </a:solidFill>
              </a:rPr>
              <a:t>Quantitative - literacy assessment and level of technology acceptance</a:t>
            </a:r>
          </a:p>
          <a:p>
            <a:pPr lvl="1"/>
            <a:endParaRPr lang="en-US" dirty="0">
              <a:solidFill>
                <a:schemeClr val="tx1"/>
              </a:solidFill>
            </a:endParaRPr>
          </a:p>
          <a:p>
            <a:pPr lvl="1"/>
            <a:r>
              <a:rPr lang="en-US" dirty="0">
                <a:solidFill>
                  <a:schemeClr val="tx1"/>
                </a:solidFill>
              </a:rPr>
              <a:t>Qualitative – Based on the assessment, how will we represent human behavior or social standard</a:t>
            </a:r>
          </a:p>
        </p:txBody>
      </p:sp>
    </p:spTree>
    <p:extLst>
      <p:ext uri="{BB962C8B-B14F-4D97-AF65-F5344CB8AC3E}">
        <p14:creationId xmlns:p14="http://schemas.microsoft.com/office/powerpoint/2010/main" val="3697750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676D-237F-403F-8A3D-BB7A12D595BA}"/>
              </a:ext>
            </a:extLst>
          </p:cNvPr>
          <p:cNvSpPr>
            <a:spLocks noGrp="1"/>
          </p:cNvSpPr>
          <p:nvPr>
            <p:ph type="title"/>
          </p:nvPr>
        </p:nvSpPr>
        <p:spPr/>
        <p:txBody>
          <a:bodyPr/>
          <a:lstStyle/>
          <a:p>
            <a:pPr algn="ctr"/>
            <a:r>
              <a:rPr lang="en-US" b="1" dirty="0">
                <a:solidFill>
                  <a:srgbClr val="7030A0"/>
                </a:solidFill>
              </a:rPr>
              <a:t>Sample and Population</a:t>
            </a:r>
          </a:p>
        </p:txBody>
      </p:sp>
      <p:sp>
        <p:nvSpPr>
          <p:cNvPr id="3" name="Content Placeholder 2">
            <a:extLst>
              <a:ext uri="{FF2B5EF4-FFF2-40B4-BE49-F238E27FC236}">
                <a16:creationId xmlns:a16="http://schemas.microsoft.com/office/drawing/2014/main" id="{7194E113-BCFC-4BBE-9D81-42581C225780}"/>
              </a:ext>
            </a:extLst>
          </p:cNvPr>
          <p:cNvSpPr>
            <a:spLocks noGrp="1"/>
          </p:cNvSpPr>
          <p:nvPr>
            <p:ph idx="1"/>
          </p:nvPr>
        </p:nvSpPr>
        <p:spPr>
          <a:xfrm>
            <a:off x="677334" y="2076699"/>
            <a:ext cx="8596668" cy="3880773"/>
          </a:xfrm>
        </p:spPr>
        <p:txBody>
          <a:bodyPr/>
          <a:lstStyle/>
          <a:p>
            <a:pPr>
              <a:lnSpc>
                <a:spcPct val="200000"/>
              </a:lnSpc>
            </a:pPr>
            <a:r>
              <a:rPr lang="en-US" dirty="0">
                <a:solidFill>
                  <a:schemeClr val="tx1">
                    <a:lumMod val="95000"/>
                    <a:lumOff val="5000"/>
                  </a:schemeClr>
                </a:solidFill>
              </a:rPr>
              <a:t>Population: Urban Jamaican adults</a:t>
            </a:r>
          </a:p>
          <a:p>
            <a:pPr>
              <a:lnSpc>
                <a:spcPct val="200000"/>
              </a:lnSpc>
            </a:pPr>
            <a:r>
              <a:rPr lang="en-US" dirty="0">
                <a:solidFill>
                  <a:schemeClr val="tx1">
                    <a:lumMod val="95000"/>
                    <a:lumOff val="5000"/>
                  </a:schemeClr>
                </a:solidFill>
              </a:rPr>
              <a:t>Sample: </a:t>
            </a:r>
          </a:p>
          <a:p>
            <a:pPr lvl="1">
              <a:lnSpc>
                <a:spcPct val="200000"/>
              </a:lnSpc>
            </a:pPr>
            <a:r>
              <a:rPr lang="en-US" dirty="0">
                <a:solidFill>
                  <a:schemeClr val="tx1">
                    <a:lumMod val="95000"/>
                    <a:lumOff val="5000"/>
                  </a:schemeClr>
                </a:solidFill>
              </a:rPr>
              <a:t>Patients, Medical Centre, University of Technology, Jamaica</a:t>
            </a:r>
          </a:p>
          <a:p>
            <a:pPr lvl="1">
              <a:lnSpc>
                <a:spcPct val="200000"/>
              </a:lnSpc>
            </a:pPr>
            <a:r>
              <a:rPr lang="en-US" dirty="0">
                <a:solidFill>
                  <a:schemeClr val="tx1">
                    <a:lumMod val="95000"/>
                    <a:lumOff val="5000"/>
                  </a:schemeClr>
                </a:solidFill>
              </a:rPr>
              <a:t>Adults commuting in </a:t>
            </a:r>
            <a:r>
              <a:rPr lang="en-US" dirty="0" err="1">
                <a:solidFill>
                  <a:schemeClr val="tx1">
                    <a:lumMod val="95000"/>
                    <a:lumOff val="5000"/>
                  </a:schemeClr>
                </a:solidFill>
              </a:rPr>
              <a:t>Papine</a:t>
            </a:r>
            <a:r>
              <a:rPr lang="en-US" dirty="0">
                <a:solidFill>
                  <a:schemeClr val="tx1">
                    <a:lumMod val="95000"/>
                    <a:lumOff val="5000"/>
                  </a:schemeClr>
                </a:solidFill>
              </a:rPr>
              <a:t>, St. Andrew</a:t>
            </a:r>
          </a:p>
          <a:p>
            <a:pPr lvl="1">
              <a:lnSpc>
                <a:spcPct val="200000"/>
              </a:lnSpc>
            </a:pPr>
            <a:r>
              <a:rPr lang="en-US" dirty="0">
                <a:solidFill>
                  <a:schemeClr val="tx1">
                    <a:lumMod val="95000"/>
                    <a:lumOff val="5000"/>
                  </a:schemeClr>
                </a:solidFill>
              </a:rPr>
              <a:t>Staff and Students, University of Technology, Jamaica</a:t>
            </a:r>
          </a:p>
          <a:p>
            <a:pPr>
              <a:lnSpc>
                <a:spcPct val="200000"/>
              </a:lnSpc>
            </a:pPr>
            <a:endParaRPr lang="en-US" dirty="0">
              <a:solidFill>
                <a:schemeClr val="tx1">
                  <a:lumMod val="95000"/>
                  <a:lumOff val="5000"/>
                </a:schemeClr>
              </a:solidFill>
            </a:endParaRPr>
          </a:p>
        </p:txBody>
      </p:sp>
    </p:spTree>
    <p:extLst>
      <p:ext uri="{BB962C8B-B14F-4D97-AF65-F5344CB8AC3E}">
        <p14:creationId xmlns:p14="http://schemas.microsoft.com/office/powerpoint/2010/main" val="3919811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676D-237F-403F-8A3D-BB7A12D595BA}"/>
              </a:ext>
            </a:extLst>
          </p:cNvPr>
          <p:cNvSpPr>
            <a:spLocks noGrp="1"/>
          </p:cNvSpPr>
          <p:nvPr>
            <p:ph type="title"/>
          </p:nvPr>
        </p:nvSpPr>
        <p:spPr/>
        <p:txBody>
          <a:bodyPr/>
          <a:lstStyle/>
          <a:p>
            <a:pPr algn="ctr"/>
            <a:r>
              <a:rPr lang="en-US" b="1" dirty="0">
                <a:solidFill>
                  <a:srgbClr val="7030A0"/>
                </a:solidFill>
              </a:rPr>
              <a:t>Instrumentation</a:t>
            </a:r>
          </a:p>
        </p:txBody>
      </p:sp>
      <p:sp>
        <p:nvSpPr>
          <p:cNvPr id="3" name="Content Placeholder 2">
            <a:extLst>
              <a:ext uri="{FF2B5EF4-FFF2-40B4-BE49-F238E27FC236}">
                <a16:creationId xmlns:a16="http://schemas.microsoft.com/office/drawing/2014/main" id="{7194E113-BCFC-4BBE-9D81-42581C225780}"/>
              </a:ext>
            </a:extLst>
          </p:cNvPr>
          <p:cNvSpPr>
            <a:spLocks noGrp="1"/>
          </p:cNvSpPr>
          <p:nvPr>
            <p:ph idx="1"/>
          </p:nvPr>
        </p:nvSpPr>
        <p:spPr>
          <a:xfrm>
            <a:off x="677334" y="1786855"/>
            <a:ext cx="8596668" cy="4395831"/>
          </a:xfrm>
        </p:spPr>
        <p:txBody>
          <a:bodyPr/>
          <a:lstStyle/>
          <a:p>
            <a:pPr>
              <a:lnSpc>
                <a:spcPct val="150000"/>
              </a:lnSpc>
            </a:pPr>
            <a:r>
              <a:rPr lang="en-US" dirty="0"/>
              <a:t>A survey will be administered using a questionnaire. The questionnaires will consist of a total of 27 questions. The UTAUT approach to test the technological acceptance of the user was modelled based on the approach used by </a:t>
            </a:r>
            <a:r>
              <a:rPr lang="en-US" dirty="0" err="1"/>
              <a:t>Pontiggia</a:t>
            </a:r>
            <a:r>
              <a:rPr lang="en-US" dirty="0"/>
              <a:t> &amp; </a:t>
            </a:r>
            <a:r>
              <a:rPr lang="en-US" dirty="0" err="1"/>
              <a:t>Virili</a:t>
            </a:r>
            <a:r>
              <a:rPr lang="en-US" dirty="0"/>
              <a:t> in Network Effects in Technology Acceptance (2009).</a:t>
            </a:r>
          </a:p>
          <a:p>
            <a:pPr>
              <a:lnSpc>
                <a:spcPct val="150000"/>
              </a:lnSpc>
            </a:pPr>
            <a:endParaRPr lang="en-US" dirty="0"/>
          </a:p>
          <a:p>
            <a:pPr>
              <a:lnSpc>
                <a:spcPct val="150000"/>
              </a:lnSpc>
            </a:pPr>
            <a:r>
              <a:rPr lang="en-US" dirty="0"/>
              <a:t>The questions will be closed-ended and open-ended with the aim of collecting basic information and determining participants’ hypertension health literacy and technology acceptance towards mHealth applications.</a:t>
            </a:r>
          </a:p>
        </p:txBody>
      </p:sp>
    </p:spTree>
    <p:extLst>
      <p:ext uri="{BB962C8B-B14F-4D97-AF65-F5344CB8AC3E}">
        <p14:creationId xmlns:p14="http://schemas.microsoft.com/office/powerpoint/2010/main" val="3081508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27C3-BA62-4FD7-A51E-38398C86EB55}"/>
              </a:ext>
            </a:extLst>
          </p:cNvPr>
          <p:cNvSpPr>
            <a:spLocks noGrp="1"/>
          </p:cNvSpPr>
          <p:nvPr>
            <p:ph type="title"/>
          </p:nvPr>
        </p:nvSpPr>
        <p:spPr>
          <a:xfrm>
            <a:off x="677334" y="609600"/>
            <a:ext cx="8596668" cy="791361"/>
          </a:xfrm>
        </p:spPr>
        <p:txBody>
          <a:bodyPr/>
          <a:lstStyle/>
          <a:p>
            <a:pPr algn="ctr"/>
            <a:r>
              <a:rPr lang="en-US" b="1" dirty="0">
                <a:solidFill>
                  <a:srgbClr val="7030A0"/>
                </a:solidFill>
              </a:rPr>
              <a:t>Limitations</a:t>
            </a:r>
          </a:p>
        </p:txBody>
      </p:sp>
      <p:sp>
        <p:nvSpPr>
          <p:cNvPr id="3" name="Content Placeholder 2">
            <a:extLst>
              <a:ext uri="{FF2B5EF4-FFF2-40B4-BE49-F238E27FC236}">
                <a16:creationId xmlns:a16="http://schemas.microsoft.com/office/drawing/2014/main" id="{661FC794-7721-4F95-A15C-C27D97792C30}"/>
              </a:ext>
            </a:extLst>
          </p:cNvPr>
          <p:cNvSpPr>
            <a:spLocks noGrp="1"/>
          </p:cNvSpPr>
          <p:nvPr>
            <p:ph idx="1"/>
          </p:nvPr>
        </p:nvSpPr>
        <p:spPr>
          <a:xfrm>
            <a:off x="677333" y="1610687"/>
            <a:ext cx="9288787" cy="2759977"/>
          </a:xfrm>
        </p:spPr>
        <p:txBody>
          <a:bodyPr>
            <a:normAutofit/>
          </a:bodyPr>
          <a:lstStyle/>
          <a:p>
            <a:pPr lvl="0"/>
            <a:r>
              <a:rPr lang="en-US" dirty="0"/>
              <a:t>Allotted time available to the carry out the survey, analyze data and collate the results</a:t>
            </a:r>
          </a:p>
          <a:p>
            <a:pPr lvl="0"/>
            <a:r>
              <a:rPr lang="en-US" dirty="0"/>
              <a:t>Mobile app may not be stable (beta) or visually appealing to users</a:t>
            </a:r>
          </a:p>
          <a:p>
            <a:pPr lvl="0"/>
            <a:r>
              <a:rPr lang="en-US" dirty="0"/>
              <a:t>Research method may not be the best approach to gather data for the issue</a:t>
            </a:r>
          </a:p>
        </p:txBody>
      </p:sp>
    </p:spTree>
    <p:extLst>
      <p:ext uri="{BB962C8B-B14F-4D97-AF65-F5344CB8AC3E}">
        <p14:creationId xmlns:p14="http://schemas.microsoft.com/office/powerpoint/2010/main" val="2356682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27C3-BA62-4FD7-A51E-38398C86EB55}"/>
              </a:ext>
            </a:extLst>
          </p:cNvPr>
          <p:cNvSpPr>
            <a:spLocks noGrp="1"/>
          </p:cNvSpPr>
          <p:nvPr>
            <p:ph type="title"/>
          </p:nvPr>
        </p:nvSpPr>
        <p:spPr>
          <a:xfrm>
            <a:off x="677334" y="609600"/>
            <a:ext cx="8596668" cy="791361"/>
          </a:xfrm>
        </p:spPr>
        <p:txBody>
          <a:bodyPr/>
          <a:lstStyle/>
          <a:p>
            <a:pPr algn="ctr"/>
            <a:r>
              <a:rPr lang="en-US" b="1" dirty="0">
                <a:solidFill>
                  <a:srgbClr val="7030A0"/>
                </a:solidFill>
              </a:rPr>
              <a:t>Methodological Limitations</a:t>
            </a:r>
          </a:p>
        </p:txBody>
      </p:sp>
      <p:sp>
        <p:nvSpPr>
          <p:cNvPr id="3" name="Content Placeholder 2">
            <a:extLst>
              <a:ext uri="{FF2B5EF4-FFF2-40B4-BE49-F238E27FC236}">
                <a16:creationId xmlns:a16="http://schemas.microsoft.com/office/drawing/2014/main" id="{661FC794-7721-4F95-A15C-C27D97792C30}"/>
              </a:ext>
            </a:extLst>
          </p:cNvPr>
          <p:cNvSpPr>
            <a:spLocks noGrp="1"/>
          </p:cNvSpPr>
          <p:nvPr>
            <p:ph idx="1"/>
          </p:nvPr>
        </p:nvSpPr>
        <p:spPr>
          <a:xfrm>
            <a:off x="677333" y="1610687"/>
            <a:ext cx="9288787" cy="5016616"/>
          </a:xfrm>
        </p:spPr>
        <p:txBody>
          <a:bodyPr>
            <a:normAutofit/>
          </a:bodyPr>
          <a:lstStyle/>
          <a:p>
            <a:pPr lvl="0"/>
            <a:r>
              <a:rPr lang="en-US" dirty="0"/>
              <a:t>Difficulty in gathering enough participants in the </a:t>
            </a:r>
            <a:r>
              <a:rPr lang="en-US" dirty="0" err="1"/>
              <a:t>Papine</a:t>
            </a:r>
            <a:r>
              <a:rPr lang="en-US" dirty="0"/>
              <a:t>, St. Andrew vicinity because the area is usually busy which may cause people to be unwilling to be a part of the survey.</a:t>
            </a:r>
          </a:p>
          <a:p>
            <a:pPr lvl="0"/>
            <a:r>
              <a:rPr lang="en-US" dirty="0"/>
              <a:t>Participants, especially commuters in the </a:t>
            </a:r>
            <a:r>
              <a:rPr lang="en-US" dirty="0" err="1"/>
              <a:t>Papine</a:t>
            </a:r>
            <a:r>
              <a:rPr lang="en-US" dirty="0"/>
              <a:t> area may not wanting to share their phone numbers to receive the questionnaire’s online link.</a:t>
            </a:r>
          </a:p>
          <a:p>
            <a:pPr lvl="0"/>
            <a:r>
              <a:rPr lang="en-US" dirty="0"/>
              <a:t>Participants being sensitive about their age when completing the questionnaire.</a:t>
            </a:r>
          </a:p>
          <a:p>
            <a:pPr lvl="0"/>
            <a:r>
              <a:rPr lang="en-US" dirty="0"/>
              <a:t>Participants may provide rushed responses because they were busy at the time of filling out the questionnaire.</a:t>
            </a:r>
          </a:p>
          <a:p>
            <a:pPr lvl="0"/>
            <a:r>
              <a:rPr lang="en-US" dirty="0"/>
              <a:t>Participants not wanting to seem unknowledgeable about questions from the questionnaire and provide untruthful responses.</a:t>
            </a:r>
          </a:p>
          <a:p>
            <a:r>
              <a:rPr lang="en-US" dirty="0"/>
              <a:t>Participants not wanting to complete the entirety of the questionnaire.</a:t>
            </a:r>
          </a:p>
        </p:txBody>
      </p:sp>
    </p:spTree>
    <p:extLst>
      <p:ext uri="{BB962C8B-B14F-4D97-AF65-F5344CB8AC3E}">
        <p14:creationId xmlns:p14="http://schemas.microsoft.com/office/powerpoint/2010/main" val="3716627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27C3-BA62-4FD7-A51E-38398C86EB55}"/>
              </a:ext>
            </a:extLst>
          </p:cNvPr>
          <p:cNvSpPr>
            <a:spLocks noGrp="1"/>
          </p:cNvSpPr>
          <p:nvPr>
            <p:ph type="title"/>
          </p:nvPr>
        </p:nvSpPr>
        <p:spPr>
          <a:xfrm>
            <a:off x="677334" y="609600"/>
            <a:ext cx="8596668" cy="791361"/>
          </a:xfrm>
        </p:spPr>
        <p:txBody>
          <a:bodyPr/>
          <a:lstStyle/>
          <a:p>
            <a:pPr algn="ctr"/>
            <a:r>
              <a:rPr lang="en-US" b="1" dirty="0">
                <a:solidFill>
                  <a:srgbClr val="7030A0"/>
                </a:solidFill>
              </a:rPr>
              <a:t>Application Design</a:t>
            </a:r>
          </a:p>
        </p:txBody>
      </p:sp>
      <p:sp>
        <p:nvSpPr>
          <p:cNvPr id="3" name="Content Placeholder 2">
            <a:extLst>
              <a:ext uri="{FF2B5EF4-FFF2-40B4-BE49-F238E27FC236}">
                <a16:creationId xmlns:a16="http://schemas.microsoft.com/office/drawing/2014/main" id="{661FC794-7721-4F95-A15C-C27D97792C30}"/>
              </a:ext>
            </a:extLst>
          </p:cNvPr>
          <p:cNvSpPr>
            <a:spLocks noGrp="1"/>
          </p:cNvSpPr>
          <p:nvPr>
            <p:ph idx="1"/>
          </p:nvPr>
        </p:nvSpPr>
        <p:spPr>
          <a:xfrm>
            <a:off x="677333" y="1610687"/>
            <a:ext cx="9288787" cy="5016616"/>
          </a:xfrm>
        </p:spPr>
        <p:txBody>
          <a:bodyPr>
            <a:normAutofit/>
          </a:bodyPr>
          <a:lstStyle/>
          <a:p>
            <a:pPr>
              <a:lnSpc>
                <a:spcPct val="150000"/>
              </a:lnSpc>
            </a:pPr>
            <a:r>
              <a:rPr lang="en-US" dirty="0">
                <a:solidFill>
                  <a:sysClr val="windowText" lastClr="000000"/>
                </a:solidFill>
              </a:rPr>
              <a:t>The mHealth app will provide hypertension related health tips and information to cater to overall hypertensive health.</a:t>
            </a:r>
          </a:p>
          <a:p>
            <a:pPr>
              <a:lnSpc>
                <a:spcPct val="150000"/>
              </a:lnSpc>
            </a:pPr>
            <a:r>
              <a:rPr lang="en-US" dirty="0">
                <a:solidFill>
                  <a:sysClr val="windowText" lastClr="000000"/>
                </a:solidFill>
              </a:rPr>
              <a:t>The mHealth app will also be able to accept and store users inputted BP reading, and give a tailored assessment response based on the BP level.</a:t>
            </a:r>
          </a:p>
        </p:txBody>
      </p:sp>
    </p:spTree>
    <p:extLst>
      <p:ext uri="{BB962C8B-B14F-4D97-AF65-F5344CB8AC3E}">
        <p14:creationId xmlns:p14="http://schemas.microsoft.com/office/powerpoint/2010/main" val="2528779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4DBDF-CEEF-4ADB-8A3E-1E59121F249F}"/>
              </a:ext>
            </a:extLst>
          </p:cNvPr>
          <p:cNvSpPr>
            <a:spLocks noGrp="1"/>
          </p:cNvSpPr>
          <p:nvPr>
            <p:ph type="title"/>
          </p:nvPr>
        </p:nvSpPr>
        <p:spPr/>
        <p:txBody>
          <a:bodyPr/>
          <a:lstStyle/>
          <a:p>
            <a:pPr algn="ctr"/>
            <a:r>
              <a:rPr lang="en-US" b="1" dirty="0">
                <a:solidFill>
                  <a:srgbClr val="7030A0"/>
                </a:solidFill>
              </a:rPr>
              <a:t>Ethical Considerations</a:t>
            </a:r>
          </a:p>
        </p:txBody>
      </p:sp>
      <p:sp>
        <p:nvSpPr>
          <p:cNvPr id="3" name="Content Placeholder 2">
            <a:extLst>
              <a:ext uri="{FF2B5EF4-FFF2-40B4-BE49-F238E27FC236}">
                <a16:creationId xmlns:a16="http://schemas.microsoft.com/office/drawing/2014/main" id="{A43B1620-E123-4F81-A421-3F6481D8ED46}"/>
              </a:ext>
            </a:extLst>
          </p:cNvPr>
          <p:cNvSpPr>
            <a:spLocks noGrp="1"/>
          </p:cNvSpPr>
          <p:nvPr>
            <p:ph idx="1"/>
          </p:nvPr>
        </p:nvSpPr>
        <p:spPr>
          <a:xfrm>
            <a:off x="677334" y="1661020"/>
            <a:ext cx="8596668" cy="4380343"/>
          </a:xfrm>
        </p:spPr>
        <p:txBody>
          <a:bodyPr/>
          <a:lstStyle/>
          <a:p>
            <a:pPr>
              <a:lnSpc>
                <a:spcPct val="150000"/>
              </a:lnSpc>
            </a:pPr>
            <a:r>
              <a:rPr lang="en-US" dirty="0"/>
              <a:t>Research submitted to Ethics Committee, University of Technology, Jamaica</a:t>
            </a:r>
          </a:p>
          <a:p>
            <a:pPr>
              <a:lnSpc>
                <a:spcPct val="150000"/>
              </a:lnSpc>
            </a:pPr>
            <a:r>
              <a:rPr lang="en-US" dirty="0"/>
              <a:t>Informed Consent of the survey participants</a:t>
            </a:r>
          </a:p>
          <a:p>
            <a:pPr>
              <a:lnSpc>
                <a:spcPct val="150000"/>
              </a:lnSpc>
            </a:pPr>
            <a:r>
              <a:rPr lang="en-US" dirty="0"/>
              <a:t>Privacy of participants’ data</a:t>
            </a:r>
          </a:p>
          <a:p>
            <a:pPr>
              <a:lnSpc>
                <a:spcPct val="150000"/>
              </a:lnSpc>
            </a:pPr>
            <a:r>
              <a:rPr lang="en-US" dirty="0"/>
              <a:t>Secure participants’ data in password protected folders</a:t>
            </a:r>
          </a:p>
          <a:p>
            <a:pPr>
              <a:lnSpc>
                <a:spcPct val="150000"/>
              </a:lnSpc>
            </a:pPr>
            <a:endParaRPr lang="en-US" dirty="0"/>
          </a:p>
        </p:txBody>
      </p:sp>
    </p:spTree>
    <p:extLst>
      <p:ext uri="{BB962C8B-B14F-4D97-AF65-F5344CB8AC3E}">
        <p14:creationId xmlns:p14="http://schemas.microsoft.com/office/powerpoint/2010/main" val="2058171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10D0-2DB7-4C15-BDD4-C4F0A8B8D8A0}"/>
              </a:ext>
            </a:extLst>
          </p:cNvPr>
          <p:cNvSpPr>
            <a:spLocks noGrp="1"/>
          </p:cNvSpPr>
          <p:nvPr>
            <p:ph type="title"/>
          </p:nvPr>
        </p:nvSpPr>
        <p:spPr>
          <a:xfrm>
            <a:off x="677334" y="282430"/>
            <a:ext cx="8596668" cy="766194"/>
          </a:xfrm>
        </p:spPr>
        <p:txBody>
          <a:bodyPr/>
          <a:lstStyle/>
          <a:p>
            <a:pPr algn="ctr"/>
            <a:r>
              <a:rPr lang="en-US" b="1" dirty="0">
                <a:solidFill>
                  <a:srgbClr val="7030A0"/>
                </a:solidFill>
              </a:rPr>
              <a:t>References</a:t>
            </a:r>
          </a:p>
        </p:txBody>
      </p:sp>
      <p:sp>
        <p:nvSpPr>
          <p:cNvPr id="3" name="Content Placeholder 2">
            <a:extLst>
              <a:ext uri="{FF2B5EF4-FFF2-40B4-BE49-F238E27FC236}">
                <a16:creationId xmlns:a16="http://schemas.microsoft.com/office/drawing/2014/main" id="{C5818630-BA68-4AE5-8B4A-640A01CF33D0}"/>
              </a:ext>
            </a:extLst>
          </p:cNvPr>
          <p:cNvSpPr>
            <a:spLocks noGrp="1"/>
          </p:cNvSpPr>
          <p:nvPr>
            <p:ph idx="1"/>
          </p:nvPr>
        </p:nvSpPr>
        <p:spPr>
          <a:xfrm>
            <a:off x="251670" y="922788"/>
            <a:ext cx="9429225" cy="5652781"/>
          </a:xfrm>
        </p:spPr>
        <p:txBody>
          <a:bodyPr>
            <a:normAutofit fontScale="92500" lnSpcReduction="20000"/>
          </a:bodyPr>
          <a:lstStyle/>
          <a:p>
            <a:endParaRPr lang="en-US" dirty="0"/>
          </a:p>
          <a:p>
            <a:r>
              <a:rPr lang="en-US" dirty="0"/>
              <a:t>Alessa, T., Hawley, M. S., Hock, E. S., &amp; Witte, L. D. (2019). Smartphone Apps to Support Self-Management of Hypertension: Review and Content Analysis. </a:t>
            </a:r>
            <a:r>
              <a:rPr lang="en-US" i="1" dirty="0"/>
              <a:t>JMIR MHealth and </a:t>
            </a:r>
            <a:r>
              <a:rPr lang="en-US" i="1" dirty="0" err="1"/>
              <a:t>UHealth</a:t>
            </a:r>
            <a:r>
              <a:rPr lang="en-US" dirty="0"/>
              <a:t>, </a:t>
            </a:r>
            <a:r>
              <a:rPr lang="en-US" i="1" dirty="0"/>
              <a:t>7</a:t>
            </a:r>
            <a:r>
              <a:rPr lang="en-US" dirty="0"/>
              <a:t>(5). </a:t>
            </a:r>
            <a:r>
              <a:rPr lang="en-US" dirty="0" err="1"/>
              <a:t>doi</a:t>
            </a:r>
            <a:r>
              <a:rPr lang="en-US" dirty="0"/>
              <a:t>: 10.2196/13645</a:t>
            </a:r>
          </a:p>
          <a:p>
            <a:r>
              <a:rPr lang="en-US" dirty="0"/>
              <a:t>Bengtsson, U., </a:t>
            </a:r>
            <a:r>
              <a:rPr lang="en-US" dirty="0" err="1"/>
              <a:t>Kjellgren</a:t>
            </a:r>
            <a:r>
              <a:rPr lang="en-US" dirty="0"/>
              <a:t>, K., Hallberg, I., </a:t>
            </a:r>
            <a:r>
              <a:rPr lang="en-US" dirty="0" err="1"/>
              <a:t>Lindwall</a:t>
            </a:r>
            <a:r>
              <a:rPr lang="en-US" dirty="0"/>
              <a:t>, M., &amp; Taft, C. (2015). Improved Blood      Pressure Control Using an Interactive Mobile Phone Support System. </a:t>
            </a:r>
            <a:r>
              <a:rPr lang="en-US" i="1" dirty="0"/>
              <a:t>The Journal of Clinical Hypertension</a:t>
            </a:r>
            <a:r>
              <a:rPr lang="en-US" dirty="0"/>
              <a:t>, </a:t>
            </a:r>
            <a:r>
              <a:rPr lang="en-US" i="1" dirty="0"/>
              <a:t>18</a:t>
            </a:r>
            <a:r>
              <a:rPr lang="en-US" dirty="0"/>
              <a:t>(2), 101–108. </a:t>
            </a:r>
            <a:r>
              <a:rPr lang="en-US" dirty="0" err="1"/>
              <a:t>doi</a:t>
            </a:r>
            <a:r>
              <a:rPr lang="en-US" dirty="0"/>
              <a:t>: 10.1111/jch.12682</a:t>
            </a:r>
          </a:p>
          <a:p>
            <a:r>
              <a:rPr lang="en-US" dirty="0" err="1"/>
              <a:t>Bhavnani</a:t>
            </a:r>
            <a:r>
              <a:rPr lang="en-US" dirty="0"/>
              <a:t>, S. P., Narula, J., &amp; Sengupta, P. P. (2016). Mobile technology and the digitization of healthcare. </a:t>
            </a:r>
            <a:r>
              <a:rPr lang="en-US" i="1" dirty="0"/>
              <a:t>European Heart Journal</a:t>
            </a:r>
            <a:r>
              <a:rPr lang="en-US" dirty="0"/>
              <a:t>, </a:t>
            </a:r>
            <a:r>
              <a:rPr lang="en-US" i="1" dirty="0"/>
              <a:t>37</a:t>
            </a:r>
            <a:r>
              <a:rPr lang="en-US" dirty="0"/>
              <a:t>(18), 1428–1438. </a:t>
            </a:r>
            <a:r>
              <a:rPr lang="en-US" dirty="0" err="1"/>
              <a:t>doi</a:t>
            </a:r>
            <a:r>
              <a:rPr lang="en-US" dirty="0"/>
              <a:t>: </a:t>
            </a:r>
          </a:p>
          <a:p>
            <a:r>
              <a:rPr lang="en-US" dirty="0" err="1"/>
              <a:t>Brabers</a:t>
            </a:r>
            <a:r>
              <a:rPr lang="en-US" dirty="0"/>
              <a:t>, A.E., </a:t>
            </a:r>
            <a:r>
              <a:rPr lang="en-US" dirty="0" err="1"/>
              <a:t>Rademakers</a:t>
            </a:r>
            <a:r>
              <a:rPr lang="en-US" dirty="0"/>
              <a:t>, J.J., Groenewegen, P.P., Dijk, L.V., &amp; Jong, J.D. (2017). What role does health literacy play in patients' involvement in medical decision-making? </a:t>
            </a:r>
            <a:r>
              <a:rPr lang="en-US" i="1" dirty="0" err="1"/>
              <a:t>PloS</a:t>
            </a:r>
            <a:r>
              <a:rPr lang="en-US" i="1" dirty="0"/>
              <a:t> one</a:t>
            </a:r>
            <a:r>
              <a:rPr lang="en-US" dirty="0"/>
              <a:t>.</a:t>
            </a:r>
          </a:p>
          <a:p>
            <a:r>
              <a:rPr lang="en-US" dirty="0"/>
              <a:t>Figueroa, J., Harris, M., Duncan, J., &amp; Tulloch-Reid, M. (2017). Hypertension Control: The Caribbean Needs Intervention Studies to Learn How to Do Better. West Indian Medical Journal,</a:t>
            </a:r>
          </a:p>
          <a:p>
            <a:r>
              <a:rPr lang="en-US" dirty="0"/>
              <a:t>Gagnon, M.-P., </a:t>
            </a:r>
            <a:r>
              <a:rPr lang="en-US" dirty="0" err="1"/>
              <a:t>Ngangue</a:t>
            </a:r>
            <a:r>
              <a:rPr lang="en-US" dirty="0"/>
              <a:t>, P., Payne-Gagnon, J., &amp; </a:t>
            </a:r>
            <a:r>
              <a:rPr lang="en-US" dirty="0" err="1"/>
              <a:t>Desmartis</a:t>
            </a:r>
            <a:r>
              <a:rPr lang="en-US" dirty="0"/>
              <a:t>, M. (2015). m-Health adoption by healthcare professionals: a systematic review. </a:t>
            </a:r>
            <a:r>
              <a:rPr lang="en-US" i="1" dirty="0"/>
              <a:t>Journal of the American Medical Informatics Association</a:t>
            </a:r>
            <a:r>
              <a:rPr lang="en-US" dirty="0"/>
              <a:t>, </a:t>
            </a:r>
            <a:r>
              <a:rPr lang="en-US" i="1" dirty="0"/>
              <a:t>23</a:t>
            </a:r>
            <a:r>
              <a:rPr lang="en-US" dirty="0"/>
              <a:t>(1), 212–220. </a:t>
            </a:r>
            <a:r>
              <a:rPr lang="en-US" dirty="0" err="1"/>
              <a:t>doi</a:t>
            </a:r>
            <a:r>
              <a:rPr lang="en-US" dirty="0"/>
              <a:t>: 10.1093/</a:t>
            </a:r>
            <a:r>
              <a:rPr lang="en-US" dirty="0" err="1"/>
              <a:t>jamia</a:t>
            </a:r>
            <a:r>
              <a:rPr lang="en-US" dirty="0"/>
              <a:t>/ocv052</a:t>
            </a:r>
          </a:p>
          <a:p>
            <a:r>
              <a:rPr lang="en-US" dirty="0" err="1"/>
              <a:t>Heijmans</a:t>
            </a:r>
            <a:r>
              <a:rPr lang="en-US" dirty="0"/>
              <a:t>, M., &amp; </a:t>
            </a:r>
            <a:r>
              <a:rPr lang="en-US" dirty="0" err="1"/>
              <a:t>Rademakers</a:t>
            </a:r>
            <a:r>
              <a:rPr lang="en-US" dirty="0"/>
              <a:t>, J. (2018). Health literacy: more than the understanding and processing of health information. </a:t>
            </a:r>
            <a:r>
              <a:rPr lang="en-US" i="1" dirty="0"/>
              <a:t>International Journal of Integrated Care</a:t>
            </a:r>
            <a:r>
              <a:rPr lang="en-US" dirty="0"/>
              <a:t>, </a:t>
            </a:r>
            <a:r>
              <a:rPr lang="en-US" i="1" dirty="0"/>
              <a:t>18</a:t>
            </a:r>
            <a:r>
              <a:rPr lang="en-US" dirty="0"/>
              <a:t>(s2), 79. DOI: </a:t>
            </a:r>
            <a:r>
              <a:rPr lang="en-US" dirty="0">
                <a:hlinkClick r:id="rId2"/>
              </a:rPr>
              <a:t>http://doi.org/10.5334/ijic.s2079</a:t>
            </a:r>
            <a:endParaRPr lang="en-US" dirty="0"/>
          </a:p>
        </p:txBody>
      </p:sp>
    </p:spTree>
    <p:extLst>
      <p:ext uri="{BB962C8B-B14F-4D97-AF65-F5344CB8AC3E}">
        <p14:creationId xmlns:p14="http://schemas.microsoft.com/office/powerpoint/2010/main" val="2763623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10D0-2DB7-4C15-BDD4-C4F0A8B8D8A0}"/>
              </a:ext>
            </a:extLst>
          </p:cNvPr>
          <p:cNvSpPr>
            <a:spLocks noGrp="1"/>
          </p:cNvSpPr>
          <p:nvPr>
            <p:ph type="title"/>
          </p:nvPr>
        </p:nvSpPr>
        <p:spPr>
          <a:xfrm>
            <a:off x="677334" y="282430"/>
            <a:ext cx="8596668" cy="766194"/>
          </a:xfrm>
        </p:spPr>
        <p:txBody>
          <a:bodyPr/>
          <a:lstStyle/>
          <a:p>
            <a:pPr algn="ctr"/>
            <a:r>
              <a:rPr lang="en-US" b="1" dirty="0">
                <a:solidFill>
                  <a:srgbClr val="7030A0"/>
                </a:solidFill>
              </a:rPr>
              <a:t>References</a:t>
            </a:r>
          </a:p>
        </p:txBody>
      </p:sp>
      <p:sp>
        <p:nvSpPr>
          <p:cNvPr id="3" name="Content Placeholder 2">
            <a:extLst>
              <a:ext uri="{FF2B5EF4-FFF2-40B4-BE49-F238E27FC236}">
                <a16:creationId xmlns:a16="http://schemas.microsoft.com/office/drawing/2014/main" id="{C5818630-BA68-4AE5-8B4A-640A01CF33D0}"/>
              </a:ext>
            </a:extLst>
          </p:cNvPr>
          <p:cNvSpPr>
            <a:spLocks noGrp="1"/>
          </p:cNvSpPr>
          <p:nvPr>
            <p:ph idx="1"/>
          </p:nvPr>
        </p:nvSpPr>
        <p:spPr>
          <a:xfrm>
            <a:off x="677334" y="1224793"/>
            <a:ext cx="8596668" cy="5444456"/>
          </a:xfrm>
        </p:spPr>
        <p:txBody>
          <a:bodyPr>
            <a:normAutofit fontScale="92500" lnSpcReduction="10000"/>
          </a:bodyPr>
          <a:lstStyle/>
          <a:p>
            <a:r>
              <a:rPr lang="en-US" dirty="0"/>
              <a:t>Hypertension. (2019, September 19). Retrieved January 7, 2020, from </a:t>
            </a:r>
            <a:r>
              <a:rPr lang="en-US" u="sng" dirty="0">
                <a:hlinkClick r:id="rId2"/>
              </a:rPr>
              <a:t>https://www.who.int/news-room/fact-sheets/detail/hypertension</a:t>
            </a:r>
            <a:r>
              <a:rPr lang="en-US" dirty="0"/>
              <a:t>.</a:t>
            </a:r>
          </a:p>
          <a:p>
            <a:r>
              <a:rPr lang="en-US" dirty="0"/>
              <a:t>Logan, A. G. (2013). Transforming Hypertension Management Using MHealth Technology for Telemonitoring and Self-Care Support. </a:t>
            </a:r>
            <a:r>
              <a:rPr lang="en-US" i="1" dirty="0"/>
              <a:t>Canadian Journal of Cardiology</a:t>
            </a:r>
            <a:r>
              <a:rPr lang="en-US" dirty="0"/>
              <a:t>, </a:t>
            </a:r>
            <a:r>
              <a:rPr lang="en-US" i="1" dirty="0"/>
              <a:t>29</a:t>
            </a:r>
            <a:r>
              <a:rPr lang="en-US" dirty="0"/>
              <a:t>(5), 579–585. </a:t>
            </a:r>
            <a:r>
              <a:rPr lang="en-US" dirty="0" err="1"/>
              <a:t>doi</a:t>
            </a:r>
            <a:r>
              <a:rPr lang="en-US" dirty="0"/>
              <a:t>: 10.1016/j.cjca.2013.02.024</a:t>
            </a:r>
          </a:p>
          <a:p>
            <a:r>
              <a:rPr lang="en-US" dirty="0" err="1"/>
              <a:t>Marcolino</a:t>
            </a:r>
            <a:r>
              <a:rPr lang="en-US" dirty="0"/>
              <a:t>, M. S., Oliveira, J. A. Q., </a:t>
            </a:r>
            <a:r>
              <a:rPr lang="en-US" dirty="0" err="1"/>
              <a:t>Dagostino</a:t>
            </a:r>
            <a:r>
              <a:rPr lang="en-US" dirty="0"/>
              <a:t>, M., Ribeiro, A. L., </a:t>
            </a:r>
            <a:r>
              <a:rPr lang="en-US" dirty="0" err="1"/>
              <a:t>Alkmim</a:t>
            </a:r>
            <a:r>
              <a:rPr lang="en-US" dirty="0"/>
              <a:t>, M. B. M., &amp; </a:t>
            </a:r>
            <a:r>
              <a:rPr lang="en-US" dirty="0" err="1"/>
              <a:t>Novillo</a:t>
            </a:r>
            <a:r>
              <a:rPr lang="en-US" dirty="0"/>
              <a:t>-Ortiz, D. (2018). The Impact of mHealth Interventions: Systematic Review of Systematic Reviews. </a:t>
            </a:r>
            <a:r>
              <a:rPr lang="en-US" i="1" dirty="0"/>
              <a:t>JMIR MHealth and </a:t>
            </a:r>
            <a:r>
              <a:rPr lang="en-US" i="1" dirty="0" err="1"/>
              <a:t>UHealth</a:t>
            </a:r>
            <a:r>
              <a:rPr lang="en-US" dirty="0"/>
              <a:t>, </a:t>
            </a:r>
            <a:r>
              <a:rPr lang="en-US" i="1" dirty="0"/>
              <a:t>6</a:t>
            </a:r>
            <a:r>
              <a:rPr lang="en-US" dirty="0"/>
              <a:t>(1). </a:t>
            </a:r>
            <a:r>
              <a:rPr lang="en-US" dirty="0" err="1"/>
              <a:t>doi</a:t>
            </a:r>
            <a:r>
              <a:rPr lang="en-US" dirty="0"/>
              <a:t>: 10.2196/mhealth.8873</a:t>
            </a:r>
          </a:p>
          <a:p>
            <a:r>
              <a:rPr lang="en-US" dirty="0" err="1"/>
              <a:t>Parati</a:t>
            </a:r>
            <a:r>
              <a:rPr lang="en-US" dirty="0"/>
              <a:t>, G., </a:t>
            </a:r>
            <a:r>
              <a:rPr lang="en-US" dirty="0" err="1"/>
              <a:t>Torlasco</a:t>
            </a:r>
            <a:r>
              <a:rPr lang="en-US" dirty="0"/>
              <a:t>, C., </a:t>
            </a:r>
            <a:r>
              <a:rPr lang="en-US" dirty="0" err="1"/>
              <a:t>Omboni</a:t>
            </a:r>
            <a:r>
              <a:rPr lang="en-US" dirty="0"/>
              <a:t>, S., &amp; Pellegrini, D. (2017). Smartphone Applications for Hypertension Management: a Potential Game-Changer That Needs More Control. </a:t>
            </a:r>
            <a:r>
              <a:rPr lang="en-US" i="1" dirty="0"/>
              <a:t>Current Hypertension Reports</a:t>
            </a:r>
            <a:r>
              <a:rPr lang="en-US" dirty="0"/>
              <a:t>, </a:t>
            </a:r>
            <a:r>
              <a:rPr lang="en-US" i="1" dirty="0"/>
              <a:t>19</a:t>
            </a:r>
            <a:r>
              <a:rPr lang="en-US" dirty="0"/>
              <a:t>(6).</a:t>
            </a:r>
          </a:p>
          <a:p>
            <a:r>
              <a:rPr lang="en-US" dirty="0" err="1"/>
              <a:t>Pontiggia</a:t>
            </a:r>
            <a:r>
              <a:rPr lang="en-US" dirty="0"/>
              <a:t>, Andrea &amp; </a:t>
            </a:r>
            <a:r>
              <a:rPr lang="en-US" dirty="0" err="1"/>
              <a:t>Virili</a:t>
            </a:r>
            <a:r>
              <a:rPr lang="en-US" dirty="0"/>
              <a:t>, Francesco. (2008). Network Effects in Technology Acceptance: Laboratory Evidence. </a:t>
            </a:r>
          </a:p>
          <a:p>
            <a:r>
              <a:rPr lang="en-US" dirty="0"/>
              <a:t>The Rise of mHealth Apps: A Market Snapshot. (2018, March 26). Retrieved January 7, 2020, from </a:t>
            </a:r>
            <a:r>
              <a:rPr lang="en-US" u="sng" dirty="0">
                <a:hlinkClick r:id="rId3"/>
              </a:rPr>
              <a:t>https://liquid-state.com/mhealth-apps-market-snapshot/</a:t>
            </a:r>
            <a:r>
              <a:rPr lang="en-US" dirty="0"/>
              <a:t>.</a:t>
            </a:r>
          </a:p>
          <a:p>
            <a:r>
              <a:rPr lang="en-US" dirty="0"/>
              <a:t>Zhao, J., Freeman, B., &amp; Li, M. (2016). Can Mobile Phone Apps Influence People’s Health Behavior Change? An Evidence Review. </a:t>
            </a:r>
            <a:r>
              <a:rPr lang="en-US" i="1" dirty="0"/>
              <a:t>Journal of Medical Internet Research</a:t>
            </a:r>
            <a:r>
              <a:rPr lang="en-US" dirty="0"/>
              <a:t>, </a:t>
            </a:r>
            <a:r>
              <a:rPr lang="en-US" i="1" dirty="0"/>
              <a:t>18</a:t>
            </a:r>
            <a:r>
              <a:rPr lang="en-US" dirty="0"/>
              <a:t>(11). </a:t>
            </a:r>
            <a:r>
              <a:rPr lang="en-US" dirty="0" err="1"/>
              <a:t>doi</a:t>
            </a:r>
            <a:r>
              <a:rPr lang="en-US" dirty="0"/>
              <a:t>: 10.2196/jmir.5692</a:t>
            </a:r>
          </a:p>
          <a:p>
            <a:endParaRPr lang="en-US" dirty="0"/>
          </a:p>
        </p:txBody>
      </p:sp>
    </p:spTree>
    <p:extLst>
      <p:ext uri="{BB962C8B-B14F-4D97-AF65-F5344CB8AC3E}">
        <p14:creationId xmlns:p14="http://schemas.microsoft.com/office/powerpoint/2010/main" val="252118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C219-E876-4AFE-9739-F26FBFA5D9C5}"/>
              </a:ext>
            </a:extLst>
          </p:cNvPr>
          <p:cNvSpPr>
            <a:spLocks noGrp="1"/>
          </p:cNvSpPr>
          <p:nvPr>
            <p:ph type="title"/>
          </p:nvPr>
        </p:nvSpPr>
        <p:spPr>
          <a:xfrm>
            <a:off x="377505" y="2197917"/>
            <a:ext cx="9223668" cy="1348020"/>
          </a:xfrm>
        </p:spPr>
        <p:txBody>
          <a:bodyPr>
            <a:normAutofit/>
          </a:bodyPr>
          <a:lstStyle/>
          <a:p>
            <a:pPr algn="ctr"/>
            <a:r>
              <a:rPr lang="en-US" sz="6000" b="1" dirty="0">
                <a:solidFill>
                  <a:srgbClr val="7030A0"/>
                </a:solidFill>
              </a:rPr>
              <a:t>INTRODUCTION</a:t>
            </a:r>
          </a:p>
        </p:txBody>
      </p:sp>
    </p:spTree>
    <p:extLst>
      <p:ext uri="{BB962C8B-B14F-4D97-AF65-F5344CB8AC3E}">
        <p14:creationId xmlns:p14="http://schemas.microsoft.com/office/powerpoint/2010/main" val="211453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B918-9A2B-4D63-9737-978EF6D4A055}"/>
              </a:ext>
            </a:extLst>
          </p:cNvPr>
          <p:cNvSpPr>
            <a:spLocks noGrp="1"/>
          </p:cNvSpPr>
          <p:nvPr>
            <p:ph type="title"/>
          </p:nvPr>
        </p:nvSpPr>
        <p:spPr>
          <a:xfrm>
            <a:off x="677333" y="609600"/>
            <a:ext cx="9154563" cy="892029"/>
          </a:xfrm>
        </p:spPr>
        <p:txBody>
          <a:bodyPr/>
          <a:lstStyle/>
          <a:p>
            <a:pPr algn="ctr"/>
            <a:r>
              <a:rPr lang="en-JM" b="1" dirty="0">
                <a:solidFill>
                  <a:srgbClr val="7030A0"/>
                </a:solidFill>
              </a:rPr>
              <a:t>Background</a:t>
            </a:r>
          </a:p>
        </p:txBody>
      </p:sp>
      <p:sp>
        <p:nvSpPr>
          <p:cNvPr id="3" name="Content Placeholder 2">
            <a:extLst>
              <a:ext uri="{FF2B5EF4-FFF2-40B4-BE49-F238E27FC236}">
                <a16:creationId xmlns:a16="http://schemas.microsoft.com/office/drawing/2014/main" id="{A72DE3F8-1CAD-4357-8865-E210B0041856}"/>
              </a:ext>
            </a:extLst>
          </p:cNvPr>
          <p:cNvSpPr>
            <a:spLocks noGrp="1"/>
          </p:cNvSpPr>
          <p:nvPr>
            <p:ph idx="1"/>
          </p:nvPr>
        </p:nvSpPr>
        <p:spPr>
          <a:xfrm>
            <a:off x="677333" y="1875363"/>
            <a:ext cx="8596668" cy="4290545"/>
          </a:xfrm>
        </p:spPr>
        <p:txBody>
          <a:bodyPr>
            <a:normAutofit/>
          </a:bodyPr>
          <a:lstStyle/>
          <a:p>
            <a:pPr>
              <a:lnSpc>
                <a:spcPct val="160000"/>
              </a:lnSpc>
            </a:pPr>
            <a:r>
              <a:rPr lang="en-US" dirty="0">
                <a:solidFill>
                  <a:sysClr val="windowText" lastClr="000000"/>
                </a:solidFill>
              </a:rPr>
              <a:t>Affects approximately 1.13 billion people worldwide </a:t>
            </a:r>
            <a:r>
              <a:rPr lang="en-JM" dirty="0">
                <a:solidFill>
                  <a:sysClr val="windowText" lastClr="000000"/>
                </a:solidFill>
              </a:rPr>
              <a:t>(World Health Organization, 2019)</a:t>
            </a:r>
          </a:p>
          <a:p>
            <a:pPr>
              <a:lnSpc>
                <a:spcPct val="160000"/>
              </a:lnSpc>
            </a:pPr>
            <a:r>
              <a:rPr lang="en-JM" dirty="0">
                <a:solidFill>
                  <a:sysClr val="windowText" lastClr="000000"/>
                </a:solidFill>
              </a:rPr>
              <a:t>Extremely prevalent in the Caribbean (Figueroa, Harris, Duncan &amp; Tulloch-Reid, 2017)</a:t>
            </a:r>
          </a:p>
          <a:p>
            <a:pPr lvl="1">
              <a:lnSpc>
                <a:spcPct val="160000"/>
              </a:lnSpc>
            </a:pPr>
            <a:r>
              <a:rPr lang="en-JM" dirty="0">
                <a:solidFill>
                  <a:sysClr val="windowText" lastClr="000000"/>
                </a:solidFill>
              </a:rPr>
              <a:t>Affects approximately 25% of Jamaicans and 21% of Barbadians and Trinidadians</a:t>
            </a:r>
          </a:p>
          <a:p>
            <a:pPr>
              <a:lnSpc>
                <a:spcPct val="160000"/>
              </a:lnSpc>
            </a:pPr>
            <a:r>
              <a:rPr lang="en-JM" dirty="0">
                <a:solidFill>
                  <a:sysClr val="windowText" lastClr="000000"/>
                </a:solidFill>
              </a:rPr>
              <a:t>Primary risk factor for common ailments of the heart, brain, kidney (WHO, 2019)</a:t>
            </a:r>
          </a:p>
          <a:p>
            <a:pPr marL="457200" lvl="1" indent="0">
              <a:lnSpc>
                <a:spcPct val="160000"/>
              </a:lnSpc>
              <a:buNone/>
            </a:pPr>
            <a:endParaRPr lang="en-JM" dirty="0">
              <a:solidFill>
                <a:sysClr val="windowText" lastClr="000000"/>
              </a:solidFill>
            </a:endParaRPr>
          </a:p>
          <a:p>
            <a:pPr marL="457200" lvl="1" indent="0">
              <a:lnSpc>
                <a:spcPct val="160000"/>
              </a:lnSpc>
              <a:buNone/>
            </a:pPr>
            <a:endParaRPr lang="en-US" dirty="0">
              <a:solidFill>
                <a:sysClr val="windowText" lastClr="000000"/>
              </a:solidFill>
            </a:endParaRPr>
          </a:p>
          <a:p>
            <a:pPr>
              <a:lnSpc>
                <a:spcPct val="160000"/>
              </a:lnSpc>
            </a:pPr>
            <a:endParaRPr lang="en-JM" dirty="0">
              <a:solidFill>
                <a:sysClr val="windowText" lastClr="000000"/>
              </a:solidFill>
            </a:endParaRPr>
          </a:p>
        </p:txBody>
      </p:sp>
    </p:spTree>
    <p:extLst>
      <p:ext uri="{BB962C8B-B14F-4D97-AF65-F5344CB8AC3E}">
        <p14:creationId xmlns:p14="http://schemas.microsoft.com/office/powerpoint/2010/main" val="146466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B918-9A2B-4D63-9737-978EF6D4A055}"/>
              </a:ext>
            </a:extLst>
          </p:cNvPr>
          <p:cNvSpPr>
            <a:spLocks noGrp="1"/>
          </p:cNvSpPr>
          <p:nvPr>
            <p:ph type="title"/>
          </p:nvPr>
        </p:nvSpPr>
        <p:spPr>
          <a:xfrm>
            <a:off x="677333" y="609600"/>
            <a:ext cx="9154563" cy="892029"/>
          </a:xfrm>
        </p:spPr>
        <p:txBody>
          <a:bodyPr/>
          <a:lstStyle/>
          <a:p>
            <a:pPr algn="ctr"/>
            <a:r>
              <a:rPr lang="en-JM" b="1" dirty="0">
                <a:solidFill>
                  <a:srgbClr val="7030A0"/>
                </a:solidFill>
              </a:rPr>
              <a:t>Background (cont’d)</a:t>
            </a:r>
          </a:p>
        </p:txBody>
      </p:sp>
      <p:sp>
        <p:nvSpPr>
          <p:cNvPr id="3" name="Content Placeholder 2">
            <a:extLst>
              <a:ext uri="{FF2B5EF4-FFF2-40B4-BE49-F238E27FC236}">
                <a16:creationId xmlns:a16="http://schemas.microsoft.com/office/drawing/2014/main" id="{A72DE3F8-1CAD-4357-8865-E210B0041856}"/>
              </a:ext>
            </a:extLst>
          </p:cNvPr>
          <p:cNvSpPr>
            <a:spLocks noGrp="1"/>
          </p:cNvSpPr>
          <p:nvPr>
            <p:ph idx="1"/>
          </p:nvPr>
        </p:nvSpPr>
        <p:spPr>
          <a:xfrm>
            <a:off x="480164" y="1590137"/>
            <a:ext cx="9154563" cy="4525437"/>
          </a:xfrm>
        </p:spPr>
        <p:txBody>
          <a:bodyPr>
            <a:normAutofit/>
          </a:bodyPr>
          <a:lstStyle/>
          <a:p>
            <a:pPr lvl="1">
              <a:lnSpc>
                <a:spcPct val="200000"/>
              </a:lnSpc>
            </a:pPr>
            <a:r>
              <a:rPr lang="en-US" sz="1800" dirty="0">
                <a:solidFill>
                  <a:schemeClr val="tx1"/>
                </a:solidFill>
              </a:rPr>
              <a:t>By utilizing provided health-related resources, individuals can make informed decisions to take charge of their own health (</a:t>
            </a:r>
            <a:r>
              <a:rPr lang="en-US" sz="1800" dirty="0" err="1">
                <a:solidFill>
                  <a:schemeClr val="tx1"/>
                </a:solidFill>
              </a:rPr>
              <a:t>Brabers</a:t>
            </a:r>
            <a:r>
              <a:rPr lang="en-US" sz="1800" dirty="0">
                <a:solidFill>
                  <a:schemeClr val="tx1"/>
                </a:solidFill>
              </a:rPr>
              <a:t>, </a:t>
            </a:r>
            <a:r>
              <a:rPr lang="en-US" sz="1800" dirty="0" err="1">
                <a:solidFill>
                  <a:schemeClr val="tx1"/>
                </a:solidFill>
              </a:rPr>
              <a:t>Jany</a:t>
            </a:r>
            <a:r>
              <a:rPr lang="en-US" sz="1800" dirty="0">
                <a:solidFill>
                  <a:schemeClr val="tx1"/>
                </a:solidFill>
              </a:rPr>
              <a:t> J. D. </a:t>
            </a:r>
            <a:r>
              <a:rPr lang="en-US" sz="1800" dirty="0" err="1">
                <a:solidFill>
                  <a:schemeClr val="tx1"/>
                </a:solidFill>
              </a:rPr>
              <a:t>Rademakers</a:t>
            </a:r>
            <a:r>
              <a:rPr lang="en-US" sz="1800" dirty="0">
                <a:solidFill>
                  <a:schemeClr val="tx1"/>
                </a:solidFill>
              </a:rPr>
              <a:t>, Groenewegen, Dijk, &amp; Jong, 2017).</a:t>
            </a:r>
          </a:p>
          <a:p>
            <a:pPr lvl="1">
              <a:lnSpc>
                <a:spcPct val="200000"/>
              </a:lnSpc>
            </a:pPr>
            <a:r>
              <a:rPr lang="en-US" sz="1800" dirty="0">
                <a:solidFill>
                  <a:schemeClr val="tx1"/>
                </a:solidFill>
              </a:rPr>
              <a:t>With the implementation of mHealth technology into the healthcare industry, an effective method was born to deliver healthcare services such as patient management, education and diagnosis support (Gagnon, </a:t>
            </a:r>
            <a:r>
              <a:rPr lang="en-US" sz="1800" dirty="0" err="1">
                <a:solidFill>
                  <a:schemeClr val="tx1"/>
                </a:solidFill>
              </a:rPr>
              <a:t>Ngangue</a:t>
            </a:r>
            <a:r>
              <a:rPr lang="en-US" sz="1800" dirty="0">
                <a:solidFill>
                  <a:schemeClr val="tx1"/>
                </a:solidFill>
              </a:rPr>
              <a:t>, Payne-Gagnon, &amp; </a:t>
            </a:r>
            <a:r>
              <a:rPr lang="en-US" sz="1800" dirty="0" err="1">
                <a:solidFill>
                  <a:schemeClr val="tx1"/>
                </a:solidFill>
              </a:rPr>
              <a:t>Desmartis</a:t>
            </a:r>
            <a:r>
              <a:rPr lang="en-US" sz="1800" dirty="0">
                <a:solidFill>
                  <a:schemeClr val="tx1"/>
                </a:solidFill>
              </a:rPr>
              <a:t>, 2015). </a:t>
            </a:r>
            <a:endParaRPr lang="en-JM" sz="1800" dirty="0">
              <a:solidFill>
                <a:schemeClr val="tx1"/>
              </a:solidFill>
            </a:endParaRPr>
          </a:p>
        </p:txBody>
      </p:sp>
    </p:spTree>
    <p:extLst>
      <p:ext uri="{BB962C8B-B14F-4D97-AF65-F5344CB8AC3E}">
        <p14:creationId xmlns:p14="http://schemas.microsoft.com/office/powerpoint/2010/main" val="156462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FB11-76D9-4568-9B54-0FCC46FE7B49}"/>
              </a:ext>
            </a:extLst>
          </p:cNvPr>
          <p:cNvSpPr>
            <a:spLocks noGrp="1"/>
          </p:cNvSpPr>
          <p:nvPr>
            <p:ph type="title"/>
          </p:nvPr>
        </p:nvSpPr>
        <p:spPr>
          <a:xfrm>
            <a:off x="677334" y="466986"/>
            <a:ext cx="8596668" cy="1320801"/>
          </a:xfrm>
        </p:spPr>
        <p:txBody>
          <a:bodyPr>
            <a:normAutofit/>
          </a:bodyPr>
          <a:lstStyle/>
          <a:p>
            <a:pPr algn="ctr"/>
            <a:r>
              <a:rPr lang="en-JM" b="1" dirty="0">
                <a:solidFill>
                  <a:srgbClr val="7030A0"/>
                </a:solidFill>
              </a:rPr>
              <a:t>Problem Statement</a:t>
            </a:r>
            <a:br>
              <a:rPr lang="en-JM" b="1" dirty="0">
                <a:solidFill>
                  <a:srgbClr val="7030A0"/>
                </a:solidFill>
              </a:rPr>
            </a:br>
            <a:endParaRPr lang="en-JM" b="1" dirty="0">
              <a:solidFill>
                <a:srgbClr val="7030A0"/>
              </a:solidFill>
            </a:endParaRPr>
          </a:p>
        </p:txBody>
      </p:sp>
      <p:sp>
        <p:nvSpPr>
          <p:cNvPr id="3" name="Content Placeholder 2">
            <a:extLst>
              <a:ext uri="{FF2B5EF4-FFF2-40B4-BE49-F238E27FC236}">
                <a16:creationId xmlns:a16="http://schemas.microsoft.com/office/drawing/2014/main" id="{425A05C6-DC54-4130-9E58-9829C065C573}"/>
              </a:ext>
            </a:extLst>
          </p:cNvPr>
          <p:cNvSpPr>
            <a:spLocks noGrp="1"/>
          </p:cNvSpPr>
          <p:nvPr>
            <p:ph idx="1"/>
          </p:nvPr>
        </p:nvSpPr>
        <p:spPr>
          <a:xfrm>
            <a:off x="352337" y="1367406"/>
            <a:ext cx="9320169" cy="5192785"/>
          </a:xfrm>
        </p:spPr>
        <p:txBody>
          <a:bodyPr>
            <a:normAutofit fontScale="92500"/>
          </a:bodyPr>
          <a:lstStyle/>
          <a:p>
            <a:pPr>
              <a:lnSpc>
                <a:spcPct val="160000"/>
              </a:lnSpc>
            </a:pPr>
            <a:r>
              <a:rPr lang="en-US" dirty="0">
                <a:solidFill>
                  <a:schemeClr val="tx1"/>
                </a:solidFill>
              </a:rPr>
              <a:t>Hypertension is one of the most pervasive medical conditions globally and it affects approximately 1 in 4 Jamaicans (WHO 2019; Figueroa et al., 2017)</a:t>
            </a:r>
          </a:p>
          <a:p>
            <a:pPr>
              <a:lnSpc>
                <a:spcPct val="160000"/>
              </a:lnSpc>
            </a:pPr>
            <a:r>
              <a:rPr lang="en-US" dirty="0">
                <a:solidFill>
                  <a:schemeClr val="tx1"/>
                </a:solidFill>
              </a:rPr>
              <a:t>Research has shown substantial evidence that mHealth applications have in fact reduced blood pressure in patients especially when paired with health education and counselling (</a:t>
            </a:r>
            <a:r>
              <a:rPr lang="en-US" dirty="0" err="1">
                <a:solidFill>
                  <a:schemeClr val="tx1"/>
                </a:solidFill>
              </a:rPr>
              <a:t>Bhavnani</a:t>
            </a:r>
            <a:r>
              <a:rPr lang="en-US" dirty="0">
                <a:solidFill>
                  <a:schemeClr val="tx1"/>
                </a:solidFill>
              </a:rPr>
              <a:t>, Narula, &amp; Sengupta, 2016; </a:t>
            </a:r>
            <a:r>
              <a:rPr lang="en-US" dirty="0" err="1">
                <a:solidFill>
                  <a:schemeClr val="tx1"/>
                </a:solidFill>
              </a:rPr>
              <a:t>Benggtsson</a:t>
            </a:r>
            <a:r>
              <a:rPr lang="en-US" dirty="0">
                <a:solidFill>
                  <a:schemeClr val="tx1"/>
                </a:solidFill>
              </a:rPr>
              <a:t> et al., 2015). </a:t>
            </a:r>
            <a:r>
              <a:rPr lang="en-JM" dirty="0">
                <a:solidFill>
                  <a:schemeClr val="tx1"/>
                </a:solidFill>
              </a:rPr>
              <a:t>mHealth applications are widely available to the public. </a:t>
            </a:r>
            <a:r>
              <a:rPr lang="en-US" dirty="0">
                <a:solidFill>
                  <a:schemeClr val="tx1"/>
                </a:solidFill>
              </a:rPr>
              <a:t>Despite promising results involving the implementation of mHealth applications against hypertension, more clinical trials and real-world applications are needed (</a:t>
            </a:r>
            <a:r>
              <a:rPr lang="en-US" dirty="0" err="1">
                <a:solidFill>
                  <a:schemeClr val="tx1"/>
                </a:solidFill>
              </a:rPr>
              <a:t>Parati</a:t>
            </a:r>
            <a:r>
              <a:rPr lang="en-US" dirty="0">
                <a:solidFill>
                  <a:schemeClr val="tx1"/>
                </a:solidFill>
              </a:rPr>
              <a:t>, </a:t>
            </a:r>
            <a:r>
              <a:rPr lang="en-US" dirty="0" err="1">
                <a:solidFill>
                  <a:schemeClr val="tx1"/>
                </a:solidFill>
              </a:rPr>
              <a:t>Torlasco</a:t>
            </a:r>
            <a:r>
              <a:rPr lang="en-US" dirty="0">
                <a:solidFill>
                  <a:schemeClr val="tx1"/>
                </a:solidFill>
              </a:rPr>
              <a:t>, </a:t>
            </a:r>
            <a:r>
              <a:rPr lang="en-US" dirty="0" err="1">
                <a:solidFill>
                  <a:schemeClr val="tx1"/>
                </a:solidFill>
              </a:rPr>
              <a:t>Omboni</a:t>
            </a:r>
            <a:r>
              <a:rPr lang="en-US" dirty="0">
                <a:solidFill>
                  <a:schemeClr val="tx1"/>
                </a:solidFill>
              </a:rPr>
              <a:t>, &amp; Pellegrini, 2017). </a:t>
            </a:r>
          </a:p>
          <a:p>
            <a:pPr>
              <a:lnSpc>
                <a:spcPct val="160000"/>
              </a:lnSpc>
            </a:pPr>
            <a:r>
              <a:rPr lang="en-US" dirty="0">
                <a:solidFill>
                  <a:schemeClr val="tx1"/>
                </a:solidFill>
              </a:rPr>
              <a:t>Health literacy has proven to be beneficial to overall patient health, patient knowledge and satisfaction (</a:t>
            </a:r>
            <a:r>
              <a:rPr lang="en-US" dirty="0" err="1">
                <a:solidFill>
                  <a:schemeClr val="tx1"/>
                </a:solidFill>
              </a:rPr>
              <a:t>Brabers</a:t>
            </a:r>
            <a:r>
              <a:rPr lang="en-US" dirty="0">
                <a:solidFill>
                  <a:schemeClr val="tx1"/>
                </a:solidFill>
              </a:rPr>
              <a:t> et al., 2017). As such there is an opportunity to create mHealth apps to promote hypertension literacy for hypertension.</a:t>
            </a:r>
          </a:p>
          <a:p>
            <a:pPr>
              <a:lnSpc>
                <a:spcPct val="160000"/>
              </a:lnSpc>
            </a:pPr>
            <a:endParaRPr lang="en-JM" dirty="0">
              <a:solidFill>
                <a:schemeClr val="tx1"/>
              </a:solidFill>
            </a:endParaRPr>
          </a:p>
        </p:txBody>
      </p:sp>
    </p:spTree>
    <p:extLst>
      <p:ext uri="{BB962C8B-B14F-4D97-AF65-F5344CB8AC3E}">
        <p14:creationId xmlns:p14="http://schemas.microsoft.com/office/powerpoint/2010/main" val="10198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C8C5-1806-4693-AA72-2C5D9C859149}"/>
              </a:ext>
            </a:extLst>
          </p:cNvPr>
          <p:cNvSpPr>
            <a:spLocks noGrp="1"/>
          </p:cNvSpPr>
          <p:nvPr>
            <p:ph type="title"/>
          </p:nvPr>
        </p:nvSpPr>
        <p:spPr>
          <a:xfrm>
            <a:off x="677334" y="525710"/>
            <a:ext cx="8596668" cy="908807"/>
          </a:xfrm>
        </p:spPr>
        <p:txBody>
          <a:bodyPr/>
          <a:lstStyle/>
          <a:p>
            <a:pPr algn="ctr"/>
            <a:r>
              <a:rPr lang="en-JM" b="1" dirty="0">
                <a:solidFill>
                  <a:srgbClr val="7030A0"/>
                </a:solidFill>
              </a:rPr>
              <a:t>Purpose of Study </a:t>
            </a:r>
          </a:p>
        </p:txBody>
      </p:sp>
      <p:sp>
        <p:nvSpPr>
          <p:cNvPr id="3" name="Content Placeholder 2">
            <a:extLst>
              <a:ext uri="{FF2B5EF4-FFF2-40B4-BE49-F238E27FC236}">
                <a16:creationId xmlns:a16="http://schemas.microsoft.com/office/drawing/2014/main" id="{B889FFF0-8CEC-4C77-8F0D-F0887E5DA4B1}"/>
              </a:ext>
            </a:extLst>
          </p:cNvPr>
          <p:cNvSpPr>
            <a:spLocks noGrp="1"/>
          </p:cNvSpPr>
          <p:nvPr>
            <p:ph idx="1"/>
          </p:nvPr>
        </p:nvSpPr>
        <p:spPr>
          <a:xfrm>
            <a:off x="677334" y="1682416"/>
            <a:ext cx="8596668" cy="3880773"/>
          </a:xfrm>
        </p:spPr>
        <p:txBody>
          <a:bodyPr/>
          <a:lstStyle/>
          <a:p>
            <a:pPr marL="0" indent="0">
              <a:lnSpc>
                <a:spcPct val="200000"/>
              </a:lnSpc>
              <a:buNone/>
            </a:pPr>
            <a:r>
              <a:rPr lang="en-JM" dirty="0">
                <a:solidFill>
                  <a:schemeClr val="tx1"/>
                </a:solidFill>
              </a:rPr>
              <a:t>The purpose of our project is examine the effectiveness of </a:t>
            </a:r>
            <a:r>
              <a:rPr lang="en-JM">
                <a:solidFill>
                  <a:schemeClr val="tx1"/>
                </a:solidFill>
              </a:rPr>
              <a:t>promoting hypertension health </a:t>
            </a:r>
            <a:r>
              <a:rPr lang="en-JM" dirty="0">
                <a:solidFill>
                  <a:schemeClr val="tx1"/>
                </a:solidFill>
              </a:rPr>
              <a:t>literacy among Jamaican adults using mHealth applications.</a:t>
            </a:r>
          </a:p>
        </p:txBody>
      </p:sp>
    </p:spTree>
    <p:extLst>
      <p:ext uri="{BB962C8B-B14F-4D97-AF65-F5344CB8AC3E}">
        <p14:creationId xmlns:p14="http://schemas.microsoft.com/office/powerpoint/2010/main" val="60096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9072-FE63-4C22-9058-CFF987C458E6}"/>
              </a:ext>
            </a:extLst>
          </p:cNvPr>
          <p:cNvSpPr>
            <a:spLocks noGrp="1"/>
          </p:cNvSpPr>
          <p:nvPr>
            <p:ph type="title"/>
          </p:nvPr>
        </p:nvSpPr>
        <p:spPr>
          <a:xfrm>
            <a:off x="677334" y="609600"/>
            <a:ext cx="8596668" cy="908807"/>
          </a:xfrm>
        </p:spPr>
        <p:txBody>
          <a:bodyPr/>
          <a:lstStyle/>
          <a:p>
            <a:pPr algn="ctr"/>
            <a:r>
              <a:rPr lang="en-JM" b="1" dirty="0">
                <a:solidFill>
                  <a:srgbClr val="7030A0"/>
                </a:solidFill>
              </a:rPr>
              <a:t>Research Questions </a:t>
            </a:r>
          </a:p>
        </p:txBody>
      </p:sp>
      <p:sp>
        <p:nvSpPr>
          <p:cNvPr id="3" name="Content Placeholder 2">
            <a:extLst>
              <a:ext uri="{FF2B5EF4-FFF2-40B4-BE49-F238E27FC236}">
                <a16:creationId xmlns:a16="http://schemas.microsoft.com/office/drawing/2014/main" id="{A12D4C8E-DFD2-4933-A7F5-43A6680E2F95}"/>
              </a:ext>
            </a:extLst>
          </p:cNvPr>
          <p:cNvSpPr>
            <a:spLocks noGrp="1"/>
          </p:cNvSpPr>
          <p:nvPr>
            <p:ph idx="1"/>
          </p:nvPr>
        </p:nvSpPr>
        <p:spPr>
          <a:xfrm>
            <a:off x="677334" y="1581748"/>
            <a:ext cx="8659613" cy="4399602"/>
          </a:xfrm>
        </p:spPr>
        <p:txBody>
          <a:bodyPr>
            <a:normAutofit/>
          </a:bodyPr>
          <a:lstStyle/>
          <a:p>
            <a:pPr lvl="0">
              <a:lnSpc>
                <a:spcPct val="200000"/>
              </a:lnSpc>
            </a:pPr>
            <a:r>
              <a:rPr lang="en-US" dirty="0">
                <a:solidFill>
                  <a:schemeClr val="tx1"/>
                </a:solidFill>
              </a:rPr>
              <a:t>What is the health literacy levels of urban Jamaican adults (by age, sex and education level)?</a:t>
            </a:r>
          </a:p>
          <a:p>
            <a:pPr lvl="0">
              <a:lnSpc>
                <a:spcPct val="200000"/>
              </a:lnSpc>
            </a:pPr>
            <a:r>
              <a:rPr lang="en-US" dirty="0">
                <a:solidFill>
                  <a:schemeClr val="tx1"/>
                </a:solidFill>
              </a:rPr>
              <a:t>What is the technology acceptance of mHealth among urban Jamaican adults?</a:t>
            </a:r>
          </a:p>
          <a:p>
            <a:pPr lvl="0">
              <a:lnSpc>
                <a:spcPct val="200000"/>
              </a:lnSpc>
            </a:pPr>
            <a:r>
              <a:rPr lang="en-US" dirty="0">
                <a:solidFill>
                  <a:schemeClr val="tx1"/>
                </a:solidFill>
              </a:rPr>
              <a:t>How effective can mHealth applications be in improving the health literacy of urban Jamaican adults? </a:t>
            </a:r>
          </a:p>
          <a:p>
            <a:endParaRPr lang="en-JM" dirty="0">
              <a:solidFill>
                <a:schemeClr val="tx1"/>
              </a:solidFill>
            </a:endParaRPr>
          </a:p>
        </p:txBody>
      </p:sp>
    </p:spTree>
    <p:extLst>
      <p:ext uri="{BB962C8B-B14F-4D97-AF65-F5344CB8AC3E}">
        <p14:creationId xmlns:p14="http://schemas.microsoft.com/office/powerpoint/2010/main" val="269194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F75F-2F72-4FE8-8ED6-511C05B6B1A2}"/>
              </a:ext>
            </a:extLst>
          </p:cNvPr>
          <p:cNvSpPr>
            <a:spLocks noGrp="1"/>
          </p:cNvSpPr>
          <p:nvPr>
            <p:ph type="title"/>
          </p:nvPr>
        </p:nvSpPr>
        <p:spPr>
          <a:xfrm>
            <a:off x="677334" y="609600"/>
            <a:ext cx="8596668" cy="925585"/>
          </a:xfrm>
        </p:spPr>
        <p:txBody>
          <a:bodyPr/>
          <a:lstStyle/>
          <a:p>
            <a:pPr algn="ctr"/>
            <a:r>
              <a:rPr lang="en-JM" b="1" dirty="0">
                <a:solidFill>
                  <a:srgbClr val="7030A0"/>
                </a:solidFill>
              </a:rPr>
              <a:t>Significance of Study </a:t>
            </a:r>
          </a:p>
        </p:txBody>
      </p:sp>
      <p:sp>
        <p:nvSpPr>
          <p:cNvPr id="3" name="Content Placeholder 2">
            <a:extLst>
              <a:ext uri="{FF2B5EF4-FFF2-40B4-BE49-F238E27FC236}">
                <a16:creationId xmlns:a16="http://schemas.microsoft.com/office/drawing/2014/main" id="{CB681566-0A61-4D02-9717-01DEE52FEB79}"/>
              </a:ext>
            </a:extLst>
          </p:cNvPr>
          <p:cNvSpPr>
            <a:spLocks noGrp="1"/>
          </p:cNvSpPr>
          <p:nvPr>
            <p:ph idx="1"/>
          </p:nvPr>
        </p:nvSpPr>
        <p:spPr>
          <a:xfrm>
            <a:off x="677333" y="1744911"/>
            <a:ext cx="9020339" cy="4296452"/>
          </a:xfrm>
        </p:spPr>
        <p:txBody>
          <a:bodyPr/>
          <a:lstStyle/>
          <a:p>
            <a:pPr>
              <a:lnSpc>
                <a:spcPct val="200000"/>
              </a:lnSpc>
            </a:pPr>
            <a:r>
              <a:rPr lang="en-JM" dirty="0">
                <a:solidFill>
                  <a:schemeClr val="tx1"/>
                </a:solidFill>
              </a:rPr>
              <a:t>Add knowledge to the existing literature</a:t>
            </a:r>
          </a:p>
          <a:p>
            <a:pPr>
              <a:lnSpc>
                <a:spcPct val="200000"/>
              </a:lnSpc>
            </a:pPr>
            <a:r>
              <a:rPr lang="en-JM" dirty="0">
                <a:solidFill>
                  <a:schemeClr val="tx1"/>
                </a:solidFill>
              </a:rPr>
              <a:t>We anticipated that with the implementation of mHealth applications that health literacy may increase and hypertension rates may be noticeably reduced. </a:t>
            </a:r>
          </a:p>
          <a:p>
            <a:pPr>
              <a:lnSpc>
                <a:spcPct val="200000"/>
              </a:lnSpc>
            </a:pPr>
            <a:r>
              <a:rPr lang="en-US" dirty="0"/>
              <a:t>Jamaican health sector can exploit the use of mHealth technology to improve Jamaica’s healthcare system.</a:t>
            </a:r>
            <a:endParaRPr lang="en-JM" dirty="0">
              <a:solidFill>
                <a:schemeClr val="tx1"/>
              </a:solidFill>
            </a:endParaRPr>
          </a:p>
        </p:txBody>
      </p:sp>
    </p:spTree>
    <p:extLst>
      <p:ext uri="{BB962C8B-B14F-4D97-AF65-F5344CB8AC3E}">
        <p14:creationId xmlns:p14="http://schemas.microsoft.com/office/powerpoint/2010/main" val="1896701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932</TotalTime>
  <Words>1421</Words>
  <Application>Microsoft Office PowerPoint</Application>
  <PresentationFormat>Widescreen</PresentationFormat>
  <Paragraphs>118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Trebuchet MS</vt:lpstr>
      <vt:lpstr>Wingdings</vt:lpstr>
      <vt:lpstr>Wingdings 3</vt:lpstr>
      <vt:lpstr>Facet</vt:lpstr>
      <vt:lpstr>Mobile Health Applications to Increase Health Literacy about Hypertension among Jamaican Adults </vt:lpstr>
      <vt:lpstr>Overview</vt:lpstr>
      <vt:lpstr>INTRODUCTION</vt:lpstr>
      <vt:lpstr>Background</vt:lpstr>
      <vt:lpstr>Background (cont’d)</vt:lpstr>
      <vt:lpstr>Problem Statement </vt:lpstr>
      <vt:lpstr>Purpose of Study </vt:lpstr>
      <vt:lpstr>Research Questions </vt:lpstr>
      <vt:lpstr>Significance of Study </vt:lpstr>
      <vt:lpstr>Definition of Terms </vt:lpstr>
      <vt:lpstr>Delimitations</vt:lpstr>
      <vt:lpstr>LITERATURE REVIEW</vt:lpstr>
      <vt:lpstr>Health Literacy</vt:lpstr>
      <vt:lpstr>Computer mHealth Technology</vt:lpstr>
      <vt:lpstr>Computer mHealth Applications</vt:lpstr>
      <vt:lpstr>Computer mHealth Applications for Hypertension</vt:lpstr>
      <vt:lpstr>mHealth Applications’ Challenges</vt:lpstr>
      <vt:lpstr>Gaps In Literature</vt:lpstr>
      <vt:lpstr>METHODOLOGY</vt:lpstr>
      <vt:lpstr>Research Design</vt:lpstr>
      <vt:lpstr>Sample and Population</vt:lpstr>
      <vt:lpstr>Instrumentation</vt:lpstr>
      <vt:lpstr>Limitations</vt:lpstr>
      <vt:lpstr>Methodological Limitations</vt:lpstr>
      <vt:lpstr>Application Design</vt:lpstr>
      <vt:lpstr>Ethical Considerations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Application of Mobile Health Applications to Increase the Health Literacy for Hypertension </dc:title>
  <dc:creator>Amde Beaumont</dc:creator>
  <cp:lastModifiedBy>Tahjae Campbell</cp:lastModifiedBy>
  <cp:revision>82</cp:revision>
  <dcterms:created xsi:type="dcterms:W3CDTF">2020-03-02T04:16:13Z</dcterms:created>
  <dcterms:modified xsi:type="dcterms:W3CDTF">2020-03-26T19:43:30Z</dcterms:modified>
</cp:coreProperties>
</file>