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1" r:id="rId6"/>
    <p:sldId id="262" r:id="rId7"/>
    <p:sldId id="299" r:id="rId8"/>
    <p:sldId id="264" r:id="rId9"/>
    <p:sldId id="265" r:id="rId10"/>
    <p:sldId id="266" r:id="rId11"/>
    <p:sldId id="298" r:id="rId12"/>
    <p:sldId id="267" r:id="rId13"/>
    <p:sldId id="268" r:id="rId14"/>
    <p:sldId id="269" r:id="rId15"/>
    <p:sldId id="29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9" r:id="rId36"/>
    <p:sldId id="310" r:id="rId37"/>
    <p:sldId id="311" r:id="rId38"/>
    <p:sldId id="312" r:id="rId39"/>
    <p:sldId id="313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314" r:id="rId49"/>
    <p:sldId id="301" r:id="rId50"/>
    <p:sldId id="302" r:id="rId51"/>
    <p:sldId id="303" r:id="rId52"/>
    <p:sldId id="304" r:id="rId53"/>
    <p:sldId id="305" r:id="rId54"/>
    <p:sldId id="306" r:id="rId55"/>
    <p:sldId id="315" r:id="rId56"/>
    <p:sldId id="316" r:id="rId57"/>
    <p:sldId id="317" r:id="rId58"/>
    <p:sldId id="307" r:id="rId59"/>
    <p:sldId id="318" r:id="rId60"/>
    <p:sldId id="319" r:id="rId61"/>
    <p:sldId id="320" r:id="rId62"/>
    <p:sldId id="32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408C0-538C-401F-A079-769603E92BB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42FED-1E95-4596-AF61-B00F9982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1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5BC0B1-D7EF-4685-97DA-F639E0DABC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930BE25-9054-4647-A222-E6ECAED0D04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77000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IUBAT– International University of Business Agriculture and Technology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of Hotel Management System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3A257DD-A1E0-4B19-808F-2D490602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0" y="5105400"/>
            <a:ext cx="1213364" cy="106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4BDB745F-5C45-4F9E-A5E8-96170CA1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9973" y="4953000"/>
            <a:ext cx="1320527" cy="13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25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System Benefits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Desktop based application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Saves time and money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easy solution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Faster and Full responsive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Accessibility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Roles based authorization system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 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6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743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Process Model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7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Incremental Process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ncremental model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3731" y="1905000"/>
            <a:ext cx="789066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Incremental Process 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Major requirements must be defined.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a partial implementation of a total system.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slowly add increased functionality.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incremental model prioritizes requirements of the system and then implements them in group.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Errors are easy to be recognized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More flexible</a:t>
            </a:r>
          </a:p>
          <a:p>
            <a:pPr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752" y="1527048"/>
            <a:ext cx="8503920" cy="434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800100" lvl="1" indent="-3429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 Feasibility</a:t>
            </a:r>
          </a:p>
          <a:p>
            <a:pPr marL="800100" lvl="1" indent="-3429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pPr marL="800100" lvl="1" indent="-3429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cost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800100" lvl="1" indent="-3429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operate</a:t>
            </a:r>
          </a:p>
          <a:p>
            <a:pPr marL="800100" lvl="1" indent="-3429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</a:t>
            </a:r>
          </a:p>
        </p:txBody>
      </p:sp>
    </p:spTree>
    <p:extLst>
      <p:ext uri="{BB962C8B-B14F-4D97-AF65-F5344CB8AC3E}">
        <p14:creationId xmlns:p14="http://schemas.microsoft.com/office/powerpoint/2010/main" val="348509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25908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Requirement Engineering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3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30680"/>
            <a:ext cx="8229600" cy="43891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Requirements.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Requirements.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Requirements.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Non-Functional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5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login by admin username &amp; password.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add employee.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add room.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add driver.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generate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3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Cont...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Receptionist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Receptionist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login by username &amp; password.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Receptionist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add customer.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Receptionist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provide pickup service 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Receptionist can update room status.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Receptionist can check out and check in.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Receptionist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view room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2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Clr>
                <a:schemeClr val="tx1"/>
              </a:buCl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1. Admin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can login by admin username &amp; password.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	There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a button in the navigation bar of the welcome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page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named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“Login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	A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 for providing the user name and password will be a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there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1.3	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will be button at the bottom of the login form named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“Login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2. Admin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can add employee.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Clr>
                <a:schemeClr val="tx1"/>
              </a:buClr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	There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a button in the navigation bar of the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welcome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named “Admin”.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2.2	In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“Admin” there will be submenu “Add Employee”.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2.3	A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 will visible after click on Add Employee.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2.4	There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be two buttons Add and Cancel.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 txBox="1">
            <a:spLocks/>
          </p:cNvSpPr>
          <p:nvPr/>
        </p:nvSpPr>
        <p:spPr>
          <a:xfrm>
            <a:off x="422564" y="1748195"/>
            <a:ext cx="4040188" cy="6593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Prepared by: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22564" y="2590800"/>
            <a:ext cx="4040188" cy="1981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MD. Mohiuddin Rakib</a:t>
            </a:r>
          </a:p>
          <a:p>
            <a:pPr algn="ctr">
              <a:buFont typeface="Wingdings 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Id- 20103077</a:t>
            </a:r>
          </a:p>
          <a:p>
            <a:pPr algn="ctr">
              <a:buFont typeface="Wingdings 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 of</a:t>
            </a:r>
          </a:p>
          <a:p>
            <a:pPr algn="ctr">
              <a:buFont typeface="Wingdings 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Department of Computer</a:t>
            </a:r>
          </a:p>
          <a:p>
            <a:pPr algn="ctr">
              <a:buFont typeface="Wingdings 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Science and Engineering</a:t>
            </a:r>
          </a:p>
          <a:p>
            <a:pPr>
              <a:buFont typeface="Wingdings 2"/>
              <a:buNone/>
            </a:pPr>
            <a:endParaRPr lang="en-US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448897" y="1721643"/>
            <a:ext cx="4041775" cy="65484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Supervisor: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641273" y="2590800"/>
            <a:ext cx="4041775" cy="1905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Toyeer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Ferdous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Assistant Professor,</a:t>
            </a:r>
          </a:p>
          <a:p>
            <a:pPr algn="ctr">
              <a:buFont typeface="Wingdings 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Department of Computer</a:t>
            </a:r>
          </a:p>
          <a:p>
            <a:pPr algn="ctr">
              <a:buFont typeface="Wingdings 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Science and Engineering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3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3. Admin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can add driver.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	In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“Admin” there will be submenu “Add Driver”.</a:t>
            </a: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	A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 will visible after click on Add Driver.</a:t>
            </a: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	There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be two buttons Add and Cancel.</a:t>
            </a:r>
          </a:p>
          <a:p>
            <a:pPr marL="0" lvl="0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4. Admin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can add room.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4.1	In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“Admin” there will be submenu “Add Room”.</a:t>
            </a: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4.2	A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 will visible after click on Add Room.</a:t>
            </a: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4.3	There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be two buttons Add and Cancel.</a:t>
            </a:r>
          </a:p>
          <a:p>
            <a:pPr marL="0" lvl="0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5. Admin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can generate report.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5.1	A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 is generated by the system , admin can see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that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report.</a:t>
            </a:r>
          </a:p>
          <a:p>
            <a:pPr marL="274320" lvl="1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5.2	Admin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search by the customer 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21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</a:t>
            </a:r>
            <a:r>
              <a:rPr lang="en-US" b="1" dirty="0" smtClean="0"/>
              <a:t>Requirements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Receptionist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can login by username &amp; password.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  	There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a button in the navigation bar of the welcome page named ”Login”.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 	 A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 for providing the user name and password will be a there.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1.3  	There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be button at the bottom of the login form named ”Login”.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Receptionist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can add customer.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 	There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a button in the navigation bar of the welcome page named “Hotel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Management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2.2 	In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button there will be submenu “Reception”.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2.3	In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reception there will be a button “Add Customer”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2.4	A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 will visible after click on Add Customer.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2.5	There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be two buttons Add and Cancel.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Receptionist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can provide pickup service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	In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“Reception”  there will be called “pickup service” 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	In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“Pickup Service” all the driver data will be there.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	Receptionist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 search by car  type.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	Receptionist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 also update the pickup service.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7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4. Receptionist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can update room status.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4.1	Reception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 room status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like in is clean or not 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4.2	Reception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 also  update room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5. Receptionist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can check out and check in.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5.1	Receptionist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confirm all the information.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5.2	Check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customer and  take deposited  money.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5.3	Receptionist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also check out the customer.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6. Receptionist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can view room update.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6.1	Receptionist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view room details.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6.2	Receptionist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view  room status also.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736848" cy="457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Admin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Employee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Room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Employee Info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Info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Info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447800"/>
            <a:ext cx="3736848" cy="457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Dashboard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Customer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Room Info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 Info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Room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Pickup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marL="0" indent="0">
              <a:buClr>
                <a:schemeClr val="tx1"/>
              </a:buClr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8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Nonfunctional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Security Requirements: </a:t>
            </a:r>
            <a:r>
              <a:rPr lang="en-US" dirty="0" smtClean="0"/>
              <a:t>Receptionist and </a:t>
            </a:r>
            <a:r>
              <a:rPr lang="en-US" dirty="0"/>
              <a:t>Admin must be Authorized.</a:t>
            </a:r>
          </a:p>
          <a:p>
            <a:pPr marL="0" lvl="0" indent="0">
              <a:buNone/>
            </a:pPr>
            <a:r>
              <a:rPr lang="en-US" b="1" dirty="0"/>
              <a:t>Reliability Requirements: </a:t>
            </a:r>
            <a:r>
              <a:rPr lang="en-US" dirty="0"/>
              <a:t>The System should be consistent and should give the desired results. </a:t>
            </a:r>
          </a:p>
          <a:p>
            <a:pPr marL="0" lvl="0" indent="0">
              <a:buNone/>
            </a:pPr>
            <a:r>
              <a:rPr lang="en-US" b="1" dirty="0"/>
              <a:t>Efficiency Requirements: </a:t>
            </a:r>
            <a:r>
              <a:rPr lang="en-US" dirty="0"/>
              <a:t>The Software should be efficient enough to take less memory of the computer </a:t>
            </a:r>
            <a:r>
              <a:rPr lang="en-US" dirty="0" smtClean="0"/>
              <a:t>System.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Usability Requirements: </a:t>
            </a:r>
            <a:r>
              <a:rPr lang="en-US" dirty="0"/>
              <a:t>The System should be easily usable by the Actors.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29337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Analysis Modeling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67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Analysis Modeling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601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400" dirty="0"/>
              <a:t>Use case diagram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400" dirty="0"/>
              <a:t>Activity diagram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400" dirty="0"/>
              <a:t>Entity relationship diagram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400" dirty="0"/>
              <a:t>Data flow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42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Use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438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5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Activity Diagram of 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Activity Adm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9933"/>
            <a:ext cx="8001000" cy="466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2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Activity Diagram of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Receptionist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activity receptio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3999"/>
            <a:ext cx="701040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0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of Organization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 Model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Requirement Engineering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Analysis Modeling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Risk Management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System Planning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Demonstration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Plan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 to be covered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14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/>
          </a:p>
        </p:txBody>
      </p:sp>
      <p:pic>
        <p:nvPicPr>
          <p:cNvPr id="4098" name="Picture 2" descr="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6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0) </a:t>
            </a:r>
            <a:endParaRPr lang="en-US" dirty="0"/>
          </a:p>
        </p:txBody>
      </p:sp>
      <p:pic>
        <p:nvPicPr>
          <p:cNvPr id="5122" name="Picture 2" descr="df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0646"/>
            <a:ext cx="8303015" cy="463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1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endParaRPr lang="en-US" dirty="0"/>
          </a:p>
        </p:txBody>
      </p:sp>
      <p:pic>
        <p:nvPicPr>
          <p:cNvPr id="6146" name="Picture 2" descr="DF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75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6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anose="02020603050405020304" pitchFamily="18" charset="0"/>
              </a:rPr>
              <a:t>Data Flow Diagram (Level 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&amp; 2)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fd2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534400" cy="468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6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anose="02020603050405020304" pitchFamily="18" charset="0"/>
              </a:rPr>
              <a:t>Data Flow Diagram (Level 2 Process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&amp; 4)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DFD2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/>
          <a:stretch>
            <a:fillRect/>
          </a:stretch>
        </p:blipFill>
        <p:spPr bwMode="auto">
          <a:xfrm>
            <a:off x="381000" y="1600200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6473" y="2743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Risk Management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RMMM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Risk Mitigation: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Proactive planning for risk avoidance.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Risk Monitoring: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Assessing whether predicted risks occur or not, ensuring preventive steps are being properly applied, collect information for future risk analysis, attempt to determine which risks caused which problem.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Risk Management: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Actions to be taken in the event that mitigation steps have failed and the risk has become a live problem.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82857935"/>
              </p:ext>
            </p:extLst>
          </p:nvPr>
        </p:nvGraphicFramePr>
        <p:xfrm>
          <a:off x="1447800" y="2209800"/>
          <a:ext cx="6601936" cy="3290886"/>
        </p:xfrm>
        <a:graphic>
          <a:graphicData uri="http://schemas.openxmlformats.org/drawingml/2006/table">
            <a:tbl>
              <a:tblPr/>
              <a:tblGrid>
                <a:gridCol w="2140471"/>
                <a:gridCol w="4461465"/>
              </a:tblGrid>
              <a:tr h="544073">
                <a:tc gridSpan="2">
                  <a:txBody>
                    <a:bodyPr/>
                    <a:lstStyle/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Project Risk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240"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Changes the requirements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40"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Low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52892"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Marginal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40"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Customer may change their requirements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897721"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Mitigation &amp; Monitoring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Requirements are redefined by the company due to time or business needs. Meeting will be held with the company regularly. This ensures that the product we are producing solves a problem.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40"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Emergency meeting between both parties to identify new 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99240"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Not occur.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Risk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19037933"/>
              </p:ext>
            </p:extLst>
          </p:nvPr>
        </p:nvGraphicFramePr>
        <p:xfrm>
          <a:off x="1524000" y="2133600"/>
          <a:ext cx="6400800" cy="3618546"/>
        </p:xfrm>
        <a:graphic>
          <a:graphicData uri="http://schemas.openxmlformats.org/drawingml/2006/table">
            <a:tbl>
              <a:tblPr/>
              <a:tblGrid>
                <a:gridCol w="2075260"/>
                <a:gridCol w="4325540"/>
              </a:tblGrid>
              <a:tr h="506188">
                <a:tc gridSpan="2"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891155" algn="ctr"/>
                          <a:tab pos="3700145" algn="l"/>
                        </a:tabLs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	Technical Risk 	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404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Poor</a:t>
                      </a:r>
                      <a:r>
                        <a:rPr lang="en-US" sz="11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Training</a:t>
                      </a:r>
                      <a:r>
                        <a:rPr lang="en-US" sz="11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Skill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1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Team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Members.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04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Moderate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28320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Catastrophic</a:t>
                      </a:r>
                      <a:r>
                        <a:rPr lang="en-US" sz="11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07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Poor</a:t>
                      </a:r>
                      <a:r>
                        <a:rPr lang="en-US" sz="1100" spc="1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Training</a:t>
                      </a:r>
                      <a:r>
                        <a:rPr lang="en-US" sz="1100" spc="12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Skill</a:t>
                      </a:r>
                      <a:r>
                        <a:rPr lang="en-US" sz="1100" spc="1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100" spc="1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Team</a:t>
                      </a:r>
                      <a:r>
                        <a:rPr lang="en-US" sz="1100" spc="1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Members</a:t>
                      </a:r>
                      <a:r>
                        <a:rPr lang="en-US" sz="1100" spc="1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1100" spc="1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  <a:r>
                        <a:rPr lang="en-US" sz="1100" spc="1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Client.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835212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Mitigation &amp; Monitoring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223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training team should have a clear knowledge</a:t>
                      </a:r>
                      <a:r>
                        <a:rPr lang="en-US" sz="11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about</a:t>
                      </a:r>
                      <a:r>
                        <a:rPr lang="en-US" sz="11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1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entire</a:t>
                      </a:r>
                      <a:r>
                        <a:rPr lang="en-US" sz="11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functionality</a:t>
                      </a:r>
                      <a:r>
                        <a:rPr lang="en-US" sz="1100" spc="-5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100" spc="-2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1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software.</a:t>
                      </a:r>
                      <a:r>
                        <a:rPr lang="en-US" sz="11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100" spc="-29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analyst</a:t>
                      </a:r>
                      <a:r>
                        <a:rPr lang="en-US" sz="1100" spc="8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need</a:t>
                      </a:r>
                      <a:r>
                        <a:rPr lang="en-US" sz="1100" spc="7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1100" spc="8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ensure</a:t>
                      </a:r>
                      <a:r>
                        <a:rPr lang="en-US" sz="1100" spc="6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100" spc="7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monitor</a:t>
                      </a:r>
                      <a:r>
                        <a:rPr lang="en-US" sz="1100" spc="8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100" spc="8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100" spc="8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training session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start.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07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1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should arrange</a:t>
                      </a:r>
                      <a:r>
                        <a:rPr lang="en-US" sz="11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meeting</a:t>
                      </a:r>
                      <a:r>
                        <a:rPr lang="en-US" sz="11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with the</a:t>
                      </a:r>
                      <a:r>
                        <a:rPr lang="en-US" sz="11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  <a:r>
                        <a:rPr lang="en-US" sz="1100" spc="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team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 come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 a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point to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solve this problem.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8404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1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have</a:t>
                      </a:r>
                      <a:r>
                        <a:rPr lang="en-US" sz="11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not</a:t>
                      </a:r>
                      <a:r>
                        <a:rPr lang="en-US" sz="11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encountered</a:t>
                      </a:r>
                      <a:r>
                        <a:rPr lang="en-US" sz="1100" spc="-2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such</a:t>
                      </a:r>
                      <a:r>
                        <a:rPr lang="en-US" sz="11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issue</a:t>
                      </a:r>
                      <a:r>
                        <a:rPr lang="en-US" sz="11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Business Risk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679214"/>
              </p:ext>
            </p:extLst>
          </p:nvPr>
        </p:nvGraphicFramePr>
        <p:xfrm>
          <a:off x="1371600" y="2397442"/>
          <a:ext cx="6525736" cy="3165158"/>
        </p:xfrm>
        <a:graphic>
          <a:graphicData uri="http://schemas.openxmlformats.org/drawingml/2006/table">
            <a:tbl>
              <a:tblPr/>
              <a:tblGrid>
                <a:gridCol w="2115766"/>
                <a:gridCol w="4409970"/>
              </a:tblGrid>
              <a:tr h="575628">
                <a:tc gridSpan="2"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891155" algn="ctr"/>
                          <a:tab pos="3700145" algn="l"/>
                        </a:tabLst>
                      </a:pPr>
                      <a:r>
                        <a:rPr lang="en-US" sz="11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	Business Risk 	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596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Insufficient</a:t>
                      </a:r>
                      <a:r>
                        <a:rPr lang="en-US" sz="11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Budget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6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r>
                        <a:rPr lang="en-US" sz="11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73359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Marginal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6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If the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budget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project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may</a:t>
                      </a:r>
                      <a:r>
                        <a:rPr lang="en-US" sz="11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not</a:t>
                      </a:r>
                      <a:r>
                        <a:rPr lang="en-US" sz="1100" spc="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complete.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633191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Mitigation &amp; Monitoring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159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en-US" sz="1100" spc="-6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find</a:t>
                      </a:r>
                      <a:r>
                        <a:rPr lang="en-US" sz="1100" spc="-5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several</a:t>
                      </a:r>
                      <a:r>
                        <a:rPr lang="en-US" sz="1100" spc="-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alternative</a:t>
                      </a:r>
                      <a:r>
                        <a:rPr lang="en-US" sz="1100" spc="-6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streaming</a:t>
                      </a:r>
                      <a:r>
                        <a:rPr lang="en-US" sz="1100" spc="-6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services to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reduce</a:t>
                      </a:r>
                      <a:r>
                        <a:rPr lang="en-US" sz="11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budget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risk.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6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100" spc="6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new</a:t>
                      </a:r>
                      <a:r>
                        <a:rPr lang="en-US" sz="1100" spc="6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plan</a:t>
                      </a:r>
                      <a:r>
                        <a:rPr lang="en-US" sz="1100" spc="7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n-US" sz="1100" spc="7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regulate the</a:t>
                      </a:r>
                      <a:r>
                        <a:rPr lang="en-US" sz="11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budget.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596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Not</a:t>
                      </a:r>
                      <a:r>
                        <a:rPr lang="en-US" sz="11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encountered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4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About Organization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64643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6670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System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Planning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Estimation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Personnel cost 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 cost 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Hardware cost 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Other cost 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 system Development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Personal Cost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311928"/>
            <a:ext cx="10896600" cy="541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Cost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1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1229754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2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Cost</a:t>
            </a:r>
            <a:endParaRPr lang="en-US" dirty="0"/>
          </a:p>
        </p:txBody>
      </p:sp>
      <p:pic>
        <p:nvPicPr>
          <p:cNvPr id="11265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12435862" cy="380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7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Others Cost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12298500" cy="373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66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Total System Development Cost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12729438" cy="426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909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61109" y="2743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Function Point Estimation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88019\Pictures\Screenshots\(127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7338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88019\Pictures\Screenshots\(12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886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Identifying Complexity (Data Function)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1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Organization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346448" cy="45720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Name :</a:t>
            </a:r>
          </a:p>
          <a:p>
            <a:pPr marL="0" indent="0" algn="ctr" fontAlgn="auto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NEXTGEN INNOVATION LTD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 fontAlgn="auto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Address :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Flat: A1 (First floor),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House-17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Road-17/A,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Block-E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Banani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Dhaka-1213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C:\Users\88019\Download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80499"/>
            <a:ext cx="3830637" cy="103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11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Unadjusted Function Point Contributions (Transaction Function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8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Unadjusted Function Point Contribution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Function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8839200" cy="474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2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Total Degree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Influence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75968261"/>
              </p:ext>
            </p:extLst>
          </p:nvPr>
        </p:nvGraphicFramePr>
        <p:xfrm>
          <a:off x="1219200" y="1759264"/>
          <a:ext cx="6705600" cy="4336736"/>
        </p:xfrm>
        <a:graphic>
          <a:graphicData uri="http://schemas.openxmlformats.org/drawingml/2006/table">
            <a:tbl>
              <a:tblPr/>
              <a:tblGrid>
                <a:gridCol w="3352800"/>
                <a:gridCol w="3352800"/>
              </a:tblGrid>
              <a:tr h="27038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 System Characteristics (GSC)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 Communications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Distributed Data Processing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Performance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Heavily Used Configuration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Transaction 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Online Data Entry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End User Efficiency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Online Update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Complex Processing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Reusability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Installation 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Operational 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Multiple Sites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Facilitate Charge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1021">
                <a:tc>
                  <a:txBody>
                    <a:bodyPr/>
                    <a:lstStyle/>
                    <a:p>
                      <a:pPr marL="68580" marR="0"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Total Degree of Influence (TDI)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indent="4572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008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Calculation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Adjustment Factor (VAF) = (0.75+ (0.01*TDI))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= (0.75 + (0.01*25))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UFP = UFP (TF) + UFP (DF)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= 55 + 49     = 104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Adjusted Function Point (AFP) = Total UFP 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VAF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104*1 = 104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Effort for Java =  104 * 10.6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= 1081.2 Person Hours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1081.2 / 8 Person Days (Working 8 Hours in a day)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= 135.2 Person Days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= 135.2 / 25 Man Months (25 working days in a month)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= 5.4  Man Months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Approximately 5.4 months required for 1 persons to finish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15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Project Scheduling Chart</a:t>
            </a:r>
          </a:p>
        </p:txBody>
      </p:sp>
      <p:pic>
        <p:nvPicPr>
          <p:cNvPr id="4" name="Content Placeholder 5" descr="Project Sceduling Char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20612"/>
            <a:ext cx="8249436" cy="3870588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2854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94910"/>
              </p:ext>
            </p:extLst>
          </p:nvPr>
        </p:nvGraphicFramePr>
        <p:xfrm>
          <a:off x="1524000" y="2133600"/>
          <a:ext cx="6434455" cy="3320573"/>
        </p:xfrm>
        <a:graphic>
          <a:graphicData uri="http://schemas.openxmlformats.org/drawingml/2006/table">
            <a:tbl>
              <a:tblPr/>
              <a:tblGrid>
                <a:gridCol w="2086171"/>
                <a:gridCol w="4348284"/>
              </a:tblGrid>
              <a:tr h="572513">
                <a:tc gridSpan="2"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891155" algn="ctr"/>
                          <a:tab pos="3700145" algn="l"/>
                        </a:tabLs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r>
                        <a:rPr lang="en-US" sz="120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Scenario</a:t>
                      </a:r>
                      <a:r>
                        <a:rPr lang="en-US" sz="120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No:1</a:t>
                      </a:r>
                      <a:r>
                        <a:rPr lang="en-US" sz="11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Scenario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Login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scenario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our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10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Username and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password of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all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users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login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58010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Desired</a:t>
                      </a:r>
                      <a:r>
                        <a:rPr lang="en-US" sz="1200" spc="-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When</a:t>
                      </a:r>
                      <a:r>
                        <a:rPr lang="en-US" sz="1200" spc="-5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enter</a:t>
                      </a:r>
                      <a:r>
                        <a:rPr lang="en-US" sz="1200" spc="-4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username,</a:t>
                      </a:r>
                      <a:r>
                        <a:rPr lang="en-US" sz="1200" spc="-5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password</a:t>
                      </a:r>
                      <a:r>
                        <a:rPr lang="en-US" sz="1200" spc="-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200" spc="-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get</a:t>
                      </a:r>
                      <a:r>
                        <a:rPr lang="en-US" sz="1200" spc="-5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access</a:t>
                      </a:r>
                      <a:r>
                        <a:rPr lang="en-US" sz="1200" spc="-5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level define.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10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Actual</a:t>
                      </a:r>
                      <a:r>
                        <a:rPr lang="en-US" sz="1200" spc="-2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Output’s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login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our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works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properly.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916020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Verdict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Getting</a:t>
                      </a:r>
                      <a:r>
                        <a:rPr lang="en-US" sz="1200" spc="-7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result</a:t>
                      </a:r>
                      <a:r>
                        <a:rPr lang="en-US" sz="1200" spc="-6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from</a:t>
                      </a:r>
                      <a:r>
                        <a:rPr lang="en-US" sz="1200" spc="-6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desired</a:t>
                      </a:r>
                      <a:r>
                        <a:rPr lang="en-US" sz="1200" spc="-6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outputs</a:t>
                      </a:r>
                      <a:r>
                        <a:rPr lang="en-US" sz="1200" spc="-4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spc="-6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actual</a:t>
                      </a:r>
                      <a:r>
                        <a:rPr lang="en-US" sz="1200" spc="-6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outputs decided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successful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login.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6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Testing Cont…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14162"/>
              </p:ext>
            </p:extLst>
          </p:nvPr>
        </p:nvGraphicFramePr>
        <p:xfrm>
          <a:off x="1371600" y="2209800"/>
          <a:ext cx="6510655" cy="3061494"/>
        </p:xfrm>
        <a:graphic>
          <a:graphicData uri="http://schemas.openxmlformats.org/drawingml/2006/table">
            <a:tbl>
              <a:tblPr/>
              <a:tblGrid>
                <a:gridCol w="2110876"/>
                <a:gridCol w="4399779"/>
              </a:tblGrid>
              <a:tr h="612299">
                <a:tc gridSpan="2"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891155" algn="ctr"/>
                          <a:tab pos="3700145" algn="l"/>
                        </a:tabLst>
                      </a:pPr>
                      <a:r>
                        <a:rPr lang="en-US" sz="11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r>
                        <a:rPr lang="en-US" sz="12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Scenario</a:t>
                      </a:r>
                      <a:r>
                        <a:rPr lang="en-US" sz="12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No:2</a:t>
                      </a:r>
                      <a:r>
                        <a:rPr lang="en-US" sz="11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839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Scenario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Employee Info insert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scenario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 the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39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Receptionist insert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their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details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during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registration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89839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Desired</a:t>
                      </a:r>
                      <a:r>
                        <a:rPr lang="en-US" sz="1200" spc="-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Output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Show in the employee details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39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Actual</a:t>
                      </a:r>
                      <a:r>
                        <a:rPr lang="en-US" sz="1200" spc="-2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Output’s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employee details our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works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properly.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89839">
                <a:tc>
                  <a:txBody>
                    <a:bodyPr/>
                    <a:lstStyle/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Verdict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Our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worked correctly</a:t>
                      </a:r>
                      <a:r>
                        <a:rPr lang="en-US" sz="1200" spc="-3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successfully.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5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Demonstration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inventory management system.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pickup service location cannot be detected.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employee management there is no stuff task panel 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way for mobile banking.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Reservation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not implemented.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Organization Overview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prominent IT solution maker 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Healthcare , Enterprise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Mobile apps and web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Services 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•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• Web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Design and Development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• Custom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Software Development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• Mobile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 Development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• Enterprise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Resource and Planning (ERP)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• E-commerce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• 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Consultancy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• Off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Shore Development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• Graphic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71853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Future Plan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Inventory management system will be implemented.</a:t>
            </a:r>
          </a:p>
          <a:p>
            <a:pPr lvl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Stuff task panel will be created.</a:t>
            </a:r>
          </a:p>
          <a:p>
            <a:pPr lvl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password recovery system through email will be implemented.</a:t>
            </a:r>
          </a:p>
          <a:p>
            <a:pPr lvl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Mobile Banking options will be implemented.</a:t>
            </a:r>
          </a:p>
          <a:p>
            <a:pPr lvl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Reservation will be implemented.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08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00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You!!!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3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2743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6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8915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SG" sz="2800" dirty="0">
                <a:latin typeface="Times New Roman" pitchFamily="18" charset="0"/>
                <a:cs typeface="Times New Roman" pitchFamily="18" charset="0"/>
              </a:rPr>
              <a:t>What is donation portal 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SG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SG" sz="2800" dirty="0">
                <a:latin typeface="Times New Roman" pitchFamily="18" charset="0"/>
                <a:cs typeface="Times New Roman" pitchFamily="18" charset="0"/>
              </a:rPr>
              <a:t>Why we use this </a:t>
            </a:r>
            <a:r>
              <a:rPr lang="en-SG" sz="270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SG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SG" sz="2800" dirty="0">
                <a:latin typeface="Times New Roman" pitchFamily="18" charset="0"/>
                <a:cs typeface="Times New Roman" pitchFamily="18" charset="0"/>
              </a:rPr>
              <a:t>What is the beneficial side of this portal?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1625" y="341094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42264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a desktop based system for hotel management.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a room booking service.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check in/check out service.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a pickup service.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0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459</TotalTime>
  <Words>1275</Words>
  <Application>Microsoft Office PowerPoint</Application>
  <PresentationFormat>On-screen Show (4:3)</PresentationFormat>
  <Paragraphs>355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Civic</vt:lpstr>
      <vt:lpstr>Development of Hotel Management System </vt:lpstr>
      <vt:lpstr>PowerPoint Presentation</vt:lpstr>
      <vt:lpstr>Contents to be covered</vt:lpstr>
      <vt:lpstr>PowerPoint Presentation</vt:lpstr>
      <vt:lpstr>Organization</vt:lpstr>
      <vt:lpstr>Organization Overview</vt:lpstr>
      <vt:lpstr>PowerPoint Presentation</vt:lpstr>
      <vt:lpstr>Introduction</vt:lpstr>
      <vt:lpstr>Objectives</vt:lpstr>
      <vt:lpstr>System Benefits</vt:lpstr>
      <vt:lpstr>PowerPoint Presentation</vt:lpstr>
      <vt:lpstr>Incremental Process Model</vt:lpstr>
      <vt:lpstr>Why Incremental Process Model ?</vt:lpstr>
      <vt:lpstr>Feasibility Study</vt:lpstr>
      <vt:lpstr>PowerPoint Presentation</vt:lpstr>
      <vt:lpstr>Requirements</vt:lpstr>
      <vt:lpstr>User Requirements</vt:lpstr>
      <vt:lpstr>User Requirements Cont...</vt:lpstr>
      <vt:lpstr>System Requirements</vt:lpstr>
      <vt:lpstr>System Requirements Cont...</vt:lpstr>
      <vt:lpstr>System Requirements Cont...</vt:lpstr>
      <vt:lpstr>System Requirements Cont...</vt:lpstr>
      <vt:lpstr>Functional Requirements</vt:lpstr>
      <vt:lpstr>Nonfunctional Requirements</vt:lpstr>
      <vt:lpstr>PowerPoint Presentation</vt:lpstr>
      <vt:lpstr>Analysis Modeling</vt:lpstr>
      <vt:lpstr>Use Case Diagram</vt:lpstr>
      <vt:lpstr>Activity Diagram of Admin</vt:lpstr>
      <vt:lpstr>Activity Diagram of Receptionist</vt:lpstr>
      <vt:lpstr>Entity Relationship Diagram</vt:lpstr>
      <vt:lpstr>Data Flow Diagram (Level 0) </vt:lpstr>
      <vt:lpstr>Data Flow Diagram (Level 1) </vt:lpstr>
      <vt:lpstr>Data Flow Diagram (Level 2 Process 1 &amp; 2) </vt:lpstr>
      <vt:lpstr>Data Flow Diagram (Level 2 Process 3 &amp; 4) </vt:lpstr>
      <vt:lpstr>PowerPoint Presentation</vt:lpstr>
      <vt:lpstr>The RMMM Plan</vt:lpstr>
      <vt:lpstr>Project Risk</vt:lpstr>
      <vt:lpstr>Technical Risk</vt:lpstr>
      <vt:lpstr>Business Risk</vt:lpstr>
      <vt:lpstr>PowerPoint Presentation</vt:lpstr>
      <vt:lpstr>Cost Estimation</vt:lpstr>
      <vt:lpstr>Personal Cost</vt:lpstr>
      <vt:lpstr>Hardware Cost</vt:lpstr>
      <vt:lpstr>Software Cost</vt:lpstr>
      <vt:lpstr>Others Cost</vt:lpstr>
      <vt:lpstr>Total System Development Cost</vt:lpstr>
      <vt:lpstr>PowerPoint Presentation</vt:lpstr>
      <vt:lpstr>PowerPoint Presentation</vt:lpstr>
      <vt:lpstr>Identifying Complexity (Data Function)</vt:lpstr>
      <vt:lpstr>Unadjusted Function Point Contributions (Transaction Function)</vt:lpstr>
      <vt:lpstr>Unadjusted Function Point Contribution  (Data Function)</vt:lpstr>
      <vt:lpstr>Total Degree of Influence</vt:lpstr>
      <vt:lpstr>Final Calculation</vt:lpstr>
      <vt:lpstr>Project Scheduling Chart</vt:lpstr>
      <vt:lpstr>PowerPoint Presentation</vt:lpstr>
      <vt:lpstr>System Testing</vt:lpstr>
      <vt:lpstr>System Testing Cont…</vt:lpstr>
      <vt:lpstr>PowerPoint Presentation</vt:lpstr>
      <vt:lpstr>Limitations</vt:lpstr>
      <vt:lpstr>Future Plan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Hotel Management System</dc:title>
  <dc:creator>8801956365526</dc:creator>
  <cp:lastModifiedBy>8801956365526</cp:lastModifiedBy>
  <cp:revision>31</cp:revision>
  <dcterms:created xsi:type="dcterms:W3CDTF">2024-01-02T10:28:07Z</dcterms:created>
  <dcterms:modified xsi:type="dcterms:W3CDTF">2024-01-03T12:28:21Z</dcterms:modified>
</cp:coreProperties>
</file>