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8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sldIdLst>
    <p:sldId id="256" r:id="rId2"/>
    <p:sldId id="257" r:id="rId3"/>
    <p:sldId id="277" r:id="rId4"/>
    <p:sldId id="278" r:id="rId5"/>
    <p:sldId id="279" r:id="rId6"/>
    <p:sldId id="280" r:id="rId7"/>
    <p:sldId id="318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3" r:id="rId20"/>
    <p:sldId id="292" r:id="rId21"/>
    <p:sldId id="319" r:id="rId22"/>
    <p:sldId id="294" r:id="rId23"/>
    <p:sldId id="295" r:id="rId24"/>
    <p:sldId id="296" r:id="rId25"/>
    <p:sldId id="297" r:id="rId26"/>
    <p:sldId id="298" r:id="rId27"/>
    <p:sldId id="299" r:id="rId28"/>
    <p:sldId id="320" r:id="rId29"/>
    <p:sldId id="321" r:id="rId30"/>
    <p:sldId id="322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308" r:id="rId40"/>
    <p:sldId id="309" r:id="rId41"/>
    <p:sldId id="310" r:id="rId42"/>
    <p:sldId id="311" r:id="rId43"/>
    <p:sldId id="312" r:id="rId44"/>
    <p:sldId id="313" r:id="rId45"/>
    <p:sldId id="314" r:id="rId46"/>
    <p:sldId id="315" r:id="rId47"/>
    <p:sldId id="316" r:id="rId48"/>
    <p:sldId id="317" r:id="rId49"/>
    <p:sldId id="264" r:id="rId50"/>
    <p:sldId id="265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60"/>
    <p:restoredTop sz="80902" autoAdjust="0"/>
  </p:normalViewPr>
  <p:slideViewPr>
    <p:cSldViewPr snapToGrid="0" snapToObjects="1">
      <p:cViewPr varScale="1">
        <p:scale>
          <a:sx n="89" d="100"/>
          <a:sy n="89" d="100"/>
        </p:scale>
        <p:origin x="1230" y="51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customXml" Target="../customXml/item3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6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62E78-F200-4C4C-BC42-C27AC9E77916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B0FEB-E303-4A4A-A013-42557A45C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20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89BB41CD-F945-437A-8194-DAB20AC2CAFC}" type="slidenum">
              <a:rPr lang="en-US" altLang="en-US">
                <a:latin typeface="Times New Roman" pitchFamily="18" charset="0"/>
              </a:rPr>
              <a:pPr/>
              <a:t>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BC44020-8951-4366-BBE6-FF0E5B9694B8}" type="slidenum">
              <a:rPr lang="en-US" altLang="en-US">
                <a:latin typeface="Times New Roman" pitchFamily="18" charset="0"/>
              </a:rPr>
              <a:pPr/>
              <a:t>14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Times New Roman" pitchFamily="18" charset="0"/>
              </a:rPr>
              <a:t>Ignorance (Ostrich Method).. Performance / Speed &gt; Correctness (extra code).. Windows stuck but does not add extra code</a:t>
            </a:r>
          </a:p>
          <a:p>
            <a:r>
              <a:rPr lang="en-US" altLang="en-US" b="1" dirty="0">
                <a:latin typeface="Times New Roman" pitchFamily="18" charset="0"/>
              </a:rPr>
              <a:t>Prevention</a:t>
            </a:r>
          </a:p>
          <a:p>
            <a:r>
              <a:rPr lang="en-US" altLang="en-US" b="1" dirty="0">
                <a:latin typeface="Times New Roman" pitchFamily="18" charset="0"/>
              </a:rPr>
              <a:t>Avoidance</a:t>
            </a:r>
          </a:p>
          <a:p>
            <a:r>
              <a:rPr lang="en-US" altLang="en-US" dirty="0">
                <a:latin typeface="Times New Roman" pitchFamily="18" charset="0"/>
              </a:rPr>
              <a:t>Detection and Recovery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C1E75785-0EF4-4EAC-87DC-76A85A18C363}" type="slidenum">
              <a:rPr lang="en-US" altLang="en-US">
                <a:latin typeface="Times New Roman" pitchFamily="18" charset="0"/>
              </a:rPr>
              <a:pPr/>
              <a:t>15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Times New Roman" pitchFamily="18" charset="0"/>
              </a:rPr>
              <a:t>OS E SECTION FROM HERE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37E10A8-ED10-4D22-996A-54CBE3C266F9}" type="slidenum">
              <a:rPr lang="en-US" altLang="en-US">
                <a:latin typeface="Times New Roman" pitchFamily="18" charset="0"/>
              </a:rPr>
              <a:pPr/>
              <a:t>16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D" dirty="0"/>
              <a:t>Can not request a lower rank/numbered resource</a:t>
            </a:r>
          </a:p>
          <a:p>
            <a:endParaRPr lang="en-BD" dirty="0"/>
          </a:p>
          <a:p>
            <a:endParaRPr lang="en-BD" dirty="0"/>
          </a:p>
          <a:p>
            <a:r>
              <a:rPr lang="en-BD" dirty="0"/>
              <a:t>OS B ..will start from here</a:t>
            </a:r>
            <a:r>
              <a:rPr lang="en-US" dirty="0"/>
              <a:t> //not</a:t>
            </a:r>
            <a:endParaRPr lang="en-B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B0FEB-E303-4A4A-A013-42557A45CDD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344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CAA6E046-BB67-4C0D-A133-89274D6D6D5C}" type="slidenum">
              <a:rPr lang="en-US" altLang="en-US">
                <a:latin typeface="Times New Roman" pitchFamily="18" charset="0"/>
              </a:rPr>
              <a:pPr/>
              <a:t>18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Times New Roman" pitchFamily="18" charset="0"/>
              </a:rPr>
              <a:t>1. RAG scheme</a:t>
            </a:r>
          </a:p>
          <a:p>
            <a:r>
              <a:rPr lang="en-US" altLang="en-US" dirty="0">
                <a:latin typeface="Times New Roman" pitchFamily="18" charset="0"/>
              </a:rPr>
              <a:t>2. Bankers Algo</a:t>
            </a:r>
          </a:p>
          <a:p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  <a:p>
            <a:r>
              <a:rPr lang="en-US" altLang="en-US" dirty="0">
                <a:latin typeface="Times New Roman" pitchFamily="18" charset="0"/>
              </a:rPr>
              <a:t>OS E/D SUMMER 21 Starts from here </a:t>
            </a:r>
            <a:r>
              <a:rPr lang="en-US" altLang="en-US">
                <a:latin typeface="Times New Roman" pitchFamily="18" charset="0"/>
              </a:rPr>
              <a:t>(After EID VAC)</a:t>
            </a:r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E5CA5B7-0681-42A5-A56C-0640B3AD7F4B}" type="slidenum">
              <a:rPr lang="en-US" altLang="en-US">
                <a:latin typeface="Times New Roman" pitchFamily="18" charset="0"/>
              </a:rPr>
              <a:pPr/>
              <a:t>19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3F2ACF7-116A-4369-972B-569D17D69894}" type="slidenum">
              <a:rPr lang="en-US" altLang="en-US">
                <a:latin typeface="Times New Roman" pitchFamily="18" charset="0"/>
              </a:rPr>
              <a:pPr/>
              <a:t>20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3F2ACF7-116A-4369-972B-569D17D69894}" type="slidenum">
              <a:rPr lang="en-US" altLang="en-US">
                <a:latin typeface="Times New Roman" pitchFamily="18" charset="0"/>
              </a:rPr>
              <a:pPr/>
              <a:t>21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A,B,C process </a:t>
            </a:r>
          </a:p>
          <a:p>
            <a:r>
              <a:rPr lang="en-GB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Has-&gt; resource already in use/using/holding</a:t>
            </a:r>
          </a:p>
          <a:p>
            <a:r>
              <a:rPr lang="en-GB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Max-&gt;Total number of resources required/needed to finish the whole task</a:t>
            </a:r>
          </a:p>
          <a:p>
            <a:r>
              <a:rPr lang="en-GB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Free-&gt; Available resources / free</a:t>
            </a:r>
          </a:p>
          <a:p>
            <a:endParaRPr lang="en-GB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A---6…6=9… task done A terminated ..return all resources</a:t>
            </a:r>
          </a:p>
          <a:p>
            <a:r>
              <a:rPr lang="en-GB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B---2..2=4.. Task done B terminated.. Return all resources..</a:t>
            </a:r>
          </a:p>
          <a:p>
            <a:r>
              <a:rPr lang="en-GB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C---5…5=7..task done C terminated. Return all resources</a:t>
            </a:r>
          </a:p>
          <a:p>
            <a:r>
              <a:rPr lang="en-GB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Available-3-2=1+4=5-5=0+7=7-6=1+9=10</a:t>
            </a:r>
          </a:p>
          <a:p>
            <a:endParaRPr lang="en-GB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Safe Sequence= B-&gt;C-&gt;A</a:t>
            </a:r>
          </a:p>
          <a:p>
            <a:endParaRPr lang="en-GB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GB" alt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nd</a:t>
            </a:r>
            <a:r>
              <a:rPr lang="en-GB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Sequence=A-&gt;B-&gt;..wrong order.. system is in deadlock</a:t>
            </a:r>
          </a:p>
          <a:p>
            <a:endParaRPr lang="en-GB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had to wait but ultimately all of them got their required resources.. So no deadlock happened ..each process were satisfied ..safe</a:t>
            </a:r>
          </a:p>
          <a:p>
            <a:endParaRPr lang="en-GB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Safe: A sequence (scheduling order) in which each process finish / run till end</a:t>
            </a:r>
          </a:p>
          <a:p>
            <a:r>
              <a:rPr lang="en-GB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Unsafe: Wrong sequence (scheduling order) in which some process stuck/ deadlock happen.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latin typeface="Times New Roman" pitchFamily="18" charset="0"/>
              </a:rPr>
              <a:t>( Figure Source: 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Prof. Firoz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Sherasiya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 Computer Engineering Department of Darshan Institute of Engineering &amp; Technology, Rajkot. )  </a:t>
            </a:r>
          </a:p>
          <a:p>
            <a:endParaRPr lang="en-US" alt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53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DABE580-9B1C-411C-85E8-45CDE8C05540}" type="slidenum">
              <a:rPr lang="en-US" altLang="en-US">
                <a:latin typeface="Times New Roman" pitchFamily="18" charset="0"/>
              </a:rPr>
              <a:pPr/>
              <a:t>22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F515D07-F612-4D54-B65D-BBD3860669B2}" type="slidenum">
              <a:rPr lang="en-US" altLang="en-US">
                <a:latin typeface="Times New Roman" pitchFamily="18" charset="0"/>
              </a:rPr>
              <a:pPr/>
              <a:t>23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Times New Roman" pitchFamily="18" charset="0"/>
              </a:rPr>
              <a:t>Start E section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D" dirty="0"/>
              <a:t>Resource  = First mutex and second mutex</a:t>
            </a:r>
          </a:p>
          <a:p>
            <a:r>
              <a:rPr lang="en-BD" dirty="0"/>
              <a:t>Process/Thread = Thread one and thread two</a:t>
            </a:r>
          </a:p>
          <a:p>
            <a:r>
              <a:rPr lang="en-BD" dirty="0"/>
              <a:t>Thread one = Using first mutex and requesting second mutex</a:t>
            </a:r>
          </a:p>
          <a:p>
            <a:r>
              <a:rPr lang="en-BD" dirty="0"/>
              <a:t>Thread two = Using second mutex and requesting first mutex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B0FEB-E303-4A4A-A013-42557A45CDD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90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1F927EC7-5A55-4959-8E09-70BBEF3F2CEE}" type="slidenum">
              <a:rPr lang="en-US" altLang="en-US">
                <a:latin typeface="Times New Roman" pitchFamily="18" charset="0"/>
              </a:rPr>
              <a:pPr/>
              <a:t>24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034B175B-CE24-4313-8267-E986754352F7}" type="slidenum">
              <a:rPr lang="en-US" altLang="en-US">
                <a:latin typeface="Times New Roman" pitchFamily="18" charset="0"/>
              </a:rPr>
              <a:pPr/>
              <a:t>25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0C73121F-DA0C-4D15-B351-FFBCB59ED606}" type="slidenum">
              <a:rPr lang="en-US" altLang="en-US">
                <a:latin typeface="Times New Roman" pitchFamily="18" charset="0"/>
              </a:rPr>
              <a:pPr/>
              <a:t>26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3438F27-4A64-420B-BC90-93484189CACD}" type="slidenum">
              <a:rPr lang="en-US" altLang="en-US">
                <a:latin typeface="Times New Roman" pitchFamily="18" charset="0"/>
              </a:rPr>
              <a:pPr/>
              <a:t>27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Times New Roman" pitchFamily="18" charset="0"/>
              </a:rPr>
              <a:t>If Claim edge to request edge does not create a cycle then all the requests can be granted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3438F27-4A64-420B-BC90-93484189CACD}" type="slidenum">
              <a:rPr lang="en-US" altLang="en-US">
                <a:latin typeface="Times New Roman" pitchFamily="18" charset="0"/>
              </a:rPr>
              <a:pPr/>
              <a:t>28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Times New Roman" pitchFamily="18" charset="0"/>
              </a:rPr>
              <a:t>Check Request of each process with the available resources and try to fulfill any request. </a:t>
            </a:r>
          </a:p>
          <a:p>
            <a:endParaRPr lang="en-US" altLang="en-US" dirty="0">
              <a:latin typeface="Times New Roman" pitchFamily="18" charset="0"/>
            </a:endParaRPr>
          </a:p>
          <a:p>
            <a:r>
              <a:rPr lang="en-US" altLang="en-US" dirty="0">
                <a:latin typeface="Times New Roman" pitchFamily="18" charset="0"/>
              </a:rPr>
              <a:t>P1 request (0,1)</a:t>
            </a:r>
          </a:p>
          <a:p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  <a:p>
            <a:r>
              <a:rPr lang="en-US" altLang="en-US" dirty="0">
                <a:latin typeface="Times New Roman" pitchFamily="18" charset="0"/>
              </a:rPr>
              <a:t>P2 request (1,0)</a:t>
            </a:r>
          </a:p>
          <a:p>
            <a:r>
              <a:rPr lang="en-US" altLang="en-US" dirty="0">
                <a:latin typeface="Times New Roman" pitchFamily="18" charset="0"/>
              </a:rPr>
              <a:t>Available (0,0)</a:t>
            </a:r>
          </a:p>
          <a:p>
            <a:r>
              <a:rPr lang="en-US" altLang="en-US" dirty="0">
                <a:latin typeface="Times New Roman" pitchFamily="18" charset="0"/>
              </a:rPr>
              <a:t>System can not fulfill request of P1, P2</a:t>
            </a:r>
          </a:p>
        </p:txBody>
      </p:sp>
    </p:spTree>
    <p:extLst>
      <p:ext uri="{BB962C8B-B14F-4D97-AF65-F5344CB8AC3E}">
        <p14:creationId xmlns:p14="http://schemas.microsoft.com/office/powerpoint/2010/main" val="19543570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3438F27-4A64-420B-BC90-93484189CACD}" type="slidenum">
              <a:rPr lang="en-US" altLang="en-US">
                <a:latin typeface="Times New Roman" pitchFamily="18" charset="0"/>
              </a:rPr>
              <a:pPr/>
              <a:t>29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BD" dirty="0"/>
              <a:t>So, No deadlock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BD" dirty="0"/>
              <a:t>RAG -&gt; Cycle -&gt; Always deadlock if single instacne resources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BD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BD" dirty="0"/>
              <a:t>Available resource (0,0).. (1,0)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BD" dirty="0"/>
              <a:t>P1 (0,0) (Done)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BD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BD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BD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BD" dirty="0"/>
              <a:t>P2 (0,0) (Done)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BD" dirty="0"/>
              <a:t>P3 (1,1) (Done)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BD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BD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Safe S</a:t>
            </a:r>
            <a:r>
              <a:rPr lang="en-BD" dirty="0"/>
              <a:t>equence: P1-&gt; P2-&gt;P3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BD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Safe S</a:t>
            </a:r>
            <a:r>
              <a:rPr lang="en-BD" dirty="0"/>
              <a:t>equence: P2 -&gt; P1 -&gt; P3</a:t>
            </a:r>
          </a:p>
        </p:txBody>
      </p:sp>
    </p:spTree>
    <p:extLst>
      <p:ext uri="{BB962C8B-B14F-4D97-AF65-F5344CB8AC3E}">
        <p14:creationId xmlns:p14="http://schemas.microsoft.com/office/powerpoint/2010/main" val="5604509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3438F27-4A64-420B-BC90-93484189CACD}" type="slidenum">
              <a:rPr lang="en-US" altLang="en-US">
                <a:latin typeface="Times New Roman" pitchFamily="18" charset="0"/>
              </a:rPr>
              <a:pPr/>
              <a:t>30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BD" dirty="0"/>
          </a:p>
        </p:txBody>
      </p:sp>
    </p:spTree>
    <p:extLst>
      <p:ext uri="{BB962C8B-B14F-4D97-AF65-F5344CB8AC3E}">
        <p14:creationId xmlns:p14="http://schemas.microsoft.com/office/powerpoint/2010/main" val="1817105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86570DDE-AF27-45E5-AB9E-7E124A94F065}" type="slidenum">
              <a:rPr lang="en-US" altLang="en-US">
                <a:latin typeface="Times New Roman" pitchFamily="18" charset="0"/>
              </a:rPr>
              <a:pPr/>
              <a:t>31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A9D0C13-0918-4C3C-B085-984ADFDB9E3A}" type="slidenum">
              <a:rPr lang="en-US" altLang="en-US">
                <a:latin typeface="Times New Roman" pitchFamily="18" charset="0"/>
              </a:rPr>
              <a:pPr/>
              <a:t>32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/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Allocation</a:t>
            </a:r>
            <a:r>
              <a:rPr lang="en-GB" sz="1200" b="0" i="0" u="none" strike="noStrike" kern="1200" baseline="-250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specifies the resources currently allocated to process P</a:t>
            </a:r>
            <a:r>
              <a:rPr lang="en-GB" sz="1200" b="0" i="0" u="none" strike="noStrike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</a:t>
            </a:r>
            <a:r>
              <a:rPr lang="en-GB" sz="1200" b="0" i="0" u="none" strike="noStrike" kern="1200" baseline="-250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specifies the additional resources that process P</a:t>
            </a:r>
            <a:r>
              <a:rPr lang="en-GB" sz="1200" b="0" i="0" u="none" strike="noStrike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may still request to complete its task.</a:t>
            </a:r>
          </a:p>
          <a:p>
            <a:pPr fontAlgn="base"/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Banker’s algorithm consists of Safety algorithm and Resource request algorithm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738ACCF-FB44-494C-BB19-F540D5E326A5}" type="slidenum">
              <a:rPr lang="en-US" altLang="en-US">
                <a:latin typeface="Times New Roman" pitchFamily="18" charset="0"/>
              </a:rPr>
              <a:pPr/>
              <a:t>33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Now, both threads are in wait state, waiting for each other to release locks. </a:t>
            </a:r>
          </a:p>
          <a:p>
            <a:pPr fontAlgn="base"/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there is a race around condition that who will release the lock first.</a:t>
            </a:r>
          </a:p>
          <a:p>
            <a:pPr fontAlgn="base"/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none of them is ready to release lock, so this is the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DeadLock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condition.</a:t>
            </a:r>
          </a:p>
          <a:p>
            <a:pPr fontAlgn="base"/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run this kind of program, it will be look like execution is paused.</a:t>
            </a:r>
          </a:p>
          <a:p>
            <a:pPr fontAlgn="base"/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(Figure and Text Curtesy: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geeksforgeeks.org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B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B0FEB-E303-4A4A-A013-42557A45CDD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395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6ADD055-303E-49D7-BAD3-638E0CAF8716}" type="slidenum">
              <a:rPr lang="en-US" altLang="en-US">
                <a:latin typeface="Times New Roman" pitchFamily="18" charset="0"/>
              </a:rPr>
              <a:pPr/>
              <a:t>34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DF7DF85-CECB-4738-9B7C-499C8EC3F2C0}" type="slidenum">
              <a:rPr lang="en-US" altLang="en-US">
                <a:latin typeface="Times New Roman" pitchFamily="18" charset="0"/>
              </a:rPr>
              <a:pPr/>
              <a:t>35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i="1" u="sng" dirty="0"/>
              <a:t>OS E/D SUMMER WILL START FROM HERE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endParaRPr lang="en-US" altLang="en-US" i="1" u="sng" dirty="0"/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endParaRPr lang="en-US" altLang="en-US" i="1" u="sng" dirty="0"/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i="1" u="sng" dirty="0"/>
              <a:t>Need</a:t>
            </a:r>
            <a:endParaRPr lang="en-US" altLang="en-US" u="sng" dirty="0"/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              </a:t>
            </a:r>
            <a:r>
              <a:rPr lang="en-US" altLang="en-US" i="1" dirty="0"/>
              <a:t>ABC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0	</a:t>
            </a:r>
            <a:r>
              <a:rPr lang="en-US" altLang="en-US" dirty="0"/>
              <a:t>7 4 3 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1	</a:t>
            </a:r>
            <a:r>
              <a:rPr lang="en-US" altLang="en-US" dirty="0"/>
              <a:t>1 2 2 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	6 0 0 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3</a:t>
            </a:r>
            <a:r>
              <a:rPr lang="en-US" altLang="en-US" dirty="0"/>
              <a:t>	0 1 1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4</a:t>
            </a:r>
            <a:r>
              <a:rPr lang="en-US" altLang="en-US" dirty="0"/>
              <a:t>	4 3 1 </a:t>
            </a:r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  <a:p>
            <a:r>
              <a:rPr lang="en-US" altLang="en-US" dirty="0">
                <a:latin typeface="Times New Roman" pitchFamily="18" charset="0"/>
              </a:rPr>
              <a:t>Need Matrix ?  Max-</a:t>
            </a:r>
            <a:r>
              <a:rPr lang="en-US" altLang="en-US" dirty="0" err="1">
                <a:latin typeface="Times New Roman" pitchFamily="18" charset="0"/>
              </a:rPr>
              <a:t>Alloc</a:t>
            </a:r>
            <a:endParaRPr lang="en-US" altLang="en-US" dirty="0">
              <a:latin typeface="Times New Roman" pitchFamily="18" charset="0"/>
            </a:endParaRPr>
          </a:p>
          <a:p>
            <a:r>
              <a:rPr lang="en-US" altLang="en-US" dirty="0">
                <a:latin typeface="Times New Roman" pitchFamily="18" charset="0"/>
              </a:rPr>
              <a:t>Is it safe state ?</a:t>
            </a:r>
          </a:p>
          <a:p>
            <a:r>
              <a:rPr lang="en-US" altLang="en-US" dirty="0">
                <a:latin typeface="Times New Roman" pitchFamily="18" charset="0"/>
              </a:rPr>
              <a:t>If yes then find safe sequence..</a:t>
            </a:r>
          </a:p>
          <a:p>
            <a:endParaRPr lang="en-US" altLang="en-US" dirty="0">
              <a:latin typeface="Times New Roman" pitchFamily="18" charset="0"/>
            </a:endParaRPr>
          </a:p>
          <a:p>
            <a:r>
              <a:rPr lang="en-US" altLang="en-US" dirty="0">
                <a:latin typeface="Times New Roman" pitchFamily="18" charset="0"/>
              </a:rPr>
              <a:t>Total </a:t>
            </a:r>
            <a:r>
              <a:rPr lang="en-US" altLang="en-US" dirty="0" err="1">
                <a:latin typeface="Times New Roman" pitchFamily="18" charset="0"/>
              </a:rPr>
              <a:t>infor</a:t>
            </a:r>
            <a:r>
              <a:rPr lang="en-US" altLang="en-US" dirty="0">
                <a:latin typeface="Times New Roman" pitchFamily="18" charset="0"/>
              </a:rPr>
              <a:t> resource and instances – allocation total = available 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BD97C4E-DFD2-4790-A2D1-32C84BF8E996}" type="slidenum">
              <a:rPr lang="en-US" altLang="en-US">
                <a:latin typeface="Times New Roman" pitchFamily="18" charset="0"/>
              </a:rPr>
              <a:pPr/>
              <a:t>36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0" dirty="0"/>
              <a:t>//Available resource A(3) B(3) C(2) – 1 2 2 = 2 1 0 + 3 2 2 = 5 3 2 – 0 1 1 = 5 2 1 + 2 2 2 = 7 4 3- 4 3 1 = 3 1 2 + 4 3 3 = 7 4 5 – 7 4 3 = 0 0 2 + 7 5 3 = 7 5 5-6 0 0 = 1 5 5+ 9 0 2 = 10 5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A B 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3 3 2 (Available)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1 2 2 (P1)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2 1 0 (Available)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3 2 2 (P1 is leaving and releasing all its resources to the system)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5 3 2 (Available after P1 leaves the system)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0 1 1 (P3)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5 2 1 (Available)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2 2 2 (P3 is leaving and releasing all its resources to the system)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7 4 3 (Available)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7 4 3 (P0)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0 0 0 (Available)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7 5 3 (P0 is leaving and releasing all its resources to the system)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7 5 3 (Available)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6 0 0 (P2)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1 5 3 (Available)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9 0 2(P2 is leaving and releasing all its resources to the system)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10 5 5 (Available)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4 3 1 (P4)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6 2 4 (Available)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4 3 3 (P4 is leaving and releasing all its resources to the system)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10 5 7 (Final Available)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Safe sequence= </a:t>
            </a:r>
            <a:r>
              <a:rPr lang="en-US" altLang="en-US" b="1" dirty="0"/>
              <a:t>P1, P3, P0, P2, P4 (possible safe sequence 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Available Resources  332-122=210+322=532-011=521+222=743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r>
              <a:rPr lang="en-US" altLang="en-US" dirty="0">
                <a:latin typeface="Times New Roman" pitchFamily="18" charset="0"/>
              </a:rPr>
              <a:t>Safe Sequence: </a:t>
            </a:r>
            <a:r>
              <a:rPr lang="en-US" altLang="en-US" b="1" dirty="0">
                <a:latin typeface="Times New Roman" pitchFamily="18" charset="0"/>
              </a:rPr>
              <a:t>P1 -&gt; P3 -&gt; P4-&gt;P0 -&gt;P2</a:t>
            </a:r>
          </a:p>
          <a:p>
            <a:endParaRPr lang="en-US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078BE96-FC46-43A0-95CA-C69EB0CEA9D1}" type="slidenum">
              <a:rPr lang="en-US" altLang="en-US">
                <a:latin typeface="Times New Roman" pitchFamily="18" charset="0"/>
              </a:rPr>
              <a:pPr/>
              <a:t>37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Times New Roman" pitchFamily="18" charset="0"/>
              </a:rPr>
              <a:t>Can request (1, 0 , 2) by P1 be granted immediately?</a:t>
            </a:r>
          </a:p>
          <a:p>
            <a:endParaRPr lang="en-US" altLang="en-US" dirty="0">
              <a:latin typeface="Times New Roman" pitchFamily="18" charset="0"/>
            </a:endParaRPr>
          </a:p>
          <a:p>
            <a:r>
              <a:rPr lang="en-US" altLang="en-US" dirty="0">
                <a:latin typeface="Times New Roman" pitchFamily="18" charset="0"/>
              </a:rPr>
              <a:t>Available = Available - Request  3 3 2 – 1 0 2 = 2 3 0</a:t>
            </a:r>
          </a:p>
          <a:p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  <a:p>
            <a:r>
              <a:rPr lang="en-US" altLang="en-US" dirty="0">
                <a:latin typeface="Times New Roman" pitchFamily="18" charset="0"/>
              </a:rPr>
              <a:t>Allocation = Allocation + Request  2 0 0 + 1 0 2 = 3 0 2 (P1)</a:t>
            </a:r>
          </a:p>
          <a:p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  <a:p>
            <a:r>
              <a:rPr lang="en-US" altLang="en-US" dirty="0">
                <a:latin typeface="Times New Roman" pitchFamily="18" charset="0"/>
              </a:rPr>
              <a:t>Need = Need – Request  1 2 2 – 1 0 2 = 0 2 0</a:t>
            </a:r>
          </a:p>
          <a:p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  <a:p>
            <a:r>
              <a:rPr lang="en-US" altLang="en-US" dirty="0">
                <a:latin typeface="Times New Roman" pitchFamily="18" charset="0"/>
              </a:rPr>
              <a:t>2 3 0 – 0 2 0 = 2 1 0+3 2 2 = 5 3 2</a:t>
            </a:r>
          </a:p>
          <a:p>
            <a:endParaRPr lang="en-US" altLang="en-US" dirty="0">
              <a:latin typeface="Times New Roman" pitchFamily="18" charset="0"/>
            </a:endParaRPr>
          </a:p>
          <a:p>
            <a:r>
              <a:rPr lang="en-US" altLang="en-US" dirty="0">
                <a:latin typeface="Times New Roman" pitchFamily="18" charset="0"/>
              </a:rPr>
              <a:t>Safe sequence : P1 - &gt; P3…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CA02ED7-2857-4803-A345-8CD913A2E1AE}" type="slidenum">
              <a:rPr lang="en-US" altLang="en-US">
                <a:latin typeface="Times New Roman" pitchFamily="18" charset="0"/>
              </a:rPr>
              <a:pPr/>
              <a:t>38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err="1">
                <a:latin typeface="Times New Roman" pitchFamily="18" charset="0"/>
              </a:rPr>
              <a:t>Upto</a:t>
            </a:r>
            <a:r>
              <a:rPr lang="en-US" altLang="en-US" dirty="0">
                <a:latin typeface="Times New Roman" pitchFamily="18" charset="0"/>
              </a:rPr>
              <a:t> this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CF59732B-04D9-4060-8E9C-FFFCDD9770BD}" type="slidenum">
              <a:rPr lang="en-US" altLang="en-US">
                <a:latin typeface="Times New Roman" pitchFamily="18" charset="0"/>
              </a:rPr>
              <a:pPr/>
              <a:t>39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D730E13E-EDBE-4B5F-BE27-C67266E09419}" type="slidenum">
              <a:rPr lang="en-US" altLang="en-US">
                <a:latin typeface="Times New Roman" pitchFamily="18" charset="0"/>
              </a:rPr>
              <a:pPr/>
              <a:t>40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B39CF66-2C7E-4384-BA01-8A7045786600}" type="slidenum">
              <a:rPr lang="en-US" altLang="en-US">
                <a:latin typeface="Times New Roman" pitchFamily="18" charset="0"/>
              </a:rPr>
              <a:pPr/>
              <a:t>41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F500A43-10D6-426A-9B89-85ABD03B059C}" type="slidenum">
              <a:rPr lang="en-US" altLang="en-US">
                <a:latin typeface="Times New Roman" pitchFamily="18" charset="0"/>
              </a:rPr>
              <a:pPr/>
              <a:t>42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8976C054-E781-4A5B-8BA3-36098FA503B4}" type="slidenum">
              <a:rPr lang="en-US" altLang="en-US">
                <a:latin typeface="Times New Roman" pitchFamily="18" charset="0"/>
              </a:rPr>
              <a:pPr/>
              <a:t>43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8ABA5EAF-DAA8-419D-B99B-7556C0BC7AA1}" type="slidenum">
              <a:rPr lang="en-US" altLang="en-US">
                <a:latin typeface="Times New Roman" pitchFamily="18" charset="0"/>
              </a:rPr>
              <a:pPr/>
              <a:t>8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70B1366-2AA2-4566-B055-32B07E9B19B1}" type="slidenum">
              <a:rPr lang="en-US" altLang="en-US">
                <a:latin typeface="Times New Roman" pitchFamily="18" charset="0"/>
              </a:rPr>
              <a:pPr/>
              <a:t>44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89CE3F77-2DF8-42DC-A778-FE27A07B38F3}" type="slidenum">
              <a:rPr lang="en-US" altLang="en-US">
                <a:latin typeface="Times New Roman" pitchFamily="18" charset="0"/>
              </a:rPr>
              <a:pPr/>
              <a:t>45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1414FA2C-1EAD-4C1F-BFBA-E46F7F78E5F8}" type="slidenum">
              <a:rPr lang="en-US" altLang="en-US">
                <a:latin typeface="Times New Roman" pitchFamily="18" charset="0"/>
              </a:rPr>
              <a:pPr/>
              <a:t>46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B7DC0428-D64B-4F2D-B489-070C342BFE6B}" type="slidenum">
              <a:rPr lang="en-US" altLang="en-US">
                <a:latin typeface="Times New Roman" pitchFamily="18" charset="0"/>
              </a:rPr>
              <a:pPr/>
              <a:t>47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1A029920-CE8D-4C62-97FC-DBE1D6706D67}" type="slidenum">
              <a:rPr lang="en-US" altLang="en-US">
                <a:latin typeface="Times New Roman" pitchFamily="18" charset="0"/>
              </a:rPr>
              <a:pPr/>
              <a:t>48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89731142-78BF-4090-8EF1-EE51CC9C3F2A}" type="slidenum">
              <a:rPr lang="en-US" altLang="en-US">
                <a:latin typeface="Times New Roman" pitchFamily="18" charset="0"/>
              </a:rPr>
              <a:pPr/>
              <a:t>9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latin typeface="Times New Roman" pitchFamily="18" charset="0"/>
              </a:rPr>
              <a:t>UPTO THIS SLIDE E SUMMER 21</a:t>
            </a:r>
          </a:p>
          <a:p>
            <a:endParaRPr lang="en-B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B0FEB-E303-4A4A-A013-42557A45CDD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44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251066A-4A1B-463B-9E0B-48D0A46EB28D}" type="slidenum">
              <a:rPr lang="en-US" altLang="en-US">
                <a:latin typeface="Times New Roman" pitchFamily="18" charset="0"/>
              </a:rPr>
              <a:pPr/>
              <a:t>11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Times New Roman" pitchFamily="18" charset="0"/>
              </a:rPr>
              <a:t>T1 using R2 requesting R1</a:t>
            </a:r>
          </a:p>
          <a:p>
            <a:r>
              <a:rPr lang="en-US" altLang="en-US" dirty="0">
                <a:latin typeface="Times New Roman" pitchFamily="18" charset="0"/>
              </a:rPr>
              <a:t>T2 using R2 R1 requesting R3</a:t>
            </a:r>
          </a:p>
          <a:p>
            <a:r>
              <a:rPr lang="en-US" altLang="en-US" dirty="0">
                <a:latin typeface="Times New Roman" pitchFamily="18" charset="0"/>
              </a:rPr>
              <a:t>T3 using R3 requesting R2</a:t>
            </a:r>
          </a:p>
          <a:p>
            <a:endParaRPr lang="en-US" altLang="en-US" dirty="0">
              <a:latin typeface="Times New Roman" pitchFamily="18" charset="0"/>
            </a:endParaRPr>
          </a:p>
          <a:p>
            <a:endParaRPr lang="en-US" altLang="en-US" dirty="0">
              <a:latin typeface="Times New Roman" pitchFamily="18" charset="0"/>
            </a:endParaRPr>
          </a:p>
          <a:p>
            <a:r>
              <a:rPr lang="en-US" altLang="en-US" dirty="0">
                <a:latin typeface="Times New Roman" pitchFamily="18" charset="0"/>
              </a:rPr>
              <a:t>So deadlock situation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98AAA2C7-D39D-45C1-92AE-A9F7C46E5FAE}" type="slidenum">
              <a:rPr lang="en-US" altLang="en-US">
                <a:latin typeface="Times New Roman" pitchFamily="18" charset="0"/>
              </a:rPr>
              <a:pPr/>
              <a:t>12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Times New Roman" pitchFamily="18" charset="0"/>
              </a:rPr>
              <a:t>T2 is holding / using one instance of R1</a:t>
            </a:r>
          </a:p>
          <a:p>
            <a:r>
              <a:rPr lang="en-US" altLang="en-US" dirty="0">
                <a:latin typeface="Times New Roman" pitchFamily="18" charset="0"/>
              </a:rPr>
              <a:t>T4 is holding / using one instance of R2</a:t>
            </a:r>
          </a:p>
          <a:p>
            <a:endParaRPr lang="en-US" altLang="en-US" dirty="0">
              <a:latin typeface="Times New Roman" pitchFamily="18" charset="0"/>
            </a:endParaRPr>
          </a:p>
          <a:p>
            <a:r>
              <a:rPr lang="en-US" altLang="en-US" dirty="0">
                <a:latin typeface="Times New Roman" pitchFamily="18" charset="0"/>
              </a:rPr>
              <a:t>Are T2 and T4 requesting for any other resources? No.. So, both T2 and T4 can be removed/ finished their task</a:t>
            </a:r>
          </a:p>
          <a:p>
            <a:r>
              <a:rPr lang="en-US" altLang="en-US" dirty="0">
                <a:latin typeface="Times New Roman" pitchFamily="18" charset="0"/>
              </a:rPr>
              <a:t>R1 and R2 each will gain one additional resource </a:t>
            </a:r>
          </a:p>
          <a:p>
            <a:r>
              <a:rPr lang="en-US" altLang="en-US" dirty="0">
                <a:latin typeface="Times New Roman" pitchFamily="18" charset="0"/>
              </a:rPr>
              <a:t>T1 and T3 will get their desired resources.. </a:t>
            </a:r>
          </a:p>
          <a:p>
            <a:r>
              <a:rPr lang="en-US" altLang="en-US" dirty="0">
                <a:latin typeface="Times New Roman" pitchFamily="18" charset="0"/>
              </a:rPr>
              <a:t>No deadlock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63A9ADE-D565-459D-9892-36FBC0C7B2F9}" type="slidenum">
              <a:rPr lang="en-US" altLang="en-US">
                <a:latin typeface="Times New Roman" pitchFamily="18" charset="0"/>
              </a:rPr>
              <a:pPr/>
              <a:t>13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Deadlocks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2209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567650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/>
              <a:t>Resource Allocation Graph Example</a:t>
            </a:r>
            <a:endParaRPr lang="en-US" dirty="0"/>
          </a:p>
        </p:txBody>
      </p:sp>
      <p:pic>
        <p:nvPicPr>
          <p:cNvPr id="91139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308" y="2043330"/>
            <a:ext cx="2497137" cy="369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11A4819-5B96-1944-9989-98383A8F591A}"/>
              </a:ext>
            </a:extLst>
          </p:cNvPr>
          <p:cNvSpPr/>
          <p:nvPr/>
        </p:nvSpPr>
        <p:spPr>
          <a:xfrm>
            <a:off x="223554" y="2345908"/>
            <a:ext cx="604992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/>
              <a:t>One instance of R1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/>
              <a:t>Two instances of R2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/>
              <a:t>One instance of R3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/>
              <a:t>Three instance of R4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/>
              <a:t>T1 holds one instance of R2 and is waiting for an instance of R1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/>
              <a:t>T2 holds one instance of R1, one instance of R2, and is waiting for an instance of R3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/>
              <a:t>T3 is holds one instance of R3</a:t>
            </a:r>
          </a:p>
        </p:txBody>
      </p:sp>
    </p:spTree>
    <p:extLst>
      <p:ext uri="{BB962C8B-B14F-4D97-AF65-F5344CB8AC3E}">
        <p14:creationId xmlns:p14="http://schemas.microsoft.com/office/powerpoint/2010/main" val="236035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sz="3600" dirty="0"/>
              <a:t>Resource Allocation Graph With A Deadlock</a:t>
            </a:r>
          </a:p>
        </p:txBody>
      </p:sp>
      <p:pic>
        <p:nvPicPr>
          <p:cNvPr id="17410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403" y="1861690"/>
            <a:ext cx="3040628" cy="4495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8424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Graph With A Cycle But </a:t>
            </a:r>
            <a:r>
              <a:rPr lang="en-US" altLang="en-US" dirty="0">
                <a:solidFill>
                  <a:srgbClr val="FF0000"/>
                </a:solidFill>
              </a:rPr>
              <a:t>No Deadlock</a:t>
            </a:r>
          </a:p>
        </p:txBody>
      </p:sp>
      <p:pic>
        <p:nvPicPr>
          <p:cNvPr id="19458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762" y="1862321"/>
            <a:ext cx="3494087" cy="446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3187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/>
              <a:t>Basic Facts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33183"/>
            <a:ext cx="8484056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If graph contains no cycles </a:t>
            </a:r>
            <a:r>
              <a:rPr lang="en-US" altLang="en-US" dirty="0">
                <a:sym typeface="Symbol" pitchFamily="18" charset="2"/>
              </a:rPr>
              <a:t> no deadlock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>
                <a:sym typeface="Symbol" pitchFamily="18" charset="2"/>
              </a:rPr>
              <a:t>If graph contains a cycle 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>
                <a:sym typeface="Symbol" pitchFamily="18" charset="2"/>
              </a:rPr>
              <a:t>if only one instance per resource type, then deadlock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>
                <a:sym typeface="Symbol" pitchFamily="18" charset="2"/>
              </a:rPr>
              <a:t>if several instances per resource type, possibility of deadlock</a:t>
            </a:r>
          </a:p>
        </p:txBody>
      </p:sp>
    </p:spTree>
    <p:extLst>
      <p:ext uri="{BB962C8B-B14F-4D97-AF65-F5344CB8AC3E}">
        <p14:creationId xmlns:p14="http://schemas.microsoft.com/office/powerpoint/2010/main" val="1403653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Methods for Handling Deadlocks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83287"/>
            <a:ext cx="8574087" cy="39925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Ensure that the system will </a:t>
            </a:r>
            <a:r>
              <a:rPr lang="en-US" altLang="en-US" b="1" i="1" dirty="0">
                <a:solidFill>
                  <a:srgbClr val="FF0066"/>
                </a:solidFill>
              </a:rPr>
              <a:t>never</a:t>
            </a:r>
            <a:r>
              <a:rPr lang="en-US" altLang="en-US" dirty="0"/>
              <a:t> enter a deadlock state: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>
                <a:solidFill>
                  <a:srgbClr val="FF0000"/>
                </a:solidFill>
              </a:rPr>
              <a:t>Deadlock prevention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>
                <a:solidFill>
                  <a:srgbClr val="FF0000"/>
                </a:solidFill>
              </a:rPr>
              <a:t>Deadlock avoidance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Allow the system to enter a deadlock state and then recover (Detection and recovery)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Ignore the problem and pretend that deadlocks never occur in the system. (ignorance)</a:t>
            </a:r>
          </a:p>
        </p:txBody>
      </p:sp>
    </p:spTree>
    <p:extLst>
      <p:ext uri="{BB962C8B-B14F-4D97-AF65-F5344CB8AC3E}">
        <p14:creationId xmlns:p14="http://schemas.microsoft.com/office/powerpoint/2010/main" val="3564910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/>
              <a:t>Deadlock Prevention</a:t>
            </a:r>
          </a:p>
        </p:txBody>
      </p:sp>
      <p:sp>
        <p:nvSpPr>
          <p:cNvPr id="25602" name="Rectangle 1027"/>
          <p:cNvSpPr>
            <a:spLocks noGrp="1" noChangeArrowheads="1"/>
          </p:cNvSpPr>
          <p:nvPr>
            <p:ph idx="1"/>
          </p:nvPr>
        </p:nvSpPr>
        <p:spPr>
          <a:xfrm>
            <a:off x="284163" y="2283912"/>
            <a:ext cx="8574087" cy="39925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b="1" dirty="0"/>
              <a:t>Mutual Exclusion</a:t>
            </a:r>
            <a:r>
              <a:rPr lang="en-US" altLang="en-US" dirty="0"/>
              <a:t> – not required for sharable resources (e.g., read-only files); must hold for non-sharable resources</a:t>
            </a:r>
          </a:p>
          <a:p>
            <a:pPr>
              <a:buFont typeface="Wingdings" pitchFamily="2" charset="2"/>
              <a:buChar char="q"/>
            </a:pPr>
            <a:r>
              <a:rPr lang="en-US" altLang="en-US" b="1" dirty="0"/>
              <a:t>Hold and Wait</a:t>
            </a:r>
            <a:r>
              <a:rPr lang="en-US" altLang="en-US" dirty="0"/>
              <a:t> – must guarantee that whenever a process requests a resource, it does not hold any other resources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Require process to request and be allocated all its resources before it begins execution, or allow process to request resources only when the process has none allocated to it.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>
                <a:solidFill>
                  <a:srgbClr val="FF0000"/>
                </a:solidFill>
              </a:rPr>
              <a:t>Low resource utilization; starvation possible</a:t>
            </a:r>
          </a:p>
        </p:txBody>
      </p:sp>
      <p:sp>
        <p:nvSpPr>
          <p:cNvPr id="25603" name="Text Box 1028"/>
          <p:cNvSpPr txBox="1">
            <a:spLocks noChangeArrowheads="1"/>
          </p:cNvSpPr>
          <p:nvPr/>
        </p:nvSpPr>
        <p:spPr bwMode="auto">
          <a:xfrm>
            <a:off x="284163" y="1805857"/>
            <a:ext cx="6327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  <a:cs typeface="MS PGothic" pitchFamily="34" charset="-128"/>
              </a:defRPr>
            </a:lvl1pPr>
            <a:lvl2pPr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en-US" dirty="0"/>
              <a:t>Invalidate one of the four necessary conditions for deadlock:</a:t>
            </a:r>
          </a:p>
        </p:txBody>
      </p:sp>
    </p:spTree>
    <p:extLst>
      <p:ext uri="{BB962C8B-B14F-4D97-AF65-F5344CB8AC3E}">
        <p14:creationId xmlns:p14="http://schemas.microsoft.com/office/powerpoint/2010/main" val="3733757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dirty="0"/>
              <a:t>Deadlock Prevention </a:t>
            </a:r>
            <a:r>
              <a:rPr lang="en-US" altLang="en-US" sz="1600" dirty="0">
                <a:solidFill>
                  <a:prstClr val="white"/>
                </a:solidFill>
              </a:rPr>
              <a:t>(cont’d)</a:t>
            </a:r>
            <a:endParaRPr lang="en-US" altLang="en-US" dirty="0"/>
          </a:p>
        </p:txBody>
      </p:sp>
      <p:sp>
        <p:nvSpPr>
          <p:cNvPr id="27650" name="Rectangle 1027"/>
          <p:cNvSpPr>
            <a:spLocks noGrp="1" noChangeArrowheads="1"/>
          </p:cNvSpPr>
          <p:nvPr>
            <p:ph idx="1"/>
          </p:nvPr>
        </p:nvSpPr>
        <p:spPr>
          <a:xfrm>
            <a:off x="284163" y="1933183"/>
            <a:ext cx="8574087" cy="39925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b="1" dirty="0"/>
              <a:t>No Preemption</a:t>
            </a:r>
            <a:r>
              <a:rPr lang="en-US" altLang="en-US" dirty="0"/>
              <a:t> –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If a process that is holding some resources requests another resource that cannot be immediately allocated to it, then all resources currently being held are released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Preempted resources are added to the list of resources for which the process is waiting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Process will be restarted only when it can regain its old resources, as well as the new ones that it is requesting</a:t>
            </a:r>
          </a:p>
          <a:p>
            <a:pPr>
              <a:buFont typeface="Wingdings" pitchFamily="2" charset="2"/>
              <a:buChar char="q"/>
            </a:pPr>
            <a:r>
              <a:rPr lang="en-US" altLang="en-US" b="1" dirty="0"/>
              <a:t>Circular Wait</a:t>
            </a:r>
            <a:r>
              <a:rPr lang="en-US" altLang="en-US" dirty="0"/>
              <a:t> – impose a total ordering of all resource types, and require that </a:t>
            </a:r>
            <a:r>
              <a:rPr lang="en-US" altLang="en-US" dirty="0">
                <a:solidFill>
                  <a:srgbClr val="FF0000"/>
                </a:solidFill>
              </a:rPr>
              <a:t>each process requests resources in an increasing order </a:t>
            </a:r>
            <a:r>
              <a:rPr lang="en-US" altLang="en-US" dirty="0"/>
              <a:t>of enumeration</a:t>
            </a:r>
          </a:p>
        </p:txBody>
      </p:sp>
    </p:spTree>
    <p:extLst>
      <p:ext uri="{BB962C8B-B14F-4D97-AF65-F5344CB8AC3E}">
        <p14:creationId xmlns:p14="http://schemas.microsoft.com/office/powerpoint/2010/main" val="349626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Circular Wait</a:t>
            </a:r>
          </a:p>
        </p:txBody>
      </p:sp>
      <p:sp>
        <p:nvSpPr>
          <p:cNvPr id="92162" name="Content Placeholder 2"/>
          <p:cNvSpPr>
            <a:spLocks noGrp="1"/>
          </p:cNvSpPr>
          <p:nvPr>
            <p:ph idx="1"/>
          </p:nvPr>
        </p:nvSpPr>
        <p:spPr>
          <a:xfrm>
            <a:off x="284163" y="1936750"/>
            <a:ext cx="5457541" cy="39925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Invalidating the circular wait condition is most common.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Simply assign each resource (i.e. </a:t>
            </a:r>
            <a:r>
              <a:rPr lang="en-US" dirty="0" err="1"/>
              <a:t>mutex</a:t>
            </a:r>
            <a:r>
              <a:rPr lang="en-US" dirty="0"/>
              <a:t> locks) a unique number.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Resources must be acquired in order.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If:</a:t>
            </a:r>
            <a:br>
              <a:rPr lang="en-US" dirty="0"/>
            </a:br>
            <a:br>
              <a:rPr lang="en-US" dirty="0"/>
            </a:br>
            <a:r>
              <a:rPr lang="en-US" b="1" dirty="0" err="1">
                <a:latin typeface="Courier New" pitchFamily="49" charset="0"/>
                <a:cs typeface="Courier New" pitchFamily="49" charset="0"/>
              </a:rPr>
              <a:t>first_mutex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1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 err="1">
                <a:latin typeface="Courier New" pitchFamily="49" charset="0"/>
                <a:cs typeface="Courier New" pitchFamily="49" charset="0"/>
              </a:rPr>
              <a:t>second_mutex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5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br>
              <a:rPr lang="en-US" dirty="0"/>
            </a:br>
            <a:r>
              <a:rPr lang="en-US" dirty="0"/>
              <a:t>code for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thread_two</a:t>
            </a:r>
            <a:r>
              <a:rPr lang="en-US" dirty="0"/>
              <a:t> could not be </a:t>
            </a:r>
            <a:br>
              <a:rPr lang="en-US" dirty="0"/>
            </a:br>
            <a:r>
              <a:rPr lang="en-US" dirty="0"/>
              <a:t>written as follows:</a:t>
            </a:r>
          </a:p>
        </p:txBody>
      </p:sp>
      <p:pic>
        <p:nvPicPr>
          <p:cNvPr id="92163" name="Content Placeholder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450" y="2387687"/>
            <a:ext cx="3098800" cy="391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2164" name="Straight Arrow Connector 5"/>
          <p:cNvCxnSpPr>
            <a:cxnSpLocks noChangeShapeType="1"/>
          </p:cNvCxnSpPr>
          <p:nvPr/>
        </p:nvCxnSpPr>
        <p:spPr bwMode="auto">
          <a:xfrm flipV="1">
            <a:off x="2863264" y="5198301"/>
            <a:ext cx="3136703" cy="35292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079302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/>
              <a:t>Deadlock Avoidance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2508554"/>
            <a:ext cx="8574087" cy="39925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Simplest and most useful model requires that each process declare the </a:t>
            </a:r>
            <a:r>
              <a:rPr lang="en-US" altLang="en-US" b="1" i="1" dirty="0"/>
              <a:t>maximum number</a:t>
            </a:r>
            <a:r>
              <a:rPr lang="en-US" altLang="en-US" b="1" dirty="0"/>
              <a:t> </a:t>
            </a:r>
            <a:r>
              <a:rPr lang="en-US" altLang="en-US" dirty="0"/>
              <a:t>of resources of each type that it may need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The deadlock-avoidance algorithm dynamically examines the resource-allocation state to ensure that there can never be a circular-wait condition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Resource-allocation </a:t>
            </a:r>
            <a:r>
              <a:rPr lang="en-US" altLang="en-US" i="1" dirty="0"/>
              <a:t>state</a:t>
            </a:r>
            <a:r>
              <a:rPr lang="en-US" altLang="en-US" dirty="0"/>
              <a:t> is defined by the number of available and allocated resources, and the maximum demands of the processes</a:t>
            </a:r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0" y="1868722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  <a:cs typeface="MS PGothic" pitchFamily="34" charset="-128"/>
              </a:defRPr>
            </a:lvl1pPr>
            <a:lvl2pPr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en-US" dirty="0"/>
              <a:t>Requires that the system has some additional </a:t>
            </a:r>
            <a:r>
              <a:rPr kumimoji="0" lang="en-US" altLang="en-US" b="1" i="1" dirty="0"/>
              <a:t>a priori </a:t>
            </a:r>
            <a:r>
              <a:rPr kumimoji="0" lang="en-US" altLang="en-US" dirty="0"/>
              <a:t>information available</a:t>
            </a:r>
          </a:p>
        </p:txBody>
      </p:sp>
    </p:spTree>
    <p:extLst>
      <p:ext uri="{BB962C8B-B14F-4D97-AF65-F5344CB8AC3E}">
        <p14:creationId xmlns:p14="http://schemas.microsoft.com/office/powerpoint/2010/main" val="531270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/>
              <a:t>Basic Facts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2033391"/>
            <a:ext cx="857408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If a system is in safe state </a:t>
            </a:r>
            <a:r>
              <a:rPr lang="en-US" altLang="en-US" dirty="0">
                <a:sym typeface="Symbol" pitchFamily="18" charset="2"/>
              </a:rPr>
              <a:t> no deadlocks</a:t>
            </a:r>
            <a:br>
              <a:rPr lang="en-US" altLang="en-US" dirty="0">
                <a:sym typeface="Symbol" pitchFamily="18" charset="2"/>
              </a:rPr>
            </a:br>
            <a:endParaRPr lang="en-US" altLang="en-US" dirty="0">
              <a:sym typeface="Symbol" pitchFamily="18" charset="2"/>
            </a:endParaRPr>
          </a:p>
          <a:p>
            <a:pPr>
              <a:buFont typeface="Wingdings" pitchFamily="2" charset="2"/>
              <a:buChar char="q"/>
            </a:pPr>
            <a:r>
              <a:rPr lang="en-US" altLang="en-US" dirty="0">
                <a:sym typeface="Symbol" pitchFamily="18" charset="2"/>
              </a:rPr>
              <a:t>If a system is in unsafe state  possibility of deadlock</a:t>
            </a:r>
            <a:br>
              <a:rPr lang="en-US" altLang="en-US" dirty="0">
                <a:sym typeface="Symbol" pitchFamily="18" charset="2"/>
              </a:rPr>
            </a:br>
            <a:endParaRPr lang="en-US" altLang="en-US" dirty="0">
              <a:sym typeface="Symbol" pitchFamily="18" charset="2"/>
            </a:endParaRPr>
          </a:p>
          <a:p>
            <a:pPr>
              <a:buFont typeface="Wingdings" pitchFamily="2" charset="2"/>
              <a:buChar char="q"/>
            </a:pPr>
            <a:r>
              <a:rPr lang="en-US" altLang="en-US" dirty="0">
                <a:sym typeface="Symbol" pitchFamily="18" charset="2"/>
              </a:rPr>
              <a:t>Avoidance  ensure that a system will never enter an unsafe state.</a:t>
            </a:r>
          </a:p>
        </p:txBody>
      </p:sp>
    </p:spTree>
    <p:extLst>
      <p:ext uri="{BB962C8B-B14F-4D97-AF65-F5344CB8AC3E}">
        <p14:creationId xmlns:p14="http://schemas.microsoft.com/office/powerpoint/2010/main" val="3108158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88656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System Model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Deadlock in Multithreaded Applications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Deadlock Characterization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Methods for Handling Deadlocks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Deadlock Prevention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Deadlock Avoidance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Deadlock Detection 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Recovery from Deadlock 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/>
              <a:t>Safe State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>
          <a:xfrm>
            <a:off x="284162" y="1972908"/>
            <a:ext cx="8574087" cy="39925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When a process requests an available resource, </a:t>
            </a:r>
            <a:r>
              <a:rPr lang="en-US" altLang="en-US" dirty="0">
                <a:solidFill>
                  <a:srgbClr val="FF0000"/>
                </a:solidFill>
              </a:rPr>
              <a:t>system/OS must decide if immediate allocation leaves the system in a safe state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System is in </a:t>
            </a:r>
            <a:r>
              <a:rPr lang="en-US" altLang="en-US" b="1" dirty="0">
                <a:solidFill>
                  <a:srgbClr val="3366FF"/>
                </a:solidFill>
              </a:rPr>
              <a:t>safe state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if there exists a sequence &lt;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, P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, …,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n</a:t>
            </a:r>
            <a:r>
              <a:rPr lang="en-US" altLang="en-US" dirty="0"/>
              <a:t>&gt; of ALL the  processes  in the systems such that  for each P</a:t>
            </a:r>
            <a:r>
              <a:rPr lang="en-US" altLang="en-US" baseline="-25000" dirty="0"/>
              <a:t>i</a:t>
            </a:r>
            <a:r>
              <a:rPr lang="en-US" altLang="en-US" dirty="0"/>
              <a:t>, the resources that P</a:t>
            </a:r>
            <a:r>
              <a:rPr lang="en-US" altLang="en-US" baseline="-25000" dirty="0"/>
              <a:t>i </a:t>
            </a:r>
            <a:r>
              <a:rPr lang="en-US" altLang="en-US" dirty="0"/>
              <a:t>can still request can be satisfied by currently available resources + resources held by all the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, with</a:t>
            </a:r>
            <a:r>
              <a:rPr lang="en-US" altLang="en-US" i="1" dirty="0"/>
              <a:t> j </a:t>
            </a:r>
            <a:r>
              <a:rPr lang="en-US" altLang="en-US" dirty="0"/>
              <a:t>&lt; </a:t>
            </a:r>
            <a:r>
              <a:rPr lang="en-US" altLang="en-US" i="1" dirty="0"/>
              <a:t>I</a:t>
            </a:r>
            <a:endParaRPr lang="en-US" altLang="en-US" dirty="0"/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That is: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If P</a:t>
            </a:r>
            <a:r>
              <a:rPr lang="en-US" altLang="en-US" baseline="-25000" dirty="0"/>
              <a:t>i</a:t>
            </a:r>
            <a:r>
              <a:rPr lang="en-US" altLang="en-US" dirty="0"/>
              <a:t> resource needs are not immediately available, then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dirty="0"/>
              <a:t> can wait until all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</a:t>
            </a:r>
            <a:r>
              <a:rPr lang="en-US" altLang="en-US" dirty="0"/>
              <a:t>have finished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When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is finished,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dirty="0"/>
              <a:t> can obtain needed resources, execute, return allocated resources, and terminate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When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dirty="0"/>
              <a:t> terminates,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 </a:t>
            </a:r>
            <a:r>
              <a:rPr lang="en-US" altLang="en-US" baseline="-25000" dirty="0"/>
              <a:t>+1</a:t>
            </a:r>
            <a:r>
              <a:rPr lang="en-US" altLang="en-US" dirty="0"/>
              <a:t> can obtain its needed resources, and so on </a:t>
            </a:r>
          </a:p>
        </p:txBody>
      </p:sp>
    </p:spTree>
    <p:extLst>
      <p:ext uri="{BB962C8B-B14F-4D97-AF65-F5344CB8AC3E}">
        <p14:creationId xmlns:p14="http://schemas.microsoft.com/office/powerpoint/2010/main" val="3317458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Safe &amp; Unsafe State Cont. (Example)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D08526E0-CDF0-2D47-B4F8-3241AD79ED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1" y="1743996"/>
            <a:ext cx="4452729" cy="307340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15E81F-8A10-B64F-908D-FC5066595F0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232" y="2262121"/>
            <a:ext cx="4580087" cy="27399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2E6903-D77E-FC42-82AF-03993EEDCDEC}"/>
              </a:ext>
            </a:extLst>
          </p:cNvPr>
          <p:cNvSpPr txBox="1"/>
          <p:nvPr/>
        </p:nvSpPr>
        <p:spPr>
          <a:xfrm>
            <a:off x="1936414" y="4817401"/>
            <a:ext cx="579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Safe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22764F-7964-6A4B-8DB6-6BAC2AFEE642}"/>
              </a:ext>
            </a:extLst>
          </p:cNvPr>
          <p:cNvSpPr txBox="1"/>
          <p:nvPr/>
        </p:nvSpPr>
        <p:spPr>
          <a:xfrm>
            <a:off x="6853955" y="3748722"/>
            <a:ext cx="833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Unsafe</a:t>
            </a:r>
          </a:p>
        </p:txBody>
      </p:sp>
    </p:spTree>
    <p:extLst>
      <p:ext uri="{BB962C8B-B14F-4D97-AF65-F5344CB8AC3E}">
        <p14:creationId xmlns:p14="http://schemas.microsoft.com/office/powerpoint/2010/main" val="29314075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/>
              <a:t>Safe, Unsafe, Deadlock State </a:t>
            </a:r>
          </a:p>
        </p:txBody>
      </p:sp>
      <p:pic>
        <p:nvPicPr>
          <p:cNvPr id="3584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950603"/>
            <a:ext cx="4352925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5313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/>
              <a:t>Avoidance Algorithms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83287"/>
            <a:ext cx="857408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Single instance of a resource type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>
                <a:solidFill>
                  <a:srgbClr val="FF0000"/>
                </a:solidFill>
              </a:rPr>
              <a:t>Use a resource-allocation graph</a:t>
            </a:r>
          </a:p>
          <a:p>
            <a:pPr lvl="1">
              <a:buFont typeface="Wingdings" pitchFamily="2" charset="2"/>
              <a:buChar char="q"/>
            </a:pPr>
            <a:endParaRPr lang="en-US" altLang="en-US" dirty="0"/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Multiple instances of a resource type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 </a:t>
            </a:r>
            <a:r>
              <a:rPr lang="en-US" altLang="en-US" dirty="0">
                <a:solidFill>
                  <a:srgbClr val="FF0000"/>
                </a:solidFill>
              </a:rPr>
              <a:t>Use the Banker’</a:t>
            </a:r>
            <a:r>
              <a:rPr lang="en-US" altLang="ja-JP" dirty="0">
                <a:solidFill>
                  <a:srgbClr val="FF0000"/>
                </a:solidFill>
              </a:rPr>
              <a:t>s Algorithm</a:t>
            </a:r>
            <a:endParaRPr lang="en-US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0974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Resource-Allocation Graph Scheme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83287"/>
            <a:ext cx="8574087" cy="39925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b="1" dirty="0">
                <a:solidFill>
                  <a:srgbClr val="3366FF"/>
                </a:solidFill>
              </a:rPr>
              <a:t>Claim edge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dirty="0"/>
              <a:t> </a:t>
            </a:r>
            <a:r>
              <a:rPr lang="en-US" altLang="en-US" dirty="0">
                <a:sym typeface="Symbol" pitchFamily="18" charset="2"/>
              </a:rPr>
              <a:t> </a:t>
            </a:r>
            <a:r>
              <a:rPr lang="en-US" altLang="en-US" i="1" dirty="0" err="1">
                <a:sym typeface="Symbol" pitchFamily="18" charset="2"/>
              </a:rPr>
              <a:t>R</a:t>
            </a:r>
            <a:r>
              <a:rPr lang="en-US" altLang="en-US" i="1" baseline="-25000" dirty="0" err="1">
                <a:sym typeface="Symbol" pitchFamily="18" charset="2"/>
              </a:rPr>
              <a:t>j</a:t>
            </a:r>
            <a:r>
              <a:rPr lang="en-US" altLang="en-US" dirty="0">
                <a:sym typeface="Symbol" pitchFamily="18" charset="2"/>
              </a:rPr>
              <a:t> indicated that process </a:t>
            </a:r>
            <a:r>
              <a:rPr lang="en-US" altLang="en-US" i="1" dirty="0" err="1">
                <a:sym typeface="Symbol" pitchFamily="18" charset="2"/>
              </a:rPr>
              <a:t>P</a:t>
            </a:r>
            <a:r>
              <a:rPr lang="en-US" altLang="en-US" i="1" baseline="-25000" dirty="0" err="1">
                <a:sym typeface="Symbol" pitchFamily="18" charset="2"/>
              </a:rPr>
              <a:t>j</a:t>
            </a:r>
            <a:r>
              <a:rPr lang="en-US" altLang="en-US" dirty="0">
                <a:sym typeface="Symbol" pitchFamily="18" charset="2"/>
              </a:rPr>
              <a:t> may request resource </a:t>
            </a:r>
            <a:r>
              <a:rPr lang="en-US" altLang="en-US" i="1" dirty="0" err="1">
                <a:sym typeface="Symbol" pitchFamily="18" charset="2"/>
              </a:rPr>
              <a:t>R</a:t>
            </a:r>
            <a:r>
              <a:rPr lang="en-US" altLang="en-US" i="1" baseline="-25000" dirty="0" err="1">
                <a:sym typeface="Symbol" pitchFamily="18" charset="2"/>
              </a:rPr>
              <a:t>j</a:t>
            </a:r>
            <a:r>
              <a:rPr lang="en-US" altLang="en-US" dirty="0">
                <a:sym typeface="Symbol" pitchFamily="18" charset="2"/>
              </a:rPr>
              <a:t>; represented by a dashed line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>
                <a:sym typeface="Symbol" pitchFamily="18" charset="2"/>
              </a:rPr>
              <a:t>Claim edge converts to request edge when a process requests a resource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>
                <a:sym typeface="Symbol" pitchFamily="18" charset="2"/>
              </a:rPr>
              <a:t>Request edge converted to an assignment edge when the  resource is allocated to the process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>
                <a:sym typeface="Symbol" pitchFamily="18" charset="2"/>
              </a:rPr>
              <a:t>When a resource is released by a process, assignment edge reconverts to a claim edge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>
                <a:sym typeface="Symbol" pitchFamily="18" charset="2"/>
              </a:rPr>
              <a:t>Resources must be claimed </a:t>
            </a:r>
            <a:r>
              <a:rPr lang="en-US" altLang="en-US" i="1" dirty="0">
                <a:sym typeface="Symbol" pitchFamily="18" charset="2"/>
              </a:rPr>
              <a:t>a priori</a:t>
            </a:r>
            <a:r>
              <a:rPr lang="en-US" altLang="en-US" dirty="0">
                <a:sym typeface="Symbol" pitchFamily="18" charset="2"/>
              </a:rPr>
              <a:t> in the system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88155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/>
              <a:t>Resource-Allocation Graph</a:t>
            </a:r>
          </a:p>
        </p:txBody>
      </p:sp>
      <p:pic>
        <p:nvPicPr>
          <p:cNvPr id="41986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599" y="2295916"/>
            <a:ext cx="3662363" cy="36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97417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sz="3600"/>
              <a:t>Unsafe State In Resource-Allocation Graph</a:t>
            </a:r>
          </a:p>
        </p:txBody>
      </p:sp>
      <p:pic>
        <p:nvPicPr>
          <p:cNvPr id="44034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4" y="2052050"/>
            <a:ext cx="3902075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925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/>
              <a:t>Resource-Allocation Graph Algorithm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Suppose that process</a:t>
            </a:r>
            <a:r>
              <a:rPr lang="en-US" altLang="en-US" i="1" dirty="0"/>
              <a:t> P</a:t>
            </a:r>
            <a:r>
              <a:rPr lang="en-US" altLang="en-US" i="1" baseline="-25000" dirty="0"/>
              <a:t>i</a:t>
            </a:r>
            <a:r>
              <a:rPr lang="en-US" altLang="en-US" dirty="0"/>
              <a:t> requests a resource </a:t>
            </a:r>
            <a:r>
              <a:rPr lang="en-US" altLang="en-US" i="1" dirty="0" err="1">
                <a:sym typeface="Symbol" pitchFamily="18" charset="2"/>
              </a:rPr>
              <a:t>R</a:t>
            </a:r>
            <a:r>
              <a:rPr lang="en-US" altLang="en-US" i="1" baseline="-25000" dirty="0" err="1">
                <a:sym typeface="Symbol" pitchFamily="18" charset="2"/>
              </a:rPr>
              <a:t>j</a:t>
            </a:r>
            <a:endParaRPr lang="en-US" altLang="en-US" i="1" baseline="-25000" dirty="0">
              <a:sym typeface="Symbol" pitchFamily="18" charset="2"/>
            </a:endParaRPr>
          </a:p>
          <a:p>
            <a:pPr>
              <a:buFont typeface="Wingdings" pitchFamily="2" charset="2"/>
              <a:buChar char="q"/>
            </a:pPr>
            <a:r>
              <a:rPr lang="en-US" altLang="en-US" dirty="0">
                <a:sym typeface="Symbol" pitchFamily="18" charset="2"/>
              </a:rPr>
              <a:t>The request can be granted only if converting the request edge to an assignment edge does not result in the formation of a cycle in the resource allocation graph</a:t>
            </a:r>
          </a:p>
        </p:txBody>
      </p:sp>
    </p:spTree>
    <p:extLst>
      <p:ext uri="{BB962C8B-B14F-4D97-AF65-F5344CB8AC3E}">
        <p14:creationId xmlns:p14="http://schemas.microsoft.com/office/powerpoint/2010/main" val="5378798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en-US" dirty="0"/>
              <a:t>Resource-Allocation Graph Algorithm (Example- Single Instance)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ED050D1-400D-6042-AE7C-D7835BB45B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8452525"/>
              </p:ext>
            </p:extLst>
          </p:nvPr>
        </p:nvGraphicFramePr>
        <p:xfrm>
          <a:off x="4039849" y="1979222"/>
          <a:ext cx="5016831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691">
                  <a:extLst>
                    <a:ext uri="{9D8B030D-6E8A-4147-A177-3AD203B41FA5}">
                      <a16:colId xmlns:a16="http://schemas.microsoft.com/office/drawing/2014/main" val="2235482386"/>
                    </a:ext>
                  </a:extLst>
                </a:gridCol>
                <a:gridCol w="1702570">
                  <a:extLst>
                    <a:ext uri="{9D8B030D-6E8A-4147-A177-3AD203B41FA5}">
                      <a16:colId xmlns:a16="http://schemas.microsoft.com/office/drawing/2014/main" val="1519058530"/>
                    </a:ext>
                  </a:extLst>
                </a:gridCol>
                <a:gridCol w="1702570">
                  <a:extLst>
                    <a:ext uri="{9D8B030D-6E8A-4147-A177-3AD203B41FA5}">
                      <a16:colId xmlns:a16="http://schemas.microsoft.com/office/drawing/2014/main" val="27124591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BD" dirty="0"/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Allocate/Hold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81433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B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R1 ----------- 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D" dirty="0"/>
                        <a:t>R1 ------------- 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363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D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>
                          <a:solidFill>
                            <a:srgbClr val="00B050"/>
                          </a:solidFill>
                        </a:rPr>
                        <a:t>1---------------0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>
                          <a:solidFill>
                            <a:srgbClr val="00B050"/>
                          </a:solidFill>
                        </a:rPr>
                        <a:t>0------------------1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92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D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>
                          <a:solidFill>
                            <a:srgbClr val="00B050"/>
                          </a:solidFill>
                        </a:rPr>
                        <a:t>0---------------1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>
                          <a:solidFill>
                            <a:srgbClr val="00B050"/>
                          </a:solidFill>
                        </a:rPr>
                        <a:t>1------------------0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535094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6C16B2CF-EFDB-3847-87D5-CF1383192A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9542"/>
            <a:ext cx="3880714" cy="3058916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8D35D0A-853A-7A4F-92B5-53891448D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511789"/>
              </p:ext>
            </p:extLst>
          </p:nvPr>
        </p:nvGraphicFramePr>
        <p:xfrm>
          <a:off x="4029559" y="4004086"/>
          <a:ext cx="44155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377">
                  <a:extLst>
                    <a:ext uri="{9D8B030D-6E8A-4147-A177-3AD203B41FA5}">
                      <a16:colId xmlns:a16="http://schemas.microsoft.com/office/drawing/2014/main" val="2146767929"/>
                    </a:ext>
                  </a:extLst>
                </a:gridCol>
                <a:gridCol w="2282222">
                  <a:extLst>
                    <a:ext uri="{9D8B030D-6E8A-4147-A177-3AD203B41FA5}">
                      <a16:colId xmlns:a16="http://schemas.microsoft.com/office/drawing/2014/main" val="2254952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B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468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B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D" dirty="0"/>
                        <a:t>R1 ----------- 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547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D" dirty="0"/>
                        <a:t>Check Availability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>
                          <a:solidFill>
                            <a:srgbClr val="FF0000"/>
                          </a:solidFill>
                        </a:rPr>
                        <a:t>0-----------------0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317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D" dirty="0"/>
                        <a:t>P1(0,1)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BD" dirty="0">
                          <a:solidFill>
                            <a:srgbClr val="FF0000"/>
                          </a:solidFill>
                        </a:rPr>
                        <a:t>an not satisfy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326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D" dirty="0"/>
                        <a:t>P2(1,0)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BD" dirty="0">
                          <a:solidFill>
                            <a:srgbClr val="FF0000"/>
                          </a:solidFill>
                        </a:rPr>
                        <a:t>an not satisfy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14364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D36DF16-E53B-7F48-9EA8-297421F26384}"/>
              </a:ext>
            </a:extLst>
          </p:cNvPr>
          <p:cNvSpPr txBox="1"/>
          <p:nvPr/>
        </p:nvSpPr>
        <p:spPr>
          <a:xfrm>
            <a:off x="3880714" y="5858286"/>
            <a:ext cx="347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No available resource so deadlock</a:t>
            </a:r>
          </a:p>
        </p:txBody>
      </p:sp>
    </p:spTree>
    <p:extLst>
      <p:ext uri="{BB962C8B-B14F-4D97-AF65-F5344CB8AC3E}">
        <p14:creationId xmlns:p14="http://schemas.microsoft.com/office/powerpoint/2010/main" val="13942001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en-US" dirty="0"/>
              <a:t>Resource-Allocation Graph Algorithm (Example- Single Instance)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ED050D1-400D-6042-AE7C-D7835BB45B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5764692"/>
              </p:ext>
            </p:extLst>
          </p:nvPr>
        </p:nvGraphicFramePr>
        <p:xfrm>
          <a:off x="4443412" y="2094737"/>
          <a:ext cx="4545012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1">
                  <a:extLst>
                    <a:ext uri="{9D8B030D-6E8A-4147-A177-3AD203B41FA5}">
                      <a16:colId xmlns:a16="http://schemas.microsoft.com/office/drawing/2014/main" val="2235482386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val="1519058530"/>
                    </a:ext>
                  </a:extLst>
                </a:gridCol>
                <a:gridCol w="1830386">
                  <a:extLst>
                    <a:ext uri="{9D8B030D-6E8A-4147-A177-3AD203B41FA5}">
                      <a16:colId xmlns:a16="http://schemas.microsoft.com/office/drawing/2014/main" val="27124591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BD" dirty="0"/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Allocate/Hold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81433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B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R1 ----------- 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D" dirty="0"/>
                        <a:t>R1 ------------- 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363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D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>
                          <a:solidFill>
                            <a:schemeClr val="tx1"/>
                          </a:solidFill>
                        </a:rPr>
                        <a:t>1---------------0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0------------------0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92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D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0---------------1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0------------------0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535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D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>
                          <a:solidFill>
                            <a:schemeClr val="tx1"/>
                          </a:solidFill>
                        </a:rPr>
                        <a:t>0---------------0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D" dirty="0">
                          <a:solidFill>
                            <a:schemeClr val="tx1"/>
                          </a:solidFill>
                        </a:rPr>
                        <a:t>1------------------1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128793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E6470D39-6CF6-E848-8A40-A9C0128A5E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5038"/>
              </p:ext>
            </p:extLst>
          </p:nvPr>
        </p:nvGraphicFramePr>
        <p:xfrm>
          <a:off x="284162" y="4548843"/>
          <a:ext cx="870426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6464">
                  <a:extLst>
                    <a:ext uri="{9D8B030D-6E8A-4147-A177-3AD203B41FA5}">
                      <a16:colId xmlns:a16="http://schemas.microsoft.com/office/drawing/2014/main" val="2146767929"/>
                    </a:ext>
                  </a:extLst>
                </a:gridCol>
                <a:gridCol w="2172921">
                  <a:extLst>
                    <a:ext uri="{9D8B030D-6E8A-4147-A177-3AD203B41FA5}">
                      <a16:colId xmlns:a16="http://schemas.microsoft.com/office/drawing/2014/main" val="2254952108"/>
                    </a:ext>
                  </a:extLst>
                </a:gridCol>
                <a:gridCol w="2143155">
                  <a:extLst>
                    <a:ext uri="{9D8B030D-6E8A-4147-A177-3AD203B41FA5}">
                      <a16:colId xmlns:a16="http://schemas.microsoft.com/office/drawing/2014/main" val="1477710248"/>
                    </a:ext>
                  </a:extLst>
                </a:gridCol>
                <a:gridCol w="2961721">
                  <a:extLst>
                    <a:ext uri="{9D8B030D-6E8A-4147-A177-3AD203B41FA5}">
                      <a16:colId xmlns:a16="http://schemas.microsoft.com/office/drawing/2014/main" val="1258228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D" dirty="0"/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Need/Request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Availability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Executed and Terminated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468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B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D" dirty="0"/>
                        <a:t>R1 ----------- 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D" dirty="0"/>
                        <a:t>R1 -------------- 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B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547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B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/>
                        <a:t>Check Availability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>
                          <a:solidFill>
                            <a:srgbClr val="FF0000"/>
                          </a:solidFill>
                        </a:rPr>
                        <a:t>0-----------------0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B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605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D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D" dirty="0">
                          <a:solidFill>
                            <a:srgbClr val="00B050"/>
                          </a:solidFill>
                        </a:rPr>
                        <a:t>0-----------------0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D" dirty="0">
                          <a:solidFill>
                            <a:srgbClr val="FF0000"/>
                          </a:solidFill>
                        </a:rPr>
                        <a:t>0-----------------0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D" dirty="0"/>
                        <a:t>Done and resource release 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317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D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D" dirty="0"/>
                        <a:t>0-----------------0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D" dirty="0">
                          <a:solidFill>
                            <a:srgbClr val="FF0000"/>
                          </a:solidFill>
                        </a:rPr>
                        <a:t>1-----------------0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D" dirty="0"/>
                        <a:t>Done and resource release 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513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D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D" dirty="0"/>
                        <a:t>1-----------------1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D" dirty="0">
                          <a:solidFill>
                            <a:srgbClr val="FF0000"/>
                          </a:solidFill>
                        </a:rPr>
                        <a:t>1-----------------1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D" dirty="0"/>
                        <a:t>Done and resource release 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5830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DD08CD6-DBED-AE4A-96BC-ECC70C50DB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6" y="1598222"/>
            <a:ext cx="4116386" cy="295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138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/>
              <a:t>System Model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70761"/>
            <a:ext cx="857408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System consists of resources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Resource types </a:t>
            </a:r>
            <a:r>
              <a:rPr lang="en-US" altLang="en-US" i="1" dirty="0">
                <a:solidFill>
                  <a:srgbClr val="FF0000"/>
                </a:solidFill>
              </a:rPr>
              <a:t>R</a:t>
            </a:r>
            <a:r>
              <a:rPr lang="en-US" altLang="en-US" baseline="-25000" dirty="0">
                <a:solidFill>
                  <a:srgbClr val="FF0000"/>
                </a:solidFill>
              </a:rPr>
              <a:t>1</a:t>
            </a:r>
            <a:r>
              <a:rPr lang="en-US" altLang="en-US" dirty="0">
                <a:solidFill>
                  <a:srgbClr val="FF0000"/>
                </a:solidFill>
              </a:rPr>
              <a:t>, </a:t>
            </a:r>
            <a:r>
              <a:rPr lang="en-US" altLang="en-US" i="1" dirty="0">
                <a:solidFill>
                  <a:srgbClr val="FF0000"/>
                </a:solidFill>
              </a:rPr>
              <a:t>R</a:t>
            </a:r>
            <a:r>
              <a:rPr lang="en-US" altLang="en-US" baseline="-25000" dirty="0">
                <a:solidFill>
                  <a:srgbClr val="FF0000"/>
                </a:solidFill>
              </a:rPr>
              <a:t>2</a:t>
            </a:r>
            <a:r>
              <a:rPr lang="en-US" altLang="en-US" dirty="0">
                <a:solidFill>
                  <a:srgbClr val="FF0000"/>
                </a:solidFill>
              </a:rPr>
              <a:t>, . . ., </a:t>
            </a:r>
            <a:r>
              <a:rPr lang="en-US" altLang="en-US" i="1" dirty="0" err="1">
                <a:solidFill>
                  <a:srgbClr val="FF0000"/>
                </a:solidFill>
              </a:rPr>
              <a:t>R</a:t>
            </a:r>
            <a:r>
              <a:rPr lang="en-US" altLang="en-US" baseline="-25000" dirty="0" err="1">
                <a:solidFill>
                  <a:srgbClr val="FF0000"/>
                </a:solidFill>
              </a:rPr>
              <a:t>m</a:t>
            </a:r>
            <a:endParaRPr lang="en-US" altLang="en-US" baseline="-25000" dirty="0">
              <a:solidFill>
                <a:srgbClr val="FF0000"/>
              </a:solidFill>
            </a:endParaRPr>
          </a:p>
          <a:p>
            <a:pPr lvl="2">
              <a:buFont typeface="Wingdings" pitchFamily="2" charset="2"/>
              <a:buChar char="q"/>
            </a:pPr>
            <a:r>
              <a:rPr lang="en-US" altLang="en-US" i="1" dirty="0"/>
              <a:t>CPU cycles, memory space, I/O devices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Each resource type </a:t>
            </a:r>
            <a:r>
              <a:rPr lang="en-US" altLang="en-US" i="1" dirty="0" err="1">
                <a:solidFill>
                  <a:srgbClr val="FF0000"/>
                </a:solidFill>
              </a:rPr>
              <a:t>R</a:t>
            </a:r>
            <a:r>
              <a:rPr lang="en-US" altLang="en-US" baseline="-25000" dirty="0" err="1">
                <a:solidFill>
                  <a:srgbClr val="FF0000"/>
                </a:solidFill>
              </a:rPr>
              <a:t>i</a:t>
            </a:r>
            <a:r>
              <a:rPr lang="en-US" altLang="en-US" dirty="0">
                <a:solidFill>
                  <a:srgbClr val="FF0000"/>
                </a:solidFill>
              </a:rPr>
              <a:t> has </a:t>
            </a:r>
            <a:r>
              <a:rPr lang="en-US" altLang="en-US" i="1" dirty="0">
                <a:solidFill>
                  <a:srgbClr val="FF0000"/>
                </a:solidFill>
              </a:rPr>
              <a:t>W</a:t>
            </a:r>
            <a:r>
              <a:rPr lang="en-US" altLang="en-US" baseline="-25000" dirty="0">
                <a:solidFill>
                  <a:srgbClr val="FF0000"/>
                </a:solidFill>
              </a:rPr>
              <a:t>i</a:t>
            </a:r>
            <a:r>
              <a:rPr lang="en-US" altLang="en-US" dirty="0">
                <a:solidFill>
                  <a:srgbClr val="FF0000"/>
                </a:solidFill>
              </a:rPr>
              <a:t> instances.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Each process utilizes a resource as follows (Sequence of use):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b="1" dirty="0"/>
              <a:t>request (ask OS for a resource instance)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b="1" dirty="0"/>
              <a:t>use (if granted)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b="1" dirty="0"/>
              <a:t>Release (done with the instance)</a:t>
            </a:r>
          </a:p>
        </p:txBody>
      </p:sp>
    </p:spTree>
    <p:extLst>
      <p:ext uri="{BB962C8B-B14F-4D97-AF65-F5344CB8AC3E}">
        <p14:creationId xmlns:p14="http://schemas.microsoft.com/office/powerpoint/2010/main" val="24010202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en-US" dirty="0"/>
              <a:t>Resource-Allocation Graph Algorithm (Example- Multiple Instance) Exercise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DA2E15-7196-C34D-89F2-34979B9E40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556" y="1930400"/>
            <a:ext cx="6083300" cy="3683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3931B3B-86BA-EC40-B9D0-BA17066C35AE}"/>
              </a:ext>
            </a:extLst>
          </p:cNvPr>
          <p:cNvSpPr txBox="1"/>
          <p:nvPr/>
        </p:nvSpPr>
        <p:spPr>
          <a:xfrm>
            <a:off x="2200275" y="6072188"/>
            <a:ext cx="3866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Deadlock or not? Identify. Do at home. </a:t>
            </a:r>
          </a:p>
        </p:txBody>
      </p:sp>
    </p:spTree>
    <p:extLst>
      <p:ext uri="{BB962C8B-B14F-4D97-AF65-F5344CB8AC3E}">
        <p14:creationId xmlns:p14="http://schemas.microsoft.com/office/powerpoint/2010/main" val="15588973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>
                <a:solidFill>
                  <a:srgbClr val="FF0000"/>
                </a:solidFill>
              </a:rPr>
              <a:t>Banker’s</a:t>
            </a:r>
            <a:r>
              <a:rPr lang="en-US" altLang="en-US" dirty="0"/>
              <a:t> Algorithm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70761"/>
            <a:ext cx="8574087" cy="39925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>
                <a:solidFill>
                  <a:srgbClr val="FF0000"/>
                </a:solidFill>
              </a:rPr>
              <a:t>Multiple instances of resources</a:t>
            </a:r>
            <a:br>
              <a:rPr lang="en-US" altLang="en-US" dirty="0"/>
            </a:br>
            <a:endParaRPr lang="en-US" altLang="en-US" dirty="0"/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Each process must a priori claim maximum use</a:t>
            </a:r>
            <a:br>
              <a:rPr lang="en-US" altLang="en-US" dirty="0"/>
            </a:br>
            <a:endParaRPr lang="en-US" altLang="en-US" dirty="0"/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When a process requests a resource it may have to wait  </a:t>
            </a:r>
            <a:br>
              <a:rPr lang="en-US" altLang="en-US" dirty="0"/>
            </a:br>
            <a:endParaRPr lang="en-US" altLang="en-US" dirty="0"/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When a process gets all its resources it must return them in a finite amount of time</a:t>
            </a:r>
          </a:p>
        </p:txBody>
      </p:sp>
    </p:spTree>
    <p:extLst>
      <p:ext uri="{BB962C8B-B14F-4D97-AF65-F5344CB8AC3E}">
        <p14:creationId xmlns:p14="http://schemas.microsoft.com/office/powerpoint/2010/main" val="23385227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altLang="en-US" sz="3600" dirty="0"/>
              <a:t>Data Structures for the Banker’</a:t>
            </a:r>
            <a:r>
              <a:rPr lang="en-US" altLang="ja-JP" sz="3600" dirty="0"/>
              <a:t>s Algorithm </a:t>
            </a:r>
            <a:endParaRPr lang="en-US" altLang="en-US" sz="3600" dirty="0"/>
          </a:p>
        </p:txBody>
      </p:sp>
      <p:sp>
        <p:nvSpPr>
          <p:cNvPr id="50178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2443460"/>
            <a:ext cx="8574087" cy="3992563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b="1" dirty="0">
                <a:solidFill>
                  <a:srgbClr val="FF0000"/>
                </a:solidFill>
              </a:rPr>
              <a:t>Available</a:t>
            </a:r>
            <a:r>
              <a:rPr lang="en-US" altLang="en-US" i="1" dirty="0"/>
              <a:t>:</a:t>
            </a:r>
            <a:r>
              <a:rPr lang="en-US" altLang="en-US" dirty="0"/>
              <a:t>  </a:t>
            </a:r>
            <a:r>
              <a:rPr lang="en-US" altLang="en-US" dirty="0">
                <a:solidFill>
                  <a:srgbClr val="FF0000"/>
                </a:solidFill>
              </a:rPr>
              <a:t>Vector of length </a:t>
            </a:r>
            <a:r>
              <a:rPr lang="en-US" altLang="en-US" i="1" dirty="0">
                <a:solidFill>
                  <a:srgbClr val="FF0000"/>
                </a:solidFill>
              </a:rPr>
              <a:t>m</a:t>
            </a:r>
            <a:r>
              <a:rPr lang="en-US" altLang="en-US" dirty="0">
                <a:solidFill>
                  <a:srgbClr val="FF0000"/>
                </a:solidFill>
              </a:rPr>
              <a:t>. </a:t>
            </a:r>
            <a:r>
              <a:rPr lang="en-US" altLang="en-US" dirty="0"/>
              <a:t>If available [</a:t>
            </a:r>
            <a:r>
              <a:rPr lang="en-US" altLang="en-US" i="1" dirty="0"/>
              <a:t>j</a:t>
            </a:r>
            <a:r>
              <a:rPr lang="en-US" altLang="en-US" dirty="0"/>
              <a:t>] = </a:t>
            </a:r>
            <a:r>
              <a:rPr lang="en-US" altLang="en-US" i="1" dirty="0"/>
              <a:t>k</a:t>
            </a:r>
            <a:r>
              <a:rPr lang="en-US" altLang="en-US" dirty="0"/>
              <a:t>, there are</a:t>
            </a:r>
            <a:r>
              <a:rPr lang="en-US" altLang="en-US" i="1" dirty="0"/>
              <a:t> k</a:t>
            </a:r>
            <a:r>
              <a:rPr lang="en-US" altLang="en-US" dirty="0"/>
              <a:t> instances of resource type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r>
              <a:rPr lang="en-US" altLang="en-US" baseline="-25000" dirty="0"/>
              <a:t>  </a:t>
            </a:r>
            <a:r>
              <a:rPr lang="en-US" altLang="en-US" dirty="0"/>
              <a:t>available</a:t>
            </a:r>
          </a:p>
          <a:p>
            <a:pPr>
              <a:buFont typeface="Wingdings" pitchFamily="2" charset="2"/>
              <a:buChar char="q"/>
            </a:pPr>
            <a:endParaRPr lang="en-US" altLang="en-US" sz="800" dirty="0"/>
          </a:p>
          <a:p>
            <a:pPr>
              <a:buFont typeface="Wingdings" pitchFamily="2" charset="2"/>
              <a:buChar char="q"/>
            </a:pPr>
            <a:r>
              <a:rPr lang="en-US" altLang="en-US" b="1" dirty="0">
                <a:solidFill>
                  <a:srgbClr val="00B050"/>
                </a:solidFill>
              </a:rPr>
              <a:t>Max</a:t>
            </a:r>
            <a:r>
              <a:rPr lang="en-US" altLang="en-US" i="1" dirty="0"/>
              <a:t>: </a:t>
            </a:r>
            <a:r>
              <a:rPr lang="en-US" altLang="en-US" i="1" dirty="0">
                <a:solidFill>
                  <a:srgbClr val="00B050"/>
                </a:solidFill>
              </a:rPr>
              <a:t>n x m</a:t>
            </a:r>
            <a:r>
              <a:rPr lang="en-US" altLang="en-US" dirty="0">
                <a:solidFill>
                  <a:srgbClr val="00B050"/>
                </a:solidFill>
              </a:rPr>
              <a:t> matrix</a:t>
            </a:r>
            <a:r>
              <a:rPr lang="en-US" altLang="en-US" dirty="0"/>
              <a:t>.  If </a:t>
            </a:r>
            <a:r>
              <a:rPr lang="en-US" altLang="en-US" i="1" dirty="0"/>
              <a:t>Max </a:t>
            </a:r>
            <a:r>
              <a:rPr lang="en-US" altLang="en-US" dirty="0"/>
              <a:t>[</a:t>
            </a:r>
            <a:r>
              <a:rPr lang="en-US" altLang="en-US" i="1" dirty="0" err="1"/>
              <a:t>i,j</a:t>
            </a:r>
            <a:r>
              <a:rPr lang="en-US" altLang="en-US" dirty="0"/>
              <a:t>] = </a:t>
            </a:r>
            <a:r>
              <a:rPr lang="en-US" altLang="en-US" i="1" dirty="0"/>
              <a:t>k</a:t>
            </a:r>
            <a:r>
              <a:rPr lang="en-US" altLang="en-US" dirty="0"/>
              <a:t>, then process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may request at most</a:t>
            </a:r>
            <a:r>
              <a:rPr lang="en-US" altLang="en-US" i="1" dirty="0"/>
              <a:t> k </a:t>
            </a:r>
            <a:r>
              <a:rPr lang="en-US" altLang="en-US" dirty="0"/>
              <a:t>instances of resource type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endParaRPr lang="en-US" altLang="en-US" i="1" baseline="-25000" dirty="0"/>
          </a:p>
          <a:p>
            <a:pPr>
              <a:buFont typeface="Wingdings" pitchFamily="2" charset="2"/>
              <a:buChar char="q"/>
            </a:pPr>
            <a:endParaRPr lang="en-US" altLang="en-US" sz="800" i="1" baseline="-25000" dirty="0"/>
          </a:p>
          <a:p>
            <a:pPr>
              <a:buFont typeface="Wingdings" pitchFamily="2" charset="2"/>
              <a:buChar char="q"/>
            </a:pPr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Allocation</a:t>
            </a:r>
            <a:r>
              <a:rPr lang="en-US" altLang="en-US" i="1" dirty="0">
                <a:highlight>
                  <a:srgbClr val="FFFF00"/>
                </a:highlight>
              </a:rPr>
              <a:t>:  </a:t>
            </a:r>
            <a:r>
              <a:rPr lang="en-US" altLang="en-US" i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n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x</a:t>
            </a:r>
            <a:r>
              <a:rPr lang="en-US" altLang="en-US" i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 m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 matrix</a:t>
            </a:r>
            <a:r>
              <a:rPr lang="en-US" altLang="en-US" dirty="0"/>
              <a:t>.  If Allocation[</a:t>
            </a:r>
            <a:r>
              <a:rPr lang="en-US" altLang="en-US" i="1" dirty="0" err="1"/>
              <a:t>i,j</a:t>
            </a:r>
            <a:r>
              <a:rPr lang="en-US" altLang="en-US" dirty="0"/>
              <a:t>] = </a:t>
            </a:r>
            <a:r>
              <a:rPr lang="en-US" altLang="en-US" i="1" dirty="0"/>
              <a:t>k</a:t>
            </a:r>
            <a:r>
              <a:rPr lang="en-US" altLang="en-US" dirty="0"/>
              <a:t> then</a:t>
            </a:r>
            <a:r>
              <a:rPr lang="en-US" altLang="en-US" i="1" dirty="0"/>
              <a:t> P</a:t>
            </a:r>
            <a:r>
              <a:rPr lang="en-US" altLang="en-US" i="1" baseline="-25000" dirty="0"/>
              <a:t>i</a:t>
            </a:r>
            <a:r>
              <a:rPr lang="en-US" altLang="en-US" dirty="0"/>
              <a:t> is currently allocated </a:t>
            </a:r>
            <a:r>
              <a:rPr lang="en-US" altLang="en-US" i="1" dirty="0"/>
              <a:t>k</a:t>
            </a:r>
            <a:r>
              <a:rPr lang="en-US" altLang="en-US" dirty="0"/>
              <a:t> instances of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endParaRPr lang="en-US" altLang="en-US" i="1" baseline="-25000" dirty="0"/>
          </a:p>
          <a:p>
            <a:pPr>
              <a:buFont typeface="Wingdings" pitchFamily="2" charset="2"/>
              <a:buChar char="q"/>
            </a:pPr>
            <a:endParaRPr lang="en-US" altLang="en-US" sz="800" i="1" baseline="-25000" dirty="0"/>
          </a:p>
          <a:p>
            <a:pPr>
              <a:buFont typeface="Wingdings" pitchFamily="2" charset="2"/>
              <a:buChar char="q"/>
            </a:pPr>
            <a:r>
              <a:rPr lang="en-US" altLang="en-US" b="1" dirty="0">
                <a:solidFill>
                  <a:srgbClr val="FF0000"/>
                </a:solidFill>
              </a:rPr>
              <a:t>Need</a:t>
            </a:r>
            <a:r>
              <a:rPr lang="en-US" altLang="en-US" i="1" dirty="0">
                <a:solidFill>
                  <a:srgbClr val="FF0000"/>
                </a:solidFill>
              </a:rPr>
              <a:t>:  n </a:t>
            </a:r>
            <a:r>
              <a:rPr lang="en-US" altLang="en-US" dirty="0">
                <a:solidFill>
                  <a:srgbClr val="FF0000"/>
                </a:solidFill>
              </a:rPr>
              <a:t>x</a:t>
            </a:r>
            <a:r>
              <a:rPr lang="en-US" altLang="en-US" i="1" dirty="0">
                <a:solidFill>
                  <a:srgbClr val="FF0000"/>
                </a:solidFill>
              </a:rPr>
              <a:t> m</a:t>
            </a:r>
            <a:r>
              <a:rPr lang="en-US" altLang="en-US" dirty="0">
                <a:solidFill>
                  <a:srgbClr val="FF0000"/>
                </a:solidFill>
              </a:rPr>
              <a:t> matrix</a:t>
            </a:r>
            <a:r>
              <a:rPr lang="en-US" altLang="en-US" dirty="0"/>
              <a:t>. If </a:t>
            </a:r>
            <a:r>
              <a:rPr lang="en-US" altLang="en-US" i="1" dirty="0"/>
              <a:t>Need</a:t>
            </a:r>
            <a:r>
              <a:rPr lang="en-US" altLang="en-US" dirty="0"/>
              <a:t>[</a:t>
            </a:r>
            <a:r>
              <a:rPr lang="en-US" altLang="en-US" i="1" dirty="0" err="1"/>
              <a:t>i,j</a:t>
            </a:r>
            <a:r>
              <a:rPr lang="en-US" altLang="en-US" dirty="0"/>
              <a:t>] =</a:t>
            </a:r>
            <a:r>
              <a:rPr lang="en-US" altLang="en-US" i="1" dirty="0"/>
              <a:t> k</a:t>
            </a:r>
            <a:r>
              <a:rPr lang="en-US" altLang="en-US" dirty="0"/>
              <a:t>, then</a:t>
            </a:r>
            <a:r>
              <a:rPr lang="en-US" altLang="en-US" i="1" dirty="0"/>
              <a:t> P</a:t>
            </a:r>
            <a:r>
              <a:rPr lang="en-US" altLang="en-US" i="1" baseline="-25000" dirty="0"/>
              <a:t>i</a:t>
            </a:r>
            <a:r>
              <a:rPr lang="en-US" altLang="en-US" dirty="0"/>
              <a:t> may need </a:t>
            </a:r>
            <a:r>
              <a:rPr lang="en-US" altLang="en-US" i="1" dirty="0"/>
              <a:t>k</a:t>
            </a:r>
            <a:r>
              <a:rPr lang="en-US" altLang="en-US" dirty="0"/>
              <a:t> more instances of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r>
              <a:rPr lang="en-US" altLang="en-US" baseline="-25000" dirty="0"/>
              <a:t> </a:t>
            </a:r>
            <a:r>
              <a:rPr lang="en-US" altLang="en-US" dirty="0"/>
              <a:t>to complete its task</a:t>
            </a:r>
          </a:p>
          <a:p>
            <a:pPr lvl="2">
              <a:buFont typeface="Wingdings" pitchFamily="2" charset="2"/>
              <a:buChar char="q"/>
            </a:pPr>
            <a:br>
              <a:rPr lang="en-US" altLang="en-US" dirty="0"/>
            </a:br>
            <a:r>
              <a:rPr lang="en-US" altLang="en-US" i="1" dirty="0"/>
              <a:t>Need</a:t>
            </a:r>
            <a:r>
              <a:rPr lang="en-US" altLang="en-US" dirty="0"/>
              <a:t> [</a:t>
            </a:r>
            <a:r>
              <a:rPr lang="en-US" altLang="en-US" i="1" dirty="0" err="1"/>
              <a:t>i,j</a:t>
            </a:r>
            <a:r>
              <a:rPr lang="en-US" altLang="en-US" i="1" dirty="0"/>
              <a:t>]</a:t>
            </a:r>
            <a:r>
              <a:rPr lang="en-US" altLang="en-US" dirty="0"/>
              <a:t> = </a:t>
            </a:r>
            <a:r>
              <a:rPr lang="en-US" altLang="en-US" i="1" dirty="0"/>
              <a:t>Max</a:t>
            </a:r>
            <a:r>
              <a:rPr lang="en-US" altLang="en-US" dirty="0"/>
              <a:t>[</a:t>
            </a:r>
            <a:r>
              <a:rPr lang="en-US" altLang="en-US" i="1" dirty="0" err="1"/>
              <a:t>i,j</a:t>
            </a:r>
            <a:r>
              <a:rPr lang="en-US" altLang="en-US" dirty="0"/>
              <a:t>] – </a:t>
            </a:r>
            <a:r>
              <a:rPr lang="en-US" altLang="en-US" i="1" dirty="0"/>
              <a:t>Allocation</a:t>
            </a:r>
            <a:r>
              <a:rPr lang="en-US" altLang="en-US" dirty="0"/>
              <a:t> [</a:t>
            </a:r>
            <a:r>
              <a:rPr lang="en-US" altLang="en-US" i="1" dirty="0" err="1"/>
              <a:t>i,j</a:t>
            </a:r>
            <a:r>
              <a:rPr lang="en-US" altLang="en-US" dirty="0"/>
              <a:t>]</a:t>
            </a:r>
          </a:p>
        </p:txBody>
      </p:sp>
      <p:sp>
        <p:nvSpPr>
          <p:cNvPr id="50179" name="Text Box 4"/>
          <p:cNvSpPr txBox="1">
            <a:spLocks noChangeArrowheads="1"/>
          </p:cNvSpPr>
          <p:nvPr/>
        </p:nvSpPr>
        <p:spPr bwMode="auto">
          <a:xfrm>
            <a:off x="284163" y="1950243"/>
            <a:ext cx="839738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  <a:cs typeface="MS PGothic" pitchFamily="34" charset="-128"/>
              </a:defRPr>
            </a:lvl1pPr>
            <a:lvl2pPr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en-US" dirty="0">
                <a:solidFill>
                  <a:srgbClr val="FF0000"/>
                </a:solidFill>
              </a:rPr>
              <a:t>Let </a:t>
            </a:r>
            <a:r>
              <a:rPr kumimoji="0" lang="en-US" altLang="en-US" i="1" dirty="0">
                <a:solidFill>
                  <a:srgbClr val="FF0000"/>
                </a:solidFill>
              </a:rPr>
              <a:t>n</a:t>
            </a:r>
            <a:r>
              <a:rPr kumimoji="0" lang="en-US" altLang="en-US" dirty="0">
                <a:solidFill>
                  <a:srgbClr val="FF0000"/>
                </a:solidFill>
              </a:rPr>
              <a:t> = number of processes, and </a:t>
            </a:r>
            <a:r>
              <a:rPr kumimoji="0" lang="en-US" altLang="en-US" i="1" dirty="0">
                <a:solidFill>
                  <a:srgbClr val="FF0000"/>
                </a:solidFill>
              </a:rPr>
              <a:t>m </a:t>
            </a:r>
            <a:r>
              <a:rPr kumimoji="0" lang="en-US" altLang="en-US" dirty="0">
                <a:solidFill>
                  <a:srgbClr val="FF0000"/>
                </a:solidFill>
              </a:rPr>
              <a:t>= number of resources types. </a:t>
            </a:r>
          </a:p>
        </p:txBody>
      </p:sp>
    </p:spTree>
    <p:extLst>
      <p:ext uri="{BB962C8B-B14F-4D97-AF65-F5344CB8AC3E}">
        <p14:creationId xmlns:p14="http://schemas.microsoft.com/office/powerpoint/2010/main" val="29373524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/>
              <a:t>Safety Algorithm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95813"/>
            <a:ext cx="8574087" cy="39925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1.	Let </a:t>
            </a:r>
            <a:r>
              <a:rPr lang="en-US" altLang="en-US" b="1" i="1" dirty="0">
                <a:solidFill>
                  <a:srgbClr val="000000"/>
                </a:solidFill>
              </a:rPr>
              <a:t>Work</a:t>
            </a:r>
            <a:r>
              <a:rPr lang="en-US" altLang="en-US" i="1" dirty="0">
                <a:solidFill>
                  <a:srgbClr val="000000"/>
                </a:solidFill>
              </a:rPr>
              <a:t> </a:t>
            </a:r>
            <a:r>
              <a:rPr lang="en-US" altLang="en-US" dirty="0"/>
              <a:t>and </a:t>
            </a:r>
            <a:r>
              <a:rPr lang="en-US" altLang="en-US" b="1" i="1" dirty="0">
                <a:solidFill>
                  <a:srgbClr val="000000"/>
                </a:solidFill>
              </a:rPr>
              <a:t>Finish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/>
              <a:t>be vectors of length</a:t>
            </a:r>
            <a:r>
              <a:rPr lang="en-US" altLang="en-US" i="1" dirty="0"/>
              <a:t> m</a:t>
            </a:r>
            <a:r>
              <a:rPr lang="en-US" altLang="en-US" dirty="0"/>
              <a:t> and</a:t>
            </a:r>
            <a:r>
              <a:rPr lang="en-US" altLang="en-US" i="1" dirty="0"/>
              <a:t> n</a:t>
            </a:r>
            <a:r>
              <a:rPr lang="en-US" altLang="en-US" dirty="0"/>
              <a:t>, respectively.  Initialize: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r>
              <a:rPr lang="en-US" altLang="en-US" b="1" i="1" dirty="0"/>
              <a:t>Work </a:t>
            </a:r>
            <a:r>
              <a:rPr lang="en-US" altLang="en-US" b="1" dirty="0"/>
              <a:t>= </a:t>
            </a:r>
            <a:r>
              <a:rPr lang="en-US" altLang="en-US" b="1" i="1" dirty="0"/>
              <a:t>Available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r>
              <a:rPr lang="en-US" altLang="en-US" b="1" i="1" dirty="0"/>
              <a:t>Finish </a:t>
            </a:r>
            <a:r>
              <a:rPr lang="en-US" altLang="en-US" b="1" dirty="0"/>
              <a:t>[</a:t>
            </a:r>
            <a:r>
              <a:rPr lang="en-US" altLang="en-US" b="1" i="1" dirty="0"/>
              <a:t>i</a:t>
            </a:r>
            <a:r>
              <a:rPr lang="en-US" altLang="en-US" b="1" dirty="0"/>
              <a:t>] =</a:t>
            </a:r>
            <a:r>
              <a:rPr lang="en-US" altLang="en-US" b="1" i="1" dirty="0"/>
              <a:t> false </a:t>
            </a:r>
            <a:r>
              <a:rPr lang="en-US" altLang="en-US" b="1" dirty="0"/>
              <a:t>for</a:t>
            </a:r>
            <a:r>
              <a:rPr lang="en-US" altLang="en-US" b="1" i="1" dirty="0"/>
              <a:t> i</a:t>
            </a:r>
            <a:r>
              <a:rPr lang="en-US" altLang="en-US" b="1" dirty="0"/>
              <a:t> = 0, 1, …, </a:t>
            </a:r>
            <a:r>
              <a:rPr lang="en-US" altLang="en-US" b="1" i="1" dirty="0"/>
              <a:t>n- </a:t>
            </a:r>
            <a:r>
              <a:rPr lang="en-US" altLang="en-US" b="1" dirty="0"/>
              <a:t>1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endParaRPr lang="en-US" altLang="en-US" sz="800" dirty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2.	Find an </a:t>
            </a:r>
            <a:r>
              <a:rPr lang="en-US" altLang="en-US" b="1" i="1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such that both: 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(a) </a:t>
            </a:r>
            <a:r>
              <a:rPr lang="en-US" altLang="en-US" b="1" i="1" dirty="0"/>
              <a:t>Finish</a:t>
            </a:r>
            <a:r>
              <a:rPr lang="en-US" altLang="en-US" b="1" dirty="0"/>
              <a:t> [</a:t>
            </a:r>
            <a:r>
              <a:rPr lang="en-US" altLang="en-US" b="1" i="1" dirty="0"/>
              <a:t>i</a:t>
            </a:r>
            <a:r>
              <a:rPr lang="en-US" altLang="en-US" b="1" dirty="0"/>
              <a:t>] = </a:t>
            </a:r>
            <a:r>
              <a:rPr lang="en-US" altLang="en-US" b="1" i="1" dirty="0"/>
              <a:t>false</a:t>
            </a:r>
            <a:endParaRPr lang="en-US" altLang="en-US" b="1" dirty="0"/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(b) </a:t>
            </a:r>
            <a:r>
              <a:rPr lang="en-US" altLang="en-US" b="1" i="1" dirty="0" err="1"/>
              <a:t>Need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itchFamily="18" charset="2"/>
              </a:rPr>
              <a:t> </a:t>
            </a:r>
            <a:r>
              <a:rPr lang="en-US" altLang="en-US" b="1" i="1" dirty="0">
                <a:sym typeface="Symbol" pitchFamily="18" charset="2"/>
              </a:rPr>
              <a:t>Work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>
                <a:sym typeface="Symbol" pitchFamily="18" charset="2"/>
              </a:rPr>
              <a:t>If no such</a:t>
            </a:r>
            <a:r>
              <a:rPr lang="en-US" altLang="en-US" b="1" dirty="0">
                <a:sym typeface="Symbol" pitchFamily="18" charset="2"/>
              </a:rPr>
              <a:t> </a:t>
            </a:r>
            <a:r>
              <a:rPr lang="en-US" altLang="en-US" b="1" i="1" dirty="0">
                <a:sym typeface="Symbol" pitchFamily="18" charset="2"/>
              </a:rPr>
              <a:t>i </a:t>
            </a:r>
            <a:r>
              <a:rPr lang="en-US" altLang="en-US" dirty="0">
                <a:sym typeface="Symbol" pitchFamily="18" charset="2"/>
              </a:rPr>
              <a:t>exists, go to step 4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800" dirty="0">
              <a:sym typeface="Symbol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i="1" dirty="0"/>
              <a:t>3.  </a:t>
            </a:r>
            <a:r>
              <a:rPr lang="en-US" altLang="en-US" b="1" i="1" dirty="0"/>
              <a:t>Work</a:t>
            </a:r>
            <a:r>
              <a:rPr lang="en-US" altLang="en-US" b="1" dirty="0"/>
              <a:t> = </a:t>
            </a:r>
            <a:r>
              <a:rPr lang="en-US" altLang="en-US" b="1" i="1" dirty="0"/>
              <a:t>Work </a:t>
            </a:r>
            <a:r>
              <a:rPr lang="en-US" altLang="en-US" b="1" dirty="0"/>
              <a:t>+ </a:t>
            </a:r>
            <a:r>
              <a:rPr lang="en-US" altLang="en-US" b="1" i="1" dirty="0" err="1"/>
              <a:t>Allocation</a:t>
            </a:r>
            <a:r>
              <a:rPr lang="en-US" altLang="en-US" b="1" i="1" baseline="-25000" dirty="0" err="1"/>
              <a:t>i</a:t>
            </a:r>
            <a:br>
              <a:rPr lang="en-US" altLang="en-US" b="1" dirty="0"/>
            </a:br>
            <a:r>
              <a:rPr lang="en-US" altLang="en-US" b="1" i="1" dirty="0"/>
              <a:t>Finish</a:t>
            </a:r>
            <a:r>
              <a:rPr lang="en-US" altLang="en-US" b="1" dirty="0"/>
              <a:t>[</a:t>
            </a:r>
            <a:r>
              <a:rPr lang="en-US" altLang="en-US" b="1" i="1" dirty="0"/>
              <a:t>i</a:t>
            </a:r>
            <a:r>
              <a:rPr lang="en-US" altLang="en-US" b="1" dirty="0"/>
              <a:t>] =</a:t>
            </a:r>
            <a:r>
              <a:rPr lang="en-US" altLang="en-US" b="1" i="1" dirty="0"/>
              <a:t> true</a:t>
            </a:r>
            <a:br>
              <a:rPr lang="en-US" altLang="en-US" b="1" dirty="0"/>
            </a:br>
            <a:r>
              <a:rPr lang="en-US" altLang="en-US" dirty="0"/>
              <a:t>go to step 2</a:t>
            </a:r>
          </a:p>
          <a:p>
            <a:pPr>
              <a:lnSpc>
                <a:spcPct val="90000"/>
              </a:lnSpc>
            </a:pPr>
            <a:endParaRPr lang="en-US" altLang="en-US" sz="800" dirty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4.	If </a:t>
            </a:r>
            <a:r>
              <a:rPr lang="en-US" altLang="en-US" b="1" i="1" dirty="0"/>
              <a:t>Finish</a:t>
            </a:r>
            <a:r>
              <a:rPr lang="en-US" altLang="en-US" b="1" dirty="0"/>
              <a:t> [</a:t>
            </a:r>
            <a:r>
              <a:rPr lang="en-US" altLang="en-US" b="1" i="1" dirty="0"/>
              <a:t>i</a:t>
            </a:r>
            <a:r>
              <a:rPr lang="en-US" altLang="en-US" b="1" dirty="0"/>
              <a:t>] == </a:t>
            </a:r>
            <a:r>
              <a:rPr lang="en-US" altLang="en-US" b="1" i="1" dirty="0"/>
              <a:t>true</a:t>
            </a:r>
            <a:r>
              <a:rPr lang="en-US" altLang="en-US" b="1" dirty="0"/>
              <a:t> </a:t>
            </a:r>
            <a:r>
              <a:rPr lang="en-US" altLang="en-US" dirty="0"/>
              <a:t>for all </a:t>
            </a:r>
            <a:r>
              <a:rPr lang="en-US" altLang="en-US" b="1" i="1" dirty="0"/>
              <a:t>i</a:t>
            </a:r>
            <a:r>
              <a:rPr lang="en-US" altLang="en-US" dirty="0"/>
              <a:t>, then the system is in a safe state</a:t>
            </a:r>
          </a:p>
        </p:txBody>
      </p:sp>
    </p:spTree>
    <p:extLst>
      <p:ext uri="{BB962C8B-B14F-4D97-AF65-F5344CB8AC3E}">
        <p14:creationId xmlns:p14="http://schemas.microsoft.com/office/powerpoint/2010/main" val="22156486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altLang="en-US" sz="3600"/>
              <a:t>Resource-Request Algorithm for Process </a:t>
            </a:r>
            <a:r>
              <a:rPr lang="en-US" altLang="en-US" sz="3600" i="1"/>
              <a:t>P</a:t>
            </a:r>
            <a:r>
              <a:rPr lang="en-US" altLang="en-US" sz="3600" i="1" baseline="-25000"/>
              <a:t>i</a:t>
            </a:r>
            <a:endParaRPr lang="en-US" altLang="en-US" sz="3600"/>
          </a:p>
        </p:txBody>
      </p:sp>
      <p:sp>
        <p:nvSpPr>
          <p:cNvPr id="54274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33183"/>
            <a:ext cx="8574087" cy="399256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spcBef>
                <a:spcPts val="2400"/>
              </a:spcBef>
              <a:spcAft>
                <a:spcPts val="500"/>
              </a:spcAft>
              <a:buFont typeface="Monotype Sorts" pitchFamily="-84" charset="2"/>
              <a:buNone/>
            </a:pPr>
            <a:r>
              <a:rPr lang="en-US" altLang="en-US" i="1" dirty="0"/>
              <a:t>    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dirty="0"/>
              <a:t> = request vector for process </a:t>
            </a:r>
            <a:r>
              <a:rPr lang="en-US" altLang="en-US" b="1" i="1" dirty="0"/>
              <a:t>P</a:t>
            </a:r>
            <a:r>
              <a:rPr lang="en-US" altLang="en-US" b="1" i="1" baseline="-25000" dirty="0"/>
              <a:t>i</a:t>
            </a:r>
            <a:r>
              <a:rPr lang="en-US" altLang="en-US" dirty="0"/>
              <a:t>.  If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b="1" baseline="-25000" dirty="0"/>
              <a:t> </a:t>
            </a:r>
            <a:r>
              <a:rPr lang="en-US" altLang="en-US" b="1" dirty="0"/>
              <a:t>[</a:t>
            </a:r>
            <a:r>
              <a:rPr lang="en-US" altLang="en-US" b="1" i="1" dirty="0"/>
              <a:t>j</a:t>
            </a:r>
            <a:r>
              <a:rPr lang="en-US" altLang="en-US" b="1" dirty="0"/>
              <a:t>] = </a:t>
            </a:r>
            <a:r>
              <a:rPr lang="en-US" altLang="en-US" b="1" i="1" dirty="0"/>
              <a:t>k</a:t>
            </a:r>
            <a:r>
              <a:rPr lang="en-US" altLang="en-US" b="1" dirty="0"/>
              <a:t> </a:t>
            </a:r>
            <a:r>
              <a:rPr lang="en-US" altLang="en-US" dirty="0"/>
              <a:t>then process </a:t>
            </a:r>
            <a:r>
              <a:rPr lang="en-US" altLang="en-US" b="1" i="1" dirty="0"/>
              <a:t>P</a:t>
            </a:r>
            <a:r>
              <a:rPr lang="en-US" altLang="en-US" b="1" i="1" baseline="-25000" dirty="0"/>
              <a:t>i</a:t>
            </a:r>
            <a:r>
              <a:rPr lang="en-US" altLang="en-US" dirty="0"/>
              <a:t> wants </a:t>
            </a:r>
            <a:r>
              <a:rPr lang="en-US" altLang="en-US" b="1" i="1" dirty="0"/>
              <a:t>k</a:t>
            </a:r>
            <a:r>
              <a:rPr lang="en-US" altLang="en-US" dirty="0"/>
              <a:t> instances of resource type </a:t>
            </a:r>
            <a:r>
              <a:rPr lang="en-US" altLang="en-US" b="1" i="1" dirty="0" err="1"/>
              <a:t>R</a:t>
            </a:r>
            <a:r>
              <a:rPr lang="en-US" altLang="en-US" b="1" i="1" baseline="-25000" dirty="0" err="1"/>
              <a:t>j</a:t>
            </a:r>
            <a:endParaRPr lang="en-US" altLang="en-US" b="1" baseline="-25000" dirty="0"/>
          </a:p>
          <a:p>
            <a:pPr lvl="1">
              <a:lnSpc>
                <a:spcPct val="90000"/>
              </a:lnSpc>
              <a:spcAft>
                <a:spcPts val="500"/>
              </a:spcAft>
              <a:buFont typeface="Monotype Sorts" pitchFamily="-84" charset="2"/>
              <a:buNone/>
            </a:pPr>
            <a:r>
              <a:rPr lang="en-US" altLang="en-US" dirty="0"/>
              <a:t>1.	If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b="1" i="1" dirty="0"/>
              <a:t> </a:t>
            </a:r>
            <a:r>
              <a:rPr lang="en-US" altLang="en-US" b="1" dirty="0">
                <a:sym typeface="Symbol" pitchFamily="18" charset="2"/>
              </a:rPr>
              <a:t> </a:t>
            </a:r>
            <a:r>
              <a:rPr lang="en-US" altLang="en-US" b="1" i="1" dirty="0" err="1">
                <a:sym typeface="Symbol" pitchFamily="18" charset="2"/>
              </a:rPr>
              <a:t>Need</a:t>
            </a:r>
            <a:r>
              <a:rPr lang="en-US" altLang="en-US" b="1" i="1" baseline="-25000" dirty="0" err="1">
                <a:sym typeface="Symbol" pitchFamily="18" charset="2"/>
              </a:rPr>
              <a:t>i</a:t>
            </a:r>
            <a:r>
              <a:rPr lang="en-US" altLang="en-US" b="1" i="1" dirty="0">
                <a:sym typeface="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go to step 2.  Otherwise, raise error condition, since process has exceeded its maximum claim</a:t>
            </a:r>
          </a:p>
          <a:p>
            <a:pPr lvl="1">
              <a:lnSpc>
                <a:spcPct val="90000"/>
              </a:lnSpc>
              <a:spcAft>
                <a:spcPts val="500"/>
              </a:spcAft>
              <a:buFont typeface="Monotype Sorts" pitchFamily="-84" charset="2"/>
              <a:buNone/>
            </a:pPr>
            <a:r>
              <a:rPr lang="en-US" altLang="en-US" dirty="0">
                <a:sym typeface="Symbol" pitchFamily="18" charset="2"/>
              </a:rPr>
              <a:t>2.	If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itchFamily="18" charset="2"/>
              </a:rPr>
              <a:t> </a:t>
            </a:r>
            <a:r>
              <a:rPr lang="en-US" altLang="en-US" b="1" i="1" dirty="0">
                <a:sym typeface="Symbol" pitchFamily="18" charset="2"/>
              </a:rPr>
              <a:t>Available</a:t>
            </a:r>
            <a:r>
              <a:rPr lang="en-US" altLang="en-US" dirty="0">
                <a:sym typeface="Symbol" pitchFamily="18" charset="2"/>
              </a:rPr>
              <a:t>, go to step 3.  Otherwise </a:t>
            </a:r>
            <a:r>
              <a:rPr lang="en-US" altLang="en-US" b="1" i="1" dirty="0">
                <a:sym typeface="Symbol" pitchFamily="18" charset="2"/>
              </a:rPr>
              <a:t>P</a:t>
            </a:r>
            <a:r>
              <a:rPr lang="en-US" altLang="en-US" b="1" i="1" baseline="-25000" dirty="0">
                <a:sym typeface="Symbol" pitchFamily="18" charset="2"/>
              </a:rPr>
              <a:t>i</a:t>
            </a:r>
            <a:r>
              <a:rPr lang="en-US" altLang="en-US" dirty="0">
                <a:sym typeface="Symbol" pitchFamily="18" charset="2"/>
              </a:rPr>
              <a:t>  must wait, since resources are not available</a:t>
            </a:r>
          </a:p>
          <a:p>
            <a:pPr lvl="1">
              <a:lnSpc>
                <a:spcPct val="90000"/>
              </a:lnSpc>
              <a:spcAft>
                <a:spcPts val="500"/>
              </a:spcAft>
              <a:buFont typeface="Monotype Sorts" pitchFamily="-84" charset="2"/>
              <a:buNone/>
            </a:pPr>
            <a:r>
              <a:rPr lang="en-US" altLang="en-US" dirty="0">
                <a:sym typeface="Symbol" pitchFamily="18" charset="2"/>
              </a:rPr>
              <a:t>3.	Pretend to allocate requested resources to </a:t>
            </a:r>
            <a:r>
              <a:rPr lang="en-US" altLang="en-US" b="1" i="1" dirty="0">
                <a:sym typeface="Symbol" pitchFamily="18" charset="2"/>
              </a:rPr>
              <a:t>P</a:t>
            </a:r>
            <a:r>
              <a:rPr lang="en-US" altLang="en-US" b="1" i="1" baseline="-25000" dirty="0">
                <a:sym typeface="Symbol" pitchFamily="18" charset="2"/>
              </a:rPr>
              <a:t>i</a:t>
            </a:r>
            <a:r>
              <a:rPr lang="en-US" altLang="en-US" dirty="0">
                <a:sym typeface="Symbol" pitchFamily="18" charset="2"/>
              </a:rPr>
              <a:t> by modifying the state as follows:</a:t>
            </a:r>
          </a:p>
          <a:p>
            <a:pPr lvl="3">
              <a:lnSpc>
                <a:spcPct val="90000"/>
              </a:lnSpc>
              <a:spcAft>
                <a:spcPts val="500"/>
              </a:spcAft>
              <a:buFontTx/>
              <a:buNone/>
            </a:pPr>
            <a:r>
              <a:rPr lang="en-US" altLang="en-US" dirty="0">
                <a:sym typeface="Symbol" pitchFamily="18" charset="2"/>
              </a:rPr>
              <a:t>		</a:t>
            </a:r>
            <a:r>
              <a:rPr lang="en-US" altLang="en-US" b="1" i="1" dirty="0">
                <a:sym typeface="Symbol" pitchFamily="18" charset="2"/>
              </a:rPr>
              <a:t>Available</a:t>
            </a:r>
            <a:r>
              <a:rPr lang="en-US" altLang="en-US" b="1" dirty="0">
                <a:sym typeface="Symbol" pitchFamily="18" charset="2"/>
              </a:rPr>
              <a:t> = </a:t>
            </a:r>
            <a:r>
              <a:rPr lang="en-US" altLang="en-US" b="1" i="1" dirty="0">
                <a:sym typeface="Symbol" pitchFamily="18" charset="2"/>
              </a:rPr>
              <a:t>Available  </a:t>
            </a:r>
            <a:r>
              <a:rPr lang="en-US" altLang="en-US" b="1" dirty="0">
                <a:sym typeface="Symbol" pitchFamily="18" charset="2"/>
              </a:rPr>
              <a:t>–</a:t>
            </a:r>
            <a:r>
              <a:rPr lang="en-US" altLang="en-US" b="1" i="1" dirty="0">
                <a:sym typeface="Symbol" pitchFamily="18" charset="2"/>
              </a:rPr>
              <a:t> </a:t>
            </a:r>
            <a:r>
              <a:rPr lang="en-US" altLang="en-US" b="1" i="1" dirty="0" err="1">
                <a:sym typeface="Symbol" pitchFamily="18" charset="2"/>
              </a:rPr>
              <a:t>Request</a:t>
            </a:r>
            <a:r>
              <a:rPr lang="en-US" altLang="en-US" b="1" i="1" baseline="-25000" dirty="0" err="1">
                <a:sym typeface="Symbol" pitchFamily="18" charset="2"/>
              </a:rPr>
              <a:t>i</a:t>
            </a:r>
            <a:r>
              <a:rPr lang="en-US" altLang="en-US" b="1" i="1" dirty="0">
                <a:sym typeface="Symbol" pitchFamily="18" charset="2"/>
              </a:rPr>
              <a:t>;</a:t>
            </a:r>
          </a:p>
          <a:p>
            <a:pPr lvl="3">
              <a:lnSpc>
                <a:spcPct val="90000"/>
              </a:lnSpc>
              <a:spcAft>
                <a:spcPts val="500"/>
              </a:spcAft>
              <a:buFontTx/>
              <a:buNone/>
            </a:pPr>
            <a:r>
              <a:rPr lang="en-US" altLang="en-US" b="1" dirty="0">
                <a:sym typeface="Symbol" pitchFamily="18" charset="2"/>
              </a:rPr>
              <a:t>		</a:t>
            </a:r>
            <a:r>
              <a:rPr lang="en-US" altLang="en-US" b="1" i="1" dirty="0" err="1">
                <a:sym typeface="Symbol" pitchFamily="18" charset="2"/>
              </a:rPr>
              <a:t>Allocation</a:t>
            </a:r>
            <a:r>
              <a:rPr lang="en-US" altLang="en-US" b="1" i="1" baseline="-25000" dirty="0" err="1">
                <a:sym typeface="Symbol" pitchFamily="18" charset="2"/>
              </a:rPr>
              <a:t>i</a:t>
            </a:r>
            <a:r>
              <a:rPr lang="en-US" altLang="en-US" b="1" baseline="-25000" dirty="0">
                <a:sym typeface="Symbol" pitchFamily="18" charset="2"/>
              </a:rPr>
              <a:t> </a:t>
            </a:r>
            <a:r>
              <a:rPr lang="en-US" altLang="en-US" b="1" dirty="0">
                <a:sym typeface="Symbol" pitchFamily="18" charset="2"/>
              </a:rPr>
              <a:t>= </a:t>
            </a:r>
            <a:r>
              <a:rPr lang="en-US" altLang="en-US" b="1" i="1" dirty="0" err="1">
                <a:sym typeface="Symbol" pitchFamily="18" charset="2"/>
              </a:rPr>
              <a:t>Allocation</a:t>
            </a:r>
            <a:r>
              <a:rPr lang="en-US" altLang="en-US" b="1" i="1" baseline="-25000" dirty="0" err="1">
                <a:sym typeface="Symbol" pitchFamily="18" charset="2"/>
              </a:rPr>
              <a:t>i</a:t>
            </a:r>
            <a:r>
              <a:rPr lang="en-US" altLang="en-US" b="1" dirty="0">
                <a:sym typeface="Symbol" pitchFamily="18" charset="2"/>
              </a:rPr>
              <a:t> + </a:t>
            </a:r>
            <a:r>
              <a:rPr lang="en-US" altLang="en-US" b="1" i="1" dirty="0" err="1">
                <a:sym typeface="Symbol" pitchFamily="18" charset="2"/>
              </a:rPr>
              <a:t>Request</a:t>
            </a:r>
            <a:r>
              <a:rPr lang="en-US" altLang="en-US" b="1" i="1" baseline="-25000" dirty="0" err="1">
                <a:sym typeface="Symbol" pitchFamily="18" charset="2"/>
              </a:rPr>
              <a:t>i</a:t>
            </a:r>
            <a:r>
              <a:rPr lang="en-US" altLang="en-US" b="1" dirty="0">
                <a:sym typeface="Symbol" pitchFamily="18" charset="2"/>
              </a:rPr>
              <a:t>;</a:t>
            </a:r>
          </a:p>
          <a:p>
            <a:pPr lvl="3">
              <a:lnSpc>
                <a:spcPct val="90000"/>
              </a:lnSpc>
              <a:spcAft>
                <a:spcPts val="500"/>
              </a:spcAft>
              <a:buFontTx/>
              <a:buNone/>
            </a:pPr>
            <a:r>
              <a:rPr lang="en-US" altLang="en-US" b="1" dirty="0">
                <a:sym typeface="Symbol" pitchFamily="18" charset="2"/>
              </a:rPr>
              <a:t>		</a:t>
            </a:r>
            <a:r>
              <a:rPr lang="en-US" altLang="en-US" b="1" i="1" dirty="0" err="1">
                <a:sym typeface="Symbol" pitchFamily="18" charset="2"/>
              </a:rPr>
              <a:t>Need</a:t>
            </a:r>
            <a:r>
              <a:rPr lang="en-US" altLang="en-US" b="1" i="1" baseline="-25000" dirty="0" err="1">
                <a:sym typeface="Symbol" pitchFamily="18" charset="2"/>
              </a:rPr>
              <a:t>i</a:t>
            </a:r>
            <a:r>
              <a:rPr lang="en-US" altLang="en-US" b="1" i="1" dirty="0">
                <a:sym typeface="Symbol" pitchFamily="18" charset="2"/>
              </a:rPr>
              <a:t> </a:t>
            </a:r>
            <a:r>
              <a:rPr lang="en-US" altLang="en-US" b="1" dirty="0">
                <a:sym typeface="Symbol" pitchFamily="18" charset="2"/>
              </a:rPr>
              <a:t>=</a:t>
            </a:r>
            <a:r>
              <a:rPr lang="en-US" altLang="en-US" b="1" i="1" dirty="0">
                <a:sym typeface="Symbol" pitchFamily="18" charset="2"/>
              </a:rPr>
              <a:t> </a:t>
            </a:r>
            <a:r>
              <a:rPr lang="en-US" altLang="en-US" b="1" i="1" dirty="0" err="1">
                <a:sym typeface="Symbol" pitchFamily="18" charset="2"/>
              </a:rPr>
              <a:t>Need</a:t>
            </a:r>
            <a:r>
              <a:rPr lang="en-US" altLang="en-US" b="1" i="1" baseline="-25000" dirty="0" err="1">
                <a:sym typeface="Symbol" pitchFamily="18" charset="2"/>
              </a:rPr>
              <a:t>i</a:t>
            </a:r>
            <a:r>
              <a:rPr lang="en-US" altLang="en-US" b="1" dirty="0">
                <a:sym typeface="Symbol" pitchFamily="18" charset="2"/>
              </a:rPr>
              <a:t> – </a:t>
            </a:r>
            <a:r>
              <a:rPr lang="en-US" altLang="en-US" b="1" i="1" dirty="0" err="1">
                <a:sym typeface="Symbol" pitchFamily="18" charset="2"/>
              </a:rPr>
              <a:t>Request</a:t>
            </a:r>
            <a:r>
              <a:rPr lang="en-US" altLang="en-US" b="1" i="1" baseline="-25000" dirty="0" err="1">
                <a:sym typeface="Symbol" pitchFamily="18" charset="2"/>
              </a:rPr>
              <a:t>i</a:t>
            </a:r>
            <a:r>
              <a:rPr lang="en-US" altLang="en-US" b="1" i="1" dirty="0">
                <a:sym typeface="Symbol" pitchFamily="18" charset="2"/>
              </a:rPr>
              <a:t>;</a:t>
            </a:r>
          </a:p>
          <a:p>
            <a:pPr lvl="2">
              <a:lnSpc>
                <a:spcPct val="90000"/>
              </a:lnSpc>
              <a:spcAft>
                <a:spcPts val="50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lang="en-US" altLang="en-US" dirty="0">
                <a:sym typeface="Symbol" pitchFamily="18" charset="2"/>
              </a:rPr>
              <a:t>If safe  the resources are allocated to </a:t>
            </a:r>
            <a:r>
              <a:rPr lang="en-US" altLang="en-US" b="1" i="1" dirty="0">
                <a:sym typeface="Symbol" pitchFamily="18" charset="2"/>
              </a:rPr>
              <a:t>P</a:t>
            </a:r>
            <a:r>
              <a:rPr lang="en-US" altLang="en-US" b="1" i="1" baseline="-25000" dirty="0">
                <a:sym typeface="Symbol" pitchFamily="18" charset="2"/>
              </a:rPr>
              <a:t>i</a:t>
            </a:r>
          </a:p>
          <a:p>
            <a:pPr lvl="2">
              <a:lnSpc>
                <a:spcPct val="90000"/>
              </a:lnSpc>
              <a:spcAft>
                <a:spcPts val="50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lang="en-US" altLang="en-US" dirty="0">
                <a:sym typeface="Symbol" pitchFamily="18" charset="2"/>
              </a:rPr>
              <a:t>If unsafe  </a:t>
            </a:r>
            <a:r>
              <a:rPr lang="en-US" altLang="en-US" b="1" i="1" dirty="0">
                <a:sym typeface="Symbol" pitchFamily="18" charset="2"/>
              </a:rPr>
              <a:t>P</a:t>
            </a:r>
            <a:r>
              <a:rPr lang="en-US" altLang="en-US" b="1" i="1" baseline="-25000" dirty="0">
                <a:sym typeface="Symbol" pitchFamily="18" charset="2"/>
              </a:rPr>
              <a:t>i</a:t>
            </a:r>
            <a:r>
              <a:rPr lang="en-US" altLang="en-US" dirty="0">
                <a:sym typeface="Symbol" pitchFamily="18" charset="2"/>
              </a:rPr>
              <a:t> must wait, and the old resource-allocation state is restored</a:t>
            </a:r>
          </a:p>
        </p:txBody>
      </p:sp>
    </p:spTree>
    <p:extLst>
      <p:ext uri="{BB962C8B-B14F-4D97-AF65-F5344CB8AC3E}">
        <p14:creationId xmlns:p14="http://schemas.microsoft.com/office/powerpoint/2010/main" val="5408579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Example of Banker’</a:t>
            </a:r>
            <a:r>
              <a:rPr lang="en-US" altLang="ja-JP" dirty="0"/>
              <a:t>s Algorithm</a:t>
            </a:r>
            <a:endParaRPr lang="en-US" altLang="en-US" dirty="0"/>
          </a:p>
        </p:txBody>
      </p:sp>
      <p:sp>
        <p:nvSpPr>
          <p:cNvPr id="56322" name="Rectangle 3"/>
          <p:cNvSpPr>
            <a:spLocks noGrp="1" noChangeArrowheads="1"/>
          </p:cNvSpPr>
          <p:nvPr>
            <p:ph idx="1"/>
          </p:nvPr>
        </p:nvSpPr>
        <p:spPr>
          <a:xfrm>
            <a:off x="180305" y="1983287"/>
            <a:ext cx="8796270" cy="4391755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500"/>
              </a:spcBef>
              <a:buFont typeface="Wingdings" pitchFamily="2" charset="2"/>
              <a:buChar char="q"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>
                <a:solidFill>
                  <a:srgbClr val="FF0000"/>
                </a:solidFill>
              </a:rPr>
              <a:t>5 processes </a:t>
            </a:r>
            <a:r>
              <a:rPr lang="en-US" altLang="en-US" i="1" dirty="0">
                <a:solidFill>
                  <a:srgbClr val="FF0000"/>
                </a:solidFill>
              </a:rPr>
              <a:t>P</a:t>
            </a:r>
            <a:r>
              <a:rPr lang="en-US" altLang="en-US" baseline="-25000" dirty="0">
                <a:solidFill>
                  <a:srgbClr val="FF0000"/>
                </a:solidFill>
              </a:rPr>
              <a:t>0  </a:t>
            </a:r>
            <a:r>
              <a:rPr lang="en-US" altLang="en-US" dirty="0">
                <a:solidFill>
                  <a:srgbClr val="FF0000"/>
                </a:solidFill>
              </a:rPr>
              <a:t>to </a:t>
            </a:r>
            <a:r>
              <a:rPr lang="en-US" altLang="en-US" i="1" dirty="0">
                <a:solidFill>
                  <a:srgbClr val="FF0000"/>
                </a:solidFill>
              </a:rPr>
              <a:t>P</a:t>
            </a:r>
            <a:r>
              <a:rPr lang="en-US" altLang="en-US" baseline="-25000" dirty="0">
                <a:solidFill>
                  <a:srgbClr val="FF0000"/>
                </a:solidFill>
              </a:rPr>
              <a:t>4</a:t>
            </a:r>
            <a:r>
              <a:rPr lang="en-US" altLang="en-US" dirty="0">
                <a:solidFill>
                  <a:srgbClr val="FF0000"/>
                </a:solidFill>
              </a:rPr>
              <a:t>; 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>
                <a:solidFill>
                  <a:srgbClr val="FF0000"/>
                </a:solidFill>
              </a:rPr>
              <a:t>      3 resource types: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>
                <a:solidFill>
                  <a:srgbClr val="FF0000"/>
                </a:solidFill>
              </a:rPr>
              <a:t>              </a:t>
            </a:r>
            <a:r>
              <a:rPr lang="en-US" altLang="en-US" i="1" dirty="0">
                <a:solidFill>
                  <a:srgbClr val="FF0000"/>
                </a:solidFill>
              </a:rPr>
              <a:t>A</a:t>
            </a:r>
            <a:r>
              <a:rPr lang="en-US" altLang="en-US" dirty="0">
                <a:solidFill>
                  <a:srgbClr val="FF0000"/>
                </a:solidFill>
              </a:rPr>
              <a:t> (10 instances),  </a:t>
            </a:r>
            <a:r>
              <a:rPr lang="en-US" altLang="en-US" i="1" dirty="0">
                <a:solidFill>
                  <a:srgbClr val="FF0000"/>
                </a:solidFill>
              </a:rPr>
              <a:t>B</a:t>
            </a:r>
            <a:r>
              <a:rPr lang="en-US" altLang="en-US" dirty="0">
                <a:solidFill>
                  <a:srgbClr val="FF0000"/>
                </a:solidFill>
              </a:rPr>
              <a:t> (5 instances), and </a:t>
            </a:r>
            <a:r>
              <a:rPr lang="en-US" altLang="en-US" i="1" dirty="0">
                <a:solidFill>
                  <a:srgbClr val="FF0000"/>
                </a:solidFill>
              </a:rPr>
              <a:t>C</a:t>
            </a:r>
            <a:r>
              <a:rPr lang="en-US" altLang="en-US" dirty="0">
                <a:solidFill>
                  <a:srgbClr val="FF0000"/>
                </a:solidFill>
              </a:rPr>
              <a:t> (7 instances)</a:t>
            </a:r>
          </a:p>
          <a:p>
            <a:pPr>
              <a:spcBef>
                <a:spcPts val="500"/>
              </a:spcBef>
              <a:buFont typeface="Wingdings" pitchFamily="2" charset="2"/>
              <a:buChar char="q"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Snapshot at time </a:t>
            </a:r>
            <a:r>
              <a:rPr lang="en-US" altLang="en-US" i="1" dirty="0"/>
              <a:t>T</a:t>
            </a:r>
            <a:r>
              <a:rPr lang="en-US" altLang="en-US" baseline="-25000" dirty="0"/>
              <a:t>0</a:t>
            </a:r>
            <a:r>
              <a:rPr lang="en-US" altLang="en-US" dirty="0"/>
              <a:t>: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       </a:t>
            </a:r>
            <a:r>
              <a:rPr lang="en-US" altLang="en-US" u="sng" dirty="0">
                <a:highlight>
                  <a:srgbClr val="FFFF00"/>
                </a:highlight>
              </a:rPr>
              <a:t>Process	     </a:t>
            </a:r>
            <a:r>
              <a:rPr lang="en-US" altLang="en-US" i="1" u="sng" dirty="0">
                <a:highlight>
                  <a:srgbClr val="FFFF00"/>
                </a:highlight>
              </a:rPr>
              <a:t>Allocation</a:t>
            </a:r>
            <a:r>
              <a:rPr lang="en-US" altLang="en-US" i="1" dirty="0">
                <a:highlight>
                  <a:srgbClr val="FFFF00"/>
                </a:highlight>
              </a:rPr>
              <a:t>	    </a:t>
            </a:r>
            <a:r>
              <a:rPr lang="en-US" altLang="en-US" i="1" u="sng" dirty="0">
                <a:highlight>
                  <a:srgbClr val="FFFF00"/>
                </a:highlight>
              </a:rPr>
              <a:t>Max</a:t>
            </a:r>
            <a:r>
              <a:rPr lang="en-US" altLang="en-US" i="1" dirty="0">
                <a:highlight>
                  <a:srgbClr val="FFFF00"/>
                </a:highlight>
              </a:rPr>
              <a:t>	</a:t>
            </a:r>
            <a:r>
              <a:rPr lang="en-US" altLang="en-US" i="1" u="sng" dirty="0">
                <a:highlight>
                  <a:srgbClr val="FF0000"/>
                </a:highlight>
              </a:rPr>
              <a:t>Available</a:t>
            </a:r>
            <a:endParaRPr lang="en-US" altLang="en-US" i="1" dirty="0">
              <a:highlight>
                <a:srgbClr val="FF0000"/>
              </a:highlight>
            </a:endParaRP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i="1" dirty="0">
                <a:highlight>
                  <a:srgbClr val="FFFF00"/>
                </a:highlight>
              </a:rPr>
              <a:t>			A B C	       A B C 	</a:t>
            </a:r>
            <a:r>
              <a:rPr lang="en-US" altLang="en-US" i="1" dirty="0">
                <a:highlight>
                  <a:srgbClr val="FF0000"/>
                </a:highlight>
              </a:rPr>
              <a:t>A B C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>
                <a:highlight>
                  <a:srgbClr val="FFFF00"/>
                </a:highlight>
              </a:rPr>
              <a:t>		 </a:t>
            </a:r>
            <a:r>
              <a:rPr lang="en-US" altLang="en-US" i="1" dirty="0">
                <a:highlight>
                  <a:srgbClr val="FFFF00"/>
                </a:highlight>
              </a:rPr>
              <a:t>P</a:t>
            </a:r>
            <a:r>
              <a:rPr lang="en-US" altLang="en-US" baseline="-25000" dirty="0">
                <a:highlight>
                  <a:srgbClr val="FFFF00"/>
                </a:highlight>
              </a:rPr>
              <a:t>0	</a:t>
            </a:r>
            <a:r>
              <a:rPr lang="en-US" altLang="en-US" dirty="0">
                <a:highlight>
                  <a:srgbClr val="FFFF00"/>
                </a:highlight>
              </a:rPr>
              <a:t>0 1 0	        7 5 3 	</a:t>
            </a:r>
            <a:r>
              <a:rPr lang="en-US" altLang="en-US" dirty="0">
                <a:solidFill>
                  <a:schemeClr val="tx1"/>
                </a:solidFill>
                <a:highlight>
                  <a:srgbClr val="FF0000"/>
                </a:highlight>
              </a:rPr>
              <a:t>3 3 2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>
                <a:highlight>
                  <a:srgbClr val="FFFF00"/>
                </a:highlight>
              </a:rPr>
              <a:t>		 </a:t>
            </a:r>
            <a:r>
              <a:rPr lang="en-US" altLang="en-US" i="1" dirty="0">
                <a:highlight>
                  <a:srgbClr val="FFFF00"/>
                </a:highlight>
              </a:rPr>
              <a:t>P</a:t>
            </a:r>
            <a:r>
              <a:rPr lang="en-US" altLang="en-US" baseline="-25000" dirty="0">
                <a:highlight>
                  <a:srgbClr val="FFFF00"/>
                </a:highlight>
              </a:rPr>
              <a:t>1	</a:t>
            </a:r>
            <a:r>
              <a:rPr lang="en-US" altLang="en-US" dirty="0">
                <a:highlight>
                  <a:srgbClr val="FFFF00"/>
                </a:highlight>
              </a:rPr>
              <a:t>2 0 0 	        3 2 2  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>
                <a:highlight>
                  <a:srgbClr val="FFFF00"/>
                </a:highlight>
              </a:rPr>
              <a:t>		 </a:t>
            </a:r>
            <a:r>
              <a:rPr lang="en-US" altLang="en-US" i="1" dirty="0">
                <a:highlight>
                  <a:srgbClr val="FFFF00"/>
                </a:highlight>
              </a:rPr>
              <a:t>P</a:t>
            </a:r>
            <a:r>
              <a:rPr lang="en-US" altLang="en-US" baseline="-25000" dirty="0">
                <a:highlight>
                  <a:srgbClr val="FFFF00"/>
                </a:highlight>
              </a:rPr>
              <a:t>2</a:t>
            </a:r>
            <a:r>
              <a:rPr lang="en-US" altLang="en-US" dirty="0">
                <a:highlight>
                  <a:srgbClr val="FFFF00"/>
                </a:highlight>
              </a:rPr>
              <a:t>	3 0 2 	        9 0 2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>
                <a:highlight>
                  <a:srgbClr val="FFFF00"/>
                </a:highlight>
              </a:rPr>
              <a:t>		 </a:t>
            </a:r>
            <a:r>
              <a:rPr lang="en-US" altLang="en-US" i="1" dirty="0">
                <a:highlight>
                  <a:srgbClr val="FFFF00"/>
                </a:highlight>
              </a:rPr>
              <a:t>P</a:t>
            </a:r>
            <a:r>
              <a:rPr lang="en-US" altLang="en-US" baseline="-25000" dirty="0">
                <a:highlight>
                  <a:srgbClr val="FFFF00"/>
                </a:highlight>
              </a:rPr>
              <a:t>3</a:t>
            </a:r>
            <a:r>
              <a:rPr lang="en-US" altLang="en-US" dirty="0">
                <a:highlight>
                  <a:srgbClr val="FFFF00"/>
                </a:highlight>
              </a:rPr>
              <a:t>	2 1 1 	        2 2 2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>
                <a:highlight>
                  <a:srgbClr val="FFFF00"/>
                </a:highlight>
              </a:rPr>
              <a:t>		 </a:t>
            </a:r>
            <a:r>
              <a:rPr lang="en-US" altLang="en-US" i="1" dirty="0">
                <a:highlight>
                  <a:srgbClr val="FFFF00"/>
                </a:highlight>
              </a:rPr>
              <a:t>P</a:t>
            </a:r>
            <a:r>
              <a:rPr lang="en-US" altLang="en-US" baseline="-25000" dirty="0">
                <a:highlight>
                  <a:srgbClr val="FFFF00"/>
                </a:highlight>
              </a:rPr>
              <a:t>4</a:t>
            </a:r>
            <a:r>
              <a:rPr lang="en-US" altLang="en-US" dirty="0">
                <a:highlight>
                  <a:srgbClr val="FFFF00"/>
                </a:highlight>
              </a:rPr>
              <a:t>	0 0 2	        4 3 3  	</a:t>
            </a:r>
            <a:r>
              <a:rPr lang="en-US" alt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999586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/>
              <a:t>Example </a:t>
            </a:r>
            <a:r>
              <a:rPr lang="en-US" altLang="en-US" sz="1600" dirty="0">
                <a:solidFill>
                  <a:prstClr val="white"/>
                </a:solidFill>
              </a:rPr>
              <a:t>(cont’d)</a:t>
            </a:r>
            <a:endParaRPr lang="en-US" altLang="en-US" dirty="0"/>
          </a:p>
        </p:txBody>
      </p:sp>
      <p:sp>
        <p:nvSpPr>
          <p:cNvPr id="58370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20657"/>
            <a:ext cx="8574087" cy="3992563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500"/>
              </a:spcBef>
              <a:buFont typeface="Wingdings" pitchFamily="2" charset="2"/>
              <a:buChar char="q"/>
              <a:tabLst>
                <a:tab pos="2452688" algn="l"/>
                <a:tab pos="3492500" algn="ctr"/>
              </a:tabLst>
            </a:pPr>
            <a:r>
              <a:rPr lang="en-US" altLang="en-US" dirty="0"/>
              <a:t>The content of the matrix </a:t>
            </a:r>
            <a:r>
              <a:rPr lang="en-US" altLang="en-US" b="1" i="1" dirty="0"/>
              <a:t>Need</a:t>
            </a:r>
            <a:r>
              <a:rPr lang="en-US" altLang="en-US" dirty="0"/>
              <a:t> is defined to be </a:t>
            </a:r>
            <a:r>
              <a:rPr lang="en-US" altLang="en-US" b="1" i="1" dirty="0"/>
              <a:t>Max</a:t>
            </a:r>
            <a:r>
              <a:rPr lang="en-US" altLang="en-US" b="1" dirty="0"/>
              <a:t> – </a:t>
            </a:r>
            <a:r>
              <a:rPr lang="en-US" altLang="en-US" b="1" i="1" dirty="0"/>
              <a:t>Allocation</a:t>
            </a:r>
            <a:endParaRPr lang="en-US" altLang="en-US" b="1" dirty="0"/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endParaRPr lang="en-US" altLang="en-US" dirty="0"/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	</a:t>
            </a:r>
            <a:r>
              <a:rPr lang="en-US" altLang="en-US" i="1" u="sng" dirty="0"/>
              <a:t>Need</a:t>
            </a:r>
            <a:endParaRPr lang="en-US" altLang="en-US" u="sng" dirty="0"/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	</a:t>
            </a:r>
            <a:r>
              <a:rPr lang="en-US" altLang="en-US" i="1" dirty="0"/>
              <a:t>A B C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i="1" dirty="0">
                <a:solidFill>
                  <a:schemeClr val="tx1"/>
                </a:solidFill>
                <a:highlight>
                  <a:srgbClr val="FFFF00"/>
                </a:highlight>
              </a:rPr>
              <a:t>P</a:t>
            </a:r>
            <a:r>
              <a:rPr lang="en-US" altLang="en-US" baseline="-25000" dirty="0">
                <a:solidFill>
                  <a:schemeClr val="tx1"/>
                </a:solidFill>
                <a:highlight>
                  <a:srgbClr val="FFFF00"/>
                </a:highlight>
              </a:rPr>
              <a:t>0	</a:t>
            </a:r>
            <a:r>
              <a:rPr lang="en-US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7 4 3 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>
                <a:solidFill>
                  <a:srgbClr val="FF0000"/>
                </a:solidFill>
              </a:rPr>
              <a:t>		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i="1" dirty="0">
                <a:solidFill>
                  <a:schemeClr val="tx1"/>
                </a:solidFill>
                <a:highlight>
                  <a:srgbClr val="FFFF00"/>
                </a:highlight>
              </a:rPr>
              <a:t>P</a:t>
            </a:r>
            <a:r>
              <a:rPr lang="en-US" altLang="en-US" baseline="-25000" dirty="0">
                <a:solidFill>
                  <a:schemeClr val="tx1"/>
                </a:solidFill>
                <a:highlight>
                  <a:srgbClr val="FFFF00"/>
                </a:highlight>
              </a:rPr>
              <a:t>1	</a:t>
            </a:r>
            <a:r>
              <a:rPr lang="en-US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1 2 2 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>
                <a:solidFill>
                  <a:srgbClr val="FF0000"/>
                </a:solidFill>
              </a:rPr>
              <a:t>		 </a:t>
            </a:r>
            <a:r>
              <a:rPr lang="en-US" altLang="en-US" i="1" dirty="0">
                <a:solidFill>
                  <a:schemeClr val="tx1"/>
                </a:solidFill>
                <a:highlight>
                  <a:srgbClr val="FFFF00"/>
                </a:highlight>
              </a:rPr>
              <a:t>P</a:t>
            </a:r>
            <a:r>
              <a:rPr lang="en-US" altLang="en-US" baseline="-25000" dirty="0">
                <a:solidFill>
                  <a:schemeClr val="tx1"/>
                </a:solidFill>
                <a:highlight>
                  <a:srgbClr val="FFFF00"/>
                </a:highlight>
              </a:rPr>
              <a:t>2</a:t>
            </a:r>
            <a:r>
              <a:rPr lang="en-US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	6 0 0 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>
                <a:solidFill>
                  <a:srgbClr val="FF0000"/>
                </a:solidFill>
              </a:rPr>
              <a:t>		</a:t>
            </a:r>
            <a:r>
              <a:rPr lang="en-US" altLang="en-US" dirty="0">
                <a:solidFill>
                  <a:srgbClr val="00B050"/>
                </a:solidFill>
              </a:rPr>
              <a:t> </a:t>
            </a:r>
            <a:r>
              <a:rPr lang="en-US" altLang="en-US" i="1" dirty="0">
                <a:solidFill>
                  <a:schemeClr val="tx1"/>
                </a:solidFill>
                <a:highlight>
                  <a:srgbClr val="FFFF00"/>
                </a:highlight>
              </a:rPr>
              <a:t>P</a:t>
            </a:r>
            <a:r>
              <a:rPr lang="en-US" altLang="en-US" baseline="-25000" dirty="0">
                <a:solidFill>
                  <a:schemeClr val="tx1"/>
                </a:solidFill>
                <a:highlight>
                  <a:srgbClr val="FFFF00"/>
                </a:highlight>
              </a:rPr>
              <a:t>3</a:t>
            </a:r>
            <a:r>
              <a:rPr lang="en-US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	0 1 1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>
                <a:solidFill>
                  <a:srgbClr val="FF0000"/>
                </a:solidFill>
              </a:rPr>
              <a:t>		 </a:t>
            </a:r>
            <a:r>
              <a:rPr lang="en-US" altLang="en-US" i="1" dirty="0">
                <a:solidFill>
                  <a:schemeClr val="tx1"/>
                </a:solidFill>
                <a:highlight>
                  <a:srgbClr val="FFFF00"/>
                </a:highlight>
              </a:rPr>
              <a:t>P</a:t>
            </a:r>
            <a:r>
              <a:rPr lang="en-US" altLang="en-US" baseline="-25000" dirty="0">
                <a:solidFill>
                  <a:schemeClr val="tx1"/>
                </a:solidFill>
                <a:highlight>
                  <a:srgbClr val="FFFF00"/>
                </a:highlight>
              </a:rPr>
              <a:t>4</a:t>
            </a:r>
            <a:r>
              <a:rPr lang="en-US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	4 3 1 </a:t>
            </a:r>
            <a:br>
              <a:rPr lang="en-US" altLang="en-US" dirty="0"/>
            </a:br>
            <a:endParaRPr lang="en-US" altLang="en-US" dirty="0"/>
          </a:p>
          <a:p>
            <a:pPr>
              <a:spcBef>
                <a:spcPts val="500"/>
              </a:spcBef>
              <a:buFont typeface="Wingdings" pitchFamily="2" charset="2"/>
              <a:buChar char="q"/>
              <a:tabLst>
                <a:tab pos="2452688" algn="l"/>
                <a:tab pos="3492500" algn="ctr"/>
              </a:tabLst>
            </a:pPr>
            <a:r>
              <a:rPr lang="en-US" altLang="en-US" dirty="0"/>
              <a:t>The system is in a safe state since the sequence &lt; 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3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4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0</a:t>
            </a:r>
            <a:r>
              <a:rPr lang="en-US" altLang="en-US" dirty="0"/>
              <a:t>&gt; satisfies safety criteria</a:t>
            </a:r>
            <a:endParaRPr lang="en-US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8647908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Example:  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 Request (1,0,2)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58235"/>
            <a:ext cx="8574087" cy="3992563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500"/>
              </a:spcBef>
              <a:buFont typeface="Wingdings" pitchFamily="2" charset="2"/>
              <a:buChar char="q"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Check that Request </a:t>
            </a:r>
            <a:r>
              <a:rPr lang="en-US" altLang="en-US" dirty="0">
                <a:sym typeface="Symbol" pitchFamily="18" charset="2"/>
              </a:rPr>
              <a:t> Available (that is, (1,0,2)  (3,3,2)  true</a:t>
            </a:r>
            <a:endParaRPr lang="en-US" altLang="en-US" i="1" dirty="0">
              <a:sym typeface="Symbol" pitchFamily="18" charset="2"/>
            </a:endParaRP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i="1" dirty="0"/>
              <a:t>			</a:t>
            </a:r>
            <a:r>
              <a:rPr lang="en-US" altLang="en-US" i="1" u="sng" dirty="0"/>
              <a:t>Allocation</a:t>
            </a:r>
            <a:r>
              <a:rPr lang="en-US" altLang="en-US" i="1" dirty="0"/>
              <a:t>	</a:t>
            </a:r>
            <a:r>
              <a:rPr lang="en-US" altLang="en-US" i="1" u="sng" dirty="0"/>
              <a:t>Need</a:t>
            </a:r>
            <a:r>
              <a:rPr lang="en-US" altLang="en-US" i="1" dirty="0"/>
              <a:t>	   </a:t>
            </a:r>
            <a:r>
              <a:rPr lang="en-US" altLang="en-US" i="1" u="sng" dirty="0"/>
              <a:t>Available</a:t>
            </a:r>
            <a:endParaRPr lang="en-US" altLang="en-US" i="1" dirty="0"/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i="1" dirty="0"/>
              <a:t>			A B C	A B C	 A B C 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P</a:t>
            </a:r>
            <a:r>
              <a:rPr lang="en-US" altLang="en-US" baseline="-25000" dirty="0"/>
              <a:t>0</a:t>
            </a:r>
            <a:r>
              <a:rPr lang="en-US" altLang="en-US" dirty="0"/>
              <a:t>	0 1 0 	7 4 3 	</a:t>
            </a:r>
            <a:r>
              <a:rPr lang="en-US" altLang="en-US" dirty="0">
                <a:solidFill>
                  <a:srgbClr val="FF0000"/>
                </a:solidFill>
              </a:rPr>
              <a:t>2 3 0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	         </a:t>
            </a:r>
            <a:r>
              <a:rPr lang="en-US" altLang="en-US" dirty="0">
                <a:solidFill>
                  <a:srgbClr val="FF0000"/>
                </a:solidFill>
              </a:rPr>
              <a:t>3 0 2                0 2 0 </a:t>
            </a:r>
            <a:r>
              <a:rPr lang="en-US" altLang="en-US" dirty="0"/>
              <a:t>	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	3 0 2 	 6 0 0 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P</a:t>
            </a:r>
            <a:r>
              <a:rPr lang="en-US" altLang="en-US" baseline="-25000" dirty="0"/>
              <a:t>3</a:t>
            </a:r>
            <a:r>
              <a:rPr lang="en-US" altLang="en-US" dirty="0"/>
              <a:t>	2 1 1 	 0 1 1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P</a:t>
            </a:r>
            <a:r>
              <a:rPr lang="en-US" altLang="en-US" baseline="-25000" dirty="0"/>
              <a:t>4</a:t>
            </a:r>
            <a:r>
              <a:rPr lang="en-US" altLang="en-US" dirty="0"/>
              <a:t>	0 0 2 	 4 3 1 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800" dirty="0"/>
          </a:p>
          <a:p>
            <a:pPr>
              <a:spcBef>
                <a:spcPts val="500"/>
              </a:spcBef>
              <a:buFont typeface="Wingdings" pitchFamily="2" charset="2"/>
              <a:buChar char="q"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Executing safety algorithm shows that sequence &lt;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1</a:t>
            </a:r>
            <a:r>
              <a:rPr lang="en-US" altLang="en-US" b="1" dirty="0"/>
              <a:t>,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3</a:t>
            </a:r>
            <a:r>
              <a:rPr lang="en-US" altLang="en-US" b="1" dirty="0"/>
              <a:t>,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4</a:t>
            </a:r>
            <a:r>
              <a:rPr lang="en-US" altLang="en-US" b="1" dirty="0"/>
              <a:t>,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0</a:t>
            </a:r>
            <a:r>
              <a:rPr lang="en-US" altLang="en-US" b="1" dirty="0"/>
              <a:t>,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2</a:t>
            </a:r>
            <a:r>
              <a:rPr lang="en-US" altLang="en-US" dirty="0"/>
              <a:t>&gt; satisfies safety requirement</a:t>
            </a:r>
          </a:p>
          <a:p>
            <a:pPr>
              <a:spcBef>
                <a:spcPts val="500"/>
              </a:spcBef>
              <a:buFont typeface="Wingdings" pitchFamily="2" charset="2"/>
              <a:buChar char="q"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800" dirty="0"/>
          </a:p>
          <a:p>
            <a:pPr>
              <a:spcBef>
                <a:spcPts val="500"/>
              </a:spcBef>
              <a:buFont typeface="Wingdings" pitchFamily="2" charset="2"/>
              <a:buChar char="q"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>
                <a:highlight>
                  <a:srgbClr val="FF0000"/>
                </a:highlight>
              </a:rPr>
              <a:t>Can request for (3,3,0) by </a:t>
            </a:r>
            <a:r>
              <a:rPr lang="en-US" altLang="en-US" b="1" i="1" dirty="0">
                <a:highlight>
                  <a:srgbClr val="FF0000"/>
                </a:highlight>
              </a:rPr>
              <a:t>P</a:t>
            </a:r>
            <a:r>
              <a:rPr lang="en-US" altLang="en-US" b="1" baseline="-25000" dirty="0">
                <a:highlight>
                  <a:srgbClr val="FF0000"/>
                </a:highlight>
              </a:rPr>
              <a:t>4</a:t>
            </a:r>
            <a:r>
              <a:rPr lang="en-US" altLang="en-US" dirty="0">
                <a:highlight>
                  <a:srgbClr val="FF0000"/>
                </a:highlight>
              </a:rPr>
              <a:t> be granted immediately? (Home task)</a:t>
            </a:r>
          </a:p>
          <a:p>
            <a:pPr>
              <a:spcBef>
                <a:spcPts val="500"/>
              </a:spcBef>
              <a:buFont typeface="Wingdings" pitchFamily="2" charset="2"/>
              <a:buChar char="q"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800" dirty="0">
              <a:highlight>
                <a:srgbClr val="FF0000"/>
              </a:highlight>
            </a:endParaRPr>
          </a:p>
          <a:p>
            <a:pPr>
              <a:spcBef>
                <a:spcPts val="500"/>
              </a:spcBef>
              <a:buFont typeface="Wingdings" pitchFamily="2" charset="2"/>
              <a:buChar char="q"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>
                <a:highlight>
                  <a:srgbClr val="FF0000"/>
                </a:highlight>
              </a:rPr>
              <a:t>Can request for (0,2,10) by </a:t>
            </a:r>
            <a:r>
              <a:rPr lang="en-US" altLang="en-US" b="1" i="1" dirty="0">
                <a:highlight>
                  <a:srgbClr val="FF0000"/>
                </a:highlight>
              </a:rPr>
              <a:t>P</a:t>
            </a:r>
            <a:r>
              <a:rPr lang="en-US" altLang="en-US" b="1" baseline="-25000" dirty="0">
                <a:highlight>
                  <a:srgbClr val="FF0000"/>
                </a:highlight>
              </a:rPr>
              <a:t>0</a:t>
            </a:r>
            <a:r>
              <a:rPr lang="en-US" altLang="en-US" dirty="0">
                <a:highlight>
                  <a:srgbClr val="FF0000"/>
                </a:highlight>
              </a:rPr>
              <a:t> be granted immediately? (Home task)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701784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/>
              <a:t>Deadlock Detection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idx="1"/>
          </p:nvPr>
        </p:nvSpPr>
        <p:spPr>
          <a:xfrm>
            <a:off x="284162" y="1970761"/>
            <a:ext cx="857408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Allow system to enter deadlock state </a:t>
            </a:r>
            <a:br>
              <a:rPr lang="en-US" altLang="en-US" dirty="0"/>
            </a:br>
            <a:endParaRPr lang="en-US" altLang="en-US" dirty="0"/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Detection algorithm</a:t>
            </a:r>
            <a:br>
              <a:rPr lang="en-US" altLang="en-US" dirty="0"/>
            </a:br>
            <a:endParaRPr lang="en-US" altLang="en-US" dirty="0"/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Recovery scheme</a:t>
            </a:r>
          </a:p>
        </p:txBody>
      </p:sp>
    </p:spTree>
    <p:extLst>
      <p:ext uri="{BB962C8B-B14F-4D97-AF65-F5344CB8AC3E}">
        <p14:creationId xmlns:p14="http://schemas.microsoft.com/office/powerpoint/2010/main" val="35799352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/>
              <a:t>Single Instance of Each Resource Type</a:t>
            </a:r>
          </a:p>
        </p:txBody>
      </p:sp>
      <p:sp>
        <p:nvSpPr>
          <p:cNvPr id="64514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2008339"/>
            <a:ext cx="8574087" cy="3992563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Maintain </a:t>
            </a:r>
            <a:r>
              <a:rPr lang="en-US" altLang="en-US" b="1" dirty="0">
                <a:solidFill>
                  <a:srgbClr val="3366FF"/>
                </a:solidFill>
              </a:rPr>
              <a:t>wait-for </a:t>
            </a:r>
            <a:r>
              <a:rPr lang="en-US" altLang="en-US" dirty="0"/>
              <a:t>graph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dirty="0"/>
              <a:t>Nodes are processes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b="1" i="1" dirty="0"/>
              <a:t>P</a:t>
            </a:r>
            <a:r>
              <a:rPr lang="en-US" altLang="en-US" b="1" i="1" baseline="-25000" dirty="0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itchFamily="18" charset="2"/>
              </a:rPr>
              <a:t> </a:t>
            </a:r>
            <a:r>
              <a:rPr lang="en-US" altLang="en-US" b="1" i="1" dirty="0" err="1">
                <a:sym typeface="Symbol" pitchFamily="18" charset="2"/>
              </a:rPr>
              <a:t>P</a:t>
            </a:r>
            <a:r>
              <a:rPr lang="en-US" altLang="en-US" b="1" i="1" baseline="-25000" dirty="0" err="1">
                <a:sym typeface="Symbol" pitchFamily="18" charset="2"/>
              </a:rPr>
              <a:t>j</a:t>
            </a:r>
            <a:r>
              <a:rPr lang="en-US" altLang="en-US" b="1" i="1" baseline="-25000" dirty="0">
                <a:sym typeface="Symbol" pitchFamily="18" charset="2"/>
              </a:rPr>
              <a:t>   </a:t>
            </a:r>
            <a:r>
              <a:rPr lang="en-US" altLang="en-US" dirty="0">
                <a:sym typeface="Symbol" pitchFamily="18" charset="2"/>
              </a:rPr>
              <a:t>if </a:t>
            </a:r>
            <a:r>
              <a:rPr lang="en-US" altLang="en-US" b="1" i="1" dirty="0">
                <a:sym typeface="Symbol" pitchFamily="18" charset="2"/>
              </a:rPr>
              <a:t>P</a:t>
            </a:r>
            <a:r>
              <a:rPr lang="en-US" altLang="en-US" b="1" i="1" baseline="-25000" dirty="0">
                <a:sym typeface="Symbol" pitchFamily="18" charset="2"/>
              </a:rPr>
              <a:t>i</a:t>
            </a:r>
            <a:r>
              <a:rPr lang="en-US" altLang="en-US" i="1" dirty="0">
                <a:sym typeface="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is waiting for</a:t>
            </a:r>
            <a:r>
              <a:rPr lang="en-US" altLang="en-US" i="1" dirty="0">
                <a:sym typeface="Symbol" pitchFamily="18" charset="2"/>
              </a:rPr>
              <a:t> </a:t>
            </a:r>
            <a:r>
              <a:rPr lang="en-US" altLang="en-US" b="1" i="1" dirty="0" err="1">
                <a:sym typeface="Symbol" pitchFamily="18" charset="2"/>
              </a:rPr>
              <a:t>P</a:t>
            </a:r>
            <a:r>
              <a:rPr lang="en-US" altLang="en-US" b="1" i="1" baseline="-25000" dirty="0" err="1">
                <a:sym typeface="Symbol" pitchFamily="18" charset="2"/>
              </a:rPr>
              <a:t>j</a:t>
            </a:r>
            <a:br>
              <a:rPr lang="en-US" altLang="en-US" b="1" i="1" dirty="0">
                <a:sym typeface="Symbol" pitchFamily="18" charset="2"/>
              </a:rPr>
            </a:br>
            <a:endParaRPr lang="en-US" altLang="en-US" b="1" i="1" dirty="0">
              <a:sym typeface="Symbol" pitchFamily="18" charset="2"/>
            </a:endParaRPr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Periodically invoke an algorithm that searches for a cycle in the graph. If there is a cycle, there exists a deadlock</a:t>
            </a:r>
          </a:p>
          <a:p>
            <a:pPr>
              <a:buFont typeface="Wingdings" pitchFamily="2" charset="2"/>
              <a:buChar char="q"/>
            </a:pPr>
            <a:endParaRPr lang="en-US" altLang="en-US" dirty="0"/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An algorithm to detect a cycle in a graph requires an order of</a:t>
            </a:r>
            <a:r>
              <a:rPr lang="en-US" altLang="en-US" i="1" dirty="0"/>
              <a:t> </a:t>
            </a:r>
            <a:r>
              <a:rPr lang="en-US" altLang="en-US" b="1" i="1" dirty="0"/>
              <a:t>n</a:t>
            </a:r>
            <a:r>
              <a:rPr lang="en-US" altLang="en-US" b="1" baseline="30000" dirty="0"/>
              <a:t>2</a:t>
            </a:r>
            <a:r>
              <a:rPr lang="en-US" altLang="en-US" b="1" dirty="0"/>
              <a:t> </a:t>
            </a:r>
            <a:r>
              <a:rPr lang="en-US" altLang="en-US" dirty="0"/>
              <a:t>operations, where </a:t>
            </a:r>
            <a:r>
              <a:rPr lang="en-US" altLang="en-US" b="1" i="1" dirty="0"/>
              <a:t>n</a:t>
            </a:r>
            <a:r>
              <a:rPr lang="en-US" altLang="en-US" dirty="0"/>
              <a:t> is the number of vertices in the graph</a:t>
            </a:r>
          </a:p>
        </p:txBody>
      </p:sp>
    </p:spTree>
    <p:extLst>
      <p:ext uri="{BB962C8B-B14F-4D97-AF65-F5344CB8AC3E}">
        <p14:creationId xmlns:p14="http://schemas.microsoft.com/office/powerpoint/2010/main" val="2464469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4000" dirty="0"/>
              <a:t>Deadlock in Multithreaded Application</a:t>
            </a:r>
          </a:p>
        </p:txBody>
      </p:sp>
      <p:sp>
        <p:nvSpPr>
          <p:cNvPr id="88066" name="Content Placeholder 2"/>
          <p:cNvSpPr>
            <a:spLocks noGrp="1"/>
          </p:cNvSpPr>
          <p:nvPr>
            <p:ph idx="1"/>
          </p:nvPr>
        </p:nvSpPr>
        <p:spPr>
          <a:xfrm>
            <a:off x="284163" y="1908131"/>
            <a:ext cx="857408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Two </a:t>
            </a:r>
            <a:r>
              <a:rPr lang="en-US" dirty="0" err="1"/>
              <a:t>mutex</a:t>
            </a:r>
            <a:r>
              <a:rPr lang="en-US" dirty="0"/>
              <a:t> locks are created an initialized:</a:t>
            </a:r>
          </a:p>
        </p:txBody>
      </p:sp>
      <p:pic>
        <p:nvPicPr>
          <p:cNvPr id="88067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2806700"/>
            <a:ext cx="4495800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05452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altLang="en-US" sz="3200"/>
              <a:t>Resource-Allocation Graph and  Wait-for Graph</a:t>
            </a:r>
          </a:p>
        </p:txBody>
      </p:sp>
      <p:sp>
        <p:nvSpPr>
          <p:cNvPr id="66562" name="Text Box 5"/>
          <p:cNvSpPr txBox="1">
            <a:spLocks noChangeArrowheads="1"/>
          </p:cNvSpPr>
          <p:nvPr/>
        </p:nvSpPr>
        <p:spPr bwMode="auto">
          <a:xfrm>
            <a:off x="1773085" y="5661025"/>
            <a:ext cx="2927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  <a:cs typeface="MS PGothic" pitchFamily="34" charset="-128"/>
              </a:defRPr>
            </a:lvl1pPr>
            <a:lvl2pPr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en-US" dirty="0"/>
              <a:t>Resource-Allocation Graph</a:t>
            </a:r>
          </a:p>
        </p:txBody>
      </p:sp>
      <p:sp>
        <p:nvSpPr>
          <p:cNvPr id="66563" name="Text Box 6"/>
          <p:cNvSpPr txBox="1">
            <a:spLocks noChangeArrowheads="1"/>
          </p:cNvSpPr>
          <p:nvPr/>
        </p:nvSpPr>
        <p:spPr bwMode="auto">
          <a:xfrm>
            <a:off x="4810125" y="5661025"/>
            <a:ext cx="3143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  <a:cs typeface="MS PGothic" pitchFamily="34" charset="-128"/>
              </a:defRPr>
            </a:lvl1pPr>
            <a:lvl2pPr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en-US" dirty="0"/>
              <a:t>Corresponding wait-for graph</a:t>
            </a:r>
          </a:p>
        </p:txBody>
      </p:sp>
      <p:pic>
        <p:nvPicPr>
          <p:cNvPr id="66564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925" y="1955800"/>
            <a:ext cx="5740400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58055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Several Instances of a Resource Type</a:t>
            </a:r>
          </a:p>
        </p:txBody>
      </p:sp>
      <p:sp>
        <p:nvSpPr>
          <p:cNvPr id="68610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20657"/>
            <a:ext cx="8574087" cy="39925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b="1" dirty="0">
                <a:solidFill>
                  <a:srgbClr val="000000"/>
                </a:solidFill>
              </a:rPr>
              <a:t>Available</a:t>
            </a:r>
            <a:r>
              <a:rPr lang="en-US" altLang="en-US" i="1" dirty="0"/>
              <a:t>:</a:t>
            </a:r>
            <a:r>
              <a:rPr lang="en-US" altLang="en-US" dirty="0"/>
              <a:t>  A vector of length </a:t>
            </a:r>
            <a:r>
              <a:rPr lang="en-US" altLang="en-US" b="1" i="1" dirty="0"/>
              <a:t>m</a:t>
            </a:r>
            <a:r>
              <a:rPr lang="en-US" altLang="en-US" dirty="0"/>
              <a:t> indicates the number of available resources of each type</a:t>
            </a:r>
          </a:p>
          <a:p>
            <a:pPr>
              <a:buFont typeface="Wingdings" pitchFamily="2" charset="2"/>
              <a:buChar char="q"/>
            </a:pPr>
            <a:r>
              <a:rPr lang="en-US" altLang="en-US" b="1" dirty="0">
                <a:solidFill>
                  <a:srgbClr val="000000"/>
                </a:solidFill>
              </a:rPr>
              <a:t>Allocation</a:t>
            </a:r>
            <a:r>
              <a:rPr lang="en-US" altLang="en-US" i="1" dirty="0"/>
              <a:t>:</a:t>
            </a:r>
            <a:r>
              <a:rPr lang="en-US" altLang="en-US" dirty="0"/>
              <a:t>  An </a:t>
            </a:r>
            <a:r>
              <a:rPr lang="en-US" altLang="en-US" b="1" i="1" dirty="0"/>
              <a:t>n </a:t>
            </a:r>
            <a:r>
              <a:rPr lang="en-US" altLang="en-US" b="1" dirty="0"/>
              <a:t>x</a:t>
            </a:r>
            <a:r>
              <a:rPr lang="en-US" altLang="en-US" b="1" i="1" dirty="0"/>
              <a:t> m</a:t>
            </a:r>
            <a:r>
              <a:rPr lang="en-US" altLang="en-US" b="1" dirty="0"/>
              <a:t> </a:t>
            </a:r>
            <a:r>
              <a:rPr lang="en-US" altLang="en-US" dirty="0"/>
              <a:t>matrix defines the number of resources of each type currently allocated to each process</a:t>
            </a:r>
          </a:p>
          <a:p>
            <a:pPr>
              <a:buFont typeface="Wingdings" pitchFamily="2" charset="2"/>
              <a:buChar char="q"/>
            </a:pPr>
            <a:r>
              <a:rPr lang="en-US" altLang="en-US" b="1" dirty="0">
                <a:solidFill>
                  <a:srgbClr val="000000"/>
                </a:solidFill>
              </a:rPr>
              <a:t>Request</a:t>
            </a:r>
            <a:r>
              <a:rPr lang="en-US" altLang="en-US" i="1" dirty="0"/>
              <a:t>:</a:t>
            </a:r>
            <a:r>
              <a:rPr lang="en-US" altLang="en-US" dirty="0"/>
              <a:t>  An </a:t>
            </a:r>
            <a:r>
              <a:rPr lang="en-US" altLang="en-US" b="1" i="1" dirty="0"/>
              <a:t>n </a:t>
            </a:r>
            <a:r>
              <a:rPr lang="en-US" altLang="en-US" b="1" dirty="0"/>
              <a:t>x</a:t>
            </a:r>
            <a:r>
              <a:rPr lang="en-US" altLang="en-US" b="1" i="1" dirty="0"/>
              <a:t> m</a:t>
            </a:r>
            <a:r>
              <a:rPr lang="en-US" altLang="en-US" b="1" dirty="0"/>
              <a:t> </a:t>
            </a:r>
            <a:r>
              <a:rPr lang="en-US" altLang="en-US" dirty="0"/>
              <a:t>matrix indicates the current request  of each process.  If </a:t>
            </a:r>
            <a:r>
              <a:rPr lang="en-US" altLang="en-US" b="1" i="1" dirty="0"/>
              <a:t>Request </a:t>
            </a:r>
            <a:r>
              <a:rPr lang="en-US" altLang="en-US" b="1" dirty="0"/>
              <a:t>[</a:t>
            </a:r>
            <a:r>
              <a:rPr lang="en-US" altLang="en-US" b="1" i="1" dirty="0"/>
              <a:t>i</a:t>
            </a:r>
            <a:r>
              <a:rPr lang="en-US" altLang="en-US" b="1" dirty="0"/>
              <a:t>][</a:t>
            </a:r>
            <a:r>
              <a:rPr lang="en-US" altLang="en-US" b="1" i="1" dirty="0"/>
              <a:t>j</a:t>
            </a:r>
            <a:r>
              <a:rPr lang="en-US" altLang="en-US" b="1" dirty="0"/>
              <a:t>] = </a:t>
            </a:r>
            <a:r>
              <a:rPr lang="en-US" altLang="en-US" b="1" i="1" dirty="0"/>
              <a:t>k</a:t>
            </a:r>
            <a:r>
              <a:rPr lang="en-US" altLang="en-US" dirty="0"/>
              <a:t>, then process</a:t>
            </a:r>
            <a:r>
              <a:rPr lang="en-US" altLang="en-US" i="1" dirty="0"/>
              <a:t> </a:t>
            </a:r>
            <a:r>
              <a:rPr lang="en-US" altLang="en-US" b="1" i="1" dirty="0"/>
              <a:t>P</a:t>
            </a:r>
            <a:r>
              <a:rPr lang="en-US" altLang="en-US" b="1" i="1" baseline="-25000" dirty="0"/>
              <a:t>i</a:t>
            </a:r>
            <a:r>
              <a:rPr lang="en-US" altLang="en-US" dirty="0"/>
              <a:t> is requesting</a:t>
            </a:r>
            <a:r>
              <a:rPr lang="en-US" altLang="en-US" i="1" dirty="0"/>
              <a:t> </a:t>
            </a:r>
            <a:r>
              <a:rPr lang="en-US" altLang="en-US" b="1" i="1" dirty="0"/>
              <a:t>k</a:t>
            </a:r>
            <a:r>
              <a:rPr lang="en-US" altLang="en-US" dirty="0"/>
              <a:t> more instances of resource type </a:t>
            </a:r>
            <a:r>
              <a:rPr lang="en-US" altLang="en-US" b="1" i="1" dirty="0" err="1"/>
              <a:t>R</a:t>
            </a:r>
            <a:r>
              <a:rPr lang="en-US" altLang="en-US" b="1" i="1" baseline="-25000" dirty="0" err="1"/>
              <a:t>j</a:t>
            </a:r>
            <a:r>
              <a:rPr lang="en-US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22702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/>
              <a:t>Detection Algorithm</a:t>
            </a:r>
          </a:p>
        </p:txBody>
      </p:sp>
      <p:sp>
        <p:nvSpPr>
          <p:cNvPr id="70658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33183"/>
            <a:ext cx="8574087" cy="3992563"/>
          </a:xfrm>
        </p:spPr>
        <p:txBody>
          <a:bodyPr>
            <a:normAutofit fontScale="92500" lnSpcReduction="10000"/>
          </a:bodyPr>
          <a:lstStyle/>
          <a:p>
            <a:pPr>
              <a:buFont typeface="Monotype Sorts" pitchFamily="-84" charset="2"/>
              <a:buNone/>
            </a:pPr>
            <a:r>
              <a:rPr lang="en-US" altLang="en-US" dirty="0"/>
              <a:t>1.	Let </a:t>
            </a:r>
            <a:r>
              <a:rPr lang="en-US" altLang="en-US" b="1" i="1" dirty="0"/>
              <a:t>Work</a:t>
            </a:r>
            <a:r>
              <a:rPr lang="en-US" altLang="en-US" dirty="0"/>
              <a:t> and </a:t>
            </a:r>
            <a:r>
              <a:rPr lang="en-US" altLang="en-US" b="1" i="1" dirty="0"/>
              <a:t>Finish</a:t>
            </a:r>
            <a:r>
              <a:rPr lang="en-US" altLang="en-US" dirty="0"/>
              <a:t> be vectors of length </a:t>
            </a:r>
            <a:r>
              <a:rPr lang="en-US" altLang="en-US" b="1" i="1" dirty="0"/>
              <a:t>m</a:t>
            </a:r>
            <a:r>
              <a:rPr lang="en-US" altLang="en-US" dirty="0"/>
              <a:t> and </a:t>
            </a:r>
            <a:r>
              <a:rPr lang="en-US" altLang="en-US" b="1" i="1" dirty="0"/>
              <a:t>n</a:t>
            </a:r>
            <a:r>
              <a:rPr lang="en-US" altLang="en-US" dirty="0"/>
              <a:t>, respectively Initialize:</a:t>
            </a:r>
          </a:p>
          <a:p>
            <a:pPr marL="850900" lvl="1" indent="-393700">
              <a:buFont typeface="Monotype Sorts" pitchFamily="-84" charset="2"/>
              <a:buNone/>
            </a:pPr>
            <a:r>
              <a:rPr lang="en-US" altLang="en-US" dirty="0"/>
              <a:t>(a) </a:t>
            </a:r>
            <a:r>
              <a:rPr lang="en-US" altLang="en-US" b="1" i="1" dirty="0"/>
              <a:t>Work</a:t>
            </a:r>
            <a:r>
              <a:rPr lang="en-US" altLang="en-US" b="1" dirty="0"/>
              <a:t> = </a:t>
            </a:r>
            <a:r>
              <a:rPr lang="en-US" altLang="en-US" b="1" i="1" dirty="0"/>
              <a:t>Available</a:t>
            </a:r>
            <a:endParaRPr lang="en-US" altLang="en-US" b="1" dirty="0"/>
          </a:p>
          <a:p>
            <a:pPr marL="850900" lvl="1" indent="-393700">
              <a:buFont typeface="Monotype Sorts" pitchFamily="-84" charset="2"/>
              <a:buNone/>
            </a:pPr>
            <a:r>
              <a:rPr lang="en-US" altLang="en-US" dirty="0"/>
              <a:t>(b)	For </a:t>
            </a:r>
            <a:r>
              <a:rPr lang="en-US" altLang="en-US" b="1" i="1" dirty="0"/>
              <a:t>i</a:t>
            </a:r>
            <a:r>
              <a:rPr lang="en-US" altLang="en-US" b="1" dirty="0"/>
              <a:t> = 1,2, …,</a:t>
            </a:r>
            <a:r>
              <a:rPr lang="en-US" altLang="en-US" b="1" i="1" dirty="0"/>
              <a:t> n</a:t>
            </a:r>
            <a:r>
              <a:rPr lang="en-US" altLang="en-US" dirty="0"/>
              <a:t>, if </a:t>
            </a:r>
            <a:r>
              <a:rPr lang="en-US" altLang="en-US" b="1" i="1" dirty="0" err="1"/>
              <a:t>Allocation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itchFamily="18" charset="2"/>
              </a:rPr>
              <a:t> 0</a:t>
            </a:r>
            <a:r>
              <a:rPr lang="en-US" altLang="en-US" dirty="0">
                <a:sym typeface="Symbol" pitchFamily="18" charset="2"/>
              </a:rPr>
              <a:t>, then </a:t>
            </a:r>
            <a:br>
              <a:rPr lang="en-US" altLang="en-US" dirty="0">
                <a:sym typeface="Symbol" pitchFamily="18" charset="2"/>
              </a:rPr>
            </a:br>
            <a:r>
              <a:rPr lang="en-US" altLang="en-US" b="1" i="1" dirty="0">
                <a:sym typeface="Symbol" pitchFamily="18" charset="2"/>
              </a:rPr>
              <a:t>Finish</a:t>
            </a:r>
            <a:r>
              <a:rPr lang="en-US" altLang="en-US" b="1" dirty="0">
                <a:sym typeface="Symbol" pitchFamily="18" charset="2"/>
              </a:rPr>
              <a:t>[i] </a:t>
            </a:r>
            <a:r>
              <a:rPr lang="en-US" altLang="en-US" b="1" i="1" dirty="0">
                <a:sym typeface="Symbol" pitchFamily="18" charset="2"/>
              </a:rPr>
              <a:t>= false</a:t>
            </a:r>
            <a:r>
              <a:rPr lang="en-US" altLang="en-US" dirty="0">
                <a:sym typeface="Symbol" pitchFamily="18" charset="2"/>
              </a:rPr>
              <a:t>; otherwise, </a:t>
            </a:r>
            <a:r>
              <a:rPr lang="en-US" altLang="en-US" b="1" i="1" dirty="0">
                <a:sym typeface="Symbol" pitchFamily="18" charset="2"/>
              </a:rPr>
              <a:t>Finish</a:t>
            </a:r>
            <a:r>
              <a:rPr lang="en-US" altLang="en-US" b="1" dirty="0">
                <a:sym typeface="Symbol" pitchFamily="18" charset="2"/>
              </a:rPr>
              <a:t>[i] = </a:t>
            </a:r>
            <a:r>
              <a:rPr lang="en-US" altLang="en-US" b="1" i="1" dirty="0">
                <a:sym typeface="Symbol" pitchFamily="18" charset="2"/>
              </a:rPr>
              <a:t>true</a:t>
            </a:r>
          </a:p>
          <a:p>
            <a:pPr marL="850900" lvl="1" indent="-393700">
              <a:buFont typeface="Monotype Sorts" pitchFamily="-84" charset="2"/>
              <a:buNone/>
            </a:pPr>
            <a:endParaRPr lang="en-US" altLang="en-US" dirty="0">
              <a:sym typeface="Symbol" pitchFamily="18" charset="2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2.	Find an index </a:t>
            </a:r>
            <a:r>
              <a:rPr lang="en-US" altLang="en-US" b="1" i="1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such that both:</a:t>
            </a:r>
          </a:p>
          <a:p>
            <a:pPr marL="850900" lvl="1" indent="-393700">
              <a:buFont typeface="Monotype Sorts" pitchFamily="-84" charset="2"/>
              <a:buNone/>
            </a:pPr>
            <a:r>
              <a:rPr lang="en-US" altLang="en-US" dirty="0"/>
              <a:t>(a)	</a:t>
            </a:r>
            <a:r>
              <a:rPr lang="en-US" altLang="en-US" b="1" i="1" dirty="0"/>
              <a:t>Finish</a:t>
            </a:r>
            <a:r>
              <a:rPr lang="en-US" altLang="en-US" b="1" dirty="0"/>
              <a:t>[</a:t>
            </a:r>
            <a:r>
              <a:rPr lang="en-US" altLang="en-US" b="1" i="1" dirty="0"/>
              <a:t>i</a:t>
            </a:r>
            <a:r>
              <a:rPr lang="en-US" altLang="en-US" b="1" dirty="0"/>
              <a:t>] == </a:t>
            </a:r>
            <a:r>
              <a:rPr lang="en-US" altLang="en-US" b="1" i="1" dirty="0"/>
              <a:t>false</a:t>
            </a:r>
            <a:endParaRPr lang="en-US" altLang="en-US" b="1" dirty="0"/>
          </a:p>
          <a:p>
            <a:pPr marL="850900" lvl="1" indent="-393700">
              <a:buFont typeface="Monotype Sorts" pitchFamily="-84" charset="2"/>
              <a:buNone/>
            </a:pPr>
            <a:r>
              <a:rPr lang="en-US" altLang="en-US" dirty="0"/>
              <a:t>(b)	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itchFamily="18" charset="2"/>
              </a:rPr>
              <a:t> </a:t>
            </a:r>
            <a:r>
              <a:rPr lang="en-US" altLang="en-US" b="1" i="1" dirty="0">
                <a:sym typeface="Symbol" pitchFamily="18" charset="2"/>
              </a:rPr>
              <a:t>Work</a:t>
            </a:r>
            <a:br>
              <a:rPr lang="en-US" altLang="en-US" b="1" i="1" dirty="0">
                <a:sym typeface="Symbol" pitchFamily="18" charset="2"/>
              </a:rPr>
            </a:br>
            <a:endParaRPr lang="en-US" altLang="en-US" b="1" dirty="0">
              <a:sym typeface="Symbol" pitchFamily="18" charset="2"/>
            </a:endParaRPr>
          </a:p>
          <a:p>
            <a:pPr marL="850900" lvl="1" indent="-393700">
              <a:buFont typeface="Monotype Sorts" pitchFamily="-84" charset="2"/>
              <a:buNone/>
            </a:pPr>
            <a:r>
              <a:rPr lang="en-US" altLang="en-US" dirty="0">
                <a:sym typeface="Symbol" pitchFamily="18" charset="2"/>
              </a:rPr>
              <a:t>If no such </a:t>
            </a:r>
            <a:r>
              <a:rPr lang="en-US" altLang="en-US" b="1" i="1" dirty="0">
                <a:sym typeface="Symbol" pitchFamily="18" charset="2"/>
              </a:rPr>
              <a:t>i</a:t>
            </a:r>
            <a:r>
              <a:rPr lang="en-US" altLang="en-US" b="1" dirty="0">
                <a:sym typeface="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exists, go to step 4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526548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dirty="0"/>
              <a:t>Detection Algorithm </a:t>
            </a:r>
            <a:r>
              <a:rPr lang="en-US" altLang="en-US" sz="1600" dirty="0">
                <a:solidFill>
                  <a:prstClr val="white"/>
                </a:solidFill>
              </a:rPr>
              <a:t>(cont’d)</a:t>
            </a:r>
            <a:endParaRPr lang="en-US" altLang="en-US" dirty="0"/>
          </a:p>
        </p:txBody>
      </p:sp>
      <p:sp>
        <p:nvSpPr>
          <p:cNvPr id="72706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83287"/>
            <a:ext cx="8574087" cy="3992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3.	</a:t>
            </a:r>
            <a:r>
              <a:rPr lang="en-US" altLang="en-US" b="1" i="1" dirty="0"/>
              <a:t>Work</a:t>
            </a:r>
            <a:r>
              <a:rPr lang="en-US" altLang="en-US" b="1" dirty="0"/>
              <a:t> = </a:t>
            </a:r>
            <a:r>
              <a:rPr lang="en-US" altLang="en-US" b="1" i="1" dirty="0"/>
              <a:t>Work</a:t>
            </a:r>
            <a:r>
              <a:rPr lang="en-US" altLang="en-US" b="1" dirty="0"/>
              <a:t> + </a:t>
            </a:r>
            <a:r>
              <a:rPr lang="en-US" altLang="en-US" b="1" i="1" dirty="0" err="1"/>
              <a:t>Allocation</a:t>
            </a:r>
            <a:r>
              <a:rPr lang="en-US" altLang="en-US" b="1" i="1" baseline="-25000" dirty="0" err="1"/>
              <a:t>i</a:t>
            </a:r>
            <a:br>
              <a:rPr lang="en-US" altLang="en-US" b="1" dirty="0"/>
            </a:br>
            <a:r>
              <a:rPr lang="en-US" altLang="en-US" b="1" i="1" dirty="0"/>
              <a:t>Finish</a:t>
            </a:r>
            <a:r>
              <a:rPr lang="en-US" altLang="en-US" b="1" dirty="0"/>
              <a:t>[</a:t>
            </a:r>
            <a:r>
              <a:rPr lang="en-US" altLang="en-US" b="1" i="1" dirty="0"/>
              <a:t>i</a:t>
            </a:r>
            <a:r>
              <a:rPr lang="en-US" altLang="en-US" b="1" dirty="0"/>
              <a:t>] = </a:t>
            </a:r>
            <a:r>
              <a:rPr lang="en-US" altLang="en-US" b="1" i="1" dirty="0"/>
              <a:t>true</a:t>
            </a:r>
            <a:br>
              <a:rPr lang="en-US" altLang="en-US" b="1" dirty="0"/>
            </a:br>
            <a:r>
              <a:rPr lang="en-US" altLang="en-US" dirty="0"/>
              <a:t>go to step 2</a:t>
            </a:r>
            <a:br>
              <a:rPr lang="en-US" altLang="en-US" dirty="0"/>
            </a:br>
            <a:endParaRPr lang="en-US" altLang="en-US" dirty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4.	If </a:t>
            </a:r>
            <a:r>
              <a:rPr lang="en-US" altLang="en-US" b="1" i="1" dirty="0"/>
              <a:t>Finish[i] == false</a:t>
            </a:r>
            <a:r>
              <a:rPr lang="en-US" altLang="en-US" dirty="0"/>
              <a:t>, for some </a:t>
            </a:r>
            <a:r>
              <a:rPr lang="en-US" altLang="en-US" b="1" i="1" dirty="0"/>
              <a:t>i</a:t>
            </a:r>
            <a:r>
              <a:rPr lang="en-US" altLang="en-US" dirty="0"/>
              <a:t>, 1 </a:t>
            </a:r>
            <a:r>
              <a:rPr lang="en-US" altLang="en-US" dirty="0">
                <a:sym typeface="Symbol" pitchFamily="18" charset="2"/>
              </a:rPr>
              <a:t> </a:t>
            </a:r>
            <a:r>
              <a:rPr lang="en-US" altLang="en-US" b="1" i="1" dirty="0">
                <a:sym typeface="Symbol" pitchFamily="18" charset="2"/>
              </a:rPr>
              <a:t>i</a:t>
            </a:r>
            <a:r>
              <a:rPr lang="en-US" altLang="en-US" dirty="0">
                <a:sym typeface="Symbol" pitchFamily="18" charset="2"/>
              </a:rPr>
              <a:t>   </a:t>
            </a:r>
            <a:r>
              <a:rPr lang="en-US" altLang="en-US" b="1" i="1" dirty="0">
                <a:sym typeface="Symbol" pitchFamily="18" charset="2"/>
              </a:rPr>
              <a:t>n</a:t>
            </a:r>
            <a:r>
              <a:rPr lang="en-US" altLang="en-US" dirty="0">
                <a:sym typeface="Symbol" pitchFamily="18" charset="2"/>
              </a:rPr>
              <a:t>, then the system is in deadlock state. Moreover, if </a:t>
            </a:r>
            <a:r>
              <a:rPr lang="en-US" altLang="en-US" b="1" i="1" dirty="0">
                <a:sym typeface="Symbol" pitchFamily="18" charset="2"/>
              </a:rPr>
              <a:t>Finish</a:t>
            </a:r>
            <a:r>
              <a:rPr lang="en-US" altLang="en-US" b="1" dirty="0">
                <a:sym typeface="Symbol" pitchFamily="18" charset="2"/>
              </a:rPr>
              <a:t>[</a:t>
            </a:r>
            <a:r>
              <a:rPr lang="en-US" altLang="en-US" b="1" i="1" dirty="0">
                <a:sym typeface="Symbol" pitchFamily="18" charset="2"/>
              </a:rPr>
              <a:t>i</a:t>
            </a:r>
            <a:r>
              <a:rPr lang="en-US" altLang="en-US" b="1" dirty="0">
                <a:sym typeface="Symbol" pitchFamily="18" charset="2"/>
              </a:rPr>
              <a:t>] == </a:t>
            </a:r>
            <a:r>
              <a:rPr lang="en-US" altLang="en-US" b="1" i="1" dirty="0">
                <a:sym typeface="Symbol" pitchFamily="18" charset="2"/>
              </a:rPr>
              <a:t>false</a:t>
            </a:r>
            <a:r>
              <a:rPr lang="en-US" altLang="en-US" dirty="0">
                <a:sym typeface="Symbol" pitchFamily="18" charset="2"/>
              </a:rPr>
              <a:t>, then </a:t>
            </a:r>
            <a:r>
              <a:rPr lang="en-US" altLang="en-US" b="1" i="1" dirty="0">
                <a:sym typeface="Symbol" pitchFamily="18" charset="2"/>
              </a:rPr>
              <a:t>P</a:t>
            </a:r>
            <a:r>
              <a:rPr lang="en-US" altLang="en-US" b="1" i="1" baseline="-25000" dirty="0">
                <a:sym typeface="Symbol" pitchFamily="18" charset="2"/>
              </a:rPr>
              <a:t>i</a:t>
            </a:r>
            <a:r>
              <a:rPr lang="en-US" altLang="en-US" dirty="0">
                <a:sym typeface="Symbol" pitchFamily="18" charset="2"/>
              </a:rPr>
              <a:t> is deadlocked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>
                <a:sym typeface="Symbol" pitchFamily="18" charset="2"/>
              </a:rPr>
              <a:t>	</a:t>
            </a:r>
            <a:endParaRPr lang="en-US" altLang="en-US" dirty="0"/>
          </a:p>
        </p:txBody>
      </p:sp>
      <p:sp>
        <p:nvSpPr>
          <p:cNvPr id="72707" name="Text Box 4"/>
          <p:cNvSpPr txBox="1">
            <a:spLocks noChangeArrowheads="1"/>
          </p:cNvSpPr>
          <p:nvPr/>
        </p:nvSpPr>
        <p:spPr bwMode="auto">
          <a:xfrm>
            <a:off x="852488" y="4788792"/>
            <a:ext cx="7694612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  <a:cs typeface="MS PGothic" pitchFamily="34" charset="-128"/>
              </a:defRPr>
            </a:lvl1pPr>
            <a:lvl2pPr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r>
              <a:rPr kumimoji="0" lang="en-US" altLang="en-US" b="1" dirty="0">
                <a:solidFill>
                  <a:srgbClr val="FF0066"/>
                </a:solidFill>
                <a:sym typeface="Symbol" pitchFamily="18" charset="2"/>
              </a:rPr>
              <a:t>Algorithm requires an order of O(</a:t>
            </a:r>
            <a:r>
              <a:rPr kumimoji="0" lang="en-US" altLang="en-US" b="1" i="1" dirty="0">
                <a:solidFill>
                  <a:srgbClr val="FF0066"/>
                </a:solidFill>
                <a:sym typeface="Symbol" pitchFamily="18" charset="2"/>
              </a:rPr>
              <a:t>m </a:t>
            </a:r>
            <a:r>
              <a:rPr kumimoji="0" lang="en-US" altLang="en-US" b="1" dirty="0">
                <a:solidFill>
                  <a:srgbClr val="FF0066"/>
                </a:solidFill>
                <a:sym typeface="Symbol" pitchFamily="18" charset="2"/>
              </a:rPr>
              <a:t>x</a:t>
            </a:r>
            <a:r>
              <a:rPr kumimoji="0" lang="en-US" altLang="en-US" b="1" i="1" dirty="0">
                <a:solidFill>
                  <a:srgbClr val="FF0066"/>
                </a:solidFill>
                <a:sym typeface="Symbol" pitchFamily="18" charset="2"/>
              </a:rPr>
              <a:t> n</a:t>
            </a:r>
            <a:r>
              <a:rPr kumimoji="0" lang="en-US" altLang="en-US" b="1" baseline="30000" dirty="0">
                <a:solidFill>
                  <a:srgbClr val="FF0066"/>
                </a:solidFill>
                <a:sym typeface="Symbol" pitchFamily="18" charset="2"/>
              </a:rPr>
              <a:t>2</a:t>
            </a:r>
            <a:r>
              <a:rPr kumimoji="0" lang="en-US" altLang="en-US" b="1" dirty="0">
                <a:solidFill>
                  <a:srgbClr val="FF0066"/>
                </a:solidFill>
                <a:sym typeface="Symbol" pitchFamily="18" charset="2"/>
              </a:rPr>
              <a:t>) operations to detect whether the system is in deadlocked state</a:t>
            </a:r>
            <a:endParaRPr kumimoji="0" lang="en-US" altLang="en-US" dirty="0">
              <a:solidFill>
                <a:srgbClr val="FF0066"/>
              </a:solidFill>
            </a:endParaRPr>
          </a:p>
          <a:p>
            <a:pPr>
              <a:spcBef>
                <a:spcPct val="50000"/>
              </a:spcBef>
            </a:pPr>
            <a:endParaRPr kumimoji="0" lang="en-US" altLang="en-US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7171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/>
              <a:t>Example of Detection Algorithm</a:t>
            </a:r>
          </a:p>
        </p:txBody>
      </p:sp>
      <p:sp>
        <p:nvSpPr>
          <p:cNvPr id="74754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2020865"/>
            <a:ext cx="8574087" cy="3992563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500"/>
              </a:spcBef>
              <a:buFont typeface="Wingdings" pitchFamily="2" charset="2"/>
              <a:buChar char="q"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Five processes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0</a:t>
            </a:r>
            <a:r>
              <a:rPr lang="en-US" altLang="en-US" dirty="0"/>
              <a:t> through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4</a:t>
            </a:r>
            <a:r>
              <a:rPr lang="en-US" altLang="en-US" dirty="0"/>
              <a:t>;</a:t>
            </a:r>
            <a:r>
              <a:rPr lang="en-US" altLang="en-US" baseline="-25000" dirty="0"/>
              <a:t> </a:t>
            </a:r>
            <a:r>
              <a:rPr lang="en-US" altLang="en-US" dirty="0"/>
              <a:t>three resource types </a:t>
            </a:r>
            <a:br>
              <a:rPr lang="en-US" altLang="en-US" dirty="0"/>
            </a:br>
            <a:r>
              <a:rPr lang="en-US" altLang="en-US" dirty="0"/>
              <a:t>A (7 instances), </a:t>
            </a:r>
            <a:r>
              <a:rPr lang="en-US" altLang="en-US" i="1" dirty="0"/>
              <a:t>B </a:t>
            </a:r>
            <a:r>
              <a:rPr lang="en-US" altLang="en-US" dirty="0"/>
              <a:t>(2 instances), and </a:t>
            </a:r>
            <a:r>
              <a:rPr lang="en-US" altLang="en-US" i="1" dirty="0"/>
              <a:t>C</a:t>
            </a:r>
            <a:r>
              <a:rPr lang="en-US" altLang="en-US" dirty="0"/>
              <a:t> (6 instances)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dirty="0"/>
          </a:p>
          <a:p>
            <a:pPr>
              <a:spcBef>
                <a:spcPts val="500"/>
              </a:spcBef>
              <a:buFont typeface="Wingdings" pitchFamily="2" charset="2"/>
              <a:buChar char="q"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Snapshot at time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0</a:t>
            </a:r>
            <a:r>
              <a:rPr lang="en-US" altLang="en-US" dirty="0"/>
              <a:t>: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			 </a:t>
            </a:r>
            <a:r>
              <a:rPr lang="en-US" altLang="en-US" i="1" u="sng" dirty="0"/>
              <a:t>Allocation</a:t>
            </a:r>
            <a:r>
              <a:rPr lang="en-US" altLang="en-US" i="1" dirty="0"/>
              <a:t>	</a:t>
            </a:r>
            <a:r>
              <a:rPr lang="en-US" altLang="en-US" i="1" u="sng" dirty="0"/>
              <a:t>Request</a:t>
            </a:r>
            <a:r>
              <a:rPr lang="en-US" altLang="en-US" i="1" dirty="0"/>
              <a:t>	</a:t>
            </a:r>
            <a:r>
              <a:rPr lang="en-US" altLang="en-US" i="1" u="sng" dirty="0"/>
              <a:t>Available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			</a:t>
            </a:r>
            <a:r>
              <a:rPr lang="en-US" altLang="en-US" i="1" dirty="0"/>
              <a:t>A B C 	   A B C 	A B C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	          </a:t>
            </a:r>
            <a:r>
              <a:rPr lang="en-US" altLang="en-US" i="1" dirty="0"/>
              <a:t>P</a:t>
            </a:r>
            <a:r>
              <a:rPr lang="en-US" altLang="en-US" baseline="-25000" dirty="0"/>
              <a:t>0</a:t>
            </a:r>
            <a:r>
              <a:rPr lang="en-US" altLang="en-US" dirty="0"/>
              <a:t>	           0 1 0               0 0 0 	0 0 0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i="1" dirty="0"/>
              <a:t>                 P</a:t>
            </a:r>
            <a:r>
              <a:rPr lang="en-US" altLang="en-US" baseline="-25000" dirty="0"/>
              <a:t>1</a:t>
            </a:r>
            <a:r>
              <a:rPr lang="en-US" altLang="en-US" dirty="0"/>
              <a:t>	           2 0 0 	  2 0 2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i="1" dirty="0"/>
              <a:t>                 P</a:t>
            </a:r>
            <a:r>
              <a:rPr lang="en-US" altLang="en-US" baseline="-25000" dirty="0"/>
              <a:t>2</a:t>
            </a:r>
            <a:r>
              <a:rPr lang="en-US" altLang="en-US" dirty="0"/>
              <a:t>		           3 0 3               0 0 0 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i="1" dirty="0"/>
              <a:t>                 P</a:t>
            </a:r>
            <a:r>
              <a:rPr lang="en-US" altLang="en-US" baseline="-25000" dirty="0"/>
              <a:t>3</a:t>
            </a:r>
            <a:r>
              <a:rPr lang="en-US" altLang="en-US" dirty="0"/>
              <a:t>		2 1 1 	  1 0 0 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	         </a:t>
            </a:r>
            <a:r>
              <a:rPr lang="en-US" altLang="en-US" i="1" dirty="0"/>
              <a:t>P</a:t>
            </a:r>
            <a:r>
              <a:rPr lang="en-US" altLang="en-US" baseline="-25000" dirty="0"/>
              <a:t>4	</a:t>
            </a:r>
            <a:r>
              <a:rPr lang="en-US" altLang="en-US" dirty="0"/>
              <a:t>	0 0 2 	   0 0 2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dirty="0"/>
          </a:p>
          <a:p>
            <a:pPr>
              <a:spcBef>
                <a:spcPts val="500"/>
              </a:spcBef>
              <a:buFont typeface="Wingdings" pitchFamily="2" charset="2"/>
              <a:buChar char="q"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Sequence &lt;</a:t>
            </a:r>
            <a:r>
              <a:rPr lang="en-US" altLang="en-US" b="1" i="1" dirty="0"/>
              <a:t>P</a:t>
            </a:r>
            <a:r>
              <a:rPr lang="en-US" altLang="en-US" b="1" i="1" baseline="-25000" dirty="0"/>
              <a:t>0</a:t>
            </a:r>
            <a:r>
              <a:rPr lang="en-US" altLang="en-US" b="1" i="1" dirty="0"/>
              <a:t>, P</a:t>
            </a:r>
            <a:r>
              <a:rPr lang="en-US" altLang="en-US" b="1" i="1" baseline="-25000" dirty="0"/>
              <a:t>2</a:t>
            </a:r>
            <a:r>
              <a:rPr lang="en-US" altLang="en-US" b="1" i="1" dirty="0"/>
              <a:t>, P</a:t>
            </a:r>
            <a:r>
              <a:rPr lang="en-US" altLang="en-US" b="1" i="1" baseline="-25000" dirty="0"/>
              <a:t>3</a:t>
            </a:r>
            <a:r>
              <a:rPr lang="en-US" altLang="en-US" b="1" i="1" dirty="0"/>
              <a:t>, P</a:t>
            </a:r>
            <a:r>
              <a:rPr lang="en-US" altLang="en-US" b="1" i="1" baseline="-25000" dirty="0"/>
              <a:t>1</a:t>
            </a:r>
            <a:r>
              <a:rPr lang="en-US" altLang="en-US" b="1" i="1" dirty="0"/>
              <a:t>, P</a:t>
            </a:r>
            <a:r>
              <a:rPr lang="en-US" altLang="en-US" b="1" i="1" baseline="-25000" dirty="0"/>
              <a:t>4</a:t>
            </a:r>
            <a:r>
              <a:rPr lang="en-US" altLang="en-US" dirty="0"/>
              <a:t>&gt; will result in </a:t>
            </a:r>
            <a:r>
              <a:rPr lang="en-US" altLang="en-US" b="1" i="1" dirty="0"/>
              <a:t>Finish[i] = true </a:t>
            </a:r>
            <a:r>
              <a:rPr lang="en-US" altLang="en-US" dirty="0"/>
              <a:t>for all </a:t>
            </a:r>
            <a:r>
              <a:rPr lang="en-US" altLang="en-US" b="1" i="1" dirty="0"/>
              <a:t>i</a:t>
            </a:r>
            <a:endParaRPr lang="en-US" altLang="en-US" b="1" dirty="0"/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500760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dirty="0"/>
              <a:t>Example </a:t>
            </a:r>
            <a:r>
              <a:rPr lang="en-US" altLang="en-US" sz="1600" dirty="0">
                <a:solidFill>
                  <a:prstClr val="white"/>
                </a:solidFill>
              </a:rPr>
              <a:t>(cont’d)</a:t>
            </a:r>
            <a:endParaRPr lang="en-US" altLang="en-US" dirty="0"/>
          </a:p>
        </p:txBody>
      </p:sp>
      <p:sp>
        <p:nvSpPr>
          <p:cNvPr id="76802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95814"/>
            <a:ext cx="8574087" cy="3992563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500"/>
              </a:spcBef>
              <a:buFont typeface="Wingdings" pitchFamily="2" charset="2"/>
              <a:buChar char="q"/>
              <a:tabLst>
                <a:tab pos="2800350" algn="l"/>
                <a:tab pos="3708400" algn="ctr"/>
              </a:tabLst>
            </a:pPr>
            <a:r>
              <a:rPr lang="en-US" altLang="en-US" b="1" i="1" dirty="0"/>
              <a:t>P</a:t>
            </a:r>
            <a:r>
              <a:rPr lang="en-US" altLang="en-US" b="1" baseline="-25000" dirty="0"/>
              <a:t>2</a:t>
            </a:r>
            <a:r>
              <a:rPr lang="en-US" altLang="en-US" dirty="0"/>
              <a:t> requests an additional instance of type</a:t>
            </a:r>
            <a:r>
              <a:rPr lang="en-US" altLang="en-US" i="1" dirty="0"/>
              <a:t> </a:t>
            </a:r>
            <a:r>
              <a:rPr lang="en-US" altLang="en-US" b="1" i="1" dirty="0"/>
              <a:t>C</a:t>
            </a:r>
            <a:endParaRPr lang="en-US" altLang="en-US" b="1" dirty="0"/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	</a:t>
            </a:r>
            <a:r>
              <a:rPr lang="en-US" altLang="en-US" i="1" u="sng" dirty="0"/>
              <a:t>Request</a:t>
            </a:r>
            <a:endParaRPr lang="en-US" altLang="en-US" i="1" dirty="0"/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i="1" dirty="0"/>
              <a:t>			A B C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0</a:t>
            </a:r>
            <a:r>
              <a:rPr lang="en-US" altLang="en-US" dirty="0"/>
              <a:t>	0 0 0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	2 0 2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	0 0 1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3</a:t>
            </a:r>
            <a:r>
              <a:rPr lang="en-US" altLang="en-US" dirty="0"/>
              <a:t>	1 0 0 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4</a:t>
            </a:r>
            <a:r>
              <a:rPr lang="en-US" altLang="en-US" dirty="0"/>
              <a:t>	0 0 2</a:t>
            </a:r>
          </a:p>
          <a:p>
            <a:pPr>
              <a:spcBef>
                <a:spcPts val="500"/>
              </a:spcBef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endParaRPr lang="en-US" altLang="en-US" sz="800" dirty="0"/>
          </a:p>
          <a:p>
            <a:pPr>
              <a:spcBef>
                <a:spcPts val="500"/>
              </a:spcBef>
              <a:buFont typeface="Wingdings" pitchFamily="2" charset="2"/>
              <a:buChar char="q"/>
              <a:tabLst>
                <a:tab pos="2800350" algn="l"/>
                <a:tab pos="3708400" algn="ctr"/>
              </a:tabLst>
            </a:pPr>
            <a:r>
              <a:rPr lang="en-US" altLang="en-US" dirty="0"/>
              <a:t>State of system?</a:t>
            </a:r>
          </a:p>
          <a:p>
            <a:pPr lvl="1">
              <a:spcBef>
                <a:spcPts val="500"/>
              </a:spcBef>
              <a:buFont typeface="Wingdings" pitchFamily="2" charset="2"/>
              <a:buChar char="q"/>
              <a:tabLst>
                <a:tab pos="2800350" algn="l"/>
                <a:tab pos="3708400" algn="ctr"/>
              </a:tabLst>
            </a:pPr>
            <a:r>
              <a:rPr lang="en-US" altLang="en-US" dirty="0"/>
              <a:t>Can reclaim resources held by process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0</a:t>
            </a:r>
            <a:r>
              <a:rPr lang="en-US" altLang="en-US" dirty="0"/>
              <a:t>, but insufficient resources to fulfill other processes; requests</a:t>
            </a:r>
          </a:p>
          <a:p>
            <a:pPr lvl="1">
              <a:spcBef>
                <a:spcPts val="500"/>
              </a:spcBef>
              <a:buFont typeface="Wingdings" pitchFamily="2" charset="2"/>
              <a:buChar char="q"/>
              <a:tabLst>
                <a:tab pos="2800350" algn="l"/>
                <a:tab pos="3708400" algn="ctr"/>
              </a:tabLst>
            </a:pPr>
            <a:r>
              <a:rPr lang="en-US" altLang="en-US" dirty="0"/>
              <a:t>Deadlock exists, consisting of processes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1</a:t>
            </a:r>
            <a:r>
              <a:rPr lang="en-US" altLang="en-US" b="1" dirty="0"/>
              <a:t>, </a:t>
            </a:r>
            <a:r>
              <a:rPr lang="en-US" altLang="en-US" b="1" baseline="-25000" dirty="0"/>
              <a:t>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2</a:t>
            </a:r>
            <a:r>
              <a:rPr lang="en-US" altLang="en-US" b="1" dirty="0"/>
              <a:t>,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3</a:t>
            </a:r>
            <a:r>
              <a:rPr lang="en-US" altLang="en-US" dirty="0"/>
              <a:t>, and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4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31924272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/>
              <a:t>Detection-Algorithm Usage</a:t>
            </a:r>
          </a:p>
        </p:txBody>
      </p:sp>
      <p:sp>
        <p:nvSpPr>
          <p:cNvPr id="78850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70761"/>
            <a:ext cx="857408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/>
              <a:t>When, and how often, to invoke depends on: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/>
              <a:t>How often a deadlock is likely to occur?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/>
              <a:t>How many processes will need to be rolled back?</a:t>
            </a:r>
          </a:p>
          <a:p>
            <a:pPr lvl="2">
              <a:buFont typeface="Wingdings" pitchFamily="2" charset="2"/>
              <a:buChar char="q"/>
            </a:pPr>
            <a:r>
              <a:rPr lang="en-US" altLang="en-US"/>
              <a:t>one for each disjoint cycle</a:t>
            </a:r>
            <a:br>
              <a:rPr lang="en-US" altLang="en-US"/>
            </a:br>
            <a:endParaRPr lang="en-US" altLang="en-US"/>
          </a:p>
          <a:p>
            <a:pPr>
              <a:buFont typeface="Wingdings" pitchFamily="2" charset="2"/>
              <a:buChar char="q"/>
            </a:pPr>
            <a:r>
              <a:rPr lang="en-US" altLang="en-US"/>
              <a:t>If detection algorithm is invoked arbitrarily, there may be many cycles in the resource graph and so we would not be able to tell which of the many deadlocked processes </a:t>
            </a:r>
            <a:r>
              <a:rPr lang="ja-JP" altLang="en-US"/>
              <a:t>“</a:t>
            </a:r>
            <a:r>
              <a:rPr lang="en-US" altLang="ja-JP"/>
              <a:t>caused</a:t>
            </a:r>
            <a:r>
              <a:rPr lang="ja-JP" altLang="en-US"/>
              <a:t>”</a:t>
            </a:r>
            <a:r>
              <a:rPr lang="en-US" altLang="ja-JP"/>
              <a:t> the deadlock.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17519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altLang="en-US" sz="3200"/>
              <a:t>Recovery from Deadlock:  Process Termination</a:t>
            </a:r>
          </a:p>
        </p:txBody>
      </p:sp>
      <p:sp>
        <p:nvSpPr>
          <p:cNvPr id="80898" name="Rectangle 3"/>
          <p:cNvSpPr>
            <a:spLocks noGrp="1" noChangeArrowheads="1"/>
          </p:cNvSpPr>
          <p:nvPr>
            <p:ph idx="1"/>
          </p:nvPr>
        </p:nvSpPr>
        <p:spPr>
          <a:xfrm>
            <a:off x="290905" y="1995813"/>
            <a:ext cx="8567345" cy="39925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/>
              <a:t>Abort all deadlocked processes</a:t>
            </a:r>
            <a:br>
              <a:rPr lang="en-US" altLang="en-US" dirty="0"/>
            </a:br>
            <a:endParaRPr lang="en-US" altLang="en-US" dirty="0"/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Abort one process at a time until the deadlock cycle is eliminated</a:t>
            </a:r>
            <a:br>
              <a:rPr lang="en-US" altLang="en-US" dirty="0"/>
            </a:br>
            <a:endParaRPr lang="en-US" altLang="en-US" dirty="0"/>
          </a:p>
          <a:p>
            <a:pPr>
              <a:buFont typeface="Wingdings" pitchFamily="2" charset="2"/>
              <a:buChar char="q"/>
            </a:pPr>
            <a:r>
              <a:rPr lang="en-US" altLang="en-US" dirty="0"/>
              <a:t>In which order should we choose to abort?</a:t>
            </a:r>
          </a:p>
          <a:p>
            <a:pPr marL="800100" lvl="1" indent="-342900">
              <a:buFont typeface="Arial" pitchFamily="34" charset="0"/>
              <a:buAutoNum type="arabicPeriod"/>
            </a:pPr>
            <a:r>
              <a:rPr lang="en-US" altLang="en-US" dirty="0"/>
              <a:t>Priority of the process</a:t>
            </a:r>
          </a:p>
          <a:p>
            <a:pPr marL="800100" lvl="1" indent="-342900">
              <a:buFont typeface="Arial" pitchFamily="34" charset="0"/>
              <a:buAutoNum type="arabicPeriod"/>
            </a:pPr>
            <a:r>
              <a:rPr lang="en-US" altLang="en-US" dirty="0"/>
              <a:t>How long process has computed, and how much longer to completion</a:t>
            </a:r>
          </a:p>
          <a:p>
            <a:pPr marL="800100" lvl="1" indent="-342900">
              <a:buFont typeface="Arial" pitchFamily="34" charset="0"/>
              <a:buAutoNum type="arabicPeriod"/>
            </a:pPr>
            <a:r>
              <a:rPr lang="en-US" altLang="en-US" dirty="0"/>
              <a:t>Resources the process has used</a:t>
            </a:r>
          </a:p>
          <a:p>
            <a:pPr marL="800100" lvl="1" indent="-342900">
              <a:buFont typeface="Arial" pitchFamily="34" charset="0"/>
              <a:buAutoNum type="arabicPeriod"/>
            </a:pPr>
            <a:r>
              <a:rPr lang="en-US" altLang="en-US" dirty="0"/>
              <a:t>Resources process needs to complete</a:t>
            </a:r>
          </a:p>
          <a:p>
            <a:pPr marL="800100" lvl="1" indent="-342900">
              <a:buFont typeface="Arial" pitchFamily="34" charset="0"/>
              <a:buAutoNum type="arabicPeriod"/>
            </a:pPr>
            <a:r>
              <a:rPr lang="en-US" altLang="en-US" dirty="0"/>
              <a:t>How many processes will need to be terminated</a:t>
            </a:r>
          </a:p>
          <a:p>
            <a:pPr marL="800100" lvl="1" indent="-342900">
              <a:buFont typeface="Arial" pitchFamily="34" charset="0"/>
              <a:buAutoNum type="arabicPeriod"/>
            </a:pPr>
            <a:r>
              <a:rPr lang="en-US" altLang="en-US" dirty="0"/>
              <a:t>Is process interactive or batch?</a:t>
            </a:r>
          </a:p>
        </p:txBody>
      </p:sp>
    </p:spTree>
    <p:extLst>
      <p:ext uri="{BB962C8B-B14F-4D97-AF65-F5344CB8AC3E}">
        <p14:creationId xmlns:p14="http://schemas.microsoft.com/office/powerpoint/2010/main" val="27019953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altLang="en-US" sz="3200"/>
              <a:t>Recovery from Deadlock:  Resource Preemption</a:t>
            </a:r>
          </a:p>
        </p:txBody>
      </p:sp>
      <p:sp>
        <p:nvSpPr>
          <p:cNvPr id="82946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958235"/>
            <a:ext cx="857408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b="1" dirty="0"/>
              <a:t>Selecting a victim </a:t>
            </a:r>
            <a:r>
              <a:rPr lang="en-US" altLang="en-US" dirty="0"/>
              <a:t>– minimize cost</a:t>
            </a:r>
            <a:br>
              <a:rPr lang="en-US" altLang="en-US" dirty="0"/>
            </a:br>
            <a:endParaRPr lang="en-US" altLang="en-US" dirty="0"/>
          </a:p>
          <a:p>
            <a:pPr>
              <a:buFont typeface="Wingdings" pitchFamily="2" charset="2"/>
              <a:buChar char="q"/>
            </a:pPr>
            <a:r>
              <a:rPr lang="en-US" altLang="en-US" b="1" dirty="0"/>
              <a:t>Rollback</a:t>
            </a:r>
            <a:r>
              <a:rPr lang="en-US" altLang="en-US" dirty="0"/>
              <a:t> – return to some previous safe state, restart process for that state</a:t>
            </a:r>
            <a:br>
              <a:rPr lang="en-US" altLang="en-US" dirty="0"/>
            </a:br>
            <a:endParaRPr lang="en-US" altLang="en-US" dirty="0"/>
          </a:p>
          <a:p>
            <a:pPr>
              <a:buFont typeface="Wingdings" pitchFamily="2" charset="2"/>
              <a:buChar char="q"/>
            </a:pPr>
            <a:r>
              <a:rPr lang="en-US" altLang="en-US" b="1" dirty="0"/>
              <a:t>Starvation</a:t>
            </a:r>
            <a:r>
              <a:rPr lang="en-US" altLang="en-US" dirty="0"/>
              <a:t> –  same process may always be picked as victim, include number of rollback in cost factor (define number of rollback)</a:t>
            </a:r>
          </a:p>
        </p:txBody>
      </p:sp>
    </p:spTree>
    <p:extLst>
      <p:ext uri="{BB962C8B-B14F-4D97-AF65-F5344CB8AC3E}">
        <p14:creationId xmlns:p14="http://schemas.microsoft.com/office/powerpoint/2010/main" val="16068049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F4BAFD-2E76-4ABD-8010-F76016C90307}"/>
              </a:ext>
            </a:extLst>
          </p:cNvPr>
          <p:cNvSpPr txBox="1">
            <a:spLocks/>
          </p:cNvSpPr>
          <p:nvPr/>
        </p:nvSpPr>
        <p:spPr>
          <a:xfrm>
            <a:off x="335494" y="1215798"/>
            <a:ext cx="8229600" cy="3775604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dirty="0"/>
              <a:t>Operating Systems Concept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Written by Galvin and </a:t>
            </a:r>
            <a:r>
              <a:rPr lang="en-US" dirty="0" err="1"/>
              <a:t>Silberschatz</a:t>
            </a:r>
            <a:endParaRPr lang="en-US" dirty="0"/>
          </a:p>
          <a:p>
            <a:pPr lvl="1">
              <a:buFont typeface="Wingdings" pitchFamily="2" charset="2"/>
              <a:buChar char="q"/>
            </a:pPr>
            <a:r>
              <a:rPr lang="en-US" dirty="0"/>
              <a:t>Edition: 9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/>
              <a:t>Deadlock in Multithreaded Application</a:t>
            </a:r>
          </a:p>
        </p:txBody>
      </p:sp>
      <p:pic>
        <p:nvPicPr>
          <p:cNvPr id="89090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408" y="1896331"/>
            <a:ext cx="3402987" cy="4304779"/>
          </a:xfrm>
        </p:spPr>
      </p:pic>
    </p:spTree>
    <p:extLst>
      <p:ext uri="{BB962C8B-B14F-4D97-AF65-F5344CB8AC3E}">
        <p14:creationId xmlns:p14="http://schemas.microsoft.com/office/powerpoint/2010/main" val="36139609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7F4BAFD-2E76-4ABD-8010-F76016C90307}"/>
              </a:ext>
            </a:extLst>
          </p:cNvPr>
          <p:cNvSpPr txBox="1">
            <a:spLocks/>
          </p:cNvSpPr>
          <p:nvPr/>
        </p:nvSpPr>
        <p:spPr>
          <a:xfrm>
            <a:off x="430669" y="1114339"/>
            <a:ext cx="8229600" cy="3775604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dirty="0"/>
              <a:t>Operating Systems Concept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Written by Galvin and </a:t>
            </a:r>
            <a:r>
              <a:rPr lang="en-US" dirty="0" err="1"/>
              <a:t>Silberschatz</a:t>
            </a:r>
            <a:endParaRPr lang="en-US" dirty="0"/>
          </a:p>
          <a:p>
            <a:pPr lvl="1">
              <a:buFont typeface="Wingdings" pitchFamily="2" charset="2"/>
              <a:buChar char="q"/>
            </a:pPr>
            <a:r>
              <a:rPr lang="en-US" dirty="0"/>
              <a:t>Edition: 9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4000"/>
              <a:t>Deadlock in Multithreaded Application</a:t>
            </a:r>
          </a:p>
        </p:txBody>
      </p:sp>
      <p:sp>
        <p:nvSpPr>
          <p:cNvPr id="90114" name="Content Placeholder 2"/>
          <p:cNvSpPr>
            <a:spLocks noGrp="1"/>
          </p:cNvSpPr>
          <p:nvPr>
            <p:ph idx="1"/>
          </p:nvPr>
        </p:nvSpPr>
        <p:spPr>
          <a:xfrm>
            <a:off x="284163" y="1895605"/>
            <a:ext cx="8574087" cy="3992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Deadlock is possible if </a:t>
            </a:r>
            <a:r>
              <a:rPr lang="en-US" dirty="0">
                <a:solidFill>
                  <a:srgbClr val="FF0000"/>
                </a:solidFill>
              </a:rPr>
              <a:t>thread 1 </a:t>
            </a:r>
            <a:r>
              <a:rPr lang="en-US" dirty="0"/>
              <a:t>acquires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first_mutex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 </a:t>
            </a:r>
            <a:r>
              <a:rPr lang="en-US" dirty="0">
                <a:solidFill>
                  <a:srgbClr val="00B050"/>
                </a:solidFill>
              </a:rPr>
              <a:t>thread 2 </a:t>
            </a:r>
            <a:r>
              <a:rPr lang="en-US" dirty="0"/>
              <a:t>acquires </a:t>
            </a:r>
            <a:r>
              <a:rPr lang="en-US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second_mutex</a:t>
            </a:r>
            <a:r>
              <a:rPr lang="en-US" dirty="0">
                <a:solidFill>
                  <a:srgbClr val="00B050"/>
                </a:solidFill>
              </a:rPr>
              <a:t>. </a:t>
            </a:r>
            <a:r>
              <a:rPr lang="en-US" dirty="0">
                <a:solidFill>
                  <a:srgbClr val="FF0000"/>
                </a:solidFill>
              </a:rPr>
              <a:t>Thread 1 then waits for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second_mutex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thread 2 waits for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first_mutex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Can be illustrated with a </a:t>
            </a:r>
            <a:r>
              <a:rPr lang="en-US" b="1" dirty="0"/>
              <a:t>resource allocation graph (RAG)</a:t>
            </a:r>
            <a:r>
              <a:rPr lang="en-US" dirty="0"/>
              <a:t>:</a:t>
            </a:r>
          </a:p>
        </p:txBody>
      </p:sp>
      <p:pic>
        <p:nvPicPr>
          <p:cNvPr id="90115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038" y="3803803"/>
            <a:ext cx="5749925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9717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4000"/>
              <a:t>Deadlock in Multithreaded Application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BBD7B6E0-1FCB-3041-9D66-30A73CA3B5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1984306"/>
            <a:ext cx="8522333" cy="3753885"/>
          </a:xfrm>
        </p:spPr>
      </p:pic>
    </p:spTree>
    <p:extLst>
      <p:ext uri="{BB962C8B-B14F-4D97-AF65-F5344CB8AC3E}">
        <p14:creationId xmlns:p14="http://schemas.microsoft.com/office/powerpoint/2010/main" val="3251427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/>
              <a:t>Deadlock Characterization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2233808"/>
            <a:ext cx="8574087" cy="3992563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b="1" dirty="0">
                <a:solidFill>
                  <a:srgbClr val="3366FF"/>
                </a:solidFill>
              </a:rPr>
              <a:t>Mutual exclusion</a:t>
            </a:r>
            <a:r>
              <a:rPr lang="en-US" altLang="en-US" b="1" dirty="0"/>
              <a:t>:</a:t>
            </a:r>
            <a:r>
              <a:rPr lang="en-US" altLang="en-US" dirty="0"/>
              <a:t>  only one process at a time can use a resource</a:t>
            </a:r>
            <a:endParaRPr lang="en-US" altLang="en-US" sz="800" dirty="0"/>
          </a:p>
          <a:p>
            <a:pPr>
              <a:buFont typeface="Wingdings" pitchFamily="2" charset="2"/>
              <a:buChar char="q"/>
            </a:pPr>
            <a:r>
              <a:rPr lang="en-US" altLang="en-US" b="1" dirty="0">
                <a:solidFill>
                  <a:srgbClr val="3366FF"/>
                </a:solidFill>
              </a:rPr>
              <a:t>Hold and wait</a:t>
            </a:r>
            <a:r>
              <a:rPr lang="en-US" altLang="en-US" b="1" dirty="0"/>
              <a:t>:</a:t>
            </a:r>
            <a:r>
              <a:rPr lang="en-US" altLang="en-US" dirty="0"/>
              <a:t>  a process holding at least one resource is waiting to acquire additional resources held by other processes</a:t>
            </a:r>
            <a:endParaRPr lang="en-US" altLang="en-US" sz="800" dirty="0"/>
          </a:p>
          <a:p>
            <a:pPr>
              <a:buFont typeface="Wingdings" pitchFamily="2" charset="2"/>
              <a:buChar char="q"/>
            </a:pPr>
            <a:r>
              <a:rPr lang="en-US" altLang="en-US" b="1" dirty="0">
                <a:solidFill>
                  <a:srgbClr val="3366FF"/>
                </a:solidFill>
              </a:rPr>
              <a:t>No preemption</a:t>
            </a:r>
            <a:r>
              <a:rPr lang="en-US" altLang="en-US" b="1" dirty="0"/>
              <a:t>:</a:t>
            </a:r>
            <a:r>
              <a:rPr lang="en-US" altLang="en-US" dirty="0"/>
              <a:t>  a resource can be released only voluntarily by the process holding it, after that process has completed its task</a:t>
            </a:r>
            <a:endParaRPr lang="en-US" altLang="en-US" sz="800" dirty="0"/>
          </a:p>
          <a:p>
            <a:pPr>
              <a:buFont typeface="Wingdings" pitchFamily="2" charset="2"/>
              <a:buChar char="q"/>
            </a:pPr>
            <a:r>
              <a:rPr lang="en-US" altLang="en-US" b="1" dirty="0">
                <a:solidFill>
                  <a:srgbClr val="3366FF"/>
                </a:solidFill>
              </a:rPr>
              <a:t>Circular wait</a:t>
            </a:r>
            <a:r>
              <a:rPr lang="en-US" altLang="en-US" b="1" dirty="0"/>
              <a:t>:</a:t>
            </a:r>
            <a:r>
              <a:rPr lang="en-US" altLang="en-US" dirty="0"/>
              <a:t>  there exists a set {</a:t>
            </a:r>
            <a:r>
              <a:rPr lang="en-US" altLang="en-US" i="1" dirty="0"/>
              <a:t>P</a:t>
            </a:r>
            <a:r>
              <a:rPr lang="en-US" altLang="en-US" baseline="-25000" dirty="0"/>
              <a:t>0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, …, </a:t>
            </a:r>
            <a:r>
              <a:rPr lang="en-US" altLang="en-US" i="1" dirty="0" err="1"/>
              <a:t>P</a:t>
            </a:r>
            <a:r>
              <a:rPr lang="en-US" altLang="en-US" baseline="-25000" dirty="0" err="1"/>
              <a:t>n</a:t>
            </a:r>
            <a:r>
              <a:rPr lang="en-US" altLang="en-US" dirty="0"/>
              <a:t>} of waiting processes such that </a:t>
            </a:r>
            <a:r>
              <a:rPr lang="en-US" altLang="en-US" i="1" dirty="0">
                <a:solidFill>
                  <a:srgbClr val="FF0000"/>
                </a:solidFill>
              </a:rPr>
              <a:t>P</a:t>
            </a:r>
            <a:r>
              <a:rPr lang="en-US" altLang="en-US" baseline="-25000" dirty="0">
                <a:solidFill>
                  <a:srgbClr val="FF0000"/>
                </a:solidFill>
              </a:rPr>
              <a:t>0 </a:t>
            </a:r>
            <a:r>
              <a:rPr lang="en-US" altLang="en-US" dirty="0">
                <a:solidFill>
                  <a:srgbClr val="FF0000"/>
                </a:solidFill>
              </a:rPr>
              <a:t>is waiting for a resource that is held by </a:t>
            </a:r>
            <a:r>
              <a:rPr lang="en-US" altLang="en-US" i="1" dirty="0">
                <a:solidFill>
                  <a:srgbClr val="FF0000"/>
                </a:solidFill>
              </a:rPr>
              <a:t>P</a:t>
            </a:r>
            <a:r>
              <a:rPr lang="en-US" altLang="en-US" baseline="-25000" dirty="0">
                <a:solidFill>
                  <a:srgbClr val="FF0000"/>
                </a:solidFill>
              </a:rPr>
              <a:t>1</a:t>
            </a:r>
            <a:r>
              <a:rPr lang="en-US" altLang="en-US" dirty="0"/>
              <a:t>, </a:t>
            </a:r>
            <a:r>
              <a:rPr lang="en-US" altLang="en-US" i="1" dirty="0">
                <a:solidFill>
                  <a:srgbClr val="00B050"/>
                </a:solidFill>
              </a:rPr>
              <a:t>P</a:t>
            </a:r>
            <a:r>
              <a:rPr lang="en-US" altLang="en-US" baseline="-25000" dirty="0">
                <a:solidFill>
                  <a:srgbClr val="00B050"/>
                </a:solidFill>
              </a:rPr>
              <a:t>1</a:t>
            </a:r>
            <a:r>
              <a:rPr lang="en-US" altLang="en-US" dirty="0">
                <a:solidFill>
                  <a:srgbClr val="00B050"/>
                </a:solidFill>
              </a:rPr>
              <a:t> is waiting for a resource that is held by </a:t>
            </a:r>
            <a:r>
              <a:rPr lang="en-US" altLang="en-US" i="1" dirty="0">
                <a:solidFill>
                  <a:srgbClr val="00B050"/>
                </a:solidFill>
              </a:rPr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, …, </a:t>
            </a:r>
            <a:r>
              <a:rPr lang="en-US" altLang="en-US" i="1" dirty="0" err="1">
                <a:solidFill>
                  <a:schemeClr val="accent1"/>
                </a:solidFill>
              </a:rPr>
              <a:t>P</a:t>
            </a:r>
            <a:r>
              <a:rPr lang="en-US" altLang="en-US" i="1" baseline="-25000" dirty="0" err="1">
                <a:solidFill>
                  <a:schemeClr val="accent1"/>
                </a:solidFill>
              </a:rPr>
              <a:t>n</a:t>
            </a:r>
            <a:r>
              <a:rPr lang="en-US" altLang="en-US" baseline="-25000" dirty="0">
                <a:solidFill>
                  <a:schemeClr val="accent1"/>
                </a:solidFill>
              </a:rPr>
              <a:t>–1</a:t>
            </a:r>
            <a:r>
              <a:rPr lang="en-US" altLang="en-US" dirty="0">
                <a:solidFill>
                  <a:schemeClr val="accent1"/>
                </a:solidFill>
              </a:rPr>
              <a:t> is waiting for a resource that is held by </a:t>
            </a:r>
            <a:r>
              <a:rPr lang="en-US" altLang="en-US" i="1" dirty="0" err="1">
                <a:solidFill>
                  <a:schemeClr val="accent1"/>
                </a:solidFill>
              </a:rPr>
              <a:t>P</a:t>
            </a:r>
            <a:r>
              <a:rPr lang="en-US" altLang="en-US" baseline="-25000" dirty="0" err="1">
                <a:solidFill>
                  <a:schemeClr val="accent1"/>
                </a:solidFill>
              </a:rPr>
              <a:t>n</a:t>
            </a:r>
            <a:r>
              <a:rPr lang="en-US" altLang="en-US" dirty="0"/>
              <a:t>, and </a:t>
            </a:r>
            <a:r>
              <a:rPr lang="en-US" altLang="en-US" i="1" dirty="0" err="1">
                <a:solidFill>
                  <a:srgbClr val="C00000"/>
                </a:solidFill>
              </a:rPr>
              <a:t>P</a:t>
            </a:r>
            <a:r>
              <a:rPr lang="en-US" altLang="en-US" baseline="-25000" dirty="0" err="1">
                <a:solidFill>
                  <a:srgbClr val="C00000"/>
                </a:solidFill>
              </a:rPr>
              <a:t>n</a:t>
            </a:r>
            <a:r>
              <a:rPr lang="en-US" altLang="en-US" dirty="0">
                <a:solidFill>
                  <a:srgbClr val="C00000"/>
                </a:solidFill>
              </a:rPr>
              <a:t> is waiting for a resource that is held by </a:t>
            </a:r>
            <a:r>
              <a:rPr lang="en-US" altLang="en-US" i="1" dirty="0">
                <a:solidFill>
                  <a:srgbClr val="C00000"/>
                </a:solidFill>
              </a:rPr>
              <a:t>P</a:t>
            </a:r>
            <a:r>
              <a:rPr lang="en-US" altLang="en-US" baseline="-25000" dirty="0">
                <a:solidFill>
                  <a:srgbClr val="C00000"/>
                </a:solidFill>
              </a:rPr>
              <a:t>0</a:t>
            </a:r>
            <a:r>
              <a:rPr lang="en-US" altLang="en-US" dirty="0">
                <a:solidFill>
                  <a:srgbClr val="C00000"/>
                </a:solidFill>
              </a:rPr>
              <a:t>.</a:t>
            </a:r>
          </a:p>
          <a:p>
            <a:pPr>
              <a:buFont typeface="Wingdings" pitchFamily="2" charset="2"/>
              <a:buChar char="q"/>
            </a:pPr>
            <a:endParaRPr lang="en-US" altLang="en-US" dirty="0"/>
          </a:p>
        </p:txBody>
      </p:sp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0" y="1766888"/>
            <a:ext cx="826149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  <a:cs typeface="MS PGothic" pitchFamily="34" charset="-128"/>
              </a:defRPr>
            </a:lvl1pPr>
            <a:lvl2pPr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en-US" dirty="0">
                <a:solidFill>
                  <a:srgbClr val="FF0000"/>
                </a:solidFill>
              </a:rPr>
              <a:t>Deadlock can arise if four conditions hold simultaneously.</a:t>
            </a:r>
          </a:p>
        </p:txBody>
      </p:sp>
    </p:spTree>
    <p:extLst>
      <p:ext uri="{BB962C8B-B14F-4D97-AF65-F5344CB8AC3E}">
        <p14:creationId xmlns:p14="http://schemas.microsoft.com/office/powerpoint/2010/main" val="2374349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dirty="0"/>
              <a:t>Resource-Allocation Graph (RAG)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2377529"/>
            <a:ext cx="8574087" cy="3992563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>
                <a:solidFill>
                  <a:srgbClr val="FF0000"/>
                </a:solidFill>
              </a:rPr>
              <a:t>V is partitioned into two types: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i="1" dirty="0"/>
              <a:t>P</a:t>
            </a:r>
            <a:r>
              <a:rPr lang="en-US" altLang="en-US" dirty="0"/>
              <a:t> = {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, …,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n</a:t>
            </a:r>
            <a:r>
              <a:rPr lang="en-US" altLang="en-US" dirty="0"/>
              <a:t>}, the set consisting of all the processes in the system</a:t>
            </a:r>
            <a:br>
              <a:rPr lang="en-US" altLang="en-US" dirty="0"/>
            </a:br>
            <a:endParaRPr lang="en-US" altLang="en-US" dirty="0"/>
          </a:p>
          <a:p>
            <a:pPr lvl="1">
              <a:buFont typeface="Wingdings" pitchFamily="2" charset="2"/>
              <a:buChar char="q"/>
            </a:pPr>
            <a:r>
              <a:rPr lang="en-US" altLang="en-US" i="1" dirty="0"/>
              <a:t>R</a:t>
            </a:r>
            <a:r>
              <a:rPr lang="en-US" altLang="en-US" dirty="0"/>
              <a:t> = {</a:t>
            </a: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, …,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m</a:t>
            </a:r>
            <a:r>
              <a:rPr lang="en-US" altLang="en-US" dirty="0"/>
              <a:t>}, the set consisting of all resource types in the system</a:t>
            </a:r>
          </a:p>
          <a:p>
            <a:pPr lvl="1">
              <a:buFont typeface="Wingdings" pitchFamily="2" charset="2"/>
              <a:buChar char="q"/>
            </a:pPr>
            <a:endParaRPr lang="en-US" altLang="en-US" sz="900" dirty="0"/>
          </a:p>
          <a:p>
            <a:pPr>
              <a:buFont typeface="Wingdings" pitchFamily="2" charset="2"/>
              <a:buChar char="q"/>
            </a:pPr>
            <a:r>
              <a:rPr lang="en-US" altLang="en-US" b="1" dirty="0">
                <a:solidFill>
                  <a:srgbClr val="3366FF"/>
                </a:solidFill>
              </a:rPr>
              <a:t>request edge (WANT TO USE)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directed edge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 </a:t>
            </a:r>
            <a:r>
              <a:rPr lang="en-US" altLang="en-US" dirty="0">
                <a:sym typeface="Symbol" pitchFamily="18" charset="2"/>
              </a:rPr>
              <a:t> </a:t>
            </a:r>
            <a:r>
              <a:rPr lang="en-US" altLang="en-US" i="1" dirty="0" err="1">
                <a:sym typeface="Symbol" pitchFamily="18" charset="2"/>
              </a:rPr>
              <a:t>R</a:t>
            </a:r>
            <a:r>
              <a:rPr lang="en-US" altLang="en-US" i="1" baseline="-25000" dirty="0" err="1">
                <a:sym typeface="Symbol" pitchFamily="18" charset="2"/>
              </a:rPr>
              <a:t>j</a:t>
            </a:r>
            <a:endParaRPr lang="en-US" altLang="en-US" i="1" baseline="-25000" dirty="0">
              <a:sym typeface="Symbol" pitchFamily="18" charset="2"/>
            </a:endParaRPr>
          </a:p>
          <a:p>
            <a:pPr>
              <a:buFont typeface="Wingdings" pitchFamily="2" charset="2"/>
              <a:buChar char="q"/>
            </a:pPr>
            <a:endParaRPr lang="en-US" altLang="en-US" sz="800" i="1" baseline="-25000" dirty="0">
              <a:sym typeface="Symbol" pitchFamily="18" charset="2"/>
            </a:endParaRPr>
          </a:p>
          <a:p>
            <a:pPr>
              <a:buFont typeface="Wingdings" pitchFamily="2" charset="2"/>
              <a:buChar char="q"/>
            </a:pPr>
            <a:r>
              <a:rPr lang="en-US" altLang="en-US" b="1" dirty="0">
                <a:solidFill>
                  <a:srgbClr val="3366FF"/>
                </a:solidFill>
                <a:sym typeface="Symbol" pitchFamily="18" charset="2"/>
              </a:rPr>
              <a:t>assignment edge (USING)</a:t>
            </a:r>
            <a:r>
              <a:rPr lang="en-US" altLang="en-US" dirty="0">
                <a:solidFill>
                  <a:srgbClr val="3366FF"/>
                </a:solidFill>
                <a:sym typeface="Symbol" pitchFamily="18" charset="2"/>
              </a:rPr>
              <a:t> </a:t>
            </a:r>
            <a:r>
              <a:rPr lang="en-US" altLang="en-US" dirty="0"/>
              <a:t>– directed edge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</a:t>
            </a:r>
            <a:r>
              <a:rPr lang="en-US" altLang="en-US" dirty="0">
                <a:sym typeface="Symbol" pitchFamily="18" charset="2"/>
              </a:rPr>
              <a:t> </a:t>
            </a:r>
            <a:r>
              <a:rPr lang="en-US" altLang="en-US" i="1" dirty="0">
                <a:sym typeface="Symbol" pitchFamily="18" charset="2"/>
              </a:rPr>
              <a:t>P</a:t>
            </a:r>
            <a:r>
              <a:rPr lang="en-US" altLang="en-US" i="1" baseline="-25000" dirty="0">
                <a:sym typeface="Symbol" pitchFamily="18" charset="2"/>
              </a:rPr>
              <a:t>i</a:t>
            </a:r>
            <a:endParaRPr lang="en-US" altLang="en-US" dirty="0">
              <a:sym typeface="Symbol" pitchFamily="18" charset="2"/>
            </a:endParaRP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284163" y="1930769"/>
            <a:ext cx="4692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  <a:cs typeface="MS PGothic" pitchFamily="34" charset="-128"/>
              </a:defRPr>
            </a:lvl1pPr>
            <a:lvl2pPr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2pPr>
            <a:lvl3pPr marL="11430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3pPr>
            <a:lvl4pPr marL="16002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4pPr>
            <a:lvl5pPr marL="20574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5pPr>
            <a:lvl6pPr marL="25146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6pPr>
            <a:lvl7pPr marL="29718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7pPr>
            <a:lvl8pPr marL="34290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8pPr>
            <a:lvl9pPr marL="3886200">
              <a:defRPr kumimoji="1">
                <a:solidFill>
                  <a:schemeClr val="tx1"/>
                </a:solidFill>
                <a:latin typeface="Helvetica" pitchFamily="-8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en-US" sz="2000" dirty="0"/>
              <a:t>A set of </a:t>
            </a:r>
            <a:r>
              <a:rPr kumimoji="0" lang="en-US" altLang="en-US" sz="2000" dirty="0">
                <a:solidFill>
                  <a:srgbClr val="FF0000"/>
                </a:solidFill>
              </a:rPr>
              <a:t>vertices </a:t>
            </a:r>
            <a:r>
              <a:rPr kumimoji="0" lang="en-US" altLang="en-US" sz="2000" i="1" dirty="0">
                <a:solidFill>
                  <a:srgbClr val="FF0000"/>
                </a:solidFill>
              </a:rPr>
              <a:t>V</a:t>
            </a:r>
            <a:r>
              <a:rPr kumimoji="0" lang="en-US" altLang="en-US" sz="2000" dirty="0">
                <a:solidFill>
                  <a:srgbClr val="FF0000"/>
                </a:solidFill>
              </a:rPr>
              <a:t> and a set of edges </a:t>
            </a:r>
            <a:r>
              <a:rPr kumimoji="0" lang="en-US" altLang="en-US" sz="2000" i="1" dirty="0">
                <a:solidFill>
                  <a:srgbClr val="FF0000"/>
                </a:solidFill>
              </a:rPr>
              <a:t>E</a:t>
            </a:r>
            <a:r>
              <a:rPr kumimoji="0" lang="en-US" altLang="en-US" sz="20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5366117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3727EF0DE2F342A49029EC2BBFF177" ma:contentTypeVersion="3" ma:contentTypeDescription="Create a new document." ma:contentTypeScope="" ma:versionID="903ac76c84eaed54b434fa2383aa59d7">
  <xsd:schema xmlns:xsd="http://www.w3.org/2001/XMLSchema" xmlns:xs="http://www.w3.org/2001/XMLSchema" xmlns:p="http://schemas.microsoft.com/office/2006/metadata/properties" xmlns:ns2="315d1d70-08f7-43c5-afb2-517a9c55f8a4" targetNamespace="http://schemas.microsoft.com/office/2006/metadata/properties" ma:root="true" ma:fieldsID="c974762a7175730d566dde2676b160ef" ns2:_="">
    <xsd:import namespace="315d1d70-08f7-43c5-afb2-517a9c55f8a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5d1d70-08f7-43c5-afb2-517a9c55f8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70C657C-311B-431F-A7D3-569337C9BADE}"/>
</file>

<file path=customXml/itemProps2.xml><?xml version="1.0" encoding="utf-8"?>
<ds:datastoreItem xmlns:ds="http://schemas.openxmlformats.org/officeDocument/2006/customXml" ds:itemID="{0D645D56-FFD3-4E7F-BE4B-306D4BC43909}"/>
</file>

<file path=customXml/itemProps3.xml><?xml version="1.0" encoding="utf-8"?>
<ds:datastoreItem xmlns:ds="http://schemas.openxmlformats.org/officeDocument/2006/customXml" ds:itemID="{55A9D09F-CAD0-409F-A3B0-55CB52EE984A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4168</TotalTime>
  <Words>4235</Words>
  <Application>Microsoft Office PowerPoint</Application>
  <PresentationFormat>On-screen Show (4:3)</PresentationFormat>
  <Paragraphs>568</Paragraphs>
  <Slides>50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9" baseType="lpstr">
      <vt:lpstr>Arial</vt:lpstr>
      <vt:lpstr>Calibri</vt:lpstr>
      <vt:lpstr>Corbel</vt:lpstr>
      <vt:lpstr>Courier New</vt:lpstr>
      <vt:lpstr>Monotype Sorts</vt:lpstr>
      <vt:lpstr>Symbol</vt:lpstr>
      <vt:lpstr>Times New Roman</vt:lpstr>
      <vt:lpstr>Wingdings</vt:lpstr>
      <vt:lpstr>Spectrum</vt:lpstr>
      <vt:lpstr>Deadlocks</vt:lpstr>
      <vt:lpstr>Lecture Outline</vt:lpstr>
      <vt:lpstr>System Model</vt:lpstr>
      <vt:lpstr>Deadlock in Multithreaded Application</vt:lpstr>
      <vt:lpstr>Deadlock in Multithreaded Application</vt:lpstr>
      <vt:lpstr>Deadlock in Multithreaded Application</vt:lpstr>
      <vt:lpstr>Deadlock in Multithreaded Application</vt:lpstr>
      <vt:lpstr>Deadlock Characterization</vt:lpstr>
      <vt:lpstr>Resource-Allocation Graph (RAG)</vt:lpstr>
      <vt:lpstr>Resource Allocation Graph Example</vt:lpstr>
      <vt:lpstr>Resource Allocation Graph With A Deadlock</vt:lpstr>
      <vt:lpstr>Graph With A Cycle But No Deadlock</vt:lpstr>
      <vt:lpstr>Basic Facts</vt:lpstr>
      <vt:lpstr>Methods for Handling Deadlocks</vt:lpstr>
      <vt:lpstr>Deadlock Prevention</vt:lpstr>
      <vt:lpstr>Deadlock Prevention (cont’d)</vt:lpstr>
      <vt:lpstr>Circular Wait</vt:lpstr>
      <vt:lpstr>Deadlock Avoidance</vt:lpstr>
      <vt:lpstr>Basic Facts</vt:lpstr>
      <vt:lpstr>Safe State</vt:lpstr>
      <vt:lpstr>Safe &amp; Unsafe State Cont. (Example)</vt:lpstr>
      <vt:lpstr>Safe, Unsafe, Deadlock State </vt:lpstr>
      <vt:lpstr>Avoidance Algorithms</vt:lpstr>
      <vt:lpstr>Resource-Allocation Graph Scheme</vt:lpstr>
      <vt:lpstr>Resource-Allocation Graph</vt:lpstr>
      <vt:lpstr>Unsafe State In Resource-Allocation Graph</vt:lpstr>
      <vt:lpstr>Resource-Allocation Graph Algorithm</vt:lpstr>
      <vt:lpstr>Resource-Allocation Graph Algorithm (Example- Single Instance)</vt:lpstr>
      <vt:lpstr>Resource-Allocation Graph Algorithm (Example- Single Instance)</vt:lpstr>
      <vt:lpstr>Resource-Allocation Graph Algorithm (Example- Multiple Instance) Exercise</vt:lpstr>
      <vt:lpstr>Banker’s Algorithm</vt:lpstr>
      <vt:lpstr>Data Structures for the Banker’s Algorithm </vt:lpstr>
      <vt:lpstr>Safety Algorithm</vt:lpstr>
      <vt:lpstr>Resource-Request Algorithm for Process Pi</vt:lpstr>
      <vt:lpstr>Example of Banker’s Algorithm</vt:lpstr>
      <vt:lpstr>Example (cont’d)</vt:lpstr>
      <vt:lpstr>Example:  P1 Request (1,0,2)</vt:lpstr>
      <vt:lpstr>Deadlock Detection</vt:lpstr>
      <vt:lpstr>Single Instance of Each Resource Type</vt:lpstr>
      <vt:lpstr>Resource-Allocation Graph and  Wait-for Graph</vt:lpstr>
      <vt:lpstr>Several Instances of a Resource Type</vt:lpstr>
      <vt:lpstr>Detection Algorithm</vt:lpstr>
      <vt:lpstr>Detection Algorithm (cont’d)</vt:lpstr>
      <vt:lpstr>Example of Detection Algorithm</vt:lpstr>
      <vt:lpstr>Example (cont’d)</vt:lpstr>
      <vt:lpstr>Detection-Algorithm Usage</vt:lpstr>
      <vt:lpstr>Recovery from Deadlock:  Process Termination</vt:lpstr>
      <vt:lpstr>Recovery from Deadlock:  Resource Preemption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Dr. Hasibur Rashid Chayon</cp:lastModifiedBy>
  <cp:revision>177</cp:revision>
  <dcterms:created xsi:type="dcterms:W3CDTF">2018-12-10T17:20:29Z</dcterms:created>
  <dcterms:modified xsi:type="dcterms:W3CDTF">2025-09-03T08:57:36Z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0x0101008C3727EF0DE2F342A49029EC2BBFF177</vt:lpwstr>
  </property>
</Properties>
</file>