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22" r:id="rId2"/>
  </p:sldMasterIdLst>
  <p:sldIdLst>
    <p:sldId id="276" r:id="rId3"/>
    <p:sldId id="257" r:id="rId4"/>
    <p:sldId id="277" r:id="rId5"/>
    <p:sldId id="258" r:id="rId6"/>
    <p:sldId id="264" r:id="rId7"/>
    <p:sldId id="268" r:id="rId8"/>
    <p:sldId id="262" r:id="rId9"/>
    <p:sldId id="260" r:id="rId10"/>
    <p:sldId id="261" r:id="rId11"/>
    <p:sldId id="27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57605E2-A312-4030-BEE1-04DFDCE1F121}">
          <p14:sldIdLst/>
        </p14:section>
        <p14:section name="Untitled Section" id="{6408B2D8-F6F0-4787-8E12-5ED2DBC73B43}">
          <p14:sldIdLst>
            <p14:sldId id="276"/>
            <p14:sldId id="257"/>
            <p14:sldId id="277"/>
            <p14:sldId id="258"/>
            <p14:sldId id="264"/>
            <p14:sldId id="268"/>
            <p14:sldId id="262"/>
            <p14:sldId id="260"/>
            <p14:sldId id="261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Positive</c:v>
                </c:pt>
                <c:pt idx="1">
                  <c:v>negative</c:v>
                </c:pt>
                <c:pt idx="2">
                  <c:v>neutral </c:v>
                </c:pt>
                <c:pt idx="3">
                  <c:v>mixed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</c:v>
                </c:pt>
                <c:pt idx="1">
                  <c:v>500</c:v>
                </c:pt>
                <c:pt idx="2">
                  <c:v>300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4-4283-9A14-C47E5BB2B8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Positive</c:v>
                </c:pt>
                <c:pt idx="1">
                  <c:v>negative</c:v>
                </c:pt>
                <c:pt idx="2">
                  <c:v>neutral </c:v>
                </c:pt>
                <c:pt idx="3">
                  <c:v>mixed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1100</c:v>
                </c:pt>
                <c:pt idx="1">
                  <c:v>300</c:v>
                </c:pt>
                <c:pt idx="2">
                  <c:v>400</c:v>
                </c:pt>
                <c:pt idx="3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4-4283-9A14-C47E5BB2B8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Positive</c:v>
                </c:pt>
                <c:pt idx="1">
                  <c:v>negative</c:v>
                </c:pt>
                <c:pt idx="2">
                  <c:v>neutral </c:v>
                </c:pt>
                <c:pt idx="3">
                  <c:v>mixed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450</c:v>
                </c:pt>
                <c:pt idx="1">
                  <c:v>300</c:v>
                </c:pt>
                <c:pt idx="2">
                  <c:v>430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A4-4283-9A14-C47E5BB2B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9456431"/>
        <c:axId val="1899467663"/>
      </c:barChart>
      <c:catAx>
        <c:axId val="1899456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467663"/>
        <c:crosses val="autoZero"/>
        <c:auto val="1"/>
        <c:lblAlgn val="ctr"/>
        <c:lblOffset val="100"/>
        <c:noMultiLvlLbl val="0"/>
      </c:catAx>
      <c:valAx>
        <c:axId val="1899467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456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1B9CF-D2C5-4E47-ACE8-5A79B1B82F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EF1B4-A105-47C2-AC9D-CCBB200D352C}" type="pres">
      <dgm:prSet presAssocID="{3DB1B9CF-D2C5-4E47-ACE8-5A79B1B82F4E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4203493-5501-46B5-AD02-7BD18503C12C}" type="presOf" srcId="{3DB1B9CF-D2C5-4E47-ACE8-5A79B1B82F4E}" destId="{85EEF1B4-A105-47C2-AC9D-CCBB200D352C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74B56-D1D8-47FC-9313-89546550FB8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5366C4-E763-471B-97F7-696055C95A12}">
      <dgm:prSet phldrT="[Text]"/>
      <dgm:spPr/>
      <dgm:t>
        <a:bodyPr/>
        <a:lstStyle/>
        <a:p>
          <a:pPr algn="ctr"/>
          <a:r>
            <a:rPr lang="en-US" dirty="0" smtClean="0"/>
            <a:t>Objective </a:t>
          </a:r>
          <a:endParaRPr lang="en-US" dirty="0"/>
        </a:p>
      </dgm:t>
    </dgm:pt>
    <dgm:pt modelId="{1B93F07C-BA1A-4DCA-A112-23761A3D0A17}" type="parTrans" cxnId="{60E1EFC5-9C79-400C-8B29-D34B284D756B}">
      <dgm:prSet/>
      <dgm:spPr/>
      <dgm:t>
        <a:bodyPr/>
        <a:lstStyle/>
        <a:p>
          <a:endParaRPr lang="en-US"/>
        </a:p>
      </dgm:t>
    </dgm:pt>
    <dgm:pt modelId="{5BC169A4-1208-44F5-9CB4-1EF16E75304D}" type="sibTrans" cxnId="{60E1EFC5-9C79-400C-8B29-D34B284D756B}">
      <dgm:prSet/>
      <dgm:spPr/>
      <dgm:t>
        <a:bodyPr/>
        <a:lstStyle/>
        <a:p>
          <a:endParaRPr lang="en-US"/>
        </a:p>
      </dgm:t>
    </dgm:pt>
    <dgm:pt modelId="{3D5E7767-38F3-4666-99C4-0310E7C21AF6}">
      <dgm:prSet phldrT="[Text]" custT="1"/>
      <dgm:spPr/>
      <dgm:t>
        <a:bodyPr/>
        <a:lstStyle/>
        <a:p>
          <a:r>
            <a:rPr lang="en-US" sz="2000" dirty="0" smtClean="0"/>
            <a:t>To analysis YouTube comments and extract sentiment insight using ML techniques.</a:t>
          </a:r>
          <a:endParaRPr lang="en-US" sz="2000" dirty="0"/>
        </a:p>
      </dgm:t>
    </dgm:pt>
    <dgm:pt modelId="{45E9F3A9-F2DE-4309-831A-89F4D41B2192}" type="parTrans" cxnId="{EC5104DC-CFDB-46B8-8E11-8E60B65759C5}">
      <dgm:prSet/>
      <dgm:spPr/>
      <dgm:t>
        <a:bodyPr/>
        <a:lstStyle/>
        <a:p>
          <a:endParaRPr lang="en-US"/>
        </a:p>
      </dgm:t>
    </dgm:pt>
    <dgm:pt modelId="{6B7BD088-E8F2-49E1-ABA6-70EC10E65D14}" type="sibTrans" cxnId="{EC5104DC-CFDB-46B8-8E11-8E60B65759C5}">
      <dgm:prSet/>
      <dgm:spPr/>
      <dgm:t>
        <a:bodyPr/>
        <a:lstStyle/>
        <a:p>
          <a:endParaRPr lang="en-US"/>
        </a:p>
      </dgm:t>
    </dgm:pt>
    <dgm:pt modelId="{EBBA3DFD-6C6F-4EE4-BC1B-A22F2AFC8E50}">
      <dgm:prSet phldrT="[Text]"/>
      <dgm:spPr/>
      <dgm:t>
        <a:bodyPr/>
        <a:lstStyle/>
        <a:p>
          <a:pPr algn="ctr"/>
          <a:r>
            <a:rPr lang="en-US" dirty="0" smtClean="0"/>
            <a:t>Methods &amp; techniques</a:t>
          </a:r>
          <a:endParaRPr lang="en-US" dirty="0"/>
        </a:p>
      </dgm:t>
    </dgm:pt>
    <dgm:pt modelId="{F75AB55B-2051-49A7-8FDB-718CFCD065C9}" type="parTrans" cxnId="{D362294A-8B18-46F2-86A0-D7617FFE7DED}">
      <dgm:prSet/>
      <dgm:spPr/>
      <dgm:t>
        <a:bodyPr/>
        <a:lstStyle/>
        <a:p>
          <a:endParaRPr lang="en-US"/>
        </a:p>
      </dgm:t>
    </dgm:pt>
    <dgm:pt modelId="{B9DD7089-6355-4D46-8C05-3A1E5A048819}" type="sibTrans" cxnId="{D362294A-8B18-46F2-86A0-D7617FFE7DED}">
      <dgm:prSet/>
      <dgm:spPr/>
      <dgm:t>
        <a:bodyPr/>
        <a:lstStyle/>
        <a:p>
          <a:endParaRPr lang="en-US"/>
        </a:p>
      </dgm:t>
    </dgm:pt>
    <dgm:pt modelId="{ECE6BB7D-EF6A-4357-BFFC-D7ABA1A7A05B}">
      <dgm:prSet phldrT="[Text]" custT="1"/>
      <dgm:spPr/>
      <dgm:t>
        <a:bodyPr/>
        <a:lstStyle/>
        <a:p>
          <a:r>
            <a:rPr lang="en-US" sz="2000" dirty="0" smtClean="0"/>
            <a:t>Employ Natural Language  Processing(NLP) algorithms to classify comments as positive negative </a:t>
          </a:r>
          <a:r>
            <a:rPr lang="en-US" sz="2000" smtClean="0"/>
            <a:t>or neutral.</a:t>
          </a:r>
          <a:endParaRPr lang="en-US" sz="2000" dirty="0"/>
        </a:p>
      </dgm:t>
    </dgm:pt>
    <dgm:pt modelId="{9FBB04E3-BE52-4AFD-BE2D-83DB2975AA89}" type="parTrans" cxnId="{70C6C7E6-5570-46E7-BEB2-D8318B902B4C}">
      <dgm:prSet/>
      <dgm:spPr/>
      <dgm:t>
        <a:bodyPr/>
        <a:lstStyle/>
        <a:p>
          <a:endParaRPr lang="en-US"/>
        </a:p>
      </dgm:t>
    </dgm:pt>
    <dgm:pt modelId="{CE33B6FB-E4EA-4373-846C-F1B80BD32DE8}" type="sibTrans" cxnId="{70C6C7E6-5570-46E7-BEB2-D8318B902B4C}">
      <dgm:prSet/>
      <dgm:spPr/>
      <dgm:t>
        <a:bodyPr/>
        <a:lstStyle/>
        <a:p>
          <a:endParaRPr lang="en-US"/>
        </a:p>
      </dgm:t>
    </dgm:pt>
    <dgm:pt modelId="{103799FA-A022-4B1A-A733-2AA0D0356FD6}">
      <dgm:prSet phldrT="[Text]"/>
      <dgm:spPr/>
      <dgm:t>
        <a:bodyPr/>
        <a:lstStyle/>
        <a:p>
          <a:pPr algn="ctr"/>
          <a:r>
            <a:rPr lang="en-US" dirty="0" smtClean="0"/>
            <a:t>Significance of Findings</a:t>
          </a:r>
          <a:endParaRPr lang="en-US" dirty="0"/>
        </a:p>
      </dgm:t>
    </dgm:pt>
    <dgm:pt modelId="{C0D89C04-01BF-447F-8F22-C3C5AD34FDFE}" type="parTrans" cxnId="{4E5BA96A-891A-44F4-945E-215E516C39BD}">
      <dgm:prSet/>
      <dgm:spPr/>
      <dgm:t>
        <a:bodyPr/>
        <a:lstStyle/>
        <a:p>
          <a:endParaRPr lang="en-US"/>
        </a:p>
      </dgm:t>
    </dgm:pt>
    <dgm:pt modelId="{71DACB90-F048-44F7-8589-3165CE42AD45}" type="sibTrans" cxnId="{4E5BA96A-891A-44F4-945E-215E516C39BD}">
      <dgm:prSet/>
      <dgm:spPr/>
      <dgm:t>
        <a:bodyPr/>
        <a:lstStyle/>
        <a:p>
          <a:endParaRPr lang="en-US"/>
        </a:p>
      </dgm:t>
    </dgm:pt>
    <dgm:pt modelId="{1E26BD77-2DA1-4C42-8480-9E9800CD5C24}">
      <dgm:prSet phldrT="[Text]" custT="1"/>
      <dgm:spPr/>
      <dgm:t>
        <a:bodyPr/>
        <a:lstStyle/>
        <a:p>
          <a:r>
            <a:rPr lang="en-US" sz="2000" dirty="0" smtClean="0"/>
            <a:t>Provide  insights for content </a:t>
          </a:r>
          <a:r>
            <a:rPr lang="en-US" sz="2000" dirty="0" err="1" smtClean="0"/>
            <a:t>creators,marketers</a:t>
          </a:r>
          <a:r>
            <a:rPr lang="en-US" sz="2000" dirty="0" smtClean="0"/>
            <a:t> &amp; researchers to enhance audience engagements and improve content strategies.</a:t>
          </a:r>
          <a:endParaRPr lang="en-US" sz="2000" dirty="0"/>
        </a:p>
      </dgm:t>
    </dgm:pt>
    <dgm:pt modelId="{F661AE8D-88FC-41CF-BB9A-6BF5769C0E11}" type="parTrans" cxnId="{C1E7A67B-3294-469D-9A2B-1264B2978F0A}">
      <dgm:prSet/>
      <dgm:spPr/>
      <dgm:t>
        <a:bodyPr/>
        <a:lstStyle/>
        <a:p>
          <a:endParaRPr lang="en-US"/>
        </a:p>
      </dgm:t>
    </dgm:pt>
    <dgm:pt modelId="{DBDCBD41-2D3B-436A-9F6A-FBE54FAB0383}" type="sibTrans" cxnId="{C1E7A67B-3294-469D-9A2B-1264B2978F0A}">
      <dgm:prSet/>
      <dgm:spPr/>
      <dgm:t>
        <a:bodyPr/>
        <a:lstStyle/>
        <a:p>
          <a:endParaRPr lang="en-US"/>
        </a:p>
      </dgm:t>
    </dgm:pt>
    <dgm:pt modelId="{11028DC7-F90B-4BBF-AC7C-79F6E5DD6A83}">
      <dgm:prSet phldrT="[Text]" custT="1"/>
      <dgm:spPr/>
      <dgm:t>
        <a:bodyPr/>
        <a:lstStyle/>
        <a:p>
          <a:endParaRPr lang="en-US" sz="2000" dirty="0"/>
        </a:p>
      </dgm:t>
    </dgm:pt>
    <dgm:pt modelId="{EDAB9672-F250-4136-AB1F-B4A71E9C2899}" type="parTrans" cxnId="{8F763340-1E8F-485D-9F7E-9AC890295E2F}">
      <dgm:prSet/>
      <dgm:spPr/>
      <dgm:t>
        <a:bodyPr/>
        <a:lstStyle/>
        <a:p>
          <a:endParaRPr lang="en-US"/>
        </a:p>
      </dgm:t>
    </dgm:pt>
    <dgm:pt modelId="{B23DD9A7-8993-4751-84B7-AC541D76C11D}" type="sibTrans" cxnId="{8F763340-1E8F-485D-9F7E-9AC890295E2F}">
      <dgm:prSet/>
      <dgm:spPr/>
      <dgm:t>
        <a:bodyPr/>
        <a:lstStyle/>
        <a:p>
          <a:endParaRPr lang="en-US"/>
        </a:p>
      </dgm:t>
    </dgm:pt>
    <dgm:pt modelId="{9228330A-AE2B-4F01-8F11-98E2817C27C9}">
      <dgm:prSet phldrT="[Text]" custT="1"/>
      <dgm:spPr/>
      <dgm:t>
        <a:bodyPr/>
        <a:lstStyle/>
        <a:p>
          <a:endParaRPr lang="en-US" sz="2000" dirty="0"/>
        </a:p>
      </dgm:t>
    </dgm:pt>
    <dgm:pt modelId="{C2A87AE1-12A9-4D22-8B1D-3C55F974C298}" type="parTrans" cxnId="{7BC1C29E-7097-4DB9-8319-9DAF66FE814F}">
      <dgm:prSet/>
      <dgm:spPr/>
      <dgm:t>
        <a:bodyPr/>
        <a:lstStyle/>
        <a:p>
          <a:endParaRPr lang="en-US"/>
        </a:p>
      </dgm:t>
    </dgm:pt>
    <dgm:pt modelId="{FA6EB6FC-19E9-4549-B7B9-C938B0CC1A1A}" type="sibTrans" cxnId="{7BC1C29E-7097-4DB9-8319-9DAF66FE814F}">
      <dgm:prSet/>
      <dgm:spPr/>
      <dgm:t>
        <a:bodyPr/>
        <a:lstStyle/>
        <a:p>
          <a:endParaRPr lang="en-US"/>
        </a:p>
      </dgm:t>
    </dgm:pt>
    <dgm:pt modelId="{BF30F1C8-36F8-4EA1-924F-D17A88E3C171}">
      <dgm:prSet phldrT="[Text]" custT="1"/>
      <dgm:spPr/>
      <dgm:t>
        <a:bodyPr/>
        <a:lstStyle/>
        <a:p>
          <a:endParaRPr lang="en-US" sz="2000" dirty="0"/>
        </a:p>
      </dgm:t>
    </dgm:pt>
    <dgm:pt modelId="{B04B6130-D882-4A99-BB80-438B33F42C1E}" type="parTrans" cxnId="{275FAFC4-0D97-4525-BCBD-85AB67572AE2}">
      <dgm:prSet/>
      <dgm:spPr/>
      <dgm:t>
        <a:bodyPr/>
        <a:lstStyle/>
        <a:p>
          <a:endParaRPr lang="en-US"/>
        </a:p>
      </dgm:t>
    </dgm:pt>
    <dgm:pt modelId="{B912E00E-6C0A-4961-B09A-49ED4B14E066}" type="sibTrans" cxnId="{275FAFC4-0D97-4525-BCBD-85AB67572AE2}">
      <dgm:prSet/>
      <dgm:spPr/>
      <dgm:t>
        <a:bodyPr/>
        <a:lstStyle/>
        <a:p>
          <a:endParaRPr lang="en-US"/>
        </a:p>
      </dgm:t>
    </dgm:pt>
    <dgm:pt modelId="{4EB9FC1A-734B-4AEB-AF1F-46693D6943B2}" type="pres">
      <dgm:prSet presAssocID="{B1674B56-D1D8-47FC-9313-89546550FB84}" presName="linearFlow" presStyleCnt="0">
        <dgm:presLayoutVars>
          <dgm:dir/>
          <dgm:animLvl val="lvl"/>
          <dgm:resizeHandles/>
        </dgm:presLayoutVars>
      </dgm:prSet>
      <dgm:spPr/>
    </dgm:pt>
    <dgm:pt modelId="{9D9891A7-64B5-42C7-8E29-1F30C029C20D}" type="pres">
      <dgm:prSet presAssocID="{825366C4-E763-471B-97F7-696055C95A12}" presName="compositeNode" presStyleCnt="0">
        <dgm:presLayoutVars>
          <dgm:bulletEnabled val="1"/>
        </dgm:presLayoutVars>
      </dgm:prSet>
      <dgm:spPr/>
    </dgm:pt>
    <dgm:pt modelId="{7D5305D1-FA8C-42B8-AF59-4C022F8FD775}" type="pres">
      <dgm:prSet presAssocID="{825366C4-E763-471B-97F7-696055C95A12}" presName="image" presStyleLbl="fgImgPlace1" presStyleIdx="0" presStyleCnt="3"/>
      <dgm:spPr/>
    </dgm:pt>
    <dgm:pt modelId="{07B33539-0EF9-4BA7-B5D1-E80E98E43F92}" type="pres">
      <dgm:prSet presAssocID="{825366C4-E763-471B-97F7-696055C95A12}" presName="childNode" presStyleLbl="node1" presStyleIdx="0" presStyleCnt="3" custScaleY="120251" custLinFactNeighborY="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02E76-7BEC-41F3-ABB9-156670242698}" type="pres">
      <dgm:prSet presAssocID="{825366C4-E763-471B-97F7-696055C95A12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26342-8BC7-4093-BFFB-5D600CE1CCB4}" type="pres">
      <dgm:prSet presAssocID="{5BC169A4-1208-44F5-9CB4-1EF16E75304D}" presName="sibTrans" presStyleCnt="0"/>
      <dgm:spPr/>
    </dgm:pt>
    <dgm:pt modelId="{2B1A669B-E050-4818-99D7-971FDE5020B7}" type="pres">
      <dgm:prSet presAssocID="{EBBA3DFD-6C6F-4EE4-BC1B-A22F2AFC8E50}" presName="compositeNode" presStyleCnt="0">
        <dgm:presLayoutVars>
          <dgm:bulletEnabled val="1"/>
        </dgm:presLayoutVars>
      </dgm:prSet>
      <dgm:spPr/>
    </dgm:pt>
    <dgm:pt modelId="{7B9DFF43-A197-4355-864B-CED25F09AD05}" type="pres">
      <dgm:prSet presAssocID="{EBBA3DFD-6C6F-4EE4-BC1B-A22F2AFC8E50}" presName="image" presStyleLbl="fgImgPlace1" presStyleIdx="1" presStyleCnt="3" custLinFactX="-168391" custLinFactNeighborX="-200000" custLinFactNeighborY="-3495"/>
      <dgm:spPr/>
    </dgm:pt>
    <dgm:pt modelId="{CDB98AF9-7BC6-4D31-805B-A757AAA6D557}" type="pres">
      <dgm:prSet presAssocID="{EBBA3DFD-6C6F-4EE4-BC1B-A22F2AFC8E50}" presName="childNode" presStyleLbl="node1" presStyleIdx="1" presStyleCnt="3" custScaleY="116673" custLinFactNeighborY="-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95FA7-1F8F-424B-BA29-163B00B11DBB}" type="pres">
      <dgm:prSet presAssocID="{EBBA3DFD-6C6F-4EE4-BC1B-A22F2AFC8E50}" presName="parentNode" presStyleLbl="revTx" presStyleIdx="1" presStyleCnt="3" custScaleX="204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99A2D-280C-495E-9A4B-B00459A8CD09}" type="pres">
      <dgm:prSet presAssocID="{B9DD7089-6355-4D46-8C05-3A1E5A048819}" presName="sibTrans" presStyleCnt="0"/>
      <dgm:spPr/>
    </dgm:pt>
    <dgm:pt modelId="{C6199FA1-0C05-4B4A-A691-E73BB0E54767}" type="pres">
      <dgm:prSet presAssocID="{103799FA-A022-4B1A-A733-2AA0D0356FD6}" presName="compositeNode" presStyleCnt="0">
        <dgm:presLayoutVars>
          <dgm:bulletEnabled val="1"/>
        </dgm:presLayoutVars>
      </dgm:prSet>
      <dgm:spPr/>
    </dgm:pt>
    <dgm:pt modelId="{717AA725-85F8-4B68-8F83-A26EB6B853DB}" type="pres">
      <dgm:prSet presAssocID="{103799FA-A022-4B1A-A733-2AA0D0356FD6}" presName="image" presStyleLbl="fgImgPlace1" presStyleIdx="2" presStyleCnt="3" custLinFactX="-332761" custLinFactNeighborX="-400000" custLinFactNeighborY="-349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5C251D3-9797-4414-AA2A-F5DA21FFCF20}" type="pres">
      <dgm:prSet presAssocID="{103799FA-A022-4B1A-A733-2AA0D0356FD6}" presName="childNode" presStyleLbl="node1" presStyleIdx="2" presStyleCnt="3" custScaleY="116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23F3F-BDE4-467B-8220-9E268C57E2E8}" type="pres">
      <dgm:prSet presAssocID="{103799FA-A022-4B1A-A733-2AA0D0356FD6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E1DB8-EEFE-490B-AB81-BBBC619C68F8}" type="presOf" srcId="{1E26BD77-2DA1-4C42-8480-9E9800CD5C24}" destId="{C5C251D3-9797-4414-AA2A-F5DA21FFCF20}" srcOrd="0" destOrd="0" presId="urn:microsoft.com/office/officeart/2005/8/layout/hList2"/>
    <dgm:cxn modelId="{0EB8AD61-8C1F-40D0-8C42-B5603847C408}" type="presOf" srcId="{103799FA-A022-4B1A-A733-2AA0D0356FD6}" destId="{AB123F3F-BDE4-467B-8220-9E268C57E2E8}" srcOrd="0" destOrd="0" presId="urn:microsoft.com/office/officeart/2005/8/layout/hList2"/>
    <dgm:cxn modelId="{EC5104DC-CFDB-46B8-8E11-8E60B65759C5}" srcId="{825366C4-E763-471B-97F7-696055C95A12}" destId="{3D5E7767-38F3-4666-99C4-0310E7C21AF6}" srcOrd="3" destOrd="0" parTransId="{45E9F3A9-F2DE-4309-831A-89F4D41B2192}" sibTransId="{6B7BD088-E8F2-49E1-ABA6-70EC10E65D14}"/>
    <dgm:cxn modelId="{7BC1C29E-7097-4DB9-8319-9DAF66FE814F}" srcId="{825366C4-E763-471B-97F7-696055C95A12}" destId="{9228330A-AE2B-4F01-8F11-98E2817C27C9}" srcOrd="1" destOrd="0" parTransId="{C2A87AE1-12A9-4D22-8B1D-3C55F974C298}" sibTransId="{FA6EB6FC-19E9-4549-B7B9-C938B0CC1A1A}"/>
    <dgm:cxn modelId="{080141FB-C582-470C-A4CE-2ADA79F52DB0}" type="presOf" srcId="{3D5E7767-38F3-4666-99C4-0310E7C21AF6}" destId="{07B33539-0EF9-4BA7-B5D1-E80E98E43F92}" srcOrd="0" destOrd="3" presId="urn:microsoft.com/office/officeart/2005/8/layout/hList2"/>
    <dgm:cxn modelId="{5F4113D3-E1F0-4000-ADC4-95EBEDE7EB11}" type="presOf" srcId="{ECE6BB7D-EF6A-4357-BFFC-D7ABA1A7A05B}" destId="{CDB98AF9-7BC6-4D31-805B-A757AAA6D557}" srcOrd="0" destOrd="0" presId="urn:microsoft.com/office/officeart/2005/8/layout/hList2"/>
    <dgm:cxn modelId="{3322E8B2-D81B-4592-95C6-18A40C79AB7A}" type="presOf" srcId="{EBBA3DFD-6C6F-4EE4-BC1B-A22F2AFC8E50}" destId="{53495FA7-1F8F-424B-BA29-163B00B11DBB}" srcOrd="0" destOrd="0" presId="urn:microsoft.com/office/officeart/2005/8/layout/hList2"/>
    <dgm:cxn modelId="{90C4E058-1D5F-44AD-A984-A124501B3A76}" type="presOf" srcId="{825366C4-E763-471B-97F7-696055C95A12}" destId="{ADF02E76-7BEC-41F3-ABB9-156670242698}" srcOrd="0" destOrd="0" presId="urn:microsoft.com/office/officeart/2005/8/layout/hList2"/>
    <dgm:cxn modelId="{4E5BA96A-891A-44F4-945E-215E516C39BD}" srcId="{B1674B56-D1D8-47FC-9313-89546550FB84}" destId="{103799FA-A022-4B1A-A733-2AA0D0356FD6}" srcOrd="2" destOrd="0" parTransId="{C0D89C04-01BF-447F-8F22-C3C5AD34FDFE}" sibTransId="{71DACB90-F048-44F7-8589-3165CE42AD45}"/>
    <dgm:cxn modelId="{C1E7A67B-3294-469D-9A2B-1264B2978F0A}" srcId="{103799FA-A022-4B1A-A733-2AA0D0356FD6}" destId="{1E26BD77-2DA1-4C42-8480-9E9800CD5C24}" srcOrd="0" destOrd="0" parTransId="{F661AE8D-88FC-41CF-BB9A-6BF5769C0E11}" sibTransId="{DBDCBD41-2D3B-436A-9F6A-FBE54FAB0383}"/>
    <dgm:cxn modelId="{4681056D-C0C7-4A80-AC83-C76B32B98F2A}" type="presOf" srcId="{11028DC7-F90B-4BBF-AC7C-79F6E5DD6A83}" destId="{07B33539-0EF9-4BA7-B5D1-E80E98E43F92}" srcOrd="0" destOrd="0" presId="urn:microsoft.com/office/officeart/2005/8/layout/hList2"/>
    <dgm:cxn modelId="{60E1EFC5-9C79-400C-8B29-D34B284D756B}" srcId="{B1674B56-D1D8-47FC-9313-89546550FB84}" destId="{825366C4-E763-471B-97F7-696055C95A12}" srcOrd="0" destOrd="0" parTransId="{1B93F07C-BA1A-4DCA-A112-23761A3D0A17}" sibTransId="{5BC169A4-1208-44F5-9CB4-1EF16E75304D}"/>
    <dgm:cxn modelId="{70C6C7E6-5570-46E7-BEB2-D8318B902B4C}" srcId="{EBBA3DFD-6C6F-4EE4-BC1B-A22F2AFC8E50}" destId="{ECE6BB7D-EF6A-4357-BFFC-D7ABA1A7A05B}" srcOrd="0" destOrd="0" parTransId="{9FBB04E3-BE52-4AFD-BE2D-83DB2975AA89}" sibTransId="{CE33B6FB-E4EA-4373-846C-F1B80BD32DE8}"/>
    <dgm:cxn modelId="{275FAFC4-0D97-4525-BCBD-85AB67572AE2}" srcId="{825366C4-E763-471B-97F7-696055C95A12}" destId="{BF30F1C8-36F8-4EA1-924F-D17A88E3C171}" srcOrd="2" destOrd="0" parTransId="{B04B6130-D882-4A99-BB80-438B33F42C1E}" sibTransId="{B912E00E-6C0A-4961-B09A-49ED4B14E066}"/>
    <dgm:cxn modelId="{55831759-A533-4FB8-AFE1-1535A6322B95}" type="presOf" srcId="{B1674B56-D1D8-47FC-9313-89546550FB84}" destId="{4EB9FC1A-734B-4AEB-AF1F-46693D6943B2}" srcOrd="0" destOrd="0" presId="urn:microsoft.com/office/officeart/2005/8/layout/hList2"/>
    <dgm:cxn modelId="{DABFAA12-07A0-4298-9824-854C5C3BB7E6}" type="presOf" srcId="{BF30F1C8-36F8-4EA1-924F-D17A88E3C171}" destId="{07B33539-0EF9-4BA7-B5D1-E80E98E43F92}" srcOrd="0" destOrd="2" presId="urn:microsoft.com/office/officeart/2005/8/layout/hList2"/>
    <dgm:cxn modelId="{9324B51E-608B-4B9A-8C23-FCCD4BF1DFC8}" type="presOf" srcId="{9228330A-AE2B-4F01-8F11-98E2817C27C9}" destId="{07B33539-0EF9-4BA7-B5D1-E80E98E43F92}" srcOrd="0" destOrd="1" presId="urn:microsoft.com/office/officeart/2005/8/layout/hList2"/>
    <dgm:cxn modelId="{D362294A-8B18-46F2-86A0-D7617FFE7DED}" srcId="{B1674B56-D1D8-47FC-9313-89546550FB84}" destId="{EBBA3DFD-6C6F-4EE4-BC1B-A22F2AFC8E50}" srcOrd="1" destOrd="0" parTransId="{F75AB55B-2051-49A7-8FDB-718CFCD065C9}" sibTransId="{B9DD7089-6355-4D46-8C05-3A1E5A048819}"/>
    <dgm:cxn modelId="{8F763340-1E8F-485D-9F7E-9AC890295E2F}" srcId="{825366C4-E763-471B-97F7-696055C95A12}" destId="{11028DC7-F90B-4BBF-AC7C-79F6E5DD6A83}" srcOrd="0" destOrd="0" parTransId="{EDAB9672-F250-4136-AB1F-B4A71E9C2899}" sibTransId="{B23DD9A7-8993-4751-84B7-AC541D76C11D}"/>
    <dgm:cxn modelId="{53D0A67D-2CB2-47D8-8CB4-DE54BA0B027A}" type="presParOf" srcId="{4EB9FC1A-734B-4AEB-AF1F-46693D6943B2}" destId="{9D9891A7-64B5-42C7-8E29-1F30C029C20D}" srcOrd="0" destOrd="0" presId="urn:microsoft.com/office/officeart/2005/8/layout/hList2"/>
    <dgm:cxn modelId="{DB8C846F-EAE6-41F5-9CC4-5BC623240114}" type="presParOf" srcId="{9D9891A7-64B5-42C7-8E29-1F30C029C20D}" destId="{7D5305D1-FA8C-42B8-AF59-4C022F8FD775}" srcOrd="0" destOrd="0" presId="urn:microsoft.com/office/officeart/2005/8/layout/hList2"/>
    <dgm:cxn modelId="{C698FC20-5835-4A11-85B6-335286FA178D}" type="presParOf" srcId="{9D9891A7-64B5-42C7-8E29-1F30C029C20D}" destId="{07B33539-0EF9-4BA7-B5D1-E80E98E43F92}" srcOrd="1" destOrd="0" presId="urn:microsoft.com/office/officeart/2005/8/layout/hList2"/>
    <dgm:cxn modelId="{231BF57B-26A2-4806-9404-977830EDCCE3}" type="presParOf" srcId="{9D9891A7-64B5-42C7-8E29-1F30C029C20D}" destId="{ADF02E76-7BEC-41F3-ABB9-156670242698}" srcOrd="2" destOrd="0" presId="urn:microsoft.com/office/officeart/2005/8/layout/hList2"/>
    <dgm:cxn modelId="{18480FE1-CA4F-4999-8087-F25D6013B98B}" type="presParOf" srcId="{4EB9FC1A-734B-4AEB-AF1F-46693D6943B2}" destId="{09D26342-8BC7-4093-BFFB-5D600CE1CCB4}" srcOrd="1" destOrd="0" presId="urn:microsoft.com/office/officeart/2005/8/layout/hList2"/>
    <dgm:cxn modelId="{460F60D7-2022-449B-8C9F-92578588EBF1}" type="presParOf" srcId="{4EB9FC1A-734B-4AEB-AF1F-46693D6943B2}" destId="{2B1A669B-E050-4818-99D7-971FDE5020B7}" srcOrd="2" destOrd="0" presId="urn:microsoft.com/office/officeart/2005/8/layout/hList2"/>
    <dgm:cxn modelId="{3E17D9AD-18BC-4DF9-B911-F573CD980F21}" type="presParOf" srcId="{2B1A669B-E050-4818-99D7-971FDE5020B7}" destId="{7B9DFF43-A197-4355-864B-CED25F09AD05}" srcOrd="0" destOrd="0" presId="urn:microsoft.com/office/officeart/2005/8/layout/hList2"/>
    <dgm:cxn modelId="{4FE87F1D-2478-41FA-AC84-26AF7C86FDB4}" type="presParOf" srcId="{2B1A669B-E050-4818-99D7-971FDE5020B7}" destId="{CDB98AF9-7BC6-4D31-805B-A757AAA6D557}" srcOrd="1" destOrd="0" presId="urn:microsoft.com/office/officeart/2005/8/layout/hList2"/>
    <dgm:cxn modelId="{16EC06D5-1C02-44C9-9B80-7CBB0DB13BAC}" type="presParOf" srcId="{2B1A669B-E050-4818-99D7-971FDE5020B7}" destId="{53495FA7-1F8F-424B-BA29-163B00B11DBB}" srcOrd="2" destOrd="0" presId="urn:microsoft.com/office/officeart/2005/8/layout/hList2"/>
    <dgm:cxn modelId="{768CA2ED-67ED-4BC7-8A8E-D23270685962}" type="presParOf" srcId="{4EB9FC1A-734B-4AEB-AF1F-46693D6943B2}" destId="{F3599A2D-280C-495E-9A4B-B00459A8CD09}" srcOrd="3" destOrd="0" presId="urn:microsoft.com/office/officeart/2005/8/layout/hList2"/>
    <dgm:cxn modelId="{2E51BDD6-B371-4F7B-91F7-CB5C713CBFA0}" type="presParOf" srcId="{4EB9FC1A-734B-4AEB-AF1F-46693D6943B2}" destId="{C6199FA1-0C05-4B4A-A691-E73BB0E54767}" srcOrd="4" destOrd="0" presId="urn:microsoft.com/office/officeart/2005/8/layout/hList2"/>
    <dgm:cxn modelId="{CB3EAD3A-2FB1-489D-BBA7-3339E29F3179}" type="presParOf" srcId="{C6199FA1-0C05-4B4A-A691-E73BB0E54767}" destId="{717AA725-85F8-4B68-8F83-A26EB6B853DB}" srcOrd="0" destOrd="0" presId="urn:microsoft.com/office/officeart/2005/8/layout/hList2"/>
    <dgm:cxn modelId="{7FC1E3C8-9EAF-448F-93F6-0E50BDE3C396}" type="presParOf" srcId="{C6199FA1-0C05-4B4A-A691-E73BB0E54767}" destId="{C5C251D3-9797-4414-AA2A-F5DA21FFCF20}" srcOrd="1" destOrd="0" presId="urn:microsoft.com/office/officeart/2005/8/layout/hList2"/>
    <dgm:cxn modelId="{C97BBE3F-8041-43BC-8F7D-51A64129F008}" type="presParOf" srcId="{C6199FA1-0C05-4B4A-A691-E73BB0E54767}" destId="{AB123F3F-BDE4-467B-8220-9E268C57E2E8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02E76-7BEC-41F3-ABB9-156670242698}">
      <dsp:nvSpPr>
        <dsp:cNvPr id="0" name=""/>
        <dsp:cNvSpPr/>
      </dsp:nvSpPr>
      <dsp:spPr>
        <a:xfrm rot="16200000">
          <a:off x="-1768048" y="2383308"/>
          <a:ext cx="3937926" cy="364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708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Objective </a:t>
          </a:r>
          <a:endParaRPr lang="en-US" sz="2500" kern="1200" dirty="0"/>
        </a:p>
      </dsp:txBody>
      <dsp:txXfrm>
        <a:off x="-1768048" y="2383308"/>
        <a:ext cx="3937926" cy="364771"/>
      </dsp:txXfrm>
    </dsp:sp>
    <dsp:sp modelId="{07B33539-0EF9-4BA7-B5D1-E80E98E43F92}">
      <dsp:nvSpPr>
        <dsp:cNvPr id="0" name=""/>
        <dsp:cNvSpPr/>
      </dsp:nvSpPr>
      <dsp:spPr>
        <a:xfrm>
          <a:off x="383300" y="207525"/>
          <a:ext cx="1816948" cy="4735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21708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To analysis YouTube comments and extract sentiment insight using ML techniques.</a:t>
          </a:r>
          <a:endParaRPr lang="en-US" sz="2000" kern="1200" dirty="0"/>
        </a:p>
      </dsp:txBody>
      <dsp:txXfrm>
        <a:off x="383300" y="207525"/>
        <a:ext cx="1816948" cy="4735396"/>
      </dsp:txXfrm>
    </dsp:sp>
    <dsp:sp modelId="{7D5305D1-FA8C-42B8-AF59-4C022F8FD775}">
      <dsp:nvSpPr>
        <dsp:cNvPr id="0" name=""/>
        <dsp:cNvSpPr/>
      </dsp:nvSpPr>
      <dsp:spPr>
        <a:xfrm>
          <a:off x="18529" y="115232"/>
          <a:ext cx="729542" cy="72954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95FA7-1F8F-424B-BA29-163B00B11DBB}">
      <dsp:nvSpPr>
        <dsp:cNvPr id="0" name=""/>
        <dsp:cNvSpPr/>
      </dsp:nvSpPr>
      <dsp:spPr>
        <a:xfrm rot="16200000">
          <a:off x="1065216" y="2193172"/>
          <a:ext cx="3937926" cy="74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708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Methods &amp; techniques</a:t>
          </a:r>
          <a:endParaRPr lang="en-US" sz="2500" kern="1200" dirty="0"/>
        </a:p>
      </dsp:txBody>
      <dsp:txXfrm>
        <a:off x="1065216" y="2193172"/>
        <a:ext cx="3937926" cy="745041"/>
      </dsp:txXfrm>
    </dsp:sp>
    <dsp:sp modelId="{CDB98AF9-7BC6-4D31-805B-A757AAA6D557}">
      <dsp:nvSpPr>
        <dsp:cNvPr id="0" name=""/>
        <dsp:cNvSpPr/>
      </dsp:nvSpPr>
      <dsp:spPr>
        <a:xfrm>
          <a:off x="3216565" y="252575"/>
          <a:ext cx="1816948" cy="4594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21708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Employ Natural Language  Processing(NLP) algorithms to classify comments as positive negative </a:t>
          </a:r>
          <a:r>
            <a:rPr lang="en-US" sz="2000" kern="1200" smtClean="0"/>
            <a:t>or neutral.</a:t>
          </a:r>
          <a:endParaRPr lang="en-US" sz="2000" kern="1200" dirty="0"/>
        </a:p>
      </dsp:txBody>
      <dsp:txXfrm>
        <a:off x="3216565" y="252575"/>
        <a:ext cx="1816948" cy="4594497"/>
      </dsp:txXfrm>
    </dsp:sp>
    <dsp:sp modelId="{7B9DFF43-A197-4355-864B-CED25F09AD05}">
      <dsp:nvSpPr>
        <dsp:cNvPr id="0" name=""/>
        <dsp:cNvSpPr/>
      </dsp:nvSpPr>
      <dsp:spPr>
        <a:xfrm>
          <a:off x="164224" y="89734"/>
          <a:ext cx="729542" cy="72954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23F3F-BDE4-467B-8220-9E268C57E2E8}">
      <dsp:nvSpPr>
        <dsp:cNvPr id="0" name=""/>
        <dsp:cNvSpPr/>
      </dsp:nvSpPr>
      <dsp:spPr>
        <a:xfrm rot="16200000">
          <a:off x="3708345" y="2383308"/>
          <a:ext cx="3937926" cy="364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708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Significance of Findings</a:t>
          </a:r>
          <a:endParaRPr lang="en-US" sz="2500" kern="1200" dirty="0"/>
        </a:p>
      </dsp:txBody>
      <dsp:txXfrm>
        <a:off x="3708345" y="2383308"/>
        <a:ext cx="3937926" cy="364771"/>
      </dsp:txXfrm>
    </dsp:sp>
    <dsp:sp modelId="{C5C251D3-9797-4414-AA2A-F5DA21FFCF20}">
      <dsp:nvSpPr>
        <dsp:cNvPr id="0" name=""/>
        <dsp:cNvSpPr/>
      </dsp:nvSpPr>
      <dsp:spPr>
        <a:xfrm>
          <a:off x="5859694" y="279983"/>
          <a:ext cx="1816948" cy="4571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21708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Provide  insights for content </a:t>
          </a:r>
          <a:r>
            <a:rPr lang="en-US" sz="2000" kern="1200" dirty="0" err="1" smtClean="0"/>
            <a:t>creators,marketers</a:t>
          </a:r>
          <a:r>
            <a:rPr lang="en-US" sz="2000" kern="1200" dirty="0" smtClean="0"/>
            <a:t> &amp; researchers to enhance audience engagements and improve content strategies.</a:t>
          </a:r>
          <a:endParaRPr lang="en-US" sz="2000" kern="1200" dirty="0"/>
        </a:p>
      </dsp:txBody>
      <dsp:txXfrm>
        <a:off x="5859694" y="279983"/>
        <a:ext cx="1816948" cy="4571420"/>
      </dsp:txXfrm>
    </dsp:sp>
    <dsp:sp modelId="{717AA725-85F8-4B68-8F83-A26EB6B853DB}">
      <dsp:nvSpPr>
        <dsp:cNvPr id="0" name=""/>
        <dsp:cNvSpPr/>
      </dsp:nvSpPr>
      <dsp:spPr>
        <a:xfrm>
          <a:off x="149118" y="89734"/>
          <a:ext cx="729542" cy="72954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6090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526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44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075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30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6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61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737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74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8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961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744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918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876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15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282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5658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685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862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0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5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93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5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06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826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893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87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2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pos="1386" userDrawn="1">
          <p15:clr>
            <a:srgbClr val="F26B43"/>
          </p15:clr>
        </p15:guide>
        <p15:guide id="15" orient="horz" pos="3960" userDrawn="1">
          <p15:clr>
            <a:srgbClr val="F26B43"/>
          </p15:clr>
        </p15:guide>
        <p15:guide id="16" orient="horz" pos="1536" userDrawn="1">
          <p15:clr>
            <a:srgbClr val="F26B43"/>
          </p15:clr>
        </p15:guide>
        <p15:guide id="17" orient="horz" pos="3840" userDrawn="1">
          <p15:clr>
            <a:srgbClr val="F26B43"/>
          </p15:clr>
        </p15:guide>
        <p15:guide id="18" pos="3312" userDrawn="1">
          <p15:clr>
            <a:srgbClr val="F26B43"/>
          </p15:clr>
        </p15:guide>
        <p15:guide id="19" pos="3600" userDrawn="1">
          <p15:clr>
            <a:srgbClr val="F26B43"/>
          </p15:clr>
        </p15:guide>
        <p15:guide id="20" orient="horz" pos="360" userDrawn="1">
          <p15:clr>
            <a:srgbClr val="F26B43"/>
          </p15:clr>
        </p15:guide>
        <p15:guide id="21" pos="5526" userDrawn="1">
          <p15:clr>
            <a:srgbClr val="F26B43"/>
          </p15:clr>
        </p15:guide>
        <p15:guide id="22" pos="1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136D6E-581F-4A48-9E90-E4740C0F8C5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DD50-A0F5-4B78-9066-1C381C0C0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204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YouTube </a:t>
            </a:r>
            <a:r>
              <a:rPr lang="en-US" dirty="0"/>
              <a:t>Comments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Sentiment </a:t>
            </a:r>
            <a:r>
              <a:rPr lang="en-US" dirty="0"/>
              <a:t>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357718"/>
            <a:ext cx="4185902" cy="376249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47309" y="2487168"/>
            <a:ext cx="3489827" cy="34472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Presented By: </a:t>
            </a:r>
          </a:p>
          <a:p>
            <a:pPr marL="0" indent="0">
              <a:buNone/>
            </a:pPr>
            <a:r>
              <a:rPr lang="en-US" dirty="0" err="1" smtClean="0"/>
              <a:t>Nowshin</a:t>
            </a:r>
            <a:r>
              <a:rPr lang="en-US" dirty="0" smtClean="0"/>
              <a:t> </a:t>
            </a:r>
            <a:r>
              <a:rPr lang="en-US" dirty="0" err="1" smtClean="0"/>
              <a:t>Nawal</a:t>
            </a:r>
            <a:r>
              <a:rPr lang="en-US" dirty="0" smtClean="0"/>
              <a:t> </a:t>
            </a:r>
            <a:r>
              <a:rPr lang="en-US" dirty="0" err="1" smtClean="0"/>
              <a:t>Mim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ID: 1911054042</a:t>
            </a:r>
          </a:p>
          <a:p>
            <a:pPr marL="0" indent="0">
              <a:buNone/>
            </a:pPr>
            <a:r>
              <a:rPr lang="en-US" dirty="0" err="1" smtClean="0"/>
              <a:t>Mossran</a:t>
            </a:r>
            <a:r>
              <a:rPr lang="en-US" dirty="0" smtClean="0"/>
              <a:t> </a:t>
            </a:r>
            <a:r>
              <a:rPr lang="en-US" dirty="0" err="1" smtClean="0"/>
              <a:t>Tahmid</a:t>
            </a:r>
            <a:r>
              <a:rPr lang="en-US" dirty="0" smtClean="0"/>
              <a:t> khan</a:t>
            </a:r>
          </a:p>
          <a:p>
            <a:pPr marL="0" indent="0">
              <a:buNone/>
            </a:pPr>
            <a:r>
              <a:rPr lang="en-US" dirty="0" smtClean="0"/>
              <a:t>ID: 1821117042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43" y="615758"/>
            <a:ext cx="7989752" cy="61240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968" y="1855695"/>
            <a:ext cx="3899527" cy="435684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Challenges Faced</a:t>
            </a:r>
          </a:p>
          <a:p>
            <a:r>
              <a:rPr lang="en-US" b="1" dirty="0"/>
              <a:t>Sentiment Analysis:</a:t>
            </a:r>
            <a:endParaRPr lang="en-US" dirty="0"/>
          </a:p>
          <a:p>
            <a:pPr lvl="1"/>
            <a:r>
              <a:rPr lang="en-US" dirty="0"/>
              <a:t>Difficulty in handling sarcasm and slang in comments.</a:t>
            </a:r>
          </a:p>
          <a:p>
            <a:pPr lvl="1"/>
            <a:r>
              <a:rPr lang="en-US" dirty="0"/>
              <a:t>Data imbalance between positive, neutral, and negative comments.</a:t>
            </a:r>
          </a:p>
          <a:p>
            <a:r>
              <a:rPr lang="en-US" b="1" dirty="0"/>
              <a:t>Image Generation:</a:t>
            </a:r>
            <a:endParaRPr lang="en-US" dirty="0"/>
          </a:p>
          <a:p>
            <a:pPr lvl="1"/>
            <a:r>
              <a:rPr lang="en-US" dirty="0"/>
              <a:t>Ensuring image relevance to summarized text.</a:t>
            </a:r>
          </a:p>
          <a:p>
            <a:pPr lvl="1"/>
            <a:r>
              <a:rPr lang="en-US" dirty="0"/>
              <a:t>Matching image sentiment with video content.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495" y="2012851"/>
            <a:ext cx="3907662" cy="41996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Future Work</a:t>
            </a:r>
          </a:p>
          <a:p>
            <a:r>
              <a:rPr lang="en-US" b="1" dirty="0"/>
              <a:t>Improvements:</a:t>
            </a:r>
            <a:endParaRPr lang="en-US" dirty="0"/>
          </a:p>
          <a:p>
            <a:pPr lvl="1"/>
            <a:r>
              <a:rPr lang="en-US" dirty="0"/>
              <a:t>Improve model accuracy by using more advanced deep learning models (e.g., GPT-4).</a:t>
            </a:r>
          </a:p>
          <a:p>
            <a:pPr lvl="1"/>
            <a:r>
              <a:rPr lang="en-US" dirty="0"/>
              <a:t>Expand dataset to include more diverse genres and languages.</a:t>
            </a:r>
          </a:p>
          <a:p>
            <a:r>
              <a:rPr lang="en-US" b="1" dirty="0"/>
              <a:t>Additional Features:</a:t>
            </a:r>
            <a:endParaRPr lang="en-US" dirty="0"/>
          </a:p>
          <a:p>
            <a:pPr lvl="1"/>
            <a:r>
              <a:rPr lang="en-US" dirty="0"/>
              <a:t>Include sentiment analysis for multi-language comments.</a:t>
            </a:r>
          </a:p>
          <a:p>
            <a:pPr lvl="1"/>
            <a:r>
              <a:rPr lang="en-US" dirty="0"/>
              <a:t>Generate animated images or visualizations from the comment summaries.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9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826" y="2754593"/>
            <a:ext cx="6673174" cy="1560716"/>
          </a:xfrm>
        </p:spPr>
        <p:txBody>
          <a:bodyPr/>
          <a:lstStyle/>
          <a:p>
            <a:pPr algn="ctr"/>
            <a:r>
              <a:rPr lang="en-CA" dirty="0" smtClean="0"/>
              <a:t>Thank you. </a:t>
            </a:r>
            <a:br>
              <a:rPr lang="en-CA" dirty="0" smtClean="0"/>
            </a:br>
            <a:r>
              <a:rPr lang="en-CA" dirty="0" smtClean="0"/>
              <a:t>Any 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68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27" y="687474"/>
            <a:ext cx="7989752" cy="1083329"/>
          </a:xfrm>
        </p:spPr>
        <p:txBody>
          <a:bodyPr/>
          <a:lstStyle/>
          <a:p>
            <a:pPr algn="ctr"/>
            <a:r>
              <a:rPr lang="en-US" dirty="0" smtClean="0"/>
              <a:t>Project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780" y="2116393"/>
            <a:ext cx="7708163" cy="37440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Our project aims to perform sentiment analysis on YouTube comments using machine learning techniques. With the exponential growth of YouTube as a platform for content consumption, analyzing user comments becomes crucial for content creators, marketers, and researchers to understand audience sentiment, engagement, and preferences..</a:t>
            </a:r>
          </a:p>
        </p:txBody>
      </p:sp>
    </p:spTree>
    <p:extLst>
      <p:ext uri="{BB962C8B-B14F-4D97-AF65-F5344CB8AC3E}">
        <p14:creationId xmlns:p14="http://schemas.microsoft.com/office/powerpoint/2010/main" val="12377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322729"/>
            <a:ext cx="7055380" cy="1074271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57418"/>
              </p:ext>
            </p:extLst>
          </p:nvPr>
        </p:nvGraphicFramePr>
        <p:xfrm>
          <a:off x="827088" y="2052638"/>
          <a:ext cx="67119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39440728"/>
              </p:ext>
            </p:extLst>
          </p:nvPr>
        </p:nvGraphicFramePr>
        <p:xfrm>
          <a:off x="827088" y="1397000"/>
          <a:ext cx="7695172" cy="504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56652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Sentiment Analysis Overview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6" b="22506"/>
          <a:stretch>
            <a:fillRect/>
          </a:stretch>
        </p:blipFill>
        <p:spPr>
          <a:xfrm>
            <a:off x="866441" y="546847"/>
            <a:ext cx="7040429" cy="4253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530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Charts and Graphs of Sentiment Analysis</a:t>
            </a:r>
            <a:endParaRPr lang="en-CA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467271"/>
              </p:ext>
            </p:extLst>
          </p:nvPr>
        </p:nvGraphicFramePr>
        <p:xfrm>
          <a:off x="827088" y="2052638"/>
          <a:ext cx="67119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1505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Collection and Preprocessing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51647" y="2012457"/>
            <a:ext cx="7719296" cy="3416320"/>
          </a:xfrm>
          <a:prstGeom prst="rect">
            <a:avLst/>
          </a:prstGeom>
          <a:noFill/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p3d extrusionH="57150">
              <a:bevelT w="38100" h="38100" prst="relaxedInset"/>
            </a:sp3d>
          </a:bodyPr>
          <a:lstStyle/>
          <a:p>
            <a:pPr marL="1371600" marR="0" lvl="3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71600" marR="0" lvl="3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Gather diverse datasets of YouTube comments across different channels and genres.</a:t>
            </a:r>
          </a:p>
          <a:p>
            <a:pPr marL="1371600" marR="0" lvl="3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and preprocess the comments data to remove noise and irrelevant information.</a:t>
            </a:r>
          </a:p>
          <a:p>
            <a:pPr marL="1371600" marR="0" lvl="3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Techniques: Tokenization, Lemmatization, Removal of stop             words.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Walkthrough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47" y="2145890"/>
            <a:ext cx="7117466" cy="3923216"/>
          </a:xfrm>
        </p:spPr>
        <p:txBody>
          <a:bodyPr>
            <a:normAutofit/>
          </a:bodyPr>
          <a:lstStyle/>
          <a:p>
            <a:r>
              <a:rPr lang="en-US" sz="2400" b="1" dirty="0"/>
              <a:t>Steps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Collect </a:t>
            </a:r>
            <a:r>
              <a:rPr lang="en-US" sz="2400" dirty="0"/>
              <a:t>and preprocess YouTube comment datasets.</a:t>
            </a:r>
          </a:p>
          <a:p>
            <a:r>
              <a:rPr lang="en-US" sz="2400" dirty="0"/>
              <a:t>Split data into training and test sets.</a:t>
            </a:r>
          </a:p>
          <a:p>
            <a:r>
              <a:rPr lang="en-US" sz="2400" dirty="0"/>
              <a:t>Train models for sentiment classification.</a:t>
            </a:r>
          </a:p>
          <a:p>
            <a:r>
              <a:rPr lang="en-US" sz="2400" dirty="0"/>
              <a:t>Generate summaries for the comments.</a:t>
            </a:r>
          </a:p>
          <a:p>
            <a:r>
              <a:rPr lang="en-US" sz="2400" dirty="0"/>
              <a:t>Create images from the summaries and match them to the related video content.</a:t>
            </a:r>
          </a:p>
        </p:txBody>
      </p:sp>
    </p:spTree>
    <p:extLst>
      <p:ext uri="{BB962C8B-B14F-4D97-AF65-F5344CB8AC3E}">
        <p14:creationId xmlns:p14="http://schemas.microsoft.com/office/powerpoint/2010/main" val="39549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</a:t>
            </a:r>
            <a:r>
              <a:rPr lang="en-US" dirty="0"/>
              <a:t>and Technologies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62" y="2249130"/>
            <a:ext cx="8272211" cy="4055806"/>
          </a:xfrm>
        </p:spPr>
        <p:txBody>
          <a:bodyPr>
            <a:noAutofit/>
          </a:bodyPr>
          <a:lstStyle/>
          <a:p>
            <a:r>
              <a:rPr lang="en-US" b="1" dirty="0"/>
              <a:t>Programming Language:</a:t>
            </a:r>
            <a:r>
              <a:rPr lang="en-US" dirty="0"/>
              <a:t> Python</a:t>
            </a:r>
          </a:p>
          <a:p>
            <a:r>
              <a:rPr lang="en-US" b="1" dirty="0"/>
              <a:t>NLP Libraries:</a:t>
            </a:r>
            <a:endParaRPr lang="en-US" dirty="0"/>
          </a:p>
          <a:p>
            <a:pPr lvl="1"/>
            <a:r>
              <a:rPr lang="en-US" dirty="0"/>
              <a:t>Natural Language Toolkit (NLTK)</a:t>
            </a:r>
          </a:p>
          <a:p>
            <a:pPr lvl="1"/>
            <a:r>
              <a:rPr lang="en-US" dirty="0" err="1"/>
              <a:t>spaCy</a:t>
            </a:r>
            <a:endParaRPr lang="en-US" dirty="0"/>
          </a:p>
          <a:p>
            <a:pPr lvl="1"/>
            <a:r>
              <a:rPr lang="en-US" dirty="0" err="1"/>
              <a:t>TextBlob</a:t>
            </a:r>
            <a:endParaRPr lang="en-US" dirty="0"/>
          </a:p>
          <a:p>
            <a:r>
              <a:rPr lang="en-US" b="1" dirty="0"/>
              <a:t>Machine Learning Frameworks:</a:t>
            </a:r>
            <a:endParaRPr lang="en-US" dirty="0"/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r>
              <a:rPr lang="en-US" b="1" dirty="0"/>
              <a:t>Web Technologies:</a:t>
            </a:r>
            <a:r>
              <a:rPr lang="en-US" dirty="0"/>
              <a:t> HTML, CSS for front-end development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36" y="1370293"/>
            <a:ext cx="3298113" cy="4195763"/>
          </a:xfrm>
        </p:spPr>
        <p:txBody>
          <a:bodyPr>
            <a:noAutofit/>
          </a:bodyPr>
          <a:lstStyle/>
          <a:p>
            <a:r>
              <a:rPr lang="en-US" sz="2000" b="1" dirty="0"/>
              <a:t>Sentiment Classification Results:</a:t>
            </a:r>
            <a:endParaRPr lang="en-US" sz="2000" dirty="0"/>
          </a:p>
          <a:p>
            <a:pPr lvl="1"/>
            <a:r>
              <a:rPr lang="en-US" sz="2000" dirty="0"/>
              <a:t>Breakdown of comments classified as positive, neutral, or negative.</a:t>
            </a:r>
          </a:p>
          <a:p>
            <a:pPr lvl="1"/>
            <a:r>
              <a:rPr lang="en-US" sz="2000" dirty="0"/>
              <a:t>Insights on audience reactions to different types of content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Text-to-Image Example:</a:t>
            </a:r>
          </a:p>
          <a:p>
            <a:r>
              <a:rPr lang="en-US" sz="2800" dirty="0"/>
              <a:t>Present images generated from comment summaries using text-to-image generation models.</a:t>
            </a:r>
          </a:p>
          <a:p>
            <a:r>
              <a:rPr lang="en-US" sz="2800" dirty="0"/>
              <a:t>Explain how the generated images were aligned with video content (e.g., matching sentiment-related images with video scenes).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320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623</TotalTime>
  <Words>425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Century Schoolbook</vt:lpstr>
      <vt:lpstr>Corbel</vt:lpstr>
      <vt:lpstr>Wingdings 3</vt:lpstr>
      <vt:lpstr>Feathered</vt:lpstr>
      <vt:lpstr>Ion</vt:lpstr>
      <vt:lpstr>YouTube Comments   Sentiment Analysis </vt:lpstr>
      <vt:lpstr>Project overview</vt:lpstr>
      <vt:lpstr>Project Overview</vt:lpstr>
      <vt:lpstr>Sentiment Analysis Overview</vt:lpstr>
      <vt:lpstr>Charts and Graphs of Sentiment Analysis</vt:lpstr>
      <vt:lpstr>Data Collection and Preprocessing</vt:lpstr>
      <vt:lpstr>Project Walkthrough</vt:lpstr>
      <vt:lpstr>tools and Technologies Used</vt:lpstr>
      <vt:lpstr>Results and Analysis</vt:lpstr>
      <vt:lpstr>PowerPoint Presentation</vt:lpstr>
      <vt:lpstr>Thank you.  Any 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presidential election system</dc:title>
  <dc:creator>HP</dc:creator>
  <cp:lastModifiedBy>HP</cp:lastModifiedBy>
  <cp:revision>48</cp:revision>
  <dcterms:created xsi:type="dcterms:W3CDTF">2017-04-17T06:07:01Z</dcterms:created>
  <dcterms:modified xsi:type="dcterms:W3CDTF">2024-10-05T07:35:13Z</dcterms:modified>
</cp:coreProperties>
</file>