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5"/>
  </p:notesMasterIdLst>
  <p:sldIdLst>
    <p:sldId id="257" r:id="rId2"/>
    <p:sldId id="272" r:id="rId3"/>
    <p:sldId id="307" r:id="rId4"/>
    <p:sldId id="262" r:id="rId5"/>
    <p:sldId id="312" r:id="rId6"/>
    <p:sldId id="303" r:id="rId7"/>
    <p:sldId id="313" r:id="rId8"/>
    <p:sldId id="314" r:id="rId9"/>
    <p:sldId id="315" r:id="rId10"/>
    <p:sldId id="316" r:id="rId11"/>
    <p:sldId id="317" r:id="rId12"/>
    <p:sldId id="309" r:id="rId13"/>
    <p:sldId id="31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EF707D-8782-4D87-8CE4-4DC70B34BD50}">
          <p14:sldIdLst>
            <p14:sldId id="257"/>
            <p14:sldId id="272"/>
            <p14:sldId id="307"/>
            <p14:sldId id="262"/>
            <p14:sldId id="312"/>
            <p14:sldId id="303"/>
            <p14:sldId id="313"/>
            <p14:sldId id="314"/>
            <p14:sldId id="315"/>
            <p14:sldId id="316"/>
            <p14:sldId id="317"/>
            <p14:sldId id="309"/>
          </p14:sldIdLst>
        </p14:section>
        <p14:section name="Untitled Section" id="{335AA517-36C9-4EEA-AD98-A16DB4096FF2}">
          <p14:sldIdLst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5458E-82B5-451D-87C3-C1D67284B9B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5D10B-3875-4CD2-A46C-6320F9F8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7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134F-F490-4B23-B56A-3B4E1C44D07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F01B-F9D8-4714-B6FD-01816DF8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62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134F-F490-4B23-B56A-3B4E1C44D07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F01B-F9D8-4714-B6FD-01816DF8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2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134F-F490-4B23-B56A-3B4E1C44D07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F01B-F9D8-4714-B6FD-01816DF8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2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134F-F490-4B23-B56A-3B4E1C44D07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F01B-F9D8-4714-B6FD-01816DF8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5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134F-F490-4B23-B56A-3B4E1C44D07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F01B-F9D8-4714-B6FD-01816DF8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0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134F-F490-4B23-B56A-3B4E1C44D07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F01B-F9D8-4714-B6FD-01816DF8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6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134F-F490-4B23-B56A-3B4E1C44D07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F01B-F9D8-4714-B6FD-01816DF8678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9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134F-F490-4B23-B56A-3B4E1C44D07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F01B-F9D8-4714-B6FD-01816DF8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0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134F-F490-4B23-B56A-3B4E1C44D07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F01B-F9D8-4714-B6FD-01816DF8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8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134F-F490-4B23-B56A-3B4E1C44D07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F01B-F9D8-4714-B6FD-01816DF8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1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9C0134F-F490-4B23-B56A-3B4E1C44D07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F01B-F9D8-4714-B6FD-01816DF8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0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ass scaling="45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C0134F-F490-4B23-B56A-3B4E1C44D07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CDDF01B-F9D8-4714-B6FD-01816DF8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t="-12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3663" y="5498274"/>
            <a:ext cx="4618337" cy="52939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Mossran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Thamid</a:t>
            </a:r>
            <a:r>
              <a:rPr lang="en-US" dirty="0">
                <a:solidFill>
                  <a:schemeClr val="tx1"/>
                </a:solidFill>
              </a:rPr>
              <a:t> khan   1821117042</a:t>
            </a:r>
          </a:p>
        </p:txBody>
      </p:sp>
      <p:sp>
        <p:nvSpPr>
          <p:cNvPr id="5" name="Rectangle 4"/>
          <p:cNvSpPr/>
          <p:nvPr/>
        </p:nvSpPr>
        <p:spPr>
          <a:xfrm>
            <a:off x="7573665" y="6328610"/>
            <a:ext cx="4618329" cy="52939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Nowshin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Nawal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Mim</a:t>
            </a:r>
            <a:r>
              <a:rPr lang="en-US" sz="2000" dirty="0">
                <a:solidFill>
                  <a:schemeClr val="tx1"/>
                </a:solidFill>
              </a:rPr>
              <a:t>    1911054042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5DB74C-EC52-487E-9804-DC9C78F43164}"/>
              </a:ext>
            </a:extLst>
          </p:cNvPr>
          <p:cNvSpPr/>
          <p:nvPr/>
        </p:nvSpPr>
        <p:spPr>
          <a:xfrm flipH="1">
            <a:off x="8058524" y="8007112"/>
            <a:ext cx="0" cy="83039"/>
          </a:xfrm>
          <a:custGeom>
            <a:avLst/>
            <a:gdLst>
              <a:gd name="connsiteX0" fmla="*/ 0 w 45719"/>
              <a:gd name="connsiteY0" fmla="*/ 0 h 45719"/>
              <a:gd name="connsiteX1" fmla="*/ 45719 w 45719"/>
              <a:gd name="connsiteY1" fmla="*/ 0 h 45719"/>
              <a:gd name="connsiteX2" fmla="*/ 45719 w 45719"/>
              <a:gd name="connsiteY2" fmla="*/ 45719 h 45719"/>
              <a:gd name="connsiteX3" fmla="*/ 0 w 45719"/>
              <a:gd name="connsiteY3" fmla="*/ 45719 h 45719"/>
              <a:gd name="connsiteX4" fmla="*/ 0 w 45719"/>
              <a:gd name="connsiteY4" fmla="*/ 0 h 45719"/>
              <a:gd name="connsiteX0" fmla="*/ 0 w 45719"/>
              <a:gd name="connsiteY0" fmla="*/ 45719 h 45719"/>
              <a:gd name="connsiteX1" fmla="*/ 45719 w 45719"/>
              <a:gd name="connsiteY1" fmla="*/ 0 h 45719"/>
              <a:gd name="connsiteX2" fmla="*/ 45719 w 45719"/>
              <a:gd name="connsiteY2" fmla="*/ 45719 h 45719"/>
              <a:gd name="connsiteX3" fmla="*/ 0 w 45719"/>
              <a:gd name="connsiteY3" fmla="*/ 45719 h 45719"/>
              <a:gd name="connsiteX0" fmla="*/ 0 w 0"/>
              <a:gd name="connsiteY0" fmla="*/ 45719 h 45719"/>
              <a:gd name="connsiteX1" fmla="*/ 0 w 0"/>
              <a:gd name="connsiteY1" fmla="*/ 0 h 45719"/>
              <a:gd name="connsiteX2" fmla="*/ 0 w 0"/>
              <a:gd name="connsiteY2" fmla="*/ 45719 h 45719"/>
              <a:gd name="connsiteX0" fmla="*/ -223935 w 0"/>
              <a:gd name="connsiteY0" fmla="*/ 18163 h 18163"/>
              <a:gd name="connsiteX1" fmla="*/ 0 w 0"/>
              <a:gd name="connsiteY1" fmla="*/ 0 h 18163"/>
              <a:gd name="connsiteX2" fmla="*/ -223935 w 0"/>
              <a:gd name="connsiteY2" fmla="*/ 18163 h 1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8163">
                <a:moveTo>
                  <a:pt x="-223935" y="18163"/>
                </a:moveTo>
                <a:lnTo>
                  <a:pt x="0" y="0"/>
                </a:lnTo>
                <a:lnTo>
                  <a:pt x="-223935" y="18163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FE61-90F8-C391-9DE7-8707795E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6664386" cy="775252"/>
          </a:xfrm>
        </p:spPr>
        <p:txBody>
          <a:bodyPr/>
          <a:lstStyle/>
          <a:p>
            <a:r>
              <a:rPr lang="en-US" dirty="0"/>
              <a:t>Result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DDF461A-5FB2-8B12-5A25-E7896F214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9" y="989153"/>
            <a:ext cx="4788059" cy="484448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8A1E57-DBDE-FB4B-BDA1-D2EF9C730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882" y="989153"/>
            <a:ext cx="6817489" cy="484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1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592A30-AB13-CE84-D84C-47A56093C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36" y="1851820"/>
            <a:ext cx="7511659" cy="2141406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AF867E-D952-706F-974B-749AD451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736" y="-148491"/>
            <a:ext cx="7729728" cy="774656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19772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239" y="-24714"/>
            <a:ext cx="9354064" cy="118872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Impact of YouTube Comment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24" y="1309815"/>
            <a:ext cx="12056076" cy="5436973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Economic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Helps businesses identify trends in customer feedback for marketing and product improvement.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Cost-effective way to analyze public sentiment without extensive surveys.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nables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of public opinion on trending topics.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Enhances engagement and awareness within online communities.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public sentiment on political campaigns and events.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misinformation or polarization in social discussions.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sentiment on health-related topics, such as public reaction to pandemics or medical campaigns.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mental health indicators based on user comments.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24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076" y="50292"/>
            <a:ext cx="9124723" cy="118872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Ethical &amp; Professional Considerations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171621"/>
            <a:ext cx="1107165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Privacy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user comments are collected and analyzed responsibly without violating privacy.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Avoiding algorithmic bias to ensure fair and accurate sentiment classification.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Clearly explaining methods and limitations of the analysis to stakeholders.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Integrity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sentiment insights responsibly without manipulating public opinion or promoting misinformation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1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B7B9-F47D-4363-8865-3BB5353B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439" y="223286"/>
            <a:ext cx="7444204" cy="118872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About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5E96-C841-426F-A70F-8DF0E0FE0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2" y="1945067"/>
            <a:ext cx="11706808" cy="434452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perform sentiment analysis on Youtube videos comments using machine learning techniques. With the exponential growth of YouTube as a platform for content consumption, analyzing user comments becomes crucial for content creators, marketers, and researchers to understand audience sentiment, engagement, and preferences .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this project our main goal is to make an attempt to d</a:t>
            </a: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etermine the sentiment of </a:t>
            </a:r>
            <a:r>
              <a:rPr lang="en-US" sz="24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videos comments ( Weather it positive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negative or  neutral) to understand audience reactions to videos</a:t>
            </a: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7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D32A-2F48-F586-1417-39A2603C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058" y="0"/>
            <a:ext cx="7729728" cy="118872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Work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0C604-0FB5-553D-7263-8DB586B01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7" y="1676227"/>
            <a:ext cx="11133841" cy="4811070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Gather diverse datasets of YouTube comments across different channels and genres.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Clean and preprocess the comments data to remove noise and irrelevant information.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Extract relevant features such as text embeddings and sentiment scores.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Train machine learning models (e.g., NLP models, sentiment classifiers) 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</a:t>
            </a: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Evaluate model performance using accuracy, precision, recall, and F1-score.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a user-friendly interface for creators to input video URLs and receive insights.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04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496" y="82527"/>
            <a:ext cx="7269568" cy="111248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4000" dirty="0"/>
              <a:t>Project  Walkthrough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38B3E-496F-4EEB-B0D5-8FE3CFAA5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39" y="5140166"/>
            <a:ext cx="1008240" cy="10082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5C4770-6025-4752-826F-554EA9446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12" y="2731660"/>
            <a:ext cx="1176421" cy="1176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566625-06B9-4117-9F6D-9AE664584B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84" y="2691465"/>
            <a:ext cx="1257521" cy="1257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8D0A01-F1E9-4F7E-9890-5214C8090B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2" y="2765527"/>
            <a:ext cx="1098789" cy="10987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7AEC6D-A36D-46F2-8359-4C919305C3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114" y="2691464"/>
            <a:ext cx="1273813" cy="12738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E0BBA1-CF35-4749-A8AE-773B812DCA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441" y="5007379"/>
            <a:ext cx="1273813" cy="127381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8B0206-C4D7-445A-B229-6DFE51CD322D}"/>
              </a:ext>
            </a:extLst>
          </p:cNvPr>
          <p:cNvCxnSpPr/>
          <p:nvPr/>
        </p:nvCxnSpPr>
        <p:spPr>
          <a:xfrm>
            <a:off x="2192866" y="3328370"/>
            <a:ext cx="1463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E9C05D-DE79-4FF4-8599-023B62FDBF25}"/>
              </a:ext>
            </a:extLst>
          </p:cNvPr>
          <p:cNvCxnSpPr/>
          <p:nvPr/>
        </p:nvCxnSpPr>
        <p:spPr>
          <a:xfrm>
            <a:off x="5364480" y="3328370"/>
            <a:ext cx="1463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A9B78F-04DD-426F-9893-7C8006D70B51}"/>
              </a:ext>
            </a:extLst>
          </p:cNvPr>
          <p:cNvCxnSpPr/>
          <p:nvPr/>
        </p:nvCxnSpPr>
        <p:spPr>
          <a:xfrm>
            <a:off x="8212667" y="3298958"/>
            <a:ext cx="128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53CC44-15B2-45A7-8818-E9AAAD881C73}"/>
              </a:ext>
            </a:extLst>
          </p:cNvPr>
          <p:cNvCxnSpPr/>
          <p:nvPr/>
        </p:nvCxnSpPr>
        <p:spPr>
          <a:xfrm>
            <a:off x="3385443" y="5644285"/>
            <a:ext cx="1463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FB7187-84B2-4381-AEAC-E6312262168A}"/>
              </a:ext>
            </a:extLst>
          </p:cNvPr>
          <p:cNvCxnSpPr/>
          <p:nvPr/>
        </p:nvCxnSpPr>
        <p:spPr>
          <a:xfrm>
            <a:off x="7068437" y="5644285"/>
            <a:ext cx="1463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B520119-2EF6-4637-AA2E-FB42C0149808}"/>
              </a:ext>
            </a:extLst>
          </p:cNvPr>
          <p:cNvSpPr/>
          <p:nvPr/>
        </p:nvSpPr>
        <p:spPr>
          <a:xfrm>
            <a:off x="9086430" y="5075840"/>
            <a:ext cx="1617134" cy="1300559"/>
          </a:xfrm>
          <a:prstGeom prst="roundRect">
            <a:avLst/>
          </a:prstGeom>
          <a:solidFill>
            <a:srgbClr val="00206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7ADEAD7-84BA-4A4B-A519-88A4C1096262}"/>
              </a:ext>
            </a:extLst>
          </p:cNvPr>
          <p:cNvSpPr txBox="1">
            <a:spLocks/>
          </p:cNvSpPr>
          <p:nvPr/>
        </p:nvSpPr>
        <p:spPr>
          <a:xfrm>
            <a:off x="836858" y="3948986"/>
            <a:ext cx="1968126" cy="557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Collect data set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E2011A1-AD07-4B8B-A2F9-45ED4115D02F}"/>
              </a:ext>
            </a:extLst>
          </p:cNvPr>
          <p:cNvSpPr txBox="1">
            <a:spLocks/>
          </p:cNvSpPr>
          <p:nvPr/>
        </p:nvSpPr>
        <p:spPr>
          <a:xfrm>
            <a:off x="3572908" y="3995608"/>
            <a:ext cx="2277560" cy="391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Data pre processing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EB298F6-45C8-466E-832D-F81E5FCE6D34}"/>
              </a:ext>
            </a:extLst>
          </p:cNvPr>
          <p:cNvSpPr txBox="1">
            <a:spLocks/>
          </p:cNvSpPr>
          <p:nvPr/>
        </p:nvSpPr>
        <p:spPr>
          <a:xfrm>
            <a:off x="6827520" y="3995608"/>
            <a:ext cx="1859280" cy="51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Train Test split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817AA4A-2E97-4E84-B7D2-A765193F208A}"/>
              </a:ext>
            </a:extLst>
          </p:cNvPr>
          <p:cNvSpPr txBox="1">
            <a:spLocks/>
          </p:cNvSpPr>
          <p:nvPr/>
        </p:nvSpPr>
        <p:spPr>
          <a:xfrm>
            <a:off x="9086430" y="3995608"/>
            <a:ext cx="2538306" cy="391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Train the model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F0EA89B-5F3F-4D2B-9EB6-B28824FC39BA}"/>
              </a:ext>
            </a:extLst>
          </p:cNvPr>
          <p:cNvSpPr txBox="1">
            <a:spLocks/>
          </p:cNvSpPr>
          <p:nvPr/>
        </p:nvSpPr>
        <p:spPr>
          <a:xfrm>
            <a:off x="1774285" y="6376399"/>
            <a:ext cx="1273813" cy="391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New Data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4EF0569-4E69-4722-A0F6-52D397F57314}"/>
              </a:ext>
            </a:extLst>
          </p:cNvPr>
          <p:cNvSpPr txBox="1">
            <a:spLocks/>
          </p:cNvSpPr>
          <p:nvPr/>
        </p:nvSpPr>
        <p:spPr>
          <a:xfrm>
            <a:off x="5114333" y="6376398"/>
            <a:ext cx="2188509" cy="405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Trained model</a:t>
            </a:r>
          </a:p>
        </p:txBody>
      </p:sp>
    </p:spTree>
    <p:extLst>
      <p:ext uri="{BB962C8B-B14F-4D97-AF65-F5344CB8AC3E}">
        <p14:creationId xmlns:p14="http://schemas.microsoft.com/office/powerpoint/2010/main" val="307653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/>
      <p:bldP spid="26" grpId="0"/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4FFC-8B5D-D31B-7DB2-F7B237D7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383" y="576470"/>
            <a:ext cx="7495960" cy="96071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Dataset,model</a:t>
            </a:r>
            <a:r>
              <a:rPr lang="en-US" dirty="0">
                <a:solidFill>
                  <a:schemeClr val="tx1"/>
                </a:solidFill>
              </a:rPr>
              <a:t> and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EE8-97CE-3D11-E111-01B803E47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366" y="1908313"/>
            <a:ext cx="10048460" cy="437321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600K dataset (Data set collect from Kaggle 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:Provide sentiment results with associated emojis (😊 for positive, 😞 for negative, 😐 for neutral). Visualization of sentiment distribution 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Three model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(Recurrent Neural Network)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Short-Term Memory)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 (Gated Recurrent Unit)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 (Gated Recurrent Unit), LSTM (Long Short-Term Memory), and RNN (Recurrent Neural Network) are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deep learning, a subset of machine learning. They are specifically designed for handling sequential or time-series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1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EC4E-6F10-A31A-0D34-0EA3DBB9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735" y="0"/>
            <a:ext cx="8971006" cy="118872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Tools &amp; Technologies for Sentiment Analysis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2481" y="1380229"/>
            <a:ext cx="1075917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Python (libraries: Scikit-learn, NLTK,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orch,Cloudword,spacy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Tools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regular expressions for cleaning and formatting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Annotation Tools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or semi-automated tools for creating labeled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presenting trends and results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94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4ACC-1FE9-45B1-1376-7E238575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659" y="0"/>
            <a:ext cx="6525238" cy="69573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Data analysis and Preprocessing</a:t>
            </a:r>
            <a:br>
              <a:rPr lang="en-US" sz="2800" dirty="0"/>
            </a:b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1347CF-D27F-2726-616C-880A1CDF3E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5010" y="890121"/>
            <a:ext cx="1083316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YouTube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Cleaning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Remove noise, special characters, URLs,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stopwords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Split comments into 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Normalization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Lemmatize or Stem 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Representation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 Embeddings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Convert sentiments (positive, neutral, negative) to numerical labels.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Train-Test split for model training.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E5515-F1B3-B982-2BEA-1315224E65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326" y="3892448"/>
            <a:ext cx="5127852" cy="26040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326B3-CC66-6D50-C310-C78543679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13" y="3892448"/>
            <a:ext cx="4691462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8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4638-6352-0863-06C3-EDA98E6B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110" y="0"/>
            <a:ext cx="7729728" cy="834887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F82CD2-E079-D852-479A-CD9EE0689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8" y="963165"/>
            <a:ext cx="4833494" cy="336004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304F7E-12F8-809D-DD5D-9CD714CAB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974" y="963165"/>
            <a:ext cx="5481882" cy="32799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739BC1-6EB4-F3A3-4F6D-B826DCED8F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52" y="4371357"/>
            <a:ext cx="4980491" cy="248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0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15E2-D5D6-4D93-B3B7-A774D6F6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684" y="-15088"/>
            <a:ext cx="7729728" cy="800279"/>
          </a:xfrm>
        </p:spPr>
        <p:txBody>
          <a:bodyPr/>
          <a:lstStyle/>
          <a:p>
            <a:r>
              <a:rPr lang="en-US" dirty="0"/>
              <a:t>Model implement(</a:t>
            </a:r>
            <a:r>
              <a:rPr lang="en-US" dirty="0" err="1"/>
              <a:t>Rnn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BC0A5-982B-D97F-AEA3-08A79AADD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035" y="1232451"/>
            <a:ext cx="11092069" cy="54963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implement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(RNN)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classify sentiment (e.g., positive, negative, neutral) in text data. The architecture is tailored for text classification and includes features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RNNs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DA940B-16CB-88EE-A375-B9CA337F2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61010"/>
              </p:ext>
            </p:extLst>
          </p:nvPr>
        </p:nvGraphicFramePr>
        <p:xfrm>
          <a:off x="1137134" y="2348685"/>
          <a:ext cx="7731126" cy="1554480"/>
        </p:xfrm>
        <a:graphic>
          <a:graphicData uri="http://schemas.openxmlformats.org/drawingml/2006/table">
            <a:tbl>
              <a:tblPr/>
              <a:tblGrid>
                <a:gridCol w="1288521">
                  <a:extLst>
                    <a:ext uri="{9D8B030D-6E8A-4147-A177-3AD203B41FA5}">
                      <a16:colId xmlns:a16="http://schemas.microsoft.com/office/drawing/2014/main" val="1333924856"/>
                    </a:ext>
                  </a:extLst>
                </a:gridCol>
                <a:gridCol w="1288521">
                  <a:extLst>
                    <a:ext uri="{9D8B030D-6E8A-4147-A177-3AD203B41FA5}">
                      <a16:colId xmlns:a16="http://schemas.microsoft.com/office/drawing/2014/main" val="144723379"/>
                    </a:ext>
                  </a:extLst>
                </a:gridCol>
                <a:gridCol w="1288521">
                  <a:extLst>
                    <a:ext uri="{9D8B030D-6E8A-4147-A177-3AD203B41FA5}">
                      <a16:colId xmlns:a16="http://schemas.microsoft.com/office/drawing/2014/main" val="1091114695"/>
                    </a:ext>
                  </a:extLst>
                </a:gridCol>
                <a:gridCol w="1288521">
                  <a:extLst>
                    <a:ext uri="{9D8B030D-6E8A-4147-A177-3AD203B41FA5}">
                      <a16:colId xmlns:a16="http://schemas.microsoft.com/office/drawing/2014/main" val="868976325"/>
                    </a:ext>
                  </a:extLst>
                </a:gridCol>
                <a:gridCol w="1288521">
                  <a:extLst>
                    <a:ext uri="{9D8B030D-6E8A-4147-A177-3AD203B41FA5}">
                      <a16:colId xmlns:a16="http://schemas.microsoft.com/office/drawing/2014/main" val="1297230525"/>
                    </a:ext>
                  </a:extLst>
                </a:gridCol>
                <a:gridCol w="1288521">
                  <a:extLst>
                    <a:ext uri="{9D8B030D-6E8A-4147-A177-3AD203B41FA5}">
                      <a16:colId xmlns:a16="http://schemas.microsoft.com/office/drawing/2014/main" val="324714616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1800" b="1" dirty="0"/>
                        <a:t>Input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→ </a:t>
                      </a:r>
                      <a:r>
                        <a:rPr lang="en-US" sz="1800" b="1"/>
                        <a:t>Embedding Layer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→ </a:t>
                      </a:r>
                      <a:r>
                        <a:rPr lang="en-US" sz="1800" b="1"/>
                        <a:t>RNN Layer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→ </a:t>
                      </a:r>
                      <a:r>
                        <a:rPr lang="en-US" sz="1800" b="1"/>
                        <a:t>Hidden State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→ </a:t>
                      </a:r>
                      <a:r>
                        <a:rPr lang="en-US" sz="1800" b="1"/>
                        <a:t>Fully Connected Layer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→ </a:t>
                      </a:r>
                      <a:r>
                        <a:rPr lang="en-US" sz="1800" b="1"/>
                        <a:t>Output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6401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Text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Word Vectors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Sequential Processing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Context Summary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Sentiment Prediction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Positive/Negative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3834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F1E842-AB60-17CD-7834-3BBDBCFC4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34" y="2253486"/>
            <a:ext cx="42631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 Architecture for Sentiment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5F85B-160A-A86C-7B2B-8690BC35D86A}"/>
              </a:ext>
            </a:extLst>
          </p:cNvPr>
          <p:cNvSpPr txBox="1"/>
          <p:nvPr/>
        </p:nvSpPr>
        <p:spPr>
          <a:xfrm>
            <a:off x="1249845" y="4033530"/>
            <a:ext cx="609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Workflow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Sequence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"I love this movie"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Dense vectors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Sequentially processes embeddings, updating hidden states.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Summarizes information from the sequence.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Sentiment prediction (positive/negative).</a:t>
            </a:r>
          </a:p>
        </p:txBody>
      </p:sp>
    </p:spTree>
    <p:extLst>
      <p:ext uri="{BB962C8B-B14F-4D97-AF65-F5344CB8AC3E}">
        <p14:creationId xmlns:p14="http://schemas.microsoft.com/office/powerpoint/2010/main" val="12568687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2823</TotalTime>
  <Words>758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Wingdings</vt:lpstr>
      <vt:lpstr>Parcel</vt:lpstr>
      <vt:lpstr>PowerPoint Presentation</vt:lpstr>
      <vt:lpstr>About our project</vt:lpstr>
      <vt:lpstr>Work plan </vt:lpstr>
      <vt:lpstr>Project  Walkthrough</vt:lpstr>
      <vt:lpstr>Dataset,model and feature</vt:lpstr>
      <vt:lpstr>Tools &amp; Technologies for Sentiment Analysis</vt:lpstr>
      <vt:lpstr>Data analysis and Preprocessing </vt:lpstr>
      <vt:lpstr>Data visualization</vt:lpstr>
      <vt:lpstr>Model implement(Rnn)</vt:lpstr>
      <vt:lpstr>Result </vt:lpstr>
      <vt:lpstr>result</vt:lpstr>
      <vt:lpstr>Impact of YouTube Comment Sentiment Analysis</vt:lpstr>
      <vt:lpstr>Ethical &amp; Professional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8801827364452</cp:lastModifiedBy>
  <cp:revision>155</cp:revision>
  <dcterms:created xsi:type="dcterms:W3CDTF">2021-12-08T13:37:04Z</dcterms:created>
  <dcterms:modified xsi:type="dcterms:W3CDTF">2024-12-07T22:32:03Z</dcterms:modified>
</cp:coreProperties>
</file>