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71" r:id="rId4"/>
    <p:sldId id="272" r:id="rId5"/>
    <p:sldId id="258" r:id="rId6"/>
    <p:sldId id="259" r:id="rId7"/>
    <p:sldId id="260" r:id="rId8"/>
    <p:sldId id="261" r:id="rId9"/>
    <p:sldId id="273" r:id="rId10"/>
    <p:sldId id="274" r:id="rId11"/>
    <p:sldId id="263" r:id="rId12"/>
    <p:sldId id="265" r:id="rId13"/>
    <p:sldId id="269" r:id="rId14"/>
    <p:sldId id="270" r:id="rId15"/>
    <p:sldId id="266" r:id="rId16"/>
    <p:sldId id="267" r:id="rId17"/>
    <p:sldId id="262" r:id="rId18"/>
    <p:sldId id="264" r:id="rId19"/>
    <p:sldId id="26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80A"/>
    <a:srgbClr val="00D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6"/>
    <p:restoredTop sz="96327"/>
  </p:normalViewPr>
  <p:slideViewPr>
    <p:cSldViewPr snapToGrid="0" snapToObjects="1">
      <p:cViewPr varScale="1">
        <p:scale>
          <a:sx n="128" d="100"/>
          <a:sy n="128" d="100"/>
        </p:scale>
        <p:origin x="80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AE50B-0F9E-40F0-9E0B-D0982B982DC9}"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8F40BEAF-3AFD-4E51-81FE-F01BE51A0F80}">
      <dgm:prSet/>
      <dgm:spPr/>
      <dgm:t>
        <a:bodyPr/>
        <a:lstStyle/>
        <a:p>
          <a:r>
            <a:rPr lang="en-US" b="1"/>
            <a:t>Easy to read and work with</a:t>
          </a:r>
          <a:r>
            <a:rPr lang="en-US"/>
            <a:t>: A well-designed API will be easy to work with, and its resources and associated operations can quickly be memorized by developers who work with it constantly.</a:t>
          </a:r>
        </a:p>
      </dgm:t>
    </dgm:pt>
    <dgm:pt modelId="{47C6B038-5A20-407C-A720-45728DC3F14F}" type="parTrans" cxnId="{C02348C2-A207-4A3D-8F75-0E7B06098546}">
      <dgm:prSet/>
      <dgm:spPr/>
      <dgm:t>
        <a:bodyPr/>
        <a:lstStyle/>
        <a:p>
          <a:endParaRPr lang="en-US"/>
        </a:p>
      </dgm:t>
    </dgm:pt>
    <dgm:pt modelId="{27356C10-993C-4A6C-9454-E3AE580B2D17}" type="sibTrans" cxnId="{C02348C2-A207-4A3D-8F75-0E7B06098546}">
      <dgm:prSet/>
      <dgm:spPr/>
      <dgm:t>
        <a:bodyPr/>
        <a:lstStyle/>
        <a:p>
          <a:endParaRPr lang="en-US"/>
        </a:p>
      </dgm:t>
    </dgm:pt>
    <dgm:pt modelId="{4A4BBAD1-B939-47FC-BE0D-435F911A68F2}">
      <dgm:prSet/>
      <dgm:spPr/>
      <dgm:t>
        <a:bodyPr/>
        <a:lstStyle/>
        <a:p>
          <a:r>
            <a:rPr lang="en-US" b="1"/>
            <a:t>Hard to misuse: </a:t>
          </a:r>
          <a:r>
            <a:rPr lang="en-US"/>
            <a:t>Implementing and integrating with an API with good design will be a straightforward process, and writing incorrect code will be a less likely outcome. It has informative feedback, and doesn’t enforce strict guidelines on the API’s end consumer.</a:t>
          </a:r>
        </a:p>
      </dgm:t>
    </dgm:pt>
    <dgm:pt modelId="{CED61F5B-4B7F-498E-91A8-0B0A62924CF7}" type="parTrans" cxnId="{410C23F8-E5FE-4977-B39B-43412E304615}">
      <dgm:prSet/>
      <dgm:spPr/>
      <dgm:t>
        <a:bodyPr/>
        <a:lstStyle/>
        <a:p>
          <a:endParaRPr lang="en-US"/>
        </a:p>
      </dgm:t>
    </dgm:pt>
    <dgm:pt modelId="{2A05D815-7F0B-440C-98A5-2DF5D4C20B2A}" type="sibTrans" cxnId="{410C23F8-E5FE-4977-B39B-43412E304615}">
      <dgm:prSet/>
      <dgm:spPr/>
      <dgm:t>
        <a:bodyPr/>
        <a:lstStyle/>
        <a:p>
          <a:endParaRPr lang="en-US"/>
        </a:p>
      </dgm:t>
    </dgm:pt>
    <dgm:pt modelId="{AC97C92A-7938-430E-AD19-B9B5AE9747CE}">
      <dgm:prSet/>
      <dgm:spPr/>
      <dgm:t>
        <a:bodyPr/>
        <a:lstStyle/>
        <a:p>
          <a:r>
            <a:rPr lang="en-US" b="1"/>
            <a:t>Complete and concise:</a:t>
          </a:r>
          <a:r>
            <a:rPr lang="en-US"/>
            <a:t> Finally, a complete API will make it possible for developers to make full- fledged applications against the data you expose. Completeness happens over time usually, and most API designers and developers incrementally build on top of existing APIs. It is an ideal which every engineer or company with an API must strive towards.</a:t>
          </a:r>
        </a:p>
      </dgm:t>
    </dgm:pt>
    <dgm:pt modelId="{155438EF-9505-440D-B964-FE33F1B9160A}" type="parTrans" cxnId="{4E50FAFE-BB93-495A-A684-E98E123D20D1}">
      <dgm:prSet/>
      <dgm:spPr/>
      <dgm:t>
        <a:bodyPr/>
        <a:lstStyle/>
        <a:p>
          <a:endParaRPr lang="en-US"/>
        </a:p>
      </dgm:t>
    </dgm:pt>
    <dgm:pt modelId="{63F3FB98-ADE3-4FBA-9E19-5AA36A7F6B1B}" type="sibTrans" cxnId="{4E50FAFE-BB93-495A-A684-E98E123D20D1}">
      <dgm:prSet/>
      <dgm:spPr/>
      <dgm:t>
        <a:bodyPr/>
        <a:lstStyle/>
        <a:p>
          <a:endParaRPr lang="en-US"/>
        </a:p>
      </dgm:t>
    </dgm:pt>
    <dgm:pt modelId="{AE5BAD5E-E2D7-7240-8E72-E7855B3CDE1D}" type="pres">
      <dgm:prSet presAssocID="{9CFAE50B-0F9E-40F0-9E0B-D0982B982DC9}" presName="Name0" presStyleCnt="0">
        <dgm:presLayoutVars>
          <dgm:dir/>
          <dgm:animLvl val="lvl"/>
          <dgm:resizeHandles val="exact"/>
        </dgm:presLayoutVars>
      </dgm:prSet>
      <dgm:spPr/>
    </dgm:pt>
    <dgm:pt modelId="{97D671CC-1AA6-1F4C-BAF2-E506145261BD}" type="pres">
      <dgm:prSet presAssocID="{AC97C92A-7938-430E-AD19-B9B5AE9747CE}" presName="boxAndChildren" presStyleCnt="0"/>
      <dgm:spPr/>
    </dgm:pt>
    <dgm:pt modelId="{147A7023-9F6D-E74B-93E6-2561EFAC2B59}" type="pres">
      <dgm:prSet presAssocID="{AC97C92A-7938-430E-AD19-B9B5AE9747CE}" presName="parentTextBox" presStyleLbl="node1" presStyleIdx="0" presStyleCnt="3"/>
      <dgm:spPr/>
    </dgm:pt>
    <dgm:pt modelId="{A004ADAC-DEDA-324D-B649-6738A3CB51FF}" type="pres">
      <dgm:prSet presAssocID="{2A05D815-7F0B-440C-98A5-2DF5D4C20B2A}" presName="sp" presStyleCnt="0"/>
      <dgm:spPr/>
    </dgm:pt>
    <dgm:pt modelId="{3B534CDA-C419-0841-B0DC-5ED20A593565}" type="pres">
      <dgm:prSet presAssocID="{4A4BBAD1-B939-47FC-BE0D-435F911A68F2}" presName="arrowAndChildren" presStyleCnt="0"/>
      <dgm:spPr/>
    </dgm:pt>
    <dgm:pt modelId="{147295F9-CBA7-414D-92C2-282A97201BED}" type="pres">
      <dgm:prSet presAssocID="{4A4BBAD1-B939-47FC-BE0D-435F911A68F2}" presName="parentTextArrow" presStyleLbl="node1" presStyleIdx="1" presStyleCnt="3"/>
      <dgm:spPr/>
    </dgm:pt>
    <dgm:pt modelId="{01612000-5489-BD4D-9BE4-51D047329E19}" type="pres">
      <dgm:prSet presAssocID="{27356C10-993C-4A6C-9454-E3AE580B2D17}" presName="sp" presStyleCnt="0"/>
      <dgm:spPr/>
    </dgm:pt>
    <dgm:pt modelId="{EF40D988-57B4-8246-88B4-B995D40F2141}" type="pres">
      <dgm:prSet presAssocID="{8F40BEAF-3AFD-4E51-81FE-F01BE51A0F80}" presName="arrowAndChildren" presStyleCnt="0"/>
      <dgm:spPr/>
    </dgm:pt>
    <dgm:pt modelId="{6F2A0D52-1A37-E84B-8615-1D907E216335}" type="pres">
      <dgm:prSet presAssocID="{8F40BEAF-3AFD-4E51-81FE-F01BE51A0F80}" presName="parentTextArrow" presStyleLbl="node1" presStyleIdx="2" presStyleCnt="3"/>
      <dgm:spPr/>
    </dgm:pt>
  </dgm:ptLst>
  <dgm:cxnLst>
    <dgm:cxn modelId="{8FA22D16-AD55-0D49-AF65-23C00CBC2B72}" type="presOf" srcId="{AC97C92A-7938-430E-AD19-B9B5AE9747CE}" destId="{147A7023-9F6D-E74B-93E6-2561EFAC2B59}" srcOrd="0" destOrd="0" presId="urn:microsoft.com/office/officeart/2005/8/layout/process4"/>
    <dgm:cxn modelId="{041845A0-D971-C648-ADA8-711AF6B140C9}" type="presOf" srcId="{8F40BEAF-3AFD-4E51-81FE-F01BE51A0F80}" destId="{6F2A0D52-1A37-E84B-8615-1D907E216335}" srcOrd="0" destOrd="0" presId="urn:microsoft.com/office/officeart/2005/8/layout/process4"/>
    <dgm:cxn modelId="{C02348C2-A207-4A3D-8F75-0E7B06098546}" srcId="{9CFAE50B-0F9E-40F0-9E0B-D0982B982DC9}" destId="{8F40BEAF-3AFD-4E51-81FE-F01BE51A0F80}" srcOrd="0" destOrd="0" parTransId="{47C6B038-5A20-407C-A720-45728DC3F14F}" sibTransId="{27356C10-993C-4A6C-9454-E3AE580B2D17}"/>
    <dgm:cxn modelId="{B33473E1-F8A2-2449-B2CC-6C613A33488B}" type="presOf" srcId="{9CFAE50B-0F9E-40F0-9E0B-D0982B982DC9}" destId="{AE5BAD5E-E2D7-7240-8E72-E7855B3CDE1D}" srcOrd="0" destOrd="0" presId="urn:microsoft.com/office/officeart/2005/8/layout/process4"/>
    <dgm:cxn modelId="{0F17CFF5-6776-0A44-90AF-54A0A1FFC21A}" type="presOf" srcId="{4A4BBAD1-B939-47FC-BE0D-435F911A68F2}" destId="{147295F9-CBA7-414D-92C2-282A97201BED}" srcOrd="0" destOrd="0" presId="urn:microsoft.com/office/officeart/2005/8/layout/process4"/>
    <dgm:cxn modelId="{410C23F8-E5FE-4977-B39B-43412E304615}" srcId="{9CFAE50B-0F9E-40F0-9E0B-D0982B982DC9}" destId="{4A4BBAD1-B939-47FC-BE0D-435F911A68F2}" srcOrd="1" destOrd="0" parTransId="{CED61F5B-4B7F-498E-91A8-0B0A62924CF7}" sibTransId="{2A05D815-7F0B-440C-98A5-2DF5D4C20B2A}"/>
    <dgm:cxn modelId="{4E50FAFE-BB93-495A-A684-E98E123D20D1}" srcId="{9CFAE50B-0F9E-40F0-9E0B-D0982B982DC9}" destId="{AC97C92A-7938-430E-AD19-B9B5AE9747CE}" srcOrd="2" destOrd="0" parTransId="{155438EF-9505-440D-B964-FE33F1B9160A}" sibTransId="{63F3FB98-ADE3-4FBA-9E19-5AA36A7F6B1B}"/>
    <dgm:cxn modelId="{18044039-359A-AD4A-9250-30562C1FC0EA}" type="presParOf" srcId="{AE5BAD5E-E2D7-7240-8E72-E7855B3CDE1D}" destId="{97D671CC-1AA6-1F4C-BAF2-E506145261BD}" srcOrd="0" destOrd="0" presId="urn:microsoft.com/office/officeart/2005/8/layout/process4"/>
    <dgm:cxn modelId="{AE1E58A6-3409-754C-89AF-F4800BDC7FA5}" type="presParOf" srcId="{97D671CC-1AA6-1F4C-BAF2-E506145261BD}" destId="{147A7023-9F6D-E74B-93E6-2561EFAC2B59}" srcOrd="0" destOrd="0" presId="urn:microsoft.com/office/officeart/2005/8/layout/process4"/>
    <dgm:cxn modelId="{FDB0E31E-DBC7-334E-A223-9C160CD04215}" type="presParOf" srcId="{AE5BAD5E-E2D7-7240-8E72-E7855B3CDE1D}" destId="{A004ADAC-DEDA-324D-B649-6738A3CB51FF}" srcOrd="1" destOrd="0" presId="urn:microsoft.com/office/officeart/2005/8/layout/process4"/>
    <dgm:cxn modelId="{7AFDAFCE-E8BC-1243-AC52-87481506218E}" type="presParOf" srcId="{AE5BAD5E-E2D7-7240-8E72-E7855B3CDE1D}" destId="{3B534CDA-C419-0841-B0DC-5ED20A593565}" srcOrd="2" destOrd="0" presId="urn:microsoft.com/office/officeart/2005/8/layout/process4"/>
    <dgm:cxn modelId="{60C1D521-BE3A-B14A-8932-CB2919E565D5}" type="presParOf" srcId="{3B534CDA-C419-0841-B0DC-5ED20A593565}" destId="{147295F9-CBA7-414D-92C2-282A97201BED}" srcOrd="0" destOrd="0" presId="urn:microsoft.com/office/officeart/2005/8/layout/process4"/>
    <dgm:cxn modelId="{715D7E94-8FF3-C941-86F0-398805A7783E}" type="presParOf" srcId="{AE5BAD5E-E2D7-7240-8E72-E7855B3CDE1D}" destId="{01612000-5489-BD4D-9BE4-51D047329E19}" srcOrd="3" destOrd="0" presId="urn:microsoft.com/office/officeart/2005/8/layout/process4"/>
    <dgm:cxn modelId="{D0B9776A-385E-2744-AEE4-5E1B978EA324}" type="presParOf" srcId="{AE5BAD5E-E2D7-7240-8E72-E7855B3CDE1D}" destId="{EF40D988-57B4-8246-88B4-B995D40F2141}" srcOrd="4" destOrd="0" presId="urn:microsoft.com/office/officeart/2005/8/layout/process4"/>
    <dgm:cxn modelId="{B15A6150-F6A1-6E46-9B91-993FDF42B09F}" type="presParOf" srcId="{EF40D988-57B4-8246-88B4-B995D40F2141}" destId="{6F2A0D52-1A37-E84B-8615-1D907E216335}"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A7023-9F6D-E74B-93E6-2561EFAC2B59}">
      <dsp:nvSpPr>
        <dsp:cNvPr id="0" name=""/>
        <dsp:cNvSpPr/>
      </dsp:nvSpPr>
      <dsp:spPr>
        <a:xfrm>
          <a:off x="0" y="4070153"/>
          <a:ext cx="5141912" cy="133591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a:t>Complete and concise:</a:t>
          </a:r>
          <a:r>
            <a:rPr lang="en-US" sz="1300" kern="1200"/>
            <a:t> Finally, a complete API will make it possible for developers to make full- fledged applications against the data you expose. Completeness happens over time usually, and most API designers and developers incrementally build on top of existing APIs. It is an ideal which every engineer or company with an API must strive towards.</a:t>
          </a:r>
        </a:p>
      </dsp:txBody>
      <dsp:txXfrm>
        <a:off x="0" y="4070153"/>
        <a:ext cx="5141912" cy="1335915"/>
      </dsp:txXfrm>
    </dsp:sp>
    <dsp:sp modelId="{147295F9-CBA7-414D-92C2-282A97201BED}">
      <dsp:nvSpPr>
        <dsp:cNvPr id="0" name=""/>
        <dsp:cNvSpPr/>
      </dsp:nvSpPr>
      <dsp:spPr>
        <a:xfrm rot="10800000">
          <a:off x="0" y="2035554"/>
          <a:ext cx="5141912" cy="2054637"/>
        </a:xfrm>
        <a:prstGeom prst="upArrowCallou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a:t>Hard to misuse: </a:t>
          </a:r>
          <a:r>
            <a:rPr lang="en-US" sz="1300" kern="1200"/>
            <a:t>Implementing and integrating with an API with good design will be a straightforward process, and writing incorrect code will be a less likely outcome. It has informative feedback, and doesn’t enforce strict guidelines on the API’s end consumer.</a:t>
          </a:r>
        </a:p>
      </dsp:txBody>
      <dsp:txXfrm rot="10800000">
        <a:off x="0" y="2035554"/>
        <a:ext cx="5141912" cy="1335041"/>
      </dsp:txXfrm>
    </dsp:sp>
    <dsp:sp modelId="{6F2A0D52-1A37-E84B-8615-1D907E216335}">
      <dsp:nvSpPr>
        <dsp:cNvPr id="0" name=""/>
        <dsp:cNvSpPr/>
      </dsp:nvSpPr>
      <dsp:spPr>
        <a:xfrm rot="10800000">
          <a:off x="0" y="955"/>
          <a:ext cx="5141912" cy="2054637"/>
        </a:xfrm>
        <a:prstGeom prst="upArrowCallou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a:t>Easy to read and work with</a:t>
          </a:r>
          <a:r>
            <a:rPr lang="en-US" sz="1300" kern="1200"/>
            <a:t>: A well-designed API will be easy to work with, and its resources and associated operations can quickly be memorized by developers who work with it constantly.</a:t>
          </a:r>
        </a:p>
      </dsp:txBody>
      <dsp:txXfrm rot="10800000">
        <a:off x="0" y="955"/>
        <a:ext cx="5141912" cy="13350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10/18/22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10/18/22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10/18/22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10/18/22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10/18/22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webservices.daehosting.com/services/isbnservice.wso" TargetMode="Externa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2.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F48B489-4DBE-8B49-AAD9-C6656983D416}"/>
              </a:ext>
            </a:extLst>
          </p:cNvPr>
          <p:cNvSpPr>
            <a:spLocks noGrp="1"/>
          </p:cNvSpPr>
          <p:nvPr>
            <p:ph type="ctrTitle"/>
          </p:nvPr>
        </p:nvSpPr>
        <p:spPr>
          <a:xfrm>
            <a:off x="1051560" y="643468"/>
            <a:ext cx="9966960" cy="3592432"/>
          </a:xfrm>
        </p:spPr>
        <p:txBody>
          <a:bodyPr>
            <a:normAutofit/>
          </a:bodyPr>
          <a:lstStyle/>
          <a:p>
            <a:r>
              <a:rPr lang="en-US" dirty="0"/>
              <a:t>API Design</a:t>
            </a:r>
          </a:p>
        </p:txBody>
      </p:sp>
      <p:sp>
        <p:nvSpPr>
          <p:cNvPr id="10" name="Rectangle 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6DBCD3C-CDFC-F141-8D97-12EA1E7FE3C3}"/>
              </a:ext>
            </a:extLst>
          </p:cNvPr>
          <p:cNvSpPr>
            <a:spLocks noGrp="1"/>
          </p:cNvSpPr>
          <p:nvPr>
            <p:ph type="subTitle" idx="1"/>
          </p:nvPr>
        </p:nvSpPr>
        <p:spPr>
          <a:xfrm>
            <a:off x="1069848" y="4913336"/>
            <a:ext cx="7891272" cy="1069848"/>
          </a:xfrm>
        </p:spPr>
        <p:txBody>
          <a:bodyPr>
            <a:normAutofit/>
          </a:bodyPr>
          <a:lstStyle/>
          <a:p>
            <a:r>
              <a:rPr lang="en-US">
                <a:solidFill>
                  <a:srgbClr val="000000"/>
                </a:solidFill>
              </a:rPr>
              <a:t>Intro to APIs – Class 10</a:t>
            </a:r>
          </a:p>
        </p:txBody>
      </p:sp>
      <p:grpSp>
        <p:nvGrpSpPr>
          <p:cNvPr id="12" name="Group 1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13" name="Oval 1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0294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Title 1">
            <a:extLst>
              <a:ext uri="{FF2B5EF4-FFF2-40B4-BE49-F238E27FC236}">
                <a16:creationId xmlns:a16="http://schemas.microsoft.com/office/drawing/2014/main" id="{3B7C0774-8F7A-4142-8D85-74CDBB4712C4}"/>
              </a:ext>
            </a:extLst>
          </p:cNvPr>
          <p:cNvSpPr txBox="1">
            <a:spLocks/>
          </p:cNvSpPr>
          <p:nvPr/>
        </p:nvSpPr>
        <p:spPr>
          <a:xfrm>
            <a:off x="643468" y="643466"/>
            <a:ext cx="3686312" cy="5528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r">
              <a:spcAft>
                <a:spcPts val="600"/>
              </a:spcAft>
            </a:pPr>
            <a:r>
              <a:rPr lang="en-US" sz="4800" dirty="0">
                <a:solidFill>
                  <a:srgbClr val="FFFFFF"/>
                </a:solidFill>
              </a:rPr>
              <a:t>rest api best practices</a:t>
            </a:r>
          </a:p>
        </p:txBody>
      </p:sp>
      <p:sp>
        <p:nvSpPr>
          <p:cNvPr id="13" name="TextBox 12">
            <a:extLst>
              <a:ext uri="{FF2B5EF4-FFF2-40B4-BE49-F238E27FC236}">
                <a16:creationId xmlns:a16="http://schemas.microsoft.com/office/drawing/2014/main" id="{7ADD77EE-36C9-AE48-A90A-4F376545E70D}"/>
              </a:ext>
            </a:extLst>
          </p:cNvPr>
          <p:cNvSpPr txBox="1"/>
          <p:nvPr/>
        </p:nvSpPr>
        <p:spPr>
          <a:xfrm>
            <a:off x="5005525" y="856215"/>
            <a:ext cx="6074467" cy="5572432"/>
          </a:xfrm>
          <a:prstGeom prst="rect">
            <a:avLst/>
          </a:prstGeom>
        </p:spPr>
        <p:txBody>
          <a:bodyPr vert="horz" lIns="91440" tIns="45720" rIns="91440" bIns="45720" rtlCol="0" anchor="ctr">
            <a:noAutofit/>
          </a:bodyPr>
          <a:lstStyle/>
          <a:p>
            <a:pPr marL="502920" indent="-342900">
              <a:lnSpc>
                <a:spcPct val="90000"/>
              </a:lnSpc>
              <a:spcAft>
                <a:spcPts val="600"/>
              </a:spcAft>
              <a:buClr>
                <a:schemeClr val="accent1">
                  <a:lumMod val="75000"/>
                </a:schemeClr>
              </a:buClr>
              <a:buSzPct val="85000"/>
              <a:buFont typeface="+mj-lt"/>
              <a:buAutoNum type="arabicPeriod" startAt="3"/>
            </a:pPr>
            <a:r>
              <a:rPr lang="en-US" sz="1300" dirty="0"/>
              <a:t>Name collections with plural nouns. You can think of the data of your API as a collection of different resources from your consumers. If you have an endpoint like https://</a:t>
            </a:r>
            <a:r>
              <a:rPr lang="en-US" sz="1300" dirty="0" err="1"/>
              <a:t>mysite.com</a:t>
            </a:r>
            <a:r>
              <a:rPr lang="en-US" sz="1300" dirty="0"/>
              <a:t>/post/123, it might be okay for deleting a post with a DELETE request or updating a post with PUT or PATCH request, but it doesn’t tell the user that there could be some other posts in the collection. This is why your collections should use plural nouns.</a:t>
            </a:r>
            <a:br>
              <a:rPr lang="en-US" sz="1300" dirty="0"/>
            </a:br>
            <a:r>
              <a:rPr lang="en-US" sz="1300" dirty="0"/>
              <a:t>So, instead of </a:t>
            </a:r>
            <a:br>
              <a:rPr lang="en-US" sz="1300" dirty="0"/>
            </a:br>
            <a:r>
              <a:rPr lang="en-US" sz="1300" dirty="0"/>
              <a:t>	</a:t>
            </a:r>
            <a:r>
              <a:rPr lang="en-US" sz="1300" i="1" dirty="0"/>
              <a:t>https://</a:t>
            </a:r>
            <a:r>
              <a:rPr lang="en-US" sz="1300" i="1" dirty="0" err="1"/>
              <a:t>mysite.com</a:t>
            </a:r>
            <a:r>
              <a:rPr lang="en-US" sz="1300" i="1" dirty="0"/>
              <a:t>/post/123</a:t>
            </a:r>
            <a:br>
              <a:rPr lang="en-US" sz="1300" dirty="0"/>
            </a:br>
            <a:r>
              <a:rPr lang="en-US" sz="1300" dirty="0"/>
              <a:t>it should be </a:t>
            </a:r>
            <a:br>
              <a:rPr lang="en-US" sz="1300" dirty="0"/>
            </a:br>
            <a:r>
              <a:rPr lang="en-US" sz="1300" dirty="0"/>
              <a:t>	</a:t>
            </a:r>
            <a:r>
              <a:rPr lang="en-US" sz="1300" i="1" dirty="0"/>
              <a:t>https://</a:t>
            </a:r>
            <a:r>
              <a:rPr lang="en-US" sz="1300" i="1" dirty="0" err="1"/>
              <a:t>mysite.com</a:t>
            </a:r>
            <a:r>
              <a:rPr lang="en-US" sz="1300" i="1" dirty="0"/>
              <a:t>/posts/123</a:t>
            </a:r>
          </a:p>
          <a:p>
            <a:pPr marL="502920" indent="-342900">
              <a:lnSpc>
                <a:spcPct val="90000"/>
              </a:lnSpc>
              <a:spcAft>
                <a:spcPts val="600"/>
              </a:spcAft>
              <a:buClr>
                <a:schemeClr val="accent1">
                  <a:lumMod val="75000"/>
                </a:schemeClr>
              </a:buClr>
              <a:buSzPct val="85000"/>
              <a:buFont typeface="+mj-lt"/>
              <a:buAutoNum type="arabicPeriod" startAt="3"/>
            </a:pPr>
            <a:r>
              <a:rPr lang="en-US" sz="1300" dirty="0"/>
              <a:t>Use nesting on endpoints to show relationships. Oftentimes, different endpoints can be interlinked, so you should nest them so it's easier to understand them. For example, in the case of a multi-user blogging platform, different posts could be written by different authors, so an endpoint such as </a:t>
            </a:r>
            <a:br>
              <a:rPr lang="en-US" sz="1300" dirty="0"/>
            </a:br>
            <a:r>
              <a:rPr lang="en-US" sz="1300" dirty="0"/>
              <a:t>	</a:t>
            </a:r>
            <a:r>
              <a:rPr lang="en-US" sz="1300" i="1" dirty="0"/>
              <a:t>https://</a:t>
            </a:r>
            <a:r>
              <a:rPr lang="en-US" sz="1300" i="1" dirty="0" err="1"/>
              <a:t>mysite.com</a:t>
            </a:r>
            <a:r>
              <a:rPr lang="en-US" sz="1300" i="1" dirty="0"/>
              <a:t>/posts/author </a:t>
            </a:r>
            <a:br>
              <a:rPr lang="en-US" sz="1300" dirty="0"/>
            </a:br>
            <a:r>
              <a:rPr lang="en-US" sz="1300" dirty="0"/>
              <a:t>would make a valid nesting in this case. In the same vein, the posts might have their individual comments, so to retrieve the comments, an endpoint like </a:t>
            </a:r>
            <a:br>
              <a:rPr lang="en-US" sz="1300" dirty="0"/>
            </a:br>
            <a:r>
              <a:rPr lang="en-US" sz="1300" dirty="0"/>
              <a:t>	</a:t>
            </a:r>
            <a:r>
              <a:rPr lang="en-US" sz="1300" i="1" dirty="0"/>
              <a:t>https://</a:t>
            </a:r>
            <a:r>
              <a:rPr lang="en-US" sz="1300" i="1" dirty="0" err="1"/>
              <a:t>mysite.com</a:t>
            </a:r>
            <a:r>
              <a:rPr lang="en-US" sz="1300" i="1" dirty="0"/>
              <a:t>/posts/</a:t>
            </a:r>
            <a:r>
              <a:rPr lang="en-US" sz="1300" i="1" dirty="0" err="1"/>
              <a:t>postId</a:t>
            </a:r>
            <a:r>
              <a:rPr lang="en-US" sz="1300" i="1" dirty="0"/>
              <a:t>/comments </a:t>
            </a:r>
            <a:br>
              <a:rPr lang="en-US" sz="1300" dirty="0"/>
            </a:br>
            <a:r>
              <a:rPr lang="en-US" sz="1300" dirty="0"/>
              <a:t>would make sense.</a:t>
            </a:r>
          </a:p>
          <a:p>
            <a:pPr marL="502920" indent="-342900">
              <a:lnSpc>
                <a:spcPct val="90000"/>
              </a:lnSpc>
              <a:spcAft>
                <a:spcPts val="600"/>
              </a:spcAft>
              <a:buClr>
                <a:schemeClr val="accent1">
                  <a:lumMod val="75000"/>
                </a:schemeClr>
              </a:buClr>
              <a:buSzPct val="85000"/>
              <a:buFont typeface="+mj-lt"/>
              <a:buAutoNum type="arabicPeriod" startAt="3"/>
            </a:pPr>
            <a:r>
              <a:rPr lang="en-US" sz="1300"/>
              <a:t>Use </a:t>
            </a:r>
            <a:r>
              <a:rPr lang="en-US" sz="1300" dirty="0"/>
              <a:t>SSL for security. Remember, SSL stands for secure socket layer. It is crucial for security in REST API design. This will secure your API and make it less vulnerable to malicious attacks. </a:t>
            </a:r>
            <a:br>
              <a:rPr lang="en-US" sz="1300" dirty="0"/>
            </a:br>
            <a:r>
              <a:rPr lang="en-US" sz="1300" dirty="0"/>
              <a:t>The clear difference between the URL of a REST API that runs over SSL and the one which does not is the “s” after HTTP:</a:t>
            </a:r>
            <a:br>
              <a:rPr lang="en-US" sz="1300" dirty="0"/>
            </a:br>
            <a:r>
              <a:rPr lang="en-US" sz="1300" i="1" dirty="0"/>
              <a:t>https://</a:t>
            </a:r>
            <a:r>
              <a:rPr lang="en-US" sz="1300" i="1" dirty="0" err="1"/>
              <a:t>mysite.com</a:t>
            </a:r>
            <a:r>
              <a:rPr lang="en-US" sz="1300" i="1" dirty="0"/>
              <a:t>/posts </a:t>
            </a:r>
            <a:br>
              <a:rPr lang="en-US" sz="1300" i="1" dirty="0"/>
            </a:br>
            <a:r>
              <a:rPr lang="en-US" sz="1300" dirty="0"/>
              <a:t>runs on SSL, while</a:t>
            </a:r>
            <a:br>
              <a:rPr lang="en-US" sz="1300" dirty="0"/>
            </a:br>
            <a:r>
              <a:rPr lang="en-US" sz="1300" i="1" dirty="0"/>
              <a:t>http://</a:t>
            </a:r>
            <a:r>
              <a:rPr lang="en-US" sz="1300" i="1" dirty="0" err="1"/>
              <a:t>mysite.com</a:t>
            </a:r>
            <a:r>
              <a:rPr lang="en-US" sz="1300" i="1" dirty="0"/>
              <a:t>/posts </a:t>
            </a:r>
            <a:br>
              <a:rPr lang="en-US" sz="1300" i="1" dirty="0"/>
            </a:br>
            <a:r>
              <a:rPr lang="en-US" sz="1300" dirty="0"/>
              <a:t>does not run on SSL.</a:t>
            </a:r>
            <a:br>
              <a:rPr lang="en-US" sz="1300" dirty="0"/>
            </a:br>
            <a:br>
              <a:rPr lang="en-US" sz="1300" dirty="0"/>
            </a:br>
            <a:r>
              <a:rPr lang="en-US" sz="1300" dirty="0"/>
              <a:t>(We’ll dive deeper into security during our API security lecture.)</a:t>
            </a:r>
          </a:p>
          <a:p>
            <a:pPr marL="502920" indent="-342900">
              <a:lnSpc>
                <a:spcPct val="90000"/>
              </a:lnSpc>
              <a:spcAft>
                <a:spcPts val="600"/>
              </a:spcAft>
              <a:buClr>
                <a:schemeClr val="accent1">
                  <a:lumMod val="75000"/>
                </a:schemeClr>
              </a:buClr>
              <a:buSzPct val="85000"/>
              <a:buFont typeface="+mj-lt"/>
              <a:buAutoNum type="arabicPeriod" startAt="3"/>
            </a:pPr>
            <a:endParaRPr lang="en-US" sz="1300" dirty="0"/>
          </a:p>
          <a:p>
            <a:pPr marL="388620" indent="-228600">
              <a:lnSpc>
                <a:spcPct val="90000"/>
              </a:lnSpc>
              <a:spcAft>
                <a:spcPts val="600"/>
              </a:spcAft>
              <a:buClr>
                <a:schemeClr val="accent1">
                  <a:lumMod val="75000"/>
                </a:schemeClr>
              </a:buClr>
              <a:buSzPct val="85000"/>
              <a:buFont typeface="+mj-lt"/>
              <a:buAutoNum type="arabicPeriod" startAt="3"/>
            </a:pPr>
            <a:endParaRPr lang="en-US" sz="1200" dirty="0"/>
          </a:p>
        </p:txBody>
      </p:sp>
    </p:spTree>
    <p:extLst>
      <p:ext uri="{BB962C8B-B14F-4D97-AF65-F5344CB8AC3E}">
        <p14:creationId xmlns:p14="http://schemas.microsoft.com/office/powerpoint/2010/main" val="284491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120DA0-6F5B-B94C-A9E1-10C764A135A4}"/>
              </a:ext>
            </a:extLst>
          </p:cNvPr>
          <p:cNvSpPr>
            <a:spLocks noGrp="1"/>
          </p:cNvSpPr>
          <p:nvPr>
            <p:ph type="title"/>
          </p:nvPr>
        </p:nvSpPr>
        <p:spPr>
          <a:xfrm>
            <a:off x="1069848" y="484632"/>
            <a:ext cx="10058400" cy="1609344"/>
          </a:xfrm>
        </p:spPr>
        <p:txBody>
          <a:bodyPr>
            <a:normAutofit/>
          </a:bodyPr>
          <a:lstStyle/>
          <a:p>
            <a:r>
              <a:rPr lang="en-US" dirty="0"/>
              <a:t>soap Api</a:t>
            </a:r>
            <a:r>
              <a:rPr lang="en-US" sz="3600" dirty="0"/>
              <a:t>s</a:t>
            </a:r>
          </a:p>
        </p:txBody>
      </p:sp>
      <p:pic>
        <p:nvPicPr>
          <p:cNvPr id="4098" name="Picture 2" descr="Do you Know what is SOAP ? - MyCodeTips">
            <a:extLst>
              <a:ext uri="{FF2B5EF4-FFF2-40B4-BE49-F238E27FC236}">
                <a16:creationId xmlns:a16="http://schemas.microsoft.com/office/drawing/2014/main" id="{A62AE1DE-DACB-8441-967B-B537D76890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8598"/>
          <a:stretch/>
        </p:blipFill>
        <p:spPr bwMode="auto">
          <a:xfrm>
            <a:off x="1280465" y="2569837"/>
            <a:ext cx="3812308" cy="29270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69DF9B8-4066-9040-9E0D-9B3475388647}"/>
              </a:ext>
            </a:extLst>
          </p:cNvPr>
          <p:cNvSpPr>
            <a:spLocks noGrp="1"/>
          </p:cNvSpPr>
          <p:nvPr>
            <p:ph idx="1"/>
          </p:nvPr>
        </p:nvSpPr>
        <p:spPr>
          <a:xfrm>
            <a:off x="4914901" y="2093976"/>
            <a:ext cx="6914830" cy="4563713"/>
          </a:xfrm>
        </p:spPr>
        <p:txBody>
          <a:bodyPr anchor="ctr">
            <a:normAutofit/>
          </a:bodyPr>
          <a:lstStyle/>
          <a:p>
            <a:r>
              <a:rPr lang="en-US" sz="1800" b="1" dirty="0"/>
              <a:t>Simple Object Access Protocol (SOAP) </a:t>
            </a:r>
            <a:r>
              <a:rPr lang="en-US" sz="1800" dirty="0"/>
              <a:t>is a message specification </a:t>
            </a:r>
            <a:r>
              <a:rPr lang="en-US" sz="1800" b="1" i="1" dirty="0"/>
              <a:t>(protocol) </a:t>
            </a:r>
            <a:r>
              <a:rPr lang="en-US" sz="1800" i="1" dirty="0"/>
              <a:t>for</a:t>
            </a:r>
            <a:r>
              <a:rPr lang="en-US" sz="1800" dirty="0"/>
              <a:t> exchanging information between systems and applications. Think of SOAP as being like the national postal service; it provides a reliable and trusted way to send and receive messages between systems (and within enterprise applications). It is older, established, and dependable—but it can be slower than competing architectural styles like REST. </a:t>
            </a:r>
          </a:p>
          <a:p>
            <a:r>
              <a:rPr lang="en-US" sz="1800" dirty="0"/>
              <a:t>SOAP was a standard that emerged in the late 1990s to give businesses the ability to move data around between corporate networks. It was introduced just as the web was maturing, and while it does use HTTP primarily as a transport for the messages being passed around, its architectural patterns are not as closely aligned with HTTP as REST; SOAP can also employ other protocols.</a:t>
            </a:r>
          </a:p>
        </p:txBody>
      </p:sp>
      <p:sp>
        <p:nvSpPr>
          <p:cNvPr id="143" name="Oval 14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0497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DF9B8-4066-9040-9E0D-9B3475388647}"/>
              </a:ext>
            </a:extLst>
          </p:cNvPr>
          <p:cNvSpPr>
            <a:spLocks noGrp="1"/>
          </p:cNvSpPr>
          <p:nvPr>
            <p:ph idx="1"/>
          </p:nvPr>
        </p:nvSpPr>
        <p:spPr>
          <a:xfrm>
            <a:off x="182876" y="1271588"/>
            <a:ext cx="5913124" cy="5143500"/>
          </a:xfrm>
        </p:spPr>
        <p:txBody>
          <a:bodyPr>
            <a:normAutofit fontScale="85000" lnSpcReduction="10000"/>
          </a:bodyPr>
          <a:lstStyle/>
          <a:p>
            <a:pPr marL="0" indent="0">
              <a:buNone/>
            </a:pPr>
            <a:r>
              <a:rPr lang="en-US" dirty="0"/>
              <a:t>SOAP uses XML as the data format for messages being sent and received by an API client, and it provides four distinct dimensions to the API protocol:</a:t>
            </a:r>
          </a:p>
          <a:p>
            <a:r>
              <a:rPr lang="en-US" dirty="0"/>
              <a:t>Envelope: Defining the structure of the message.</a:t>
            </a:r>
          </a:p>
          <a:p>
            <a:r>
              <a:rPr lang="en-US" dirty="0"/>
              <a:t>Encoding: Rules for expressing the type of data.</a:t>
            </a:r>
          </a:p>
          <a:p>
            <a:r>
              <a:rPr lang="en-US" dirty="0"/>
              <a:t>Requests: How each SOAP API request is structured.</a:t>
            </a:r>
          </a:p>
          <a:p>
            <a:r>
              <a:rPr lang="en-US" dirty="0"/>
              <a:t>Responses: How each SOAP API response is structured.</a:t>
            </a:r>
          </a:p>
          <a:p>
            <a:pPr marL="0" indent="0">
              <a:buNone/>
            </a:pPr>
            <a:r>
              <a:rPr lang="en-US" dirty="0"/>
              <a:t>Even though SOAP is very strict in its implementation guidelines, it is also known for being extensible. SOAP allows the structure of messages to be augmented and evolved to meet specific requirements. Like other approaches to delivering APIs, </a:t>
            </a:r>
            <a:r>
              <a:rPr lang="en-US" b="1" dirty="0"/>
              <a:t>SOAP uses HTTP as a transport, but one of its strengths is that it can also leverage simple mail transport protocol (SMTP), transmission control protocol (TCP), and user data protocol (UDP) to pass messages back and forth</a:t>
            </a:r>
            <a:r>
              <a:rPr lang="en-US" dirty="0"/>
              <a:t>. This allows for more flexibility when it comes to moving data, content, and media systems and applications.</a:t>
            </a:r>
          </a:p>
        </p:txBody>
      </p:sp>
      <p:sp>
        <p:nvSpPr>
          <p:cNvPr id="76" name="Freeform: Shape 75">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descr="XpertLab - Website Designing Company Junagadh, API Development Company  Junagadh Junagadh, Software Development Company Junagadh, Professional IT  Project Training Junagadh">
            <a:extLst>
              <a:ext uri="{FF2B5EF4-FFF2-40B4-BE49-F238E27FC236}">
                <a16:creationId xmlns:a16="http://schemas.microsoft.com/office/drawing/2014/main" id="{4248F24F-A4B2-F847-A97E-28C19CD4EF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4731" y="847514"/>
            <a:ext cx="3631324" cy="361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9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C736916F-BC73-E745-8A2E-9D16A8ABCFF1}"/>
              </a:ext>
            </a:extLst>
          </p:cNvPr>
          <p:cNvSpPr>
            <a:spLocks noGrp="1"/>
          </p:cNvSpPr>
          <p:nvPr>
            <p:ph type="title"/>
          </p:nvPr>
        </p:nvSpPr>
        <p:spPr>
          <a:xfrm>
            <a:off x="6386284" y="484632"/>
            <a:ext cx="4741963" cy="1971964"/>
          </a:xfrm>
        </p:spPr>
        <p:txBody>
          <a:bodyPr>
            <a:normAutofit/>
          </a:bodyPr>
          <a:lstStyle/>
          <a:p>
            <a:r>
              <a:rPr lang="en-US" sz="4800" dirty="0"/>
              <a:t>SMTP? </a:t>
            </a:r>
          </a:p>
        </p:txBody>
      </p:sp>
      <p:pic>
        <p:nvPicPr>
          <p:cNvPr id="13316" name="Picture 4" descr="SMTP(S) Connector - Mule 3">
            <a:extLst>
              <a:ext uri="{FF2B5EF4-FFF2-40B4-BE49-F238E27FC236}">
                <a16:creationId xmlns:a16="http://schemas.microsoft.com/office/drawing/2014/main" id="{F6C23D27-877F-7742-87DE-AA3DE1972B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 r="4701"/>
          <a:stretch/>
        </p:blipFill>
        <p:spPr bwMode="auto">
          <a:xfrm>
            <a:off x="1063752" y="844779"/>
            <a:ext cx="2865311" cy="3223634"/>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a:effectLst>
            <a:reflection stA="71898" endPos="760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193" name="Freeform: Shape 192">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2" name="Content Placeholder 2">
            <a:extLst>
              <a:ext uri="{FF2B5EF4-FFF2-40B4-BE49-F238E27FC236}">
                <a16:creationId xmlns:a16="http://schemas.microsoft.com/office/drawing/2014/main" id="{9A1D7191-1DD6-8D4E-8E31-BD8447C84106}"/>
              </a:ext>
            </a:extLst>
          </p:cNvPr>
          <p:cNvSpPr>
            <a:spLocks noGrp="1"/>
          </p:cNvSpPr>
          <p:nvPr>
            <p:ph idx="1"/>
          </p:nvPr>
        </p:nvSpPr>
        <p:spPr>
          <a:xfrm>
            <a:off x="6386286" y="2456596"/>
            <a:ext cx="4741962" cy="3715603"/>
          </a:xfrm>
        </p:spPr>
        <p:txBody>
          <a:bodyPr>
            <a:normAutofit/>
          </a:bodyPr>
          <a:lstStyle/>
          <a:p>
            <a:r>
              <a:rPr lang="en-US" sz="1700" b="1" dirty="0"/>
              <a:t>SMTP (Simple Mail Transfer Protocol) </a:t>
            </a:r>
            <a:r>
              <a:rPr lang="en-US" sz="1700" dirty="0"/>
              <a:t>is an email protocol used for sending email messages from one email account to another via the internet. </a:t>
            </a:r>
          </a:p>
          <a:p>
            <a:r>
              <a:rPr lang="en-US" sz="1700" dirty="0"/>
              <a:t>Email protocols are sets of rules that let different email clients and accounts easily exchange information, and SMTP is one of the most common ones. It is also the only dedicated protocol for sending emails. Most email clients—including Outlook, Apple Mail, Gmail, and Yahoo Mail—rely on SMTP to “push” or send messages from a sender to a recipient.</a:t>
            </a:r>
          </a:p>
        </p:txBody>
      </p:sp>
      <p:grpSp>
        <p:nvGrpSpPr>
          <p:cNvPr id="194" name="Group 193">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5" name="Oval 194">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96" name="Oval 195">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18724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Rectangle 134">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C736916F-BC73-E745-8A2E-9D16A8ABCFF1}"/>
              </a:ext>
            </a:extLst>
          </p:cNvPr>
          <p:cNvSpPr>
            <a:spLocks noGrp="1"/>
          </p:cNvSpPr>
          <p:nvPr>
            <p:ph type="title"/>
          </p:nvPr>
        </p:nvSpPr>
        <p:spPr>
          <a:xfrm>
            <a:off x="6400800" y="484632"/>
            <a:ext cx="5299586" cy="1609344"/>
          </a:xfrm>
          <a:ln>
            <a:noFill/>
          </a:ln>
        </p:spPr>
        <p:txBody>
          <a:bodyPr>
            <a:normAutofit/>
          </a:bodyPr>
          <a:lstStyle/>
          <a:p>
            <a:r>
              <a:rPr lang="en-US" sz="4000" dirty="0"/>
              <a:t>how does </a:t>
            </a:r>
            <a:r>
              <a:rPr lang="en-US" sz="4000" dirty="0" err="1"/>
              <a:t>smTp</a:t>
            </a:r>
            <a:r>
              <a:rPr lang="en-US" sz="4000" dirty="0"/>
              <a:t> work?</a:t>
            </a:r>
          </a:p>
        </p:txBody>
      </p:sp>
      <p:pic>
        <p:nvPicPr>
          <p:cNvPr id="15362" name="Picture 2">
            <a:extLst>
              <a:ext uri="{FF2B5EF4-FFF2-40B4-BE49-F238E27FC236}">
                <a16:creationId xmlns:a16="http://schemas.microsoft.com/office/drawing/2014/main" id="{B9E702C1-27D4-DE41-8898-45DBCA9B8AF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2000"/>
                    </a14:imgEffect>
                  </a14:imgLayer>
                </a14:imgProps>
              </a:ext>
              <a:ext uri="{28A0092B-C50C-407E-A947-70E740481C1C}">
                <a14:useLocalDpi xmlns:a14="http://schemas.microsoft.com/office/drawing/2010/main" val="0"/>
              </a:ext>
            </a:extLst>
          </a:blip>
          <a:srcRect t="15845"/>
          <a:stretch/>
        </p:blipFill>
        <p:spPr bwMode="auto">
          <a:xfrm>
            <a:off x="392261" y="2662382"/>
            <a:ext cx="5275185" cy="172024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9A1D7191-1DD6-8D4E-8E31-BD8447C84106}"/>
              </a:ext>
            </a:extLst>
          </p:cNvPr>
          <p:cNvSpPr>
            <a:spLocks noGrp="1"/>
          </p:cNvSpPr>
          <p:nvPr>
            <p:ph idx="1"/>
          </p:nvPr>
        </p:nvSpPr>
        <p:spPr>
          <a:xfrm>
            <a:off x="6400799" y="2121408"/>
            <a:ext cx="5299585" cy="4050792"/>
          </a:xfrm>
        </p:spPr>
        <p:txBody>
          <a:bodyPr>
            <a:normAutofit/>
          </a:bodyPr>
          <a:lstStyle/>
          <a:p>
            <a:r>
              <a:rPr lang="en-US" sz="1500" dirty="0"/>
              <a:t>Once an SMTP server is established, email clients can connect to and communicate with it. When the user hits “send” on an email message, the email client opens an SMTP connection to the server so it can send. (The SMTP connection is built on a TCP connection– remember, it stands for Transmission Control Protocol.)</a:t>
            </a:r>
          </a:p>
          <a:p>
            <a:r>
              <a:rPr lang="en-US" sz="1500" dirty="0"/>
              <a:t>From there, the SMTP client uses commands to tell the server what to do and transfer data, like the sender’s email address, the recipient’s email address, and the email’s content. The Mail Transfer Agent or Message Transfer Agent (MTA) checks to see if both email addresses are from the same email domain, such as </a:t>
            </a:r>
            <a:r>
              <a:rPr lang="en-US" sz="1500" dirty="0" err="1"/>
              <a:t>gmail.com</a:t>
            </a:r>
            <a:r>
              <a:rPr lang="en-US" sz="1500" dirty="0"/>
              <a:t>:</a:t>
            </a:r>
          </a:p>
          <a:p>
            <a:pPr lvl="1"/>
            <a:r>
              <a:rPr lang="en-US" sz="1500" dirty="0"/>
              <a:t>If they are, it sends the email right away.</a:t>
            </a:r>
          </a:p>
          <a:p>
            <a:pPr lvl="1"/>
            <a:r>
              <a:rPr lang="en-US" sz="1500" dirty="0"/>
              <a:t>If not, the server uses the Domain Name System (DNS) to identify the recipient’s domain and then send it to the right server.</a:t>
            </a:r>
          </a:p>
        </p:txBody>
      </p:sp>
      <p:grpSp>
        <p:nvGrpSpPr>
          <p:cNvPr id="137" name="Group 136">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8" name="Oval 137">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9" name="Oval 138">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extBox 1">
            <a:extLst>
              <a:ext uri="{FF2B5EF4-FFF2-40B4-BE49-F238E27FC236}">
                <a16:creationId xmlns:a16="http://schemas.microsoft.com/office/drawing/2014/main" id="{82A121F8-D658-F441-9049-A4B943E89EB4}"/>
              </a:ext>
            </a:extLst>
          </p:cNvPr>
          <p:cNvSpPr txBox="1"/>
          <p:nvPr/>
        </p:nvSpPr>
        <p:spPr>
          <a:xfrm>
            <a:off x="362269" y="4813384"/>
            <a:ext cx="5578548" cy="1569660"/>
          </a:xfrm>
          <a:prstGeom prst="rect">
            <a:avLst/>
          </a:prstGeom>
          <a:noFill/>
        </p:spPr>
        <p:txBody>
          <a:bodyPr wrap="square" rtlCol="0">
            <a:spAutoFit/>
          </a:bodyPr>
          <a:lstStyle/>
          <a:p>
            <a:r>
              <a:rPr lang="en-US" sz="1200" dirty="0"/>
              <a:t>* </a:t>
            </a:r>
            <a:r>
              <a:rPr lang="en-US" sz="1200" b="1" dirty="0"/>
              <a:t>POP</a:t>
            </a:r>
            <a:r>
              <a:rPr lang="en-US" sz="1200" dirty="0"/>
              <a:t> (Post Office Protocol, latest version is POP3) and </a:t>
            </a:r>
            <a:r>
              <a:rPr lang="en-US" sz="1200" b="1" dirty="0"/>
              <a:t>IMAP </a:t>
            </a:r>
            <a:r>
              <a:rPr lang="en-US" sz="1200" dirty="0"/>
              <a:t>(Internet Message Access Protocol) are the other two most common email protocols in use.</a:t>
            </a:r>
          </a:p>
          <a:p>
            <a:r>
              <a:rPr lang="en-US" sz="1200" dirty="0"/>
              <a:t>The main difference between these protocols is that SMTP is the only protocol for sending or “pushing” email from one unknown mail server to another. POP and IMAP are protocols for receiving or “pulling” mail for the recipient from their own mail server.</a:t>
            </a:r>
          </a:p>
          <a:p>
            <a:endParaRPr lang="en-US" sz="1200" dirty="0">
              <a:solidFill>
                <a:srgbClr val="FFFF00"/>
              </a:solidFill>
            </a:endParaRPr>
          </a:p>
        </p:txBody>
      </p:sp>
      <p:cxnSp>
        <p:nvCxnSpPr>
          <p:cNvPr id="26" name="Elbow Connector 25">
            <a:extLst>
              <a:ext uri="{FF2B5EF4-FFF2-40B4-BE49-F238E27FC236}">
                <a16:creationId xmlns:a16="http://schemas.microsoft.com/office/drawing/2014/main" id="{7D39D5C2-6EDC-F346-8A52-CBB09FB24EAA}"/>
              </a:ext>
            </a:extLst>
          </p:cNvPr>
          <p:cNvCxnSpPr>
            <a:cxnSpLocks/>
          </p:cNvCxnSpPr>
          <p:nvPr/>
        </p:nvCxnSpPr>
        <p:spPr>
          <a:xfrm rot="10800000" flipV="1">
            <a:off x="515011" y="3636578"/>
            <a:ext cx="3761868" cy="1176803"/>
          </a:xfrm>
          <a:prstGeom prst="bentConnector3">
            <a:avLst>
              <a:gd name="adj1" fmla="val -290"/>
            </a:avLst>
          </a:prstGeom>
          <a:ln>
            <a:solidFill>
              <a:srgbClr val="E9E80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46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9323C5-AC92-C946-9C7D-3D48A41BA91F}"/>
              </a:ext>
            </a:extLst>
          </p:cNvPr>
          <p:cNvSpPr txBox="1"/>
          <p:nvPr/>
        </p:nvSpPr>
        <p:spPr>
          <a:xfrm>
            <a:off x="312610" y="422572"/>
            <a:ext cx="4704419" cy="3488445"/>
          </a:xfrm>
          <a:prstGeom prst="rect">
            <a:avLst/>
          </a:prstGeom>
        </p:spPr>
        <p:txBody>
          <a:bodyPr vert="horz" lIns="91440" tIns="45720" rIns="91440" bIns="45720" rtlCol="0">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sz="1700" dirty="0"/>
              <a:t>Let’s take a look at an example of a SOAP API in an ISBN (International Standard Book Number) validation service, which provides validation using a simple URL:</a:t>
            </a:r>
          </a:p>
          <a:p>
            <a:pPr indent="-182880">
              <a:lnSpc>
                <a:spcPct val="90000"/>
              </a:lnSpc>
              <a:spcAft>
                <a:spcPts val="600"/>
              </a:spcAft>
              <a:buClr>
                <a:schemeClr val="accent1">
                  <a:lumMod val="75000"/>
                </a:schemeClr>
              </a:buClr>
              <a:buSzPct val="85000"/>
              <a:buFont typeface="Wingdings" pitchFamily="2" charset="2"/>
              <a:buChar char="§"/>
            </a:pPr>
            <a:r>
              <a:rPr lang="en-US" sz="1700" dirty="0">
                <a:hlinkClick r:id="rId4"/>
              </a:rPr>
              <a:t>http://webservices.daehosting.com/services/isbnservice.wso</a:t>
            </a:r>
            <a:endParaRPr lang="en-US" sz="1700" dirty="0"/>
          </a:p>
          <a:p>
            <a:pPr indent="-182880">
              <a:lnSpc>
                <a:spcPct val="90000"/>
              </a:lnSpc>
              <a:spcAft>
                <a:spcPts val="600"/>
              </a:spcAft>
              <a:buClr>
                <a:schemeClr val="accent1">
                  <a:lumMod val="75000"/>
                </a:schemeClr>
              </a:buClr>
              <a:buSzPct val="85000"/>
              <a:buFont typeface="Wingdings" pitchFamily="2" charset="2"/>
              <a:buChar char="§"/>
            </a:pPr>
            <a:endParaRPr lang="en-US" sz="1700" dirty="0"/>
          </a:p>
          <a:p>
            <a:pPr indent="-182880">
              <a:lnSpc>
                <a:spcPct val="90000"/>
              </a:lnSpc>
              <a:spcAft>
                <a:spcPts val="600"/>
              </a:spcAft>
              <a:buClr>
                <a:schemeClr val="accent1">
                  <a:lumMod val="75000"/>
                </a:schemeClr>
              </a:buClr>
              <a:buSzPct val="85000"/>
              <a:buFont typeface="Wingdings" pitchFamily="2" charset="2"/>
              <a:buChar char="§"/>
            </a:pPr>
            <a:r>
              <a:rPr lang="en-US" sz="1700" dirty="0"/>
              <a:t>This ISBN validation service uses a POST HTTP method to pass the following structured snippet of XML to the service using the body of the HTTP request. It provides a structured request for the server to process and return a response:</a:t>
            </a:r>
          </a:p>
        </p:txBody>
      </p:sp>
      <p:grpSp>
        <p:nvGrpSpPr>
          <p:cNvPr id="85" name="Group 84">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6" name="Oval 85">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7" name="Oval 86">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9" name="Picture 8" descr="Text, letter&#10;&#10;Description automatically generated">
            <a:extLst>
              <a:ext uri="{FF2B5EF4-FFF2-40B4-BE49-F238E27FC236}">
                <a16:creationId xmlns:a16="http://schemas.microsoft.com/office/drawing/2014/main" id="{6DB68DF8-C0F4-E442-8D4A-20B8F61C47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3286" y="3763037"/>
            <a:ext cx="7670800" cy="2324100"/>
          </a:xfrm>
          <a:prstGeom prst="rect">
            <a:avLst/>
          </a:prstGeom>
        </p:spPr>
      </p:pic>
      <p:sp>
        <p:nvSpPr>
          <p:cNvPr id="17" name="Title 1">
            <a:extLst>
              <a:ext uri="{FF2B5EF4-FFF2-40B4-BE49-F238E27FC236}">
                <a16:creationId xmlns:a16="http://schemas.microsoft.com/office/drawing/2014/main" id="{8800233B-8F28-F945-8048-A62900919180}"/>
              </a:ext>
            </a:extLst>
          </p:cNvPr>
          <p:cNvSpPr>
            <a:spLocks noGrp="1"/>
          </p:cNvSpPr>
          <p:nvPr>
            <p:ph type="title"/>
          </p:nvPr>
        </p:nvSpPr>
        <p:spPr>
          <a:xfrm>
            <a:off x="7655865" y="142838"/>
            <a:ext cx="4288221" cy="1334199"/>
          </a:xfrm>
          <a:ln>
            <a:noFill/>
          </a:ln>
        </p:spPr>
        <p:txBody>
          <a:bodyPr>
            <a:normAutofit/>
          </a:bodyPr>
          <a:lstStyle/>
          <a:p>
            <a:r>
              <a:rPr lang="en-US" sz="4000" dirty="0"/>
              <a:t>soap api example</a:t>
            </a:r>
          </a:p>
        </p:txBody>
      </p:sp>
    </p:spTree>
    <p:extLst>
      <p:ext uri="{BB962C8B-B14F-4D97-AF65-F5344CB8AC3E}">
        <p14:creationId xmlns:p14="http://schemas.microsoft.com/office/powerpoint/2010/main" val="205994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9323C5-AC92-C946-9C7D-3D48A41BA91F}"/>
              </a:ext>
            </a:extLst>
          </p:cNvPr>
          <p:cNvSpPr txBox="1"/>
          <p:nvPr/>
        </p:nvSpPr>
        <p:spPr>
          <a:xfrm>
            <a:off x="357188" y="2286000"/>
            <a:ext cx="4659841" cy="1625017"/>
          </a:xfrm>
          <a:prstGeom prst="rect">
            <a:avLst/>
          </a:prstGeom>
        </p:spPr>
        <p:txBody>
          <a:bodyPr vert="horz" lIns="91440" tIns="45720" rIns="91440" bIns="45720" rtlCol="0">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dirty="0"/>
              <a:t>This then returns the following XML response, which confirms that the ISBN number is valid:</a:t>
            </a:r>
            <a:endParaRPr lang="en-US" sz="1700" dirty="0"/>
          </a:p>
        </p:txBody>
      </p:sp>
      <p:grpSp>
        <p:nvGrpSpPr>
          <p:cNvPr id="85" name="Group 84">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6" name="Oval 85">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7" name="Oval 86">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3" name="Picture 2" descr="Text, letter&#10;&#10;Description automatically generated">
            <a:extLst>
              <a:ext uri="{FF2B5EF4-FFF2-40B4-BE49-F238E27FC236}">
                <a16:creationId xmlns:a16="http://schemas.microsoft.com/office/drawing/2014/main" id="{B5337D26-97BE-0448-BA45-25A205C13C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0328" y="3800367"/>
            <a:ext cx="7987075" cy="2295831"/>
          </a:xfrm>
          <a:prstGeom prst="rect">
            <a:avLst/>
          </a:prstGeom>
        </p:spPr>
      </p:pic>
      <p:sp>
        <p:nvSpPr>
          <p:cNvPr id="14" name="Title 1">
            <a:extLst>
              <a:ext uri="{FF2B5EF4-FFF2-40B4-BE49-F238E27FC236}">
                <a16:creationId xmlns:a16="http://schemas.microsoft.com/office/drawing/2014/main" id="{A2EF7B99-6A30-7447-8015-088FEB8B1120}"/>
              </a:ext>
            </a:extLst>
          </p:cNvPr>
          <p:cNvSpPr txBox="1">
            <a:spLocks/>
          </p:cNvSpPr>
          <p:nvPr/>
        </p:nvSpPr>
        <p:spPr>
          <a:xfrm>
            <a:off x="7655865" y="142838"/>
            <a:ext cx="4288221" cy="1334199"/>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a:t>soap api example</a:t>
            </a:r>
            <a:endParaRPr lang="en-US" sz="4000" dirty="0"/>
          </a:p>
        </p:txBody>
      </p:sp>
    </p:spTree>
    <p:extLst>
      <p:ext uri="{BB962C8B-B14F-4D97-AF65-F5344CB8AC3E}">
        <p14:creationId xmlns:p14="http://schemas.microsoft.com/office/powerpoint/2010/main" val="259696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6" name="Group 70">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2" name="Oval 71">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3" name="Oval 72">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077" name="Rectangle 74">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48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Rectangle 76">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9" name="Rectangle 78">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OAP vs. REST: A Look at Two Different API Styles | Upwork">
            <a:extLst>
              <a:ext uri="{FF2B5EF4-FFF2-40B4-BE49-F238E27FC236}">
                <a16:creationId xmlns:a16="http://schemas.microsoft.com/office/drawing/2014/main" id="{704DBDAC-4749-3348-9127-9CC6AF546532}"/>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colorTemperature colorTemp="1881"/>
                    </a14:imgEffect>
                    <a14:imgEffect>
                      <a14:saturation sat="183000"/>
                    </a14:imgEffect>
                  </a14:imgLayer>
                </a14:imgProps>
              </a:ext>
              <a:ext uri="{28A0092B-C50C-407E-A947-70E740481C1C}">
                <a14:useLocalDpi xmlns:a14="http://schemas.microsoft.com/office/drawing/2010/main" val="0"/>
              </a:ext>
            </a:extLst>
          </a:blip>
          <a:srcRect l="800" t="23614" r="1660" b="3366"/>
          <a:stretch/>
        </p:blipFill>
        <p:spPr bwMode="auto">
          <a:xfrm>
            <a:off x="796201" y="1236949"/>
            <a:ext cx="10599597" cy="4384099"/>
          </a:xfrm>
          <a:prstGeom prst="rect">
            <a:avLst/>
          </a:prstGeom>
          <a:gradFill>
            <a:gsLst>
              <a:gs pos="0">
                <a:srgbClr val="00B0F0"/>
              </a:gs>
              <a:gs pos="74000">
                <a:schemeClr val="bg2">
                  <a:shade val="100000"/>
                  <a:hueMod val="100000"/>
                  <a:satMod val="110000"/>
                  <a:lumMod val="130000"/>
                </a:schemeClr>
              </a:gs>
              <a:gs pos="97000">
                <a:schemeClr val="bg1"/>
              </a:gs>
            </a:gsLst>
            <a:lin ang="2520000" scaled="0"/>
          </a:gradFill>
        </p:spPr>
      </p:pic>
    </p:spTree>
    <p:extLst>
      <p:ext uri="{BB962C8B-B14F-4D97-AF65-F5344CB8AC3E}">
        <p14:creationId xmlns:p14="http://schemas.microsoft.com/office/powerpoint/2010/main" val="368280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2" name="Oval 71">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3" name="Oval 72">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5" name="Freeform: Shape 74">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6146" name="Picture 2" descr="SOAP vs REST API">
            <a:extLst>
              <a:ext uri="{FF2B5EF4-FFF2-40B4-BE49-F238E27FC236}">
                <a16:creationId xmlns:a16="http://schemas.microsoft.com/office/drawing/2014/main" id="{B728038C-9390-FF47-9C5F-2A8565436CE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165" t="2624" r="11107" b="6424"/>
          <a:stretch/>
        </p:blipFill>
        <p:spPr bwMode="auto">
          <a:xfrm>
            <a:off x="3840956" y="172311"/>
            <a:ext cx="4510087" cy="651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2684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2" name="Oval 71">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3" name="Oval 72">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5" name="Freeform: Shape 74">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extBox 1">
            <a:extLst>
              <a:ext uri="{FF2B5EF4-FFF2-40B4-BE49-F238E27FC236}">
                <a16:creationId xmlns:a16="http://schemas.microsoft.com/office/drawing/2014/main" id="{E0311132-F34A-B248-A645-54052FE34352}"/>
              </a:ext>
            </a:extLst>
          </p:cNvPr>
          <p:cNvSpPr txBox="1"/>
          <p:nvPr/>
        </p:nvSpPr>
        <p:spPr>
          <a:xfrm>
            <a:off x="2280745" y="3021751"/>
            <a:ext cx="7928902" cy="646331"/>
          </a:xfrm>
          <a:prstGeom prst="rect">
            <a:avLst/>
          </a:prstGeom>
          <a:noFill/>
        </p:spPr>
        <p:txBody>
          <a:bodyPr wrap="none" rtlCol="0">
            <a:spAutoFit/>
          </a:bodyPr>
          <a:lstStyle/>
          <a:p>
            <a:r>
              <a:rPr lang="en-US" b="1" dirty="0">
                <a:solidFill>
                  <a:srgbClr val="00D9EE"/>
                </a:solidFill>
              </a:rPr>
              <a:t>To be specific, REST is an architectural style, and SOAP is a protocol.</a:t>
            </a:r>
          </a:p>
          <a:p>
            <a:endParaRPr lang="en-US" dirty="0">
              <a:solidFill>
                <a:srgbClr val="00B0F0"/>
              </a:solidFill>
            </a:endParaRPr>
          </a:p>
        </p:txBody>
      </p:sp>
    </p:spTree>
    <p:extLst>
      <p:ext uri="{BB962C8B-B14F-4D97-AF65-F5344CB8AC3E}">
        <p14:creationId xmlns:p14="http://schemas.microsoft.com/office/powerpoint/2010/main" val="38019415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D49ACD-8E15-7E49-B03E-EADF6BE4CE36}"/>
              </a:ext>
            </a:extLst>
          </p:cNvPr>
          <p:cNvSpPr>
            <a:spLocks noGrp="1"/>
          </p:cNvSpPr>
          <p:nvPr>
            <p:ph type="title"/>
          </p:nvPr>
        </p:nvSpPr>
        <p:spPr>
          <a:xfrm>
            <a:off x="1069848" y="484632"/>
            <a:ext cx="10058400" cy="1609344"/>
          </a:xfrm>
        </p:spPr>
        <p:txBody>
          <a:bodyPr>
            <a:normAutofit/>
          </a:bodyPr>
          <a:lstStyle/>
          <a:p>
            <a:r>
              <a:rPr lang="en-US" dirty="0"/>
              <a:t>what Is api design, anyway? </a:t>
            </a:r>
          </a:p>
        </p:txBody>
      </p:sp>
      <p:pic>
        <p:nvPicPr>
          <p:cNvPr id="1026" name="Picture 2" descr="8 critical skills of effective design leaders">
            <a:extLst>
              <a:ext uri="{FF2B5EF4-FFF2-40B4-BE49-F238E27FC236}">
                <a16:creationId xmlns:a16="http://schemas.microsoft.com/office/drawing/2014/main" id="{92D806D7-16D6-CA4F-9F0C-E3DF1636DE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49" r="8030" b="1"/>
          <a:stretch/>
        </p:blipFill>
        <p:spPr bwMode="auto">
          <a:xfrm>
            <a:off x="1007196" y="2265037"/>
            <a:ext cx="5088800" cy="39071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9E11D3D-25CE-4B40-BA43-C45937D1AD2D}"/>
              </a:ext>
            </a:extLst>
          </p:cNvPr>
          <p:cNvSpPr>
            <a:spLocks noGrp="1"/>
          </p:cNvSpPr>
          <p:nvPr>
            <p:ph idx="1"/>
          </p:nvPr>
        </p:nvSpPr>
        <p:spPr>
          <a:xfrm>
            <a:off x="6496216" y="2320412"/>
            <a:ext cx="4632031" cy="3851787"/>
          </a:xfrm>
        </p:spPr>
        <p:txBody>
          <a:bodyPr anchor="ctr">
            <a:normAutofit/>
          </a:bodyPr>
          <a:lstStyle/>
          <a:p>
            <a:r>
              <a:rPr lang="en-US" dirty="0"/>
              <a:t>API design is </a:t>
            </a:r>
            <a:r>
              <a:rPr lang="en-US" b="1" dirty="0"/>
              <a:t>the collection of planning and architectural decisions you make when building an API</a:t>
            </a:r>
            <a:r>
              <a:rPr lang="en-US" dirty="0"/>
              <a:t>. Your basic API design influences how well developers are able to consume it, and even how they use it. Just like website design or product design, API design informs the user experience.</a:t>
            </a:r>
          </a:p>
        </p:txBody>
      </p:sp>
      <p:sp>
        <p:nvSpPr>
          <p:cNvPr id="79" name="Oval 7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7140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5CEE-4130-5442-92BC-FAE2FB4691B2}"/>
              </a:ext>
            </a:extLst>
          </p:cNvPr>
          <p:cNvSpPr>
            <a:spLocks noGrp="1"/>
          </p:cNvSpPr>
          <p:nvPr>
            <p:ph type="title"/>
          </p:nvPr>
        </p:nvSpPr>
        <p:spPr>
          <a:xfrm>
            <a:off x="1069848" y="798394"/>
            <a:ext cx="4730451" cy="1637730"/>
          </a:xfrm>
        </p:spPr>
        <p:txBody>
          <a:bodyPr>
            <a:normAutofit/>
          </a:bodyPr>
          <a:lstStyle/>
          <a:p>
            <a:r>
              <a:rPr lang="en-US" sz="4400"/>
              <a:t>in-class discussion</a:t>
            </a:r>
          </a:p>
        </p:txBody>
      </p:sp>
      <p:sp>
        <p:nvSpPr>
          <p:cNvPr id="3" name="Content Placeholder 2">
            <a:extLst>
              <a:ext uri="{FF2B5EF4-FFF2-40B4-BE49-F238E27FC236}">
                <a16:creationId xmlns:a16="http://schemas.microsoft.com/office/drawing/2014/main" id="{5156C84A-A628-7D41-8365-B1F40BE9F3E5}"/>
              </a:ext>
            </a:extLst>
          </p:cNvPr>
          <p:cNvSpPr>
            <a:spLocks noGrp="1"/>
          </p:cNvSpPr>
          <p:nvPr>
            <p:ph idx="1"/>
          </p:nvPr>
        </p:nvSpPr>
        <p:spPr>
          <a:xfrm>
            <a:off x="1069848" y="2971800"/>
            <a:ext cx="4730451" cy="3200400"/>
          </a:xfrm>
        </p:spPr>
        <p:txBody>
          <a:bodyPr>
            <a:normAutofit/>
          </a:bodyPr>
          <a:lstStyle/>
          <a:p>
            <a:r>
              <a:rPr lang="en-US" sz="1800" dirty="0"/>
              <a:t>What do YOU think is the most important part of API design? (Example: Returning accurate HTTP response codes.)</a:t>
            </a:r>
          </a:p>
          <a:p>
            <a:pPr lvl="1"/>
            <a:r>
              <a:rPr lang="en-US" dirty="0"/>
              <a:t>Why?</a:t>
            </a:r>
          </a:p>
        </p:txBody>
      </p:sp>
      <p:pic>
        <p:nvPicPr>
          <p:cNvPr id="19458" name="Picture 2" descr="Talking each other Royalty Free Vector Image - VectorStock">
            <a:extLst>
              <a:ext uri="{FF2B5EF4-FFF2-40B4-BE49-F238E27FC236}">
                <a16:creationId xmlns:a16="http://schemas.microsoft.com/office/drawing/2014/main" id="{08BE7EFA-2798-F64C-B7E9-C0ED5E494E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885"/>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511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14" name="Title 1">
            <a:extLst>
              <a:ext uri="{FF2B5EF4-FFF2-40B4-BE49-F238E27FC236}">
                <a16:creationId xmlns:a16="http://schemas.microsoft.com/office/drawing/2014/main" id="{A2EF7B99-6A30-7447-8015-088FEB8B1120}"/>
              </a:ext>
            </a:extLst>
          </p:cNvPr>
          <p:cNvSpPr txBox="1">
            <a:spLocks/>
          </p:cNvSpPr>
          <p:nvPr/>
        </p:nvSpPr>
        <p:spPr>
          <a:xfrm>
            <a:off x="643468" y="643466"/>
            <a:ext cx="3686312" cy="5528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r">
              <a:spcAft>
                <a:spcPts val="600"/>
              </a:spcAft>
            </a:pPr>
            <a:r>
              <a:rPr lang="en-US" sz="4800">
                <a:solidFill>
                  <a:srgbClr val="FFFFFF"/>
                </a:solidFill>
              </a:rPr>
              <a:t>some basic guidelines for your api… </a:t>
            </a:r>
          </a:p>
        </p:txBody>
      </p:sp>
      <p:sp>
        <p:nvSpPr>
          <p:cNvPr id="5" name="TextBox 4">
            <a:extLst>
              <a:ext uri="{FF2B5EF4-FFF2-40B4-BE49-F238E27FC236}">
                <a16:creationId xmlns:a16="http://schemas.microsoft.com/office/drawing/2014/main" id="{209323C5-AC92-C946-9C7D-3D48A41BA91F}"/>
              </a:ext>
            </a:extLst>
          </p:cNvPr>
          <p:cNvSpPr txBox="1"/>
          <p:nvPr/>
        </p:nvSpPr>
        <p:spPr>
          <a:xfrm>
            <a:off x="5017239" y="657248"/>
            <a:ext cx="6384486" cy="5743551"/>
          </a:xfrm>
          <a:prstGeom prst="rect">
            <a:avLst/>
          </a:prstGeom>
        </p:spPr>
        <p:txBody>
          <a:bodyPr vert="horz" lIns="91440" tIns="45720" rIns="91440" bIns="45720" rtlCol="0" anchor="ctr">
            <a:noAutofit/>
          </a:bodyPr>
          <a:lstStyle/>
          <a:p>
            <a:pPr marL="388620" indent="-228600">
              <a:lnSpc>
                <a:spcPct val="90000"/>
              </a:lnSpc>
              <a:spcAft>
                <a:spcPts val="600"/>
              </a:spcAft>
              <a:buClr>
                <a:schemeClr val="accent1">
                  <a:lumMod val="75000"/>
                </a:schemeClr>
              </a:buClr>
              <a:buSzPct val="85000"/>
              <a:buFont typeface="+mj-lt"/>
              <a:buAutoNum type="arabicPeriod"/>
            </a:pPr>
            <a:r>
              <a:rPr lang="en-US" sz="1300" dirty="0"/>
              <a:t>Implement pagination into large datasets from the beginning (if applicable), even if it isn’t required on day one. If a GET call returns a list of data that may eventually grow so large that you might need to paginate it, even if you don’t need the pagination now, implement it from the get-go. And subsequently, when you’re implementing pagination, return the total count in every response — don’t make the consumer keep requesting additional pages until they no longer get the proper data back.</a:t>
            </a:r>
            <a:br>
              <a:rPr lang="en-US" sz="1300" dirty="0"/>
            </a:br>
            <a:r>
              <a:rPr lang="en-US" sz="1300" dirty="0"/>
              <a:t> </a:t>
            </a:r>
          </a:p>
          <a:p>
            <a:pPr marL="388620" indent="-228600">
              <a:lnSpc>
                <a:spcPct val="90000"/>
              </a:lnSpc>
              <a:spcAft>
                <a:spcPts val="600"/>
              </a:spcAft>
              <a:buClr>
                <a:schemeClr val="accent1">
                  <a:lumMod val="75000"/>
                </a:schemeClr>
              </a:buClr>
              <a:buSzPct val="85000"/>
              <a:buFont typeface="+mj-lt"/>
              <a:buAutoNum type="arabicPeriod"/>
            </a:pPr>
            <a:r>
              <a:rPr lang="en-US" sz="1300" dirty="0"/>
              <a:t>Use proper HTTP methods and don’t let invocations have unforeseen side effects. For example, ensure that a GET request isn’t actually mutating the data. Use proper REST/HTTP best practices and ensure that your API aligns with what all developers (besides yourself) would expect when hitting that endpoint.</a:t>
            </a:r>
            <a:br>
              <a:rPr lang="en-US" sz="1300" dirty="0"/>
            </a:br>
            <a:r>
              <a:rPr lang="en-US" sz="1300" dirty="0"/>
              <a:t> </a:t>
            </a:r>
          </a:p>
          <a:p>
            <a:pPr marL="388620" indent="-228600">
              <a:lnSpc>
                <a:spcPct val="90000"/>
              </a:lnSpc>
              <a:spcAft>
                <a:spcPts val="600"/>
              </a:spcAft>
              <a:buClr>
                <a:schemeClr val="accent1">
                  <a:lumMod val="75000"/>
                </a:schemeClr>
              </a:buClr>
              <a:buSzPct val="85000"/>
              <a:buFont typeface="+mj-lt"/>
              <a:buAutoNum type="arabicPeriod"/>
            </a:pPr>
            <a:r>
              <a:rPr lang="en-US" sz="1300" dirty="0"/>
              <a:t>Use standard ISO (International Organization for Standardization) dates. This might seem super simple, but unfortunately, it is far too common that dates are implemented in multiple ways across different sets of APIs. Use standard ISO date formats and remove the work for downstream consumers. Use a “liberal input, strict output” approach and accept input dates in multiple standard formats.</a:t>
            </a:r>
            <a:br>
              <a:rPr lang="en-US" sz="1300" dirty="0"/>
            </a:br>
            <a:r>
              <a:rPr lang="en-US" sz="1300" dirty="0"/>
              <a:t> </a:t>
            </a:r>
          </a:p>
          <a:p>
            <a:pPr marL="388620" indent="-228600">
              <a:lnSpc>
                <a:spcPct val="90000"/>
              </a:lnSpc>
              <a:spcAft>
                <a:spcPts val="600"/>
              </a:spcAft>
              <a:buClr>
                <a:schemeClr val="accent1">
                  <a:lumMod val="75000"/>
                </a:schemeClr>
              </a:buClr>
              <a:buSzPct val="85000"/>
              <a:buFont typeface="+mj-lt"/>
              <a:buAutoNum type="arabicPeriod"/>
            </a:pPr>
            <a:r>
              <a:rPr lang="en-US" sz="1300" dirty="0"/>
              <a:t>Use static contracts. Developers love known entities and despise unforeseen unknowns. Thus, don’t make it so that API response formats differ based on statuses or results. For example, fields that don’t apply should be sent back as null. Be conscious to not let your input API break on absence of optional fields. Adopt a similar “liberal input, strict output” approach.</a:t>
            </a:r>
            <a:br>
              <a:rPr lang="en-US" sz="1300" dirty="0"/>
            </a:br>
            <a:r>
              <a:rPr lang="en-US" sz="1300" dirty="0"/>
              <a:t>Make sure that no matter what happens, the user gets a response that matches his or her contract. </a:t>
            </a:r>
            <a:r>
              <a:rPr lang="en-US" sz="1300" b="1" dirty="0"/>
              <a:t>If you catch an exception, don’t return a 500 with a stack-trace dump. Instead, return a 500 with a proper JSON object that indicates the error. </a:t>
            </a:r>
            <a:br>
              <a:rPr lang="en-US" sz="1200" dirty="0"/>
            </a:br>
            <a:endParaRPr lang="en-US" sz="1200" dirty="0"/>
          </a:p>
        </p:txBody>
      </p:sp>
      <p:sp>
        <p:nvSpPr>
          <p:cNvPr id="96" name="Oval 95">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8" name="Oval 97">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8180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14" name="Title 1">
            <a:extLst>
              <a:ext uri="{FF2B5EF4-FFF2-40B4-BE49-F238E27FC236}">
                <a16:creationId xmlns:a16="http://schemas.microsoft.com/office/drawing/2014/main" id="{A2EF7B99-6A30-7447-8015-088FEB8B1120}"/>
              </a:ext>
            </a:extLst>
          </p:cNvPr>
          <p:cNvSpPr txBox="1">
            <a:spLocks/>
          </p:cNvSpPr>
          <p:nvPr/>
        </p:nvSpPr>
        <p:spPr>
          <a:xfrm>
            <a:off x="643468" y="643466"/>
            <a:ext cx="3686312" cy="5528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r">
              <a:spcAft>
                <a:spcPts val="600"/>
              </a:spcAft>
            </a:pPr>
            <a:r>
              <a:rPr lang="en-US" sz="4800" dirty="0">
                <a:solidFill>
                  <a:srgbClr val="FFFFFF"/>
                </a:solidFill>
              </a:rPr>
              <a:t>some basic guidelines for your api… </a:t>
            </a:r>
          </a:p>
        </p:txBody>
      </p:sp>
      <p:sp>
        <p:nvSpPr>
          <p:cNvPr id="5" name="TextBox 4">
            <a:extLst>
              <a:ext uri="{FF2B5EF4-FFF2-40B4-BE49-F238E27FC236}">
                <a16:creationId xmlns:a16="http://schemas.microsoft.com/office/drawing/2014/main" id="{209323C5-AC92-C946-9C7D-3D48A41BA91F}"/>
              </a:ext>
            </a:extLst>
          </p:cNvPr>
          <p:cNvSpPr txBox="1"/>
          <p:nvPr/>
        </p:nvSpPr>
        <p:spPr>
          <a:xfrm>
            <a:off x="4969904" y="114300"/>
            <a:ext cx="6402627" cy="6572581"/>
          </a:xfrm>
          <a:prstGeom prst="rect">
            <a:avLst/>
          </a:prstGeom>
        </p:spPr>
        <p:txBody>
          <a:bodyPr vert="horz" lIns="91440" tIns="45720" rIns="91440" bIns="45720" rtlCol="0" anchor="ctr">
            <a:normAutofit fontScale="70000" lnSpcReduction="20000"/>
          </a:bodyPr>
          <a:lstStyle/>
          <a:p>
            <a:pPr marL="388620" indent="-228600">
              <a:lnSpc>
                <a:spcPct val="90000"/>
              </a:lnSpc>
              <a:spcAft>
                <a:spcPts val="600"/>
              </a:spcAft>
              <a:buClr>
                <a:schemeClr val="accent1">
                  <a:lumMod val="75000"/>
                </a:schemeClr>
              </a:buClr>
              <a:buSzPct val="85000"/>
              <a:buFont typeface="+mj-lt"/>
              <a:buAutoNum type="arabicPeriod" startAt="5"/>
            </a:pPr>
            <a:endParaRPr lang="en-US" dirty="0"/>
          </a:p>
          <a:p>
            <a:pPr marL="388620" indent="-228600">
              <a:lnSpc>
                <a:spcPct val="90000"/>
              </a:lnSpc>
              <a:spcAft>
                <a:spcPts val="600"/>
              </a:spcAft>
              <a:buClr>
                <a:schemeClr val="accent1">
                  <a:lumMod val="75000"/>
                </a:schemeClr>
              </a:buClr>
              <a:buSzPct val="85000"/>
              <a:buFont typeface="+mj-lt"/>
              <a:buAutoNum type="arabicPeriod" startAt="5"/>
            </a:pPr>
            <a:r>
              <a:rPr lang="en-US" dirty="0"/>
              <a:t>Avoid inconsistent data models across different endpoints. As an example, a Customer record in one endpoint should look like a Customer record in adjacent endpoints. Don’t allow your models to be different because this will </a:t>
            </a:r>
            <a:r>
              <a:rPr lang="en-US" b="1" dirty="0"/>
              <a:t>surely</a:t>
            </a:r>
            <a:r>
              <a:rPr lang="en-US" dirty="0"/>
              <a:t> confuse the developers who consume your API. Be pragmatic and sensitive in cases where service-read clients require tabular formats and use a separate “R” service when </a:t>
            </a:r>
            <a:r>
              <a:rPr lang="en-US" b="1" dirty="0"/>
              <a:t>CQRS (Command Query Responsibility Segregation) </a:t>
            </a:r>
            <a:r>
              <a:rPr lang="en-US" dirty="0"/>
              <a:t>is not feasible.</a:t>
            </a:r>
          </a:p>
          <a:p>
            <a:pPr marL="845820" lvl="1" indent="-228600">
              <a:lnSpc>
                <a:spcPct val="90000"/>
              </a:lnSpc>
              <a:spcAft>
                <a:spcPts val="600"/>
              </a:spcAft>
              <a:buClr>
                <a:schemeClr val="accent1">
                  <a:lumMod val="75000"/>
                </a:schemeClr>
              </a:buClr>
              <a:buSzPct val="85000"/>
              <a:buFont typeface="Arial" panose="020B0604020202020204" pitchFamily="34" charset="0"/>
              <a:buChar char="•"/>
            </a:pPr>
            <a:r>
              <a:rPr lang="en-US" dirty="0"/>
              <a:t>CQRS is a popular architecture pattern because it addresses a common problem to most enterprise applications. Separating write behavior from read behavior, which the essence of the CQRS architectural pattern, provides stability and scalability to enterprise applications while also improving overall performance.</a:t>
            </a:r>
          </a:p>
          <a:p>
            <a:pPr marL="845820" lvl="1" indent="-228600">
              <a:lnSpc>
                <a:spcPct val="90000"/>
              </a:lnSpc>
              <a:spcAft>
                <a:spcPts val="600"/>
              </a:spcAft>
              <a:buClr>
                <a:schemeClr val="accent1">
                  <a:lumMod val="75000"/>
                </a:schemeClr>
              </a:buClr>
              <a:buSzPct val="85000"/>
              <a:buFont typeface="Arial" panose="020B0604020202020204" pitchFamily="34" charset="0"/>
              <a:buChar char="•"/>
            </a:pPr>
            <a:endParaRPr lang="en-US" dirty="0"/>
          </a:p>
          <a:p>
            <a:pPr marL="388620" indent="-228600">
              <a:lnSpc>
                <a:spcPct val="90000"/>
              </a:lnSpc>
              <a:spcAft>
                <a:spcPts val="600"/>
              </a:spcAft>
              <a:buClr>
                <a:schemeClr val="accent1">
                  <a:lumMod val="75000"/>
                </a:schemeClr>
              </a:buClr>
              <a:buSzPct val="85000"/>
              <a:buFont typeface="+mj-lt"/>
              <a:buAutoNum type="arabicPeriod" startAt="5"/>
            </a:pPr>
            <a:r>
              <a:rPr lang="en-US" dirty="0"/>
              <a:t>Use HTTP status codes correctly. Don’t bury the status of an API call in the body of an API response. </a:t>
            </a:r>
            <a:r>
              <a:rPr lang="en-US" b="1" dirty="0"/>
              <a:t>Use proper HTTP status codes to report successes and failures. </a:t>
            </a:r>
            <a:r>
              <a:rPr lang="en-US" dirty="0"/>
              <a:t>Return only 200-range status codes when an API call is truly successful. Return 500-range status codes when things have failed. Use a 202 status code for unknown or partial successes and a 206 for partially completed successes in more complex cases.</a:t>
            </a:r>
            <a:br>
              <a:rPr lang="en-US" dirty="0"/>
            </a:br>
            <a:r>
              <a:rPr lang="en-US" dirty="0"/>
              <a:t> </a:t>
            </a:r>
          </a:p>
          <a:p>
            <a:pPr marL="388620" indent="-228600">
              <a:lnSpc>
                <a:spcPct val="90000"/>
              </a:lnSpc>
              <a:spcAft>
                <a:spcPts val="600"/>
              </a:spcAft>
              <a:buClr>
                <a:schemeClr val="accent1">
                  <a:lumMod val="75000"/>
                </a:schemeClr>
              </a:buClr>
              <a:buSzPct val="85000"/>
              <a:buFont typeface="+mj-lt"/>
              <a:buAutoNum type="arabicPeriod" startAt="5"/>
            </a:pPr>
            <a:r>
              <a:rPr lang="en-US" dirty="0"/>
              <a:t>Leverage HTTP to maximize efficiency. Lean on HTTP mechanisms to identify ways to keep the communication chatter between client and server to a minimum. As an example, use PATCH for partial updates and don’t return an entire object if only a single field has been updated.</a:t>
            </a:r>
            <a:br>
              <a:rPr lang="en-US" dirty="0"/>
            </a:br>
            <a:br>
              <a:rPr lang="en-US" dirty="0"/>
            </a:br>
            <a:r>
              <a:rPr lang="en-US" dirty="0"/>
              <a:t>Also, implement conditional GET availability to help consumers determine if a resource has been updated since the last time they fetched it. Look to leverage the HEAD method as an economical alternative to GET for scenarios wherein the user just needs to know if resource exists. Also, provide optional filters so that GET reduces the size of the output and server processing time, if possible.</a:t>
            </a:r>
            <a:br>
              <a:rPr lang="en-US" dirty="0"/>
            </a:br>
            <a:r>
              <a:rPr lang="en-US" dirty="0"/>
              <a:t> </a:t>
            </a:r>
          </a:p>
          <a:p>
            <a:pPr marL="388620" indent="-228600">
              <a:lnSpc>
                <a:spcPct val="90000"/>
              </a:lnSpc>
              <a:spcAft>
                <a:spcPts val="600"/>
              </a:spcAft>
              <a:buClr>
                <a:schemeClr val="accent1">
                  <a:lumMod val="75000"/>
                </a:schemeClr>
              </a:buClr>
              <a:buSzPct val="85000"/>
              <a:buFont typeface="+mj-lt"/>
              <a:buAutoNum type="arabicPeriod" startAt="5"/>
            </a:pPr>
            <a:r>
              <a:rPr lang="en-US" dirty="0"/>
              <a:t>Have your APIs properly documented and provide sample responses for all endpoints. We’ll end with one that seems like a no-brainer, and yet far too often API consumers are left to guess or trial and error how to best understand an API due to an absence of proper documentation. </a:t>
            </a:r>
          </a:p>
          <a:p>
            <a:pPr marL="160020">
              <a:lnSpc>
                <a:spcPct val="90000"/>
              </a:lnSpc>
              <a:spcAft>
                <a:spcPts val="600"/>
              </a:spcAft>
              <a:buClr>
                <a:schemeClr val="accent1">
                  <a:lumMod val="75000"/>
                </a:schemeClr>
              </a:buClr>
              <a:buSzPct val="85000"/>
            </a:pPr>
            <a:br>
              <a:rPr lang="en-US" sz="800" dirty="0"/>
            </a:br>
            <a:endParaRPr lang="en-US" sz="800" dirty="0"/>
          </a:p>
        </p:txBody>
      </p:sp>
      <p:sp>
        <p:nvSpPr>
          <p:cNvPr id="96" name="Oval 95">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8" name="Oval 97">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3439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8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5" name="Oval 88">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6" name="Oval 9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F3D49ACD-8E15-7E49-B03E-EADF6BE4CE36}"/>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what is good api design? </a:t>
            </a:r>
          </a:p>
        </p:txBody>
      </p:sp>
      <p:sp>
        <p:nvSpPr>
          <p:cNvPr id="93" name="Rectangle 9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7" name="Content Placeholder 6">
            <a:extLst>
              <a:ext uri="{FF2B5EF4-FFF2-40B4-BE49-F238E27FC236}">
                <a16:creationId xmlns:a16="http://schemas.microsoft.com/office/drawing/2014/main" id="{B5E6F25F-8B1C-AE3A-B016-3F2E845ED740}"/>
              </a:ext>
            </a:extLst>
          </p:cNvPr>
          <p:cNvGraphicFramePr>
            <a:graphicFrameLocks noGrp="1"/>
          </p:cNvGraphicFramePr>
          <p:nvPr>
            <p:ph idx="1"/>
            <p:extLst>
              <p:ext uri="{D42A27DB-BD31-4B8C-83A1-F6EECF244321}">
                <p14:modId xmlns:p14="http://schemas.microsoft.com/office/powerpoint/2010/main" val="584278236"/>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4316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9ACD-8E15-7E49-B03E-EADF6BE4CE36}"/>
              </a:ext>
            </a:extLst>
          </p:cNvPr>
          <p:cNvSpPr>
            <a:spLocks noGrp="1"/>
          </p:cNvSpPr>
          <p:nvPr>
            <p:ph type="title"/>
          </p:nvPr>
        </p:nvSpPr>
        <p:spPr>
          <a:xfrm>
            <a:off x="1069848" y="798394"/>
            <a:ext cx="4730451" cy="1637730"/>
          </a:xfrm>
        </p:spPr>
        <p:txBody>
          <a:bodyPr>
            <a:normAutofit/>
          </a:bodyPr>
          <a:lstStyle/>
          <a:p>
            <a:r>
              <a:rPr lang="en-US" sz="4400" dirty="0"/>
              <a:t>what about API Architecture? </a:t>
            </a:r>
          </a:p>
        </p:txBody>
      </p:sp>
      <p:sp>
        <p:nvSpPr>
          <p:cNvPr id="7" name="Content Placeholder 6">
            <a:extLst>
              <a:ext uri="{FF2B5EF4-FFF2-40B4-BE49-F238E27FC236}">
                <a16:creationId xmlns:a16="http://schemas.microsoft.com/office/drawing/2014/main" id="{B36D9CF5-7C7B-0A4A-A1A0-87E62D86122E}"/>
              </a:ext>
            </a:extLst>
          </p:cNvPr>
          <p:cNvSpPr>
            <a:spLocks noGrp="1"/>
          </p:cNvSpPr>
          <p:nvPr>
            <p:ph idx="1"/>
          </p:nvPr>
        </p:nvSpPr>
        <p:spPr>
          <a:xfrm>
            <a:off x="1069848" y="2578608"/>
            <a:ext cx="4730451" cy="3593592"/>
          </a:xfrm>
        </p:spPr>
        <p:txBody>
          <a:bodyPr>
            <a:normAutofit/>
          </a:bodyPr>
          <a:lstStyle/>
          <a:p>
            <a:r>
              <a:rPr lang="en-US" sz="1800" dirty="0"/>
              <a:t>An API’s architecture consists of the rules that guide what information an API can share with clients and how it shares the data. REST and SOAP are the most popular API architectures/architecture-dependent protocols in use today — let’s unpack each of these in more detail.</a:t>
            </a:r>
          </a:p>
        </p:txBody>
      </p:sp>
      <p:pic>
        <p:nvPicPr>
          <p:cNvPr id="83" name="Picture 82" descr="Cubes connected with a red line">
            <a:extLst>
              <a:ext uri="{FF2B5EF4-FFF2-40B4-BE49-F238E27FC236}">
                <a16:creationId xmlns:a16="http://schemas.microsoft.com/office/drawing/2014/main" id="{AF39F759-9EBF-5A80-C8BF-1245B8FB8367}"/>
              </a:ext>
            </a:extLst>
          </p:cNvPr>
          <p:cNvPicPr>
            <a:picLocks noChangeAspect="1"/>
          </p:cNvPicPr>
          <p:nvPr/>
        </p:nvPicPr>
        <p:blipFill rotWithShape="1">
          <a:blip r:embed="rId2"/>
          <a:srcRect l="20706" r="8795"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96" name="Freeform: Shape 95">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908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120DA0-6F5B-B94C-A9E1-10C764A135A4}"/>
              </a:ext>
            </a:extLst>
          </p:cNvPr>
          <p:cNvSpPr>
            <a:spLocks noGrp="1"/>
          </p:cNvSpPr>
          <p:nvPr>
            <p:ph type="title"/>
          </p:nvPr>
        </p:nvSpPr>
        <p:spPr>
          <a:xfrm>
            <a:off x="1069848" y="484632"/>
            <a:ext cx="10058400" cy="1609344"/>
          </a:xfrm>
        </p:spPr>
        <p:txBody>
          <a:bodyPr>
            <a:normAutofit/>
          </a:bodyPr>
          <a:lstStyle/>
          <a:p>
            <a:r>
              <a:rPr lang="en-US"/>
              <a:t>REST Apis</a:t>
            </a:r>
          </a:p>
        </p:txBody>
      </p:sp>
      <p:pic>
        <p:nvPicPr>
          <p:cNvPr id="1026" name="Picture 2" descr="REST API Definition: What is a REST API (RESTful API)?">
            <a:extLst>
              <a:ext uri="{FF2B5EF4-FFF2-40B4-BE49-F238E27FC236}">
                <a16:creationId xmlns:a16="http://schemas.microsoft.com/office/drawing/2014/main" id="{00A2609D-BEA9-6A4A-AFC7-A0035B26D9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700" b="8"/>
          <a:stretch/>
        </p:blipFill>
        <p:spPr bwMode="auto">
          <a:xfrm>
            <a:off x="1007196" y="2265037"/>
            <a:ext cx="5088800" cy="39071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69DF9B8-4066-9040-9E0D-9B3475388647}"/>
              </a:ext>
            </a:extLst>
          </p:cNvPr>
          <p:cNvSpPr>
            <a:spLocks noGrp="1"/>
          </p:cNvSpPr>
          <p:nvPr>
            <p:ph idx="1"/>
          </p:nvPr>
        </p:nvSpPr>
        <p:spPr>
          <a:xfrm>
            <a:off x="6496216" y="2320412"/>
            <a:ext cx="4632031" cy="3851787"/>
          </a:xfrm>
        </p:spPr>
        <p:txBody>
          <a:bodyPr anchor="ctr">
            <a:normAutofit/>
          </a:bodyPr>
          <a:lstStyle/>
          <a:p>
            <a:r>
              <a:rPr lang="en-US" sz="1300" dirty="0"/>
              <a:t>A </a:t>
            </a:r>
            <a:r>
              <a:rPr lang="en-US" sz="1300" b="1" dirty="0"/>
              <a:t>REST API </a:t>
            </a:r>
            <a:r>
              <a:rPr lang="en-US" sz="1300" dirty="0"/>
              <a:t>(also known as RESTful API) is an application programming interface (API or web API) that conforms to the constraints of </a:t>
            </a:r>
            <a:r>
              <a:rPr lang="en-US" sz="1300" b="1" dirty="0"/>
              <a:t>REST architectural style </a:t>
            </a:r>
            <a:r>
              <a:rPr lang="en-US" sz="1300" dirty="0"/>
              <a:t>and allows for interaction with RESTful web services. REST stands for representational state transfer and was created by computer scientist Roy Fielding.</a:t>
            </a:r>
          </a:p>
          <a:p>
            <a:pPr lvl="1"/>
            <a:r>
              <a:rPr lang="en-US" sz="1300" dirty="0"/>
              <a:t>REST is a set of </a:t>
            </a:r>
            <a:r>
              <a:rPr lang="en-US" sz="1300" b="1" i="1" dirty="0"/>
              <a:t>architectural constraints</a:t>
            </a:r>
            <a:r>
              <a:rPr lang="en-US" sz="1300" dirty="0"/>
              <a:t>, </a:t>
            </a:r>
            <a:r>
              <a:rPr lang="en-US" sz="1300" dirty="0">
                <a:solidFill>
                  <a:srgbClr val="FF0000"/>
                </a:solidFill>
              </a:rPr>
              <a:t>not a protocol or a standard</a:t>
            </a:r>
            <a:r>
              <a:rPr lang="en-US" sz="1300" dirty="0"/>
              <a:t>. API developers can implement REST in a variety of ways.</a:t>
            </a:r>
          </a:p>
          <a:p>
            <a:pPr lvl="1"/>
            <a:r>
              <a:rPr lang="en-US" sz="1300" dirty="0"/>
              <a:t>When a client request is made via a RESTful API, it transfers a </a:t>
            </a:r>
            <a:r>
              <a:rPr lang="en-US" sz="1300" i="1" dirty="0"/>
              <a:t>representation</a:t>
            </a:r>
            <a:r>
              <a:rPr lang="en-US" sz="1300" dirty="0"/>
              <a:t> of the state of the resource to the requester or endpoint. This information, or representation, is delivered in one of several formats via HTTP: JSON (</a:t>
            </a:r>
            <a:r>
              <a:rPr lang="en-US" sz="1300" dirty="0" err="1"/>
              <a:t>Javascript</a:t>
            </a:r>
            <a:r>
              <a:rPr lang="en-US" sz="1300" dirty="0"/>
              <a:t> Object Notation), HTML, XLT, Python, PHP, or plain text. JSON is the most generally popular file format to use because, despite its name, it’s language-agnostic, as well as readable by both humans and machines. </a:t>
            </a:r>
          </a:p>
        </p:txBody>
      </p:sp>
      <p:sp>
        <p:nvSpPr>
          <p:cNvPr id="79" name="Oval 7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3819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Designing REST API's the right way - Digital Solutions, IT Services &amp;  Consulting - Payoda">
            <a:extLst>
              <a:ext uri="{FF2B5EF4-FFF2-40B4-BE49-F238E27FC236}">
                <a16:creationId xmlns:a16="http://schemas.microsoft.com/office/drawing/2014/main" id="{5DE2045F-427C-344F-ABDC-A4F661331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53" r="16083" b="-1"/>
          <a:stretch/>
        </p:blipFill>
        <p:spPr bwMode="auto">
          <a:xfrm>
            <a:off x="1103589" y="1647498"/>
            <a:ext cx="3019822" cy="3397468"/>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69DF9B8-4066-9040-9E0D-9B3475388647}"/>
              </a:ext>
            </a:extLst>
          </p:cNvPr>
          <p:cNvSpPr>
            <a:spLocks noGrp="1"/>
          </p:cNvSpPr>
          <p:nvPr>
            <p:ph idx="1"/>
          </p:nvPr>
        </p:nvSpPr>
        <p:spPr>
          <a:xfrm>
            <a:off x="5859484" y="303487"/>
            <a:ext cx="5975164" cy="6085489"/>
          </a:xfrm>
        </p:spPr>
        <p:txBody>
          <a:bodyPr>
            <a:noAutofit/>
          </a:bodyPr>
          <a:lstStyle/>
          <a:p>
            <a:pPr marL="0" indent="0">
              <a:buNone/>
            </a:pPr>
            <a:r>
              <a:rPr lang="en-US" sz="1400" dirty="0"/>
              <a:t>In order for an API to be considered RESTful, it has to conform to these criteria:</a:t>
            </a:r>
          </a:p>
          <a:p>
            <a:r>
              <a:rPr lang="en-US" sz="1400" dirty="0"/>
              <a:t>A client-server architecture made up of clients, servers, and resources, with requests managed through HTTP.</a:t>
            </a:r>
          </a:p>
          <a:p>
            <a:r>
              <a:rPr lang="en-US" sz="1400" b="1" dirty="0"/>
              <a:t>Stateless</a:t>
            </a:r>
            <a:r>
              <a:rPr lang="en-US" sz="1400" dirty="0"/>
              <a:t> client-server communication, meaning no client information is stored between get requests and each request is separate and unconnected. </a:t>
            </a:r>
            <a:r>
              <a:rPr lang="en-US" sz="1400" b="1" dirty="0"/>
              <a:t>A RESTful web service should not keep a client state on the server</a:t>
            </a:r>
            <a:r>
              <a:rPr lang="en-US" sz="1400" dirty="0"/>
              <a:t>.</a:t>
            </a:r>
          </a:p>
          <a:p>
            <a:r>
              <a:rPr lang="en-US" sz="1400" dirty="0"/>
              <a:t>Cacheable data that streamlines client-server interactions.</a:t>
            </a:r>
          </a:p>
          <a:p>
            <a:pPr lvl="1"/>
            <a:r>
              <a:rPr lang="en-US" sz="1400" dirty="0"/>
              <a:t>A </a:t>
            </a:r>
            <a:r>
              <a:rPr lang="en-US" sz="1400" b="1" dirty="0"/>
              <a:t>cacheable response </a:t>
            </a:r>
            <a:r>
              <a:rPr lang="en-US" sz="1400" dirty="0"/>
              <a:t>is an HTTP response that can be cached; it is stored to be retrieved and used later.</a:t>
            </a:r>
          </a:p>
          <a:p>
            <a:r>
              <a:rPr lang="en-US" sz="1400" dirty="0"/>
              <a:t>A uniform interface between components so that information is transferred in a standard form. This requires that:</a:t>
            </a:r>
          </a:p>
          <a:p>
            <a:pPr lvl="1"/>
            <a:r>
              <a:rPr lang="en-US" sz="1400" dirty="0"/>
              <a:t>Resources requested are identifiable and separate from the representations sent to the client.</a:t>
            </a:r>
          </a:p>
          <a:p>
            <a:pPr lvl="1"/>
            <a:r>
              <a:rPr lang="en-US" sz="1400" dirty="0"/>
              <a:t>Resources can be manipulated by the client via the representation they receive because the representation contains enough information to do so.</a:t>
            </a:r>
          </a:p>
          <a:p>
            <a:pPr lvl="1"/>
            <a:r>
              <a:rPr lang="en-US" sz="1400" dirty="0"/>
              <a:t>Self-descriptive messages returned to the client have enough information to describe how the client should process it.</a:t>
            </a:r>
          </a:p>
          <a:p>
            <a:r>
              <a:rPr lang="en-US" sz="1400" dirty="0"/>
              <a:t>A layered system that organizes each type of server (those responsible for security, load-balancing, etc.) involved the retrieval of requested information into hierarchies, invisible to the client.</a:t>
            </a:r>
          </a:p>
          <a:p>
            <a:r>
              <a:rPr lang="en-US" sz="1400" dirty="0"/>
              <a:t>Code on demand. Most of the time, a server will send back static representations of resources in the form of XML or JSON. However, when necessary, servers can send executable code to the client.</a:t>
            </a:r>
          </a:p>
          <a:p>
            <a:endParaRPr lang="en-US" sz="1400" dirty="0"/>
          </a:p>
        </p:txBody>
      </p:sp>
    </p:spTree>
    <p:extLst>
      <p:ext uri="{BB962C8B-B14F-4D97-AF65-F5344CB8AC3E}">
        <p14:creationId xmlns:p14="http://schemas.microsoft.com/office/powerpoint/2010/main" val="8264408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Title 1">
            <a:extLst>
              <a:ext uri="{FF2B5EF4-FFF2-40B4-BE49-F238E27FC236}">
                <a16:creationId xmlns:a16="http://schemas.microsoft.com/office/drawing/2014/main" id="{3B7C0774-8F7A-4142-8D85-74CDBB4712C4}"/>
              </a:ext>
            </a:extLst>
          </p:cNvPr>
          <p:cNvSpPr txBox="1">
            <a:spLocks/>
          </p:cNvSpPr>
          <p:nvPr/>
        </p:nvSpPr>
        <p:spPr>
          <a:xfrm>
            <a:off x="643468" y="643466"/>
            <a:ext cx="3686312" cy="5528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r">
              <a:spcAft>
                <a:spcPts val="600"/>
              </a:spcAft>
            </a:pPr>
            <a:r>
              <a:rPr lang="en-US" sz="4800" dirty="0">
                <a:solidFill>
                  <a:srgbClr val="FFFFFF"/>
                </a:solidFill>
              </a:rPr>
              <a:t>rest api best practices</a:t>
            </a:r>
          </a:p>
        </p:txBody>
      </p:sp>
      <p:sp>
        <p:nvSpPr>
          <p:cNvPr id="13" name="TextBox 12">
            <a:extLst>
              <a:ext uri="{FF2B5EF4-FFF2-40B4-BE49-F238E27FC236}">
                <a16:creationId xmlns:a16="http://schemas.microsoft.com/office/drawing/2014/main" id="{7ADD77EE-36C9-AE48-A90A-4F376545E70D}"/>
              </a:ext>
            </a:extLst>
          </p:cNvPr>
          <p:cNvSpPr txBox="1"/>
          <p:nvPr/>
        </p:nvSpPr>
        <p:spPr>
          <a:xfrm>
            <a:off x="5017239" y="657249"/>
            <a:ext cx="6074467" cy="5572432"/>
          </a:xfrm>
          <a:prstGeom prst="rect">
            <a:avLst/>
          </a:prstGeom>
        </p:spPr>
        <p:txBody>
          <a:bodyPr vert="horz" lIns="91440" tIns="45720" rIns="91440" bIns="45720" rtlCol="0" anchor="ctr">
            <a:noAutofit/>
          </a:bodyPr>
          <a:lstStyle/>
          <a:p>
            <a:pPr marL="502920" indent="-342900">
              <a:lnSpc>
                <a:spcPct val="90000"/>
              </a:lnSpc>
              <a:spcAft>
                <a:spcPts val="600"/>
              </a:spcAft>
              <a:buClr>
                <a:schemeClr val="accent1">
                  <a:lumMod val="75000"/>
                </a:schemeClr>
              </a:buClr>
              <a:buSzPct val="85000"/>
              <a:buFont typeface="+mj-lt"/>
              <a:buAutoNum type="arabicPeriod"/>
            </a:pPr>
            <a:r>
              <a:rPr lang="en-US" sz="1300" dirty="0"/>
              <a:t>Use JSON as the format for sending and receiving data. In the past, accepting and responding to API requests were done mostly in XML and even HTML. But these days, JSON has largely become the de-facto format for sending and receiving API data. With XML, for example, it's often a bit of a hassle to decode and encode data, so it isn’t widely supported by frameworks anymore.</a:t>
            </a:r>
          </a:p>
          <a:p>
            <a:pPr marL="845820" lvl="1" indent="-228600">
              <a:lnSpc>
                <a:spcPct val="90000"/>
              </a:lnSpc>
              <a:spcAft>
                <a:spcPts val="600"/>
              </a:spcAft>
              <a:buClr>
                <a:schemeClr val="accent1">
                  <a:lumMod val="75000"/>
                </a:schemeClr>
              </a:buClr>
              <a:buSzPct val="85000"/>
              <a:buFont typeface="Arial" panose="020B0604020202020204" pitchFamily="34" charset="0"/>
              <a:buChar char="•"/>
            </a:pPr>
            <a:r>
              <a:rPr lang="en-US" sz="1300" dirty="0"/>
              <a:t>XML (Extensible Markup Language) is a markup language similar to HTML, but without predefined tags to use. Instead, you define your own tags designed specifically for your needs. This is a powerful way to store data in a format that can be stored, searched, and shared.</a:t>
            </a:r>
          </a:p>
          <a:p>
            <a:pPr marL="388620" indent="-228600">
              <a:lnSpc>
                <a:spcPct val="90000"/>
              </a:lnSpc>
              <a:spcAft>
                <a:spcPts val="600"/>
              </a:spcAft>
              <a:buClr>
                <a:schemeClr val="accent1">
                  <a:lumMod val="75000"/>
                </a:schemeClr>
              </a:buClr>
              <a:buSzPct val="85000"/>
              <a:buFont typeface="+mj-lt"/>
              <a:buAutoNum type="arabicPeriod"/>
            </a:pPr>
            <a:r>
              <a:rPr lang="en-US" sz="1300" dirty="0"/>
              <a:t>Use nouns instead of verbs in endpoints. The endpoints should use nouns, signifying what each of them does. This is because HTTP methods such as GET, POST, PUT, PATCH, and DELETE are already in verb form for performing basic </a:t>
            </a:r>
            <a:r>
              <a:rPr lang="en-US" sz="1300" b="1" dirty="0"/>
              <a:t>CRUD (Create, Read, Update, Delete) </a:t>
            </a:r>
            <a:r>
              <a:rPr lang="en-US" sz="1300" dirty="0"/>
              <a:t>operations. </a:t>
            </a:r>
            <a:br>
              <a:rPr lang="en-US" sz="1300" dirty="0"/>
            </a:br>
            <a:r>
              <a:rPr lang="en-US" sz="1300" dirty="0"/>
              <a:t>For example, an endpoint should not look like this:</a:t>
            </a:r>
            <a:br>
              <a:rPr lang="en-US" sz="1300" dirty="0"/>
            </a:br>
            <a:r>
              <a:rPr lang="en-US" sz="1300" dirty="0"/>
              <a:t>	</a:t>
            </a:r>
            <a:r>
              <a:rPr lang="en-US" sz="1300" i="1" dirty="0"/>
              <a:t>https://</a:t>
            </a:r>
            <a:r>
              <a:rPr lang="en-US" sz="1300" i="1" dirty="0" err="1"/>
              <a:t>mysite.com</a:t>
            </a:r>
            <a:r>
              <a:rPr lang="en-US" sz="1300" i="1" dirty="0"/>
              <a:t>/</a:t>
            </a:r>
            <a:r>
              <a:rPr lang="en-US" sz="1300" i="1" dirty="0" err="1"/>
              <a:t>getPosts</a:t>
            </a:r>
            <a:r>
              <a:rPr lang="en-US" sz="1300" i="1" dirty="0"/>
              <a:t> </a:t>
            </a:r>
            <a:br>
              <a:rPr lang="en-US" sz="1300" dirty="0"/>
            </a:br>
            <a:r>
              <a:rPr lang="en-US" sz="1300" dirty="0"/>
              <a:t>	or </a:t>
            </a:r>
            <a:br>
              <a:rPr lang="en-US" sz="1300" dirty="0"/>
            </a:br>
            <a:r>
              <a:rPr lang="en-US" sz="1300" dirty="0"/>
              <a:t>	</a:t>
            </a:r>
            <a:r>
              <a:rPr lang="en-US" sz="1300" i="1" dirty="0"/>
              <a:t>https://</a:t>
            </a:r>
            <a:r>
              <a:rPr lang="en-US" sz="1300" i="1" dirty="0" err="1"/>
              <a:t>mysite.com</a:t>
            </a:r>
            <a:r>
              <a:rPr lang="en-US" sz="1300" i="1" dirty="0"/>
              <a:t>/</a:t>
            </a:r>
            <a:r>
              <a:rPr lang="en-US" sz="1300" i="1" dirty="0" err="1"/>
              <a:t>createPost</a:t>
            </a:r>
            <a:br>
              <a:rPr lang="en-US" sz="1300" dirty="0"/>
            </a:br>
            <a:r>
              <a:rPr lang="en-US" sz="1300" dirty="0"/>
              <a:t>Instead, it should be something like this: </a:t>
            </a:r>
            <a:br>
              <a:rPr lang="en-US" sz="1300" dirty="0"/>
            </a:br>
            <a:r>
              <a:rPr lang="en-US" sz="1300" dirty="0"/>
              <a:t>	</a:t>
            </a:r>
            <a:r>
              <a:rPr lang="en-US" sz="1300" i="1" dirty="0"/>
              <a:t>https://</a:t>
            </a:r>
            <a:r>
              <a:rPr lang="en-US" sz="1300" i="1" dirty="0" err="1"/>
              <a:t>mysite.com</a:t>
            </a:r>
            <a:r>
              <a:rPr lang="en-US" sz="1300" i="1" dirty="0"/>
              <a:t>/posts</a:t>
            </a:r>
          </a:p>
          <a:p>
            <a:pPr marL="388620" indent="-228600">
              <a:lnSpc>
                <a:spcPct val="90000"/>
              </a:lnSpc>
              <a:spcAft>
                <a:spcPts val="600"/>
              </a:spcAft>
              <a:buClr>
                <a:schemeClr val="accent1">
                  <a:lumMod val="75000"/>
                </a:schemeClr>
              </a:buClr>
              <a:buSzPct val="85000"/>
              <a:buFont typeface="+mj-lt"/>
              <a:buAutoNum type="arabicPeriod"/>
            </a:pPr>
            <a:endParaRPr lang="en-US" sz="1200" dirty="0"/>
          </a:p>
        </p:txBody>
      </p:sp>
    </p:spTree>
    <p:extLst>
      <p:ext uri="{BB962C8B-B14F-4D97-AF65-F5344CB8AC3E}">
        <p14:creationId xmlns:p14="http://schemas.microsoft.com/office/powerpoint/2010/main" val="2417146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6088</TotalTime>
  <Words>2853</Words>
  <Application>Microsoft Macintosh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Rockwell</vt:lpstr>
      <vt:lpstr>Rockwell Condensed</vt:lpstr>
      <vt:lpstr>Rockwell Extra Bold</vt:lpstr>
      <vt:lpstr>Wingdings</vt:lpstr>
      <vt:lpstr>Wood Type</vt:lpstr>
      <vt:lpstr>API Design</vt:lpstr>
      <vt:lpstr>what Is api design, anyway? </vt:lpstr>
      <vt:lpstr>PowerPoint Presentation</vt:lpstr>
      <vt:lpstr>PowerPoint Presentation</vt:lpstr>
      <vt:lpstr>what is good api design? </vt:lpstr>
      <vt:lpstr>what about API Architecture? </vt:lpstr>
      <vt:lpstr>REST Apis</vt:lpstr>
      <vt:lpstr>PowerPoint Presentation</vt:lpstr>
      <vt:lpstr>PowerPoint Presentation</vt:lpstr>
      <vt:lpstr>PowerPoint Presentation</vt:lpstr>
      <vt:lpstr>soap Apis</vt:lpstr>
      <vt:lpstr>PowerPoint Presentation</vt:lpstr>
      <vt:lpstr>SMTP? </vt:lpstr>
      <vt:lpstr>how does smTp work?</vt:lpstr>
      <vt:lpstr>soap api example</vt:lpstr>
      <vt:lpstr>PowerPoint Presentation</vt:lpstr>
      <vt:lpstr>PowerPoint Presentation</vt:lpstr>
      <vt:lpstr>PowerPoint Presentation</vt:lpstr>
      <vt:lpstr>PowerPoint Presentation</vt:lpstr>
      <vt:lpstr>in-class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Design</dc:title>
  <dc:creator>Microsoft Office User</dc:creator>
  <cp:lastModifiedBy>Microsoft Office User</cp:lastModifiedBy>
  <cp:revision>18</cp:revision>
  <dcterms:created xsi:type="dcterms:W3CDTF">2022-03-23T00:25:28Z</dcterms:created>
  <dcterms:modified xsi:type="dcterms:W3CDTF">2022-10-18T14:57:16Z</dcterms:modified>
</cp:coreProperties>
</file>