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3" r:id="rId6"/>
    <p:sldId id="264" r:id="rId7"/>
    <p:sldId id="265" r:id="rId8"/>
    <p:sldId id="266" r:id="rId9"/>
    <p:sldId id="267" r:id="rId10"/>
    <p:sldId id="262" r:id="rId11"/>
    <p:sldId id="269" r:id="rId12"/>
    <p:sldId id="268" r:id="rId13"/>
    <p:sldId id="270" r:id="rId14"/>
    <p:sldId id="276" r:id="rId15"/>
    <p:sldId id="271" r:id="rId16"/>
    <p:sldId id="279" r:id="rId17"/>
    <p:sldId id="280" r:id="rId18"/>
    <p:sldId id="272" r:id="rId19"/>
    <p:sldId id="281" r:id="rId20"/>
    <p:sldId id="274" r:id="rId21"/>
    <p:sldId id="282" r:id="rId22"/>
    <p:sldId id="283" r:id="rId23"/>
    <p:sldId id="284" r:id="rId24"/>
    <p:sldId id="285"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4"/>
    <p:restoredTop sz="96327"/>
  </p:normalViewPr>
  <p:slideViewPr>
    <p:cSldViewPr snapToGrid="0" snapToObjects="1">
      <p:cViewPr>
        <p:scale>
          <a:sx n="93" d="100"/>
          <a:sy n="93" d="100"/>
        </p:scale>
        <p:origin x="168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4/6/22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4/6/22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4/6/22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4/6/22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4/6/22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4/6/22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4/6/22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4/6/22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4/6/22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4/6/22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4/6/22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4/6/22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13099EC8-44F2-AE57-4551-980FADB4C03D}"/>
              </a:ext>
            </a:extLst>
          </p:cNvPr>
          <p:cNvPicPr>
            <a:picLocks noChangeAspect="1"/>
          </p:cNvPicPr>
          <p:nvPr/>
        </p:nvPicPr>
        <p:blipFill rotWithShape="1">
          <a:blip r:embed="rId3"/>
          <a:srcRect t="1032" r="-1" b="14696"/>
          <a:stretch/>
        </p:blipFill>
        <p:spPr>
          <a:xfrm>
            <a:off x="20" y="227"/>
            <a:ext cx="12191675" cy="6858000"/>
          </a:xfrm>
          <a:prstGeom prst="rect">
            <a:avLst/>
          </a:prstGeom>
        </p:spPr>
      </p:pic>
      <p:pic>
        <p:nvPicPr>
          <p:cNvPr id="9" name="Picture 8">
            <a:extLst>
              <a:ext uri="{FF2B5EF4-FFF2-40B4-BE49-F238E27FC236}">
                <a16:creationId xmlns:a16="http://schemas.microsoft.com/office/drawing/2014/main" id="{97E95E2F-46AB-4CC1-B3EC-E895B83649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48DAB23-6C4D-4138-8D67-DC09574BC8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27F7FCF9-9DC8-4809-ABA1-9E838A2C2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DABCB5-7B43-4F1E-A92D-40B7FC42C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68540E-7885-4861-BD0F-31569004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589120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41C04-7991-4A4A-96E9-5BD235C96AB8}"/>
              </a:ext>
            </a:extLst>
          </p:cNvPr>
          <p:cNvSpPr>
            <a:spLocks noGrp="1"/>
          </p:cNvSpPr>
          <p:nvPr>
            <p:ph type="ctrTitle"/>
          </p:nvPr>
        </p:nvSpPr>
        <p:spPr>
          <a:xfrm>
            <a:off x="1964040" y="3428998"/>
            <a:ext cx="4128142" cy="2268559"/>
          </a:xfrm>
        </p:spPr>
        <p:txBody>
          <a:bodyPr>
            <a:normAutofit/>
          </a:bodyPr>
          <a:lstStyle/>
          <a:p>
            <a:r>
              <a:rPr lang="en-US" dirty="0"/>
              <a:t>API Security</a:t>
            </a:r>
          </a:p>
        </p:txBody>
      </p:sp>
      <p:sp>
        <p:nvSpPr>
          <p:cNvPr id="3" name="Subtitle 2">
            <a:extLst>
              <a:ext uri="{FF2B5EF4-FFF2-40B4-BE49-F238E27FC236}">
                <a16:creationId xmlns:a16="http://schemas.microsoft.com/office/drawing/2014/main" id="{F8485D39-15A6-9646-A9C2-44D805614B70}"/>
              </a:ext>
            </a:extLst>
          </p:cNvPr>
          <p:cNvSpPr>
            <a:spLocks noGrp="1"/>
          </p:cNvSpPr>
          <p:nvPr>
            <p:ph type="subTitle" idx="1"/>
          </p:nvPr>
        </p:nvSpPr>
        <p:spPr>
          <a:xfrm>
            <a:off x="2124907" y="2268786"/>
            <a:ext cx="3967275" cy="1160213"/>
          </a:xfrm>
        </p:spPr>
        <p:txBody>
          <a:bodyPr>
            <a:normAutofit/>
          </a:bodyPr>
          <a:lstStyle/>
          <a:p>
            <a:r>
              <a:rPr lang="en-US" dirty="0"/>
              <a:t>Intro to APIs – Class 11</a:t>
            </a:r>
          </a:p>
        </p:txBody>
      </p:sp>
      <p:sp>
        <p:nvSpPr>
          <p:cNvPr id="19" name="Rectangle 18">
            <a:extLst>
              <a:ext uri="{FF2B5EF4-FFF2-40B4-BE49-F238E27FC236}">
                <a16:creationId xmlns:a16="http://schemas.microsoft.com/office/drawing/2014/main" id="{803A8740-FDD5-4A54-851E-CEC119ED8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8742"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94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6AA2222-C585-8341-BF09-FF281014A11E}"/>
              </a:ext>
            </a:extLst>
          </p:cNvPr>
          <p:cNvSpPr>
            <a:spLocks noGrp="1"/>
          </p:cNvSpPr>
          <p:nvPr>
            <p:ph type="title"/>
          </p:nvPr>
        </p:nvSpPr>
        <p:spPr>
          <a:xfrm>
            <a:off x="7511896" y="672363"/>
            <a:ext cx="3565621" cy="1077229"/>
          </a:xfrm>
        </p:spPr>
        <p:txBody>
          <a:bodyPr>
            <a:normAutofit/>
          </a:bodyPr>
          <a:lstStyle/>
          <a:p>
            <a:pPr algn="l"/>
            <a:r>
              <a:rPr lang="en-US" dirty="0"/>
              <a:t>Data Scraping </a:t>
            </a:r>
          </a:p>
        </p:txBody>
      </p:sp>
      <p:sp>
        <p:nvSpPr>
          <p:cNvPr id="16" name="Content Placeholder 2">
            <a:extLst>
              <a:ext uri="{FF2B5EF4-FFF2-40B4-BE49-F238E27FC236}">
                <a16:creationId xmlns:a16="http://schemas.microsoft.com/office/drawing/2014/main" id="{C314F746-83AD-BE46-AFDD-74E9F49B31CD}"/>
              </a:ext>
            </a:extLst>
          </p:cNvPr>
          <p:cNvSpPr>
            <a:spLocks noGrp="1"/>
          </p:cNvSpPr>
          <p:nvPr>
            <p:ph idx="1"/>
          </p:nvPr>
        </p:nvSpPr>
        <p:spPr>
          <a:xfrm>
            <a:off x="1005401" y="1057942"/>
            <a:ext cx="4836826" cy="4416016"/>
          </a:xfrm>
        </p:spPr>
        <p:txBody>
          <a:bodyPr>
            <a:noAutofit/>
          </a:bodyPr>
          <a:lstStyle/>
          <a:p>
            <a:pPr marL="0" indent="0">
              <a:lnSpc>
                <a:spcPct val="110000"/>
              </a:lnSpc>
              <a:buNone/>
            </a:pPr>
            <a:endParaRPr lang="en-US" sz="1700" dirty="0"/>
          </a:p>
          <a:p>
            <a:pPr>
              <a:lnSpc>
                <a:spcPct val="110000"/>
              </a:lnSpc>
            </a:pPr>
            <a:r>
              <a:rPr lang="en-US" sz="1700" dirty="0"/>
              <a:t>The LinkedIn hack was technically a data scrape. </a:t>
            </a:r>
          </a:p>
          <a:p>
            <a:pPr lvl="1">
              <a:lnSpc>
                <a:spcPct val="110000"/>
              </a:lnSpc>
            </a:pPr>
            <a:r>
              <a:rPr lang="en-US" sz="1700" dirty="0"/>
              <a:t>In a </a:t>
            </a:r>
            <a:r>
              <a:rPr lang="en-US" sz="1700" b="1" dirty="0"/>
              <a:t>data scrape</a:t>
            </a:r>
            <a:r>
              <a:rPr lang="en-US" sz="1700" dirty="0"/>
              <a:t>, data is extracted from publicly available information—as all the information users have on their LinkedIn profile in this case. Data scrapes are not always nefarious in their intent. It can be used to extract and compile data in large numbers for a valuable purpose.</a:t>
            </a:r>
          </a:p>
          <a:p>
            <a:pPr lvl="2">
              <a:lnSpc>
                <a:spcPct val="110000"/>
              </a:lnSpc>
            </a:pPr>
            <a:r>
              <a:rPr lang="en-US" dirty="0"/>
              <a:t>This is unlike a </a:t>
            </a:r>
            <a:r>
              <a:rPr lang="en-US" b="1" dirty="0"/>
              <a:t>data breach</a:t>
            </a:r>
            <a:r>
              <a:rPr lang="en-US" dirty="0"/>
              <a:t>, which is an incident wherein information is stolen or taken from a system without the knowledge or authorization of the system's owner.</a:t>
            </a:r>
            <a:endParaRPr lang="en-US" sz="1500" dirty="0"/>
          </a:p>
          <a:p>
            <a:pPr>
              <a:lnSpc>
                <a:spcPct val="110000"/>
              </a:lnSpc>
            </a:pPr>
            <a:r>
              <a:rPr lang="en-US" sz="1700" dirty="0"/>
              <a:t>In theory, most of the data being compiled could be found by simply picking through individual social media profile pages one-by-one. Although of course it would take multiple lifetimes to gather as much data together, as the hackers are able to do.</a:t>
            </a:r>
          </a:p>
        </p:txBody>
      </p:sp>
      <p:pic>
        <p:nvPicPr>
          <p:cNvPr id="9218" name="Picture 2" descr="What is Web Scraping and What is it Used For? | ParseHub">
            <a:extLst>
              <a:ext uri="{FF2B5EF4-FFF2-40B4-BE49-F238E27FC236}">
                <a16:creationId xmlns:a16="http://schemas.microsoft.com/office/drawing/2014/main" id="{BF4AE6AD-8D46-B64B-9B9D-2CF4B69409C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590" t="17668" r="7102" b="9107"/>
          <a:stretch/>
        </p:blipFill>
        <p:spPr bwMode="auto">
          <a:xfrm>
            <a:off x="6273821" y="2289565"/>
            <a:ext cx="4818974" cy="2273434"/>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52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1" name="Rectangle 20">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5" name="Freeform: Shape 24">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29" name="Rectangle 2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Shape 30">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32">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E66B1-3095-504A-B889-387C431B372B}"/>
              </a:ext>
            </a:extLst>
          </p:cNvPr>
          <p:cNvSpPr>
            <a:spLocks noGrp="1"/>
          </p:cNvSpPr>
          <p:nvPr>
            <p:ph type="title"/>
          </p:nvPr>
        </p:nvSpPr>
        <p:spPr>
          <a:xfrm>
            <a:off x="2193167" y="2590984"/>
            <a:ext cx="7369642" cy="3608480"/>
          </a:xfrm>
        </p:spPr>
        <p:txBody>
          <a:bodyPr vert="horz" lIns="91440" tIns="45720" rIns="91440" bIns="45720" rtlCol="0" anchor="t">
            <a:normAutofit/>
          </a:bodyPr>
          <a:lstStyle/>
          <a:p>
            <a:pPr algn="l"/>
            <a:r>
              <a:rPr lang="en-US" sz="8000" dirty="0"/>
              <a:t>Types of API Attacks</a:t>
            </a:r>
          </a:p>
        </p:txBody>
      </p:sp>
    </p:spTree>
    <p:extLst>
      <p:ext uri="{BB962C8B-B14F-4D97-AF65-F5344CB8AC3E}">
        <p14:creationId xmlns:p14="http://schemas.microsoft.com/office/powerpoint/2010/main" val="425010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6AA2222-C585-8341-BF09-FF281014A11E}"/>
              </a:ext>
            </a:extLst>
          </p:cNvPr>
          <p:cNvSpPr>
            <a:spLocks noGrp="1"/>
          </p:cNvSpPr>
          <p:nvPr>
            <p:ph type="title"/>
          </p:nvPr>
        </p:nvSpPr>
        <p:spPr>
          <a:xfrm>
            <a:off x="7511896" y="495673"/>
            <a:ext cx="2913543" cy="694340"/>
          </a:xfrm>
        </p:spPr>
        <p:txBody>
          <a:bodyPr>
            <a:normAutofit/>
          </a:bodyPr>
          <a:lstStyle/>
          <a:p>
            <a:pPr algn="l"/>
            <a:r>
              <a:rPr lang="en-US" dirty="0"/>
              <a:t>DDoS Attack</a:t>
            </a:r>
          </a:p>
        </p:txBody>
      </p:sp>
      <p:sp>
        <p:nvSpPr>
          <p:cNvPr id="16" name="Content Placeholder 2">
            <a:extLst>
              <a:ext uri="{FF2B5EF4-FFF2-40B4-BE49-F238E27FC236}">
                <a16:creationId xmlns:a16="http://schemas.microsoft.com/office/drawing/2014/main" id="{C314F746-83AD-BE46-AFDD-74E9F49B31CD}"/>
              </a:ext>
            </a:extLst>
          </p:cNvPr>
          <p:cNvSpPr>
            <a:spLocks noGrp="1"/>
          </p:cNvSpPr>
          <p:nvPr>
            <p:ph idx="1"/>
          </p:nvPr>
        </p:nvSpPr>
        <p:spPr>
          <a:xfrm>
            <a:off x="1178993" y="1488410"/>
            <a:ext cx="5394962" cy="4416016"/>
          </a:xfrm>
        </p:spPr>
        <p:txBody>
          <a:bodyPr>
            <a:noAutofit/>
          </a:bodyPr>
          <a:lstStyle/>
          <a:p>
            <a:pPr marL="0" indent="0">
              <a:lnSpc>
                <a:spcPct val="110000"/>
              </a:lnSpc>
              <a:buNone/>
            </a:pPr>
            <a:endParaRPr lang="en-US" sz="1700" dirty="0"/>
          </a:p>
          <a:p>
            <a:pPr>
              <a:lnSpc>
                <a:spcPct val="110000"/>
              </a:lnSpc>
            </a:pPr>
            <a:r>
              <a:rPr lang="en-US" sz="1700" b="1" dirty="0"/>
              <a:t>DDoS</a:t>
            </a:r>
            <a:r>
              <a:rPr lang="en-US" sz="1700" dirty="0"/>
              <a:t>, short for </a:t>
            </a:r>
            <a:r>
              <a:rPr lang="en-US" sz="1700" b="1" dirty="0"/>
              <a:t>Distributed Denial-of-Service</a:t>
            </a:r>
            <a:r>
              <a:rPr lang="en-US" sz="1700" dirty="0"/>
              <a:t>, is a malicious attempt to disrupt the normal traffic of a targeted server, service or network by overwhelming the target or its surrounding infrastructure with a flood of Internet traffic.</a:t>
            </a:r>
          </a:p>
          <a:p>
            <a:pPr lvl="1">
              <a:lnSpc>
                <a:spcPct val="110000"/>
              </a:lnSpc>
            </a:pPr>
            <a:r>
              <a:rPr lang="en-US" sz="1500" dirty="0"/>
              <a:t>In a DDoS attack, an attacker tries to overwhelm an API with a lot of requests in a short amount of time. These requests often come from multiple sources.</a:t>
            </a:r>
          </a:p>
          <a:p>
            <a:pPr>
              <a:lnSpc>
                <a:spcPct val="110000"/>
              </a:lnSpc>
            </a:pPr>
            <a:r>
              <a:rPr lang="en-US" sz="1700" dirty="0"/>
              <a:t>To prevent a massive amount of API requests that can cause a DDoS attack or other misuse of the API service, one must find a way to apply a limit to the number of requests in a given time interval for each API endpoint and/or for each API.</a:t>
            </a:r>
          </a:p>
        </p:txBody>
      </p:sp>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7FDD5C0-F9A3-B246-9A00-CF089241BC83}"/>
              </a:ext>
            </a:extLst>
          </p:cNvPr>
          <p:cNvSpPr/>
          <p:nvPr/>
        </p:nvSpPr>
        <p:spPr>
          <a:xfrm>
            <a:off x="6640155" y="1804973"/>
            <a:ext cx="5147546" cy="345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4" name="Picture 4" descr="Application layer DDoS attack">
            <a:extLst>
              <a:ext uri="{FF2B5EF4-FFF2-40B4-BE49-F238E27FC236}">
                <a16:creationId xmlns:a16="http://schemas.microsoft.com/office/drawing/2014/main" id="{C59ABF7B-616C-C04E-85D9-CBD77F59D6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0686" y="2455103"/>
            <a:ext cx="4401048" cy="2154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03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6AA2222-C585-8341-BF09-FF281014A11E}"/>
              </a:ext>
            </a:extLst>
          </p:cNvPr>
          <p:cNvSpPr>
            <a:spLocks noGrp="1"/>
          </p:cNvSpPr>
          <p:nvPr>
            <p:ph type="title"/>
          </p:nvPr>
        </p:nvSpPr>
        <p:spPr>
          <a:xfrm>
            <a:off x="6969313" y="566282"/>
            <a:ext cx="4416221" cy="1077229"/>
          </a:xfrm>
        </p:spPr>
        <p:txBody>
          <a:bodyPr>
            <a:normAutofit/>
          </a:bodyPr>
          <a:lstStyle/>
          <a:p>
            <a:pPr algn="l"/>
            <a:r>
              <a:rPr lang="en-US" dirty="0"/>
              <a:t>SQL Injection Attack</a:t>
            </a:r>
          </a:p>
        </p:txBody>
      </p:sp>
      <p:sp>
        <p:nvSpPr>
          <p:cNvPr id="16" name="Content Placeholder 2">
            <a:extLst>
              <a:ext uri="{FF2B5EF4-FFF2-40B4-BE49-F238E27FC236}">
                <a16:creationId xmlns:a16="http://schemas.microsoft.com/office/drawing/2014/main" id="{C314F746-83AD-BE46-AFDD-74E9F49B31CD}"/>
              </a:ext>
            </a:extLst>
          </p:cNvPr>
          <p:cNvSpPr>
            <a:spLocks noGrp="1"/>
          </p:cNvSpPr>
          <p:nvPr>
            <p:ph idx="1"/>
          </p:nvPr>
        </p:nvSpPr>
        <p:spPr>
          <a:xfrm>
            <a:off x="1198956" y="1601821"/>
            <a:ext cx="5394962" cy="4416016"/>
          </a:xfrm>
        </p:spPr>
        <p:txBody>
          <a:bodyPr>
            <a:noAutofit/>
          </a:bodyPr>
          <a:lstStyle/>
          <a:p>
            <a:pPr>
              <a:lnSpc>
                <a:spcPct val="110000"/>
              </a:lnSpc>
            </a:pPr>
            <a:r>
              <a:rPr lang="en-US" sz="1700" dirty="0"/>
              <a:t>A </a:t>
            </a:r>
            <a:r>
              <a:rPr lang="en-US" sz="1700" b="1" dirty="0"/>
              <a:t>SQL Injection </a:t>
            </a:r>
            <a:r>
              <a:rPr lang="en-US" sz="1700" dirty="0"/>
              <a:t>attack</a:t>
            </a:r>
            <a:r>
              <a:rPr lang="en-US" sz="1700" b="1" dirty="0"/>
              <a:t> </a:t>
            </a:r>
            <a:r>
              <a:rPr lang="en-US" sz="1700" dirty="0"/>
              <a:t>consists of insertion or “injection” of a SQL query via the input data from the client to the application. A successful SQL injection exploit can read sensitive data from the database, modify database data (Insert/Update/Delete), execute administration operations on the database (such as shutdown the DBMS), and more.</a:t>
            </a:r>
          </a:p>
          <a:p>
            <a:pPr>
              <a:lnSpc>
                <a:spcPct val="110000"/>
              </a:lnSpc>
            </a:pPr>
            <a:r>
              <a:rPr lang="en-US" sz="1700" b="1" dirty="0">
                <a:solidFill>
                  <a:srgbClr val="FF0000"/>
                </a:solidFill>
              </a:rPr>
              <a:t>Avoid placing user-provided input directly into SQL statements</a:t>
            </a:r>
            <a:r>
              <a:rPr lang="en-US" sz="1700" dirty="0">
                <a:solidFill>
                  <a:srgbClr val="FF0000"/>
                </a:solidFill>
              </a:rPr>
              <a:t>. </a:t>
            </a:r>
            <a:r>
              <a:rPr lang="en-US" sz="1700" dirty="0"/>
              <a:t>You should always use </a:t>
            </a:r>
            <a:r>
              <a:rPr lang="en-US" sz="1700" b="1" dirty="0"/>
              <a:t>parameterized statements</a:t>
            </a:r>
            <a:r>
              <a:rPr lang="en-US" sz="1700" dirty="0"/>
              <a:t> where available, they are your number one protection against SQL injection.</a:t>
            </a:r>
            <a:endParaRPr lang="en-US" sz="1500" dirty="0"/>
          </a:p>
          <a:p>
            <a:pPr lvl="1">
              <a:lnSpc>
                <a:spcPct val="110000"/>
              </a:lnSpc>
            </a:pPr>
            <a:r>
              <a:rPr lang="en-US" sz="1500" dirty="0"/>
              <a:t>A </a:t>
            </a:r>
            <a:r>
              <a:rPr lang="en-US" sz="1500" b="1" dirty="0"/>
              <a:t>parameterized statement </a:t>
            </a:r>
            <a:r>
              <a:rPr lang="en-US" sz="1500" dirty="0"/>
              <a:t>(also known as a prepared statement) is a means of pre-compiling a SQL statement so that all you need to supply are the "parameters" (think "variables") that need to be inserted into the statement for it to be executed. It's commonly used as a means of preventing SQL injection attacks. (We’ve done this!)</a:t>
            </a:r>
          </a:p>
          <a:p>
            <a:pPr lvl="1">
              <a:lnSpc>
                <a:spcPct val="110000"/>
              </a:lnSpc>
            </a:pPr>
            <a:endParaRPr lang="en-US" sz="1500" dirty="0"/>
          </a:p>
        </p:txBody>
      </p:sp>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4" name="Picture 6" descr="Introduction to SQL Injections. SQL injection is an attack technique… | by  Charithra Kariyawasam | Medium">
            <a:extLst>
              <a:ext uri="{FF2B5EF4-FFF2-40B4-BE49-F238E27FC236}">
                <a16:creationId xmlns:a16="http://schemas.microsoft.com/office/drawing/2014/main" id="{71E09BD3-39E5-D149-A2AF-2762D09401C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443"/>
          <a:stretch/>
        </p:blipFill>
        <p:spPr bwMode="auto">
          <a:xfrm>
            <a:off x="6872288" y="2105202"/>
            <a:ext cx="5182554" cy="288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03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6AA2222-C585-8341-BF09-FF281014A11E}"/>
              </a:ext>
            </a:extLst>
          </p:cNvPr>
          <p:cNvSpPr>
            <a:spLocks noGrp="1"/>
          </p:cNvSpPr>
          <p:nvPr>
            <p:ph type="title"/>
          </p:nvPr>
        </p:nvSpPr>
        <p:spPr>
          <a:xfrm>
            <a:off x="2877513" y="408463"/>
            <a:ext cx="8000461" cy="1077229"/>
          </a:xfrm>
        </p:spPr>
        <p:txBody>
          <a:bodyPr>
            <a:normAutofit/>
          </a:bodyPr>
          <a:lstStyle/>
          <a:p>
            <a:pPr algn="l"/>
            <a:r>
              <a:rPr lang="en-US" dirty="0"/>
              <a:t>SQL Ingestion Attack Example</a:t>
            </a:r>
          </a:p>
        </p:txBody>
      </p:sp>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FormInput">
            <a:extLst>
              <a:ext uri="{FF2B5EF4-FFF2-40B4-BE49-F238E27FC236}">
                <a16:creationId xmlns:a16="http://schemas.microsoft.com/office/drawing/2014/main" id="{EF52E444-1097-364F-A6EF-2469C646B9E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28" b="11324"/>
          <a:stretch/>
        </p:blipFill>
        <p:spPr bwMode="auto">
          <a:xfrm>
            <a:off x="3028663" y="1956706"/>
            <a:ext cx="6108180" cy="6531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 text, application&#10;&#10;Description automatically generated">
            <a:extLst>
              <a:ext uri="{FF2B5EF4-FFF2-40B4-BE49-F238E27FC236}">
                <a16:creationId xmlns:a16="http://schemas.microsoft.com/office/drawing/2014/main" id="{562B4765-1881-B943-806C-7CE681149C21}"/>
              </a:ext>
            </a:extLst>
          </p:cNvPr>
          <p:cNvPicPr>
            <a:picLocks noChangeAspect="1"/>
          </p:cNvPicPr>
          <p:nvPr/>
        </p:nvPicPr>
        <p:blipFill rotWithShape="1">
          <a:blip r:embed="rId6"/>
          <a:srcRect l="734" r="12408"/>
          <a:stretch/>
        </p:blipFill>
        <p:spPr>
          <a:xfrm>
            <a:off x="3617648" y="3960901"/>
            <a:ext cx="4500563" cy="1041400"/>
          </a:xfrm>
          <a:prstGeom prst="rect">
            <a:avLst/>
          </a:prstGeom>
        </p:spPr>
      </p:pic>
    </p:spTree>
    <p:extLst>
      <p:ext uri="{BB962C8B-B14F-4D97-AF65-F5344CB8AC3E}">
        <p14:creationId xmlns:p14="http://schemas.microsoft.com/office/powerpoint/2010/main" val="227418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6AA2222-C585-8341-BF09-FF281014A11E}"/>
              </a:ext>
            </a:extLst>
          </p:cNvPr>
          <p:cNvSpPr>
            <a:spLocks noGrp="1"/>
          </p:cNvSpPr>
          <p:nvPr>
            <p:ph type="title"/>
          </p:nvPr>
        </p:nvSpPr>
        <p:spPr>
          <a:xfrm>
            <a:off x="6264165" y="647890"/>
            <a:ext cx="5394963" cy="1077229"/>
          </a:xfrm>
        </p:spPr>
        <p:txBody>
          <a:bodyPr>
            <a:normAutofit/>
          </a:bodyPr>
          <a:lstStyle/>
          <a:p>
            <a:pPr algn="l"/>
            <a:r>
              <a:rPr lang="en-US" dirty="0"/>
              <a:t>Man in the Middle Attack</a:t>
            </a:r>
          </a:p>
        </p:txBody>
      </p:sp>
      <p:sp>
        <p:nvSpPr>
          <p:cNvPr id="16" name="Content Placeholder 2">
            <a:extLst>
              <a:ext uri="{FF2B5EF4-FFF2-40B4-BE49-F238E27FC236}">
                <a16:creationId xmlns:a16="http://schemas.microsoft.com/office/drawing/2014/main" id="{C314F746-83AD-BE46-AFDD-74E9F49B31CD}"/>
              </a:ext>
            </a:extLst>
          </p:cNvPr>
          <p:cNvSpPr>
            <a:spLocks noGrp="1"/>
          </p:cNvSpPr>
          <p:nvPr>
            <p:ph idx="1"/>
          </p:nvPr>
        </p:nvSpPr>
        <p:spPr>
          <a:xfrm>
            <a:off x="984901" y="1109305"/>
            <a:ext cx="5394962" cy="5122252"/>
          </a:xfrm>
        </p:spPr>
        <p:txBody>
          <a:bodyPr>
            <a:noAutofit/>
          </a:bodyPr>
          <a:lstStyle/>
          <a:p>
            <a:r>
              <a:rPr lang="en-US" sz="1700" dirty="0"/>
              <a:t>A </a:t>
            </a:r>
            <a:r>
              <a:rPr lang="en-US" sz="1700" b="1" dirty="0"/>
              <a:t>Man in the Middle </a:t>
            </a:r>
            <a:r>
              <a:rPr lang="en-US" sz="1700" dirty="0"/>
              <a:t>attack is exactly what it sounds like; an attacker discreetly alters, relays, and intercepts data (messages, requests, and more) between two parties in order to obtain sensitive information.</a:t>
            </a:r>
          </a:p>
          <a:p>
            <a:r>
              <a:rPr lang="en-US" sz="1700" dirty="0"/>
              <a:t>In order to prevent this, </a:t>
            </a:r>
            <a:r>
              <a:rPr lang="en-US" sz="1700" b="1" dirty="0">
                <a:solidFill>
                  <a:srgbClr val="FF0000"/>
                </a:solidFill>
              </a:rPr>
              <a:t>use SSL</a:t>
            </a:r>
            <a:r>
              <a:rPr lang="en-US" sz="1700" dirty="0"/>
              <a:t>!</a:t>
            </a:r>
            <a:endParaRPr lang="en-US" sz="1500" dirty="0"/>
          </a:p>
          <a:p>
            <a:pPr lvl="1"/>
            <a:r>
              <a:rPr lang="en-US" sz="1500" dirty="0"/>
              <a:t>Remember, </a:t>
            </a:r>
            <a:r>
              <a:rPr lang="en-US" sz="1500" b="1" dirty="0"/>
              <a:t>SSL</a:t>
            </a:r>
            <a:r>
              <a:rPr lang="en-US" sz="1500" dirty="0"/>
              <a:t> stands for </a:t>
            </a:r>
            <a:r>
              <a:rPr lang="en-US" sz="1500" b="1" dirty="0"/>
              <a:t>Secure Sockets Layer </a:t>
            </a:r>
            <a:r>
              <a:rPr lang="en-US" sz="1500" dirty="0"/>
              <a:t>and it's the standard technology for keeping an internet connection secure and safeguarding any sensitive data that is being sent between two systems, preventing criminals from reading and modifying any information transferred, including potential personal details. </a:t>
            </a:r>
          </a:p>
          <a:p>
            <a:pPr lvl="2"/>
            <a:r>
              <a:rPr lang="en-US" sz="1300" dirty="0"/>
              <a:t>It does this by making sure that any data transferred between users and sites, or between two systems remain impossible to read. It uses encryption algorithms to scramble data in transit, preventing hackers from reading it as it is sent over the connection. This information could be anything sensitive or personal which can include credit card numbers and other financial information, names and addresses.</a:t>
            </a:r>
          </a:p>
          <a:p>
            <a:pPr lvl="1"/>
            <a:endParaRPr lang="en-US" sz="1500" dirty="0"/>
          </a:p>
        </p:txBody>
      </p:sp>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6" name="Picture 2" descr="SSL Certificates vs. Man-in-the-middle attacks | by Roman Munteanu | Medium">
            <a:extLst>
              <a:ext uri="{FF2B5EF4-FFF2-40B4-BE49-F238E27FC236}">
                <a16:creationId xmlns:a16="http://schemas.microsoft.com/office/drawing/2014/main" id="{E8FAFEFC-2163-E64E-B793-3BBF488C05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4494" y="2105202"/>
            <a:ext cx="4445000" cy="296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80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8AB886BE-2EE7-8147-A666-58BD5B946434}"/>
              </a:ext>
            </a:extLst>
          </p:cNvPr>
          <p:cNvSpPr>
            <a:spLocks noGrp="1"/>
          </p:cNvSpPr>
          <p:nvPr>
            <p:ph type="title"/>
          </p:nvPr>
        </p:nvSpPr>
        <p:spPr>
          <a:xfrm>
            <a:off x="8179008" y="455571"/>
            <a:ext cx="3447626" cy="1077229"/>
          </a:xfrm>
        </p:spPr>
        <p:txBody>
          <a:bodyPr>
            <a:normAutofit/>
          </a:bodyPr>
          <a:lstStyle/>
          <a:p>
            <a:pPr algn="l"/>
            <a:r>
              <a:rPr lang="en-US" dirty="0"/>
              <a:t>HTTPS</a:t>
            </a:r>
          </a:p>
        </p:txBody>
      </p:sp>
      <p:sp>
        <p:nvSpPr>
          <p:cNvPr id="20" name="Content Placeholder 2">
            <a:extLst>
              <a:ext uri="{FF2B5EF4-FFF2-40B4-BE49-F238E27FC236}">
                <a16:creationId xmlns:a16="http://schemas.microsoft.com/office/drawing/2014/main" id="{71F1AFDF-1E27-9A44-A61D-314CBDFB2743}"/>
              </a:ext>
            </a:extLst>
          </p:cNvPr>
          <p:cNvSpPr>
            <a:spLocks noGrp="1"/>
          </p:cNvSpPr>
          <p:nvPr>
            <p:ph idx="1"/>
          </p:nvPr>
        </p:nvSpPr>
        <p:spPr>
          <a:xfrm>
            <a:off x="1150620" y="209862"/>
            <a:ext cx="5230587" cy="6205928"/>
          </a:xfrm>
        </p:spPr>
        <p:txBody>
          <a:bodyPr>
            <a:noAutofit/>
          </a:bodyPr>
          <a:lstStyle/>
          <a:p>
            <a:r>
              <a:rPr lang="en-US" sz="1700" b="1" dirty="0"/>
              <a:t>Hypertext Transfer Protocol Secure (HTTPS) </a:t>
            </a:r>
            <a:r>
              <a:rPr lang="en-US" sz="1700" dirty="0"/>
              <a:t>is an extension of the Hypertext Transfer Protocol (HTTP). It is used for secure communication over a computer network, and is widely used on the Internet. In HTTPS, the communication protocol is encrypted using Transport Layer Security (TLS) or, formerly, Secure Sockets Layer (SSL).</a:t>
            </a:r>
          </a:p>
          <a:p>
            <a:pPr lvl="1"/>
            <a:r>
              <a:rPr lang="en-US" sz="1500" dirty="0"/>
              <a:t>Transport Layer Security (TLS) is the successor protocol to SSL. TLS is an improved version of SSL. It works in much the same way as the SSL, using encryption to protect the transfer of data and information. The two terms are often used interchangeably in the industry although SSL is still widely used.</a:t>
            </a:r>
          </a:p>
        </p:txBody>
      </p:sp>
      <p:sp>
        <p:nvSpPr>
          <p:cNvPr id="21" name="Rectangle 20">
            <a:extLst>
              <a:ext uri="{FF2B5EF4-FFF2-40B4-BE49-F238E27FC236}">
                <a16:creationId xmlns:a16="http://schemas.microsoft.com/office/drawing/2014/main" id="{D1A94144-D6D8-154C-88D8-5CD16D7D8217}"/>
              </a:ext>
            </a:extLst>
          </p:cNvPr>
          <p:cNvSpPr/>
          <p:nvPr/>
        </p:nvSpPr>
        <p:spPr>
          <a:xfrm>
            <a:off x="6545582" y="1852078"/>
            <a:ext cx="5551845" cy="3662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The Importance of Getting an SSL Certificate on Your Website">
            <a:extLst>
              <a:ext uri="{FF2B5EF4-FFF2-40B4-BE49-F238E27FC236}">
                <a16:creationId xmlns:a16="http://schemas.microsoft.com/office/drawing/2014/main" id="{59035D65-770D-7448-928E-FB1824BCD6B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69" t="13536" r="38" b="1038"/>
          <a:stretch/>
        </p:blipFill>
        <p:spPr bwMode="auto">
          <a:xfrm>
            <a:off x="6605542" y="2135027"/>
            <a:ext cx="5646418" cy="309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3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8AB886BE-2EE7-8147-A666-58BD5B946434}"/>
              </a:ext>
            </a:extLst>
          </p:cNvPr>
          <p:cNvSpPr>
            <a:spLocks noGrp="1"/>
          </p:cNvSpPr>
          <p:nvPr>
            <p:ph type="title"/>
          </p:nvPr>
        </p:nvSpPr>
        <p:spPr>
          <a:xfrm>
            <a:off x="8179008" y="455571"/>
            <a:ext cx="3447626" cy="1077229"/>
          </a:xfrm>
        </p:spPr>
        <p:txBody>
          <a:bodyPr>
            <a:normAutofit/>
          </a:bodyPr>
          <a:lstStyle/>
          <a:p>
            <a:pPr algn="l"/>
            <a:r>
              <a:rPr lang="en-US" dirty="0"/>
              <a:t>HTTPS</a:t>
            </a:r>
          </a:p>
        </p:txBody>
      </p:sp>
      <p:sp>
        <p:nvSpPr>
          <p:cNvPr id="20" name="Content Placeholder 2">
            <a:extLst>
              <a:ext uri="{FF2B5EF4-FFF2-40B4-BE49-F238E27FC236}">
                <a16:creationId xmlns:a16="http://schemas.microsoft.com/office/drawing/2014/main" id="{71F1AFDF-1E27-9A44-A61D-314CBDFB2743}"/>
              </a:ext>
            </a:extLst>
          </p:cNvPr>
          <p:cNvSpPr>
            <a:spLocks noGrp="1"/>
          </p:cNvSpPr>
          <p:nvPr>
            <p:ph idx="1"/>
          </p:nvPr>
        </p:nvSpPr>
        <p:spPr>
          <a:xfrm>
            <a:off x="1150621" y="209862"/>
            <a:ext cx="5183426" cy="6205928"/>
          </a:xfrm>
        </p:spPr>
        <p:txBody>
          <a:bodyPr>
            <a:noAutofit/>
          </a:bodyPr>
          <a:lstStyle/>
          <a:p>
            <a:r>
              <a:rPr lang="en-US" sz="1700" b="1" dirty="0"/>
              <a:t>HTTPS (Hyper Text Transfer Protocol Secure) appears in the URL when a website is secured by an SSL or TLS certificate. </a:t>
            </a:r>
            <a:r>
              <a:rPr lang="en-US" sz="1700" dirty="0"/>
              <a:t>The details of the certificate, including the issuing authority and the corporate name of the website owner, can be viewed by clicking on the lock symbol on the browser bar.	</a:t>
            </a:r>
          </a:p>
        </p:txBody>
      </p:sp>
      <p:sp>
        <p:nvSpPr>
          <p:cNvPr id="21" name="Rectangle 20">
            <a:extLst>
              <a:ext uri="{FF2B5EF4-FFF2-40B4-BE49-F238E27FC236}">
                <a16:creationId xmlns:a16="http://schemas.microsoft.com/office/drawing/2014/main" id="{D1A94144-D6D8-154C-88D8-5CD16D7D8217}"/>
              </a:ext>
            </a:extLst>
          </p:cNvPr>
          <p:cNvSpPr/>
          <p:nvPr/>
        </p:nvSpPr>
        <p:spPr>
          <a:xfrm>
            <a:off x="6545582" y="1852078"/>
            <a:ext cx="5551845" cy="3662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The Importance of Getting an SSL Certificate on Your Website">
            <a:extLst>
              <a:ext uri="{FF2B5EF4-FFF2-40B4-BE49-F238E27FC236}">
                <a16:creationId xmlns:a16="http://schemas.microsoft.com/office/drawing/2014/main" id="{59035D65-770D-7448-928E-FB1824BCD6B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69" t="13536" r="38" b="1038"/>
          <a:stretch/>
        </p:blipFill>
        <p:spPr bwMode="auto">
          <a:xfrm>
            <a:off x="6605542" y="2135027"/>
            <a:ext cx="5646418" cy="309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98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C314F746-83AD-BE46-AFDD-74E9F49B31CD}"/>
              </a:ext>
            </a:extLst>
          </p:cNvPr>
          <p:cNvSpPr>
            <a:spLocks noGrp="1"/>
          </p:cNvSpPr>
          <p:nvPr>
            <p:ph idx="1"/>
          </p:nvPr>
        </p:nvSpPr>
        <p:spPr>
          <a:xfrm>
            <a:off x="1075082" y="1203597"/>
            <a:ext cx="5394962" cy="5122252"/>
          </a:xfrm>
        </p:spPr>
        <p:txBody>
          <a:bodyPr>
            <a:noAutofit/>
          </a:bodyPr>
          <a:lstStyle/>
          <a:p>
            <a:r>
              <a:rPr lang="en-US" sz="1700" dirty="0"/>
              <a:t>A </a:t>
            </a:r>
            <a:r>
              <a:rPr lang="en-US" sz="1700" b="1" dirty="0"/>
              <a:t>Parameter Tampering </a:t>
            </a:r>
            <a:r>
              <a:rPr lang="en-US" sz="1700" dirty="0"/>
              <a:t>attack is based on the manipulation of parameters exchanged between client and server in order to modify application data, such as user credentials and permissions.</a:t>
            </a:r>
          </a:p>
          <a:p>
            <a:r>
              <a:rPr lang="en-US" sz="1700" dirty="0"/>
              <a:t>Parameter tampering is a simple attack targeting the application business logic. This attack takes advantage of the fact that many programmers rely on hidden or fixed fields (such as a hidden tag in a form or a parameter in a URL) as the only security measure for certain operations.</a:t>
            </a:r>
          </a:p>
        </p:txBody>
      </p:sp>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9327FEB-E10D-454D-98E9-D9BB643ED9B9}"/>
              </a:ext>
            </a:extLst>
          </p:cNvPr>
          <p:cNvSpPr txBox="1">
            <a:spLocks/>
          </p:cNvSpPr>
          <p:nvPr/>
        </p:nvSpPr>
        <p:spPr>
          <a:xfrm>
            <a:off x="5583691" y="696649"/>
            <a:ext cx="604261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a:t>Parameter Tampering Attack</a:t>
            </a:r>
          </a:p>
        </p:txBody>
      </p:sp>
      <p:pic>
        <p:nvPicPr>
          <p:cNvPr id="27652" name="Picture 4" descr="What is Parameter Tampering. Parameter Tampering: Special Characters | by  MRunal | InfoSec Write-ups">
            <a:extLst>
              <a:ext uri="{FF2B5EF4-FFF2-40B4-BE49-F238E27FC236}">
                <a16:creationId xmlns:a16="http://schemas.microsoft.com/office/drawing/2014/main" id="{AA66BB5B-33B6-DC41-A1F8-1FC872216C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9610" y="2652276"/>
            <a:ext cx="5689275" cy="154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424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9327FEB-E10D-454D-98E9-D9BB643ED9B9}"/>
              </a:ext>
            </a:extLst>
          </p:cNvPr>
          <p:cNvSpPr txBox="1">
            <a:spLocks/>
          </p:cNvSpPr>
          <p:nvPr/>
        </p:nvSpPr>
        <p:spPr>
          <a:xfrm>
            <a:off x="5583691" y="696649"/>
            <a:ext cx="604261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a:t>Parameter Tampering Attack</a:t>
            </a:r>
          </a:p>
        </p:txBody>
      </p:sp>
      <p:pic>
        <p:nvPicPr>
          <p:cNvPr id="5" name="Picture 4" descr="Graphical user interface, text, application&#10;&#10;Description automatically generated">
            <a:extLst>
              <a:ext uri="{FF2B5EF4-FFF2-40B4-BE49-F238E27FC236}">
                <a16:creationId xmlns:a16="http://schemas.microsoft.com/office/drawing/2014/main" id="{ADB9BEB7-34E9-CA40-9A00-6152D673EC66}"/>
              </a:ext>
            </a:extLst>
          </p:cNvPr>
          <p:cNvPicPr>
            <a:picLocks noChangeAspect="1"/>
          </p:cNvPicPr>
          <p:nvPr/>
        </p:nvPicPr>
        <p:blipFill rotWithShape="1">
          <a:blip r:embed="rId5"/>
          <a:srcRect l="894" r="1518" b="1237"/>
          <a:stretch/>
        </p:blipFill>
        <p:spPr>
          <a:xfrm>
            <a:off x="1248304" y="1954350"/>
            <a:ext cx="10378001" cy="3801874"/>
          </a:xfrm>
          <a:prstGeom prst="rect">
            <a:avLst/>
          </a:prstGeom>
        </p:spPr>
      </p:pic>
    </p:spTree>
    <p:extLst>
      <p:ext uri="{BB962C8B-B14F-4D97-AF65-F5344CB8AC3E}">
        <p14:creationId xmlns:p14="http://schemas.microsoft.com/office/powerpoint/2010/main" val="238968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9000B-0E86-CF43-91DC-A0404F6D1382}"/>
              </a:ext>
            </a:extLst>
          </p:cNvPr>
          <p:cNvSpPr>
            <a:spLocks noGrp="1"/>
          </p:cNvSpPr>
          <p:nvPr>
            <p:ph type="title"/>
          </p:nvPr>
        </p:nvSpPr>
        <p:spPr>
          <a:xfrm>
            <a:off x="1969803" y="808056"/>
            <a:ext cx="8608037" cy="1077229"/>
          </a:xfrm>
        </p:spPr>
        <p:txBody>
          <a:bodyPr>
            <a:normAutofit/>
          </a:bodyPr>
          <a:lstStyle/>
          <a:p>
            <a:pPr algn="l"/>
            <a:r>
              <a:rPr lang="en-US" dirty="0"/>
              <a:t>What is API Security? </a:t>
            </a:r>
          </a:p>
        </p:txBody>
      </p:sp>
      <p:sp>
        <p:nvSpPr>
          <p:cNvPr id="3" name="Content Placeholder 2">
            <a:extLst>
              <a:ext uri="{FF2B5EF4-FFF2-40B4-BE49-F238E27FC236}">
                <a16:creationId xmlns:a16="http://schemas.microsoft.com/office/drawing/2014/main" id="{9ACA653A-298F-DB48-9114-5B1138B5E016}"/>
              </a:ext>
            </a:extLst>
          </p:cNvPr>
          <p:cNvSpPr>
            <a:spLocks noGrp="1"/>
          </p:cNvSpPr>
          <p:nvPr>
            <p:ph idx="1"/>
          </p:nvPr>
        </p:nvSpPr>
        <p:spPr>
          <a:xfrm>
            <a:off x="1975805" y="2052116"/>
            <a:ext cx="2658877" cy="3997828"/>
          </a:xfrm>
        </p:spPr>
        <p:txBody>
          <a:bodyPr>
            <a:normAutofit/>
          </a:bodyPr>
          <a:lstStyle/>
          <a:p>
            <a:r>
              <a:rPr lang="en-US" sz="1700" b="1" dirty="0"/>
              <a:t>API security </a:t>
            </a:r>
            <a:r>
              <a:rPr lang="en-US" sz="1700" dirty="0"/>
              <a:t>is the protection of the integrity of APIs—both the ones you own and the ones you use. But what does that really mean?</a:t>
            </a:r>
          </a:p>
        </p:txBody>
      </p:sp>
      <p:pic>
        <p:nvPicPr>
          <p:cNvPr id="1032" name="Picture 8" descr="Best practices for building secure API Keys | by Ramesh Lingappan | Medium">
            <a:extLst>
              <a:ext uri="{FF2B5EF4-FFF2-40B4-BE49-F238E27FC236}">
                <a16:creationId xmlns:a16="http://schemas.microsoft.com/office/drawing/2014/main" id="{10669F37-0EC4-8C42-A3B1-B24787A9557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155745" y="2348779"/>
            <a:ext cx="3373468" cy="3373468"/>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844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val 7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13" name="Title 1">
            <a:extLst>
              <a:ext uri="{FF2B5EF4-FFF2-40B4-BE49-F238E27FC236}">
                <a16:creationId xmlns:a16="http://schemas.microsoft.com/office/drawing/2014/main" id="{F6AA2222-C585-8341-BF09-FF281014A11E}"/>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Best Practices</a:t>
            </a:r>
          </a:p>
        </p:txBody>
      </p:sp>
      <p:sp>
        <p:nvSpPr>
          <p:cNvPr id="15" name="Content Placeholder 2">
            <a:extLst>
              <a:ext uri="{FF2B5EF4-FFF2-40B4-BE49-F238E27FC236}">
                <a16:creationId xmlns:a16="http://schemas.microsoft.com/office/drawing/2014/main" id="{516BFED9-2BFD-1747-A49D-E64FD2598229}"/>
              </a:ext>
            </a:extLst>
          </p:cNvPr>
          <p:cNvSpPr>
            <a:spLocks noGrp="1"/>
          </p:cNvSpPr>
          <p:nvPr>
            <p:ph idx="1"/>
          </p:nvPr>
        </p:nvSpPr>
        <p:spPr>
          <a:xfrm>
            <a:off x="1199213" y="2647899"/>
            <a:ext cx="10523095" cy="3443107"/>
          </a:xfrm>
        </p:spPr>
        <p:txBody>
          <a:bodyPr anchor="t">
            <a:normAutofit/>
          </a:bodyPr>
          <a:lstStyle/>
          <a:p>
            <a:r>
              <a:rPr lang="en-US" sz="1700" b="1" dirty="0">
                <a:solidFill>
                  <a:srgbClr val="1F2D29"/>
                </a:solidFill>
              </a:rPr>
              <a:t>Prioritize security.</a:t>
            </a:r>
            <a:r>
              <a:rPr lang="en-US" sz="1700" dirty="0">
                <a:solidFill>
                  <a:srgbClr val="1F2D29"/>
                </a:solidFill>
              </a:rPr>
              <a:t> API security shouldn’t be an afterthought or considered “someone else’s problem.” Organizations have a lot to lose with unsecured APIs, so make security a priority and build it into your APIs as they’re being developed.</a:t>
            </a:r>
          </a:p>
          <a:p>
            <a:r>
              <a:rPr lang="en-US" sz="1700" b="1" dirty="0">
                <a:solidFill>
                  <a:srgbClr val="1F2D29"/>
                </a:solidFill>
              </a:rPr>
              <a:t>Inventory and manage your APIs.</a:t>
            </a:r>
            <a:r>
              <a:rPr lang="en-US" sz="1700" dirty="0">
                <a:solidFill>
                  <a:srgbClr val="1F2D29"/>
                </a:solidFill>
              </a:rPr>
              <a:t> Whether an organization has a dozen or hundreds of publicly available APIs, it must first be aware of them in order to secure and manage them. Surprisingly, many are not. Conduct perimeter scans to discover and inventory your APIs, and then work with DevOps teams to manage them.</a:t>
            </a:r>
          </a:p>
        </p:txBody>
      </p:sp>
    </p:spTree>
    <p:extLst>
      <p:ext uri="{BB962C8B-B14F-4D97-AF65-F5344CB8AC3E}">
        <p14:creationId xmlns:p14="http://schemas.microsoft.com/office/powerpoint/2010/main" val="406405674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val 7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13" name="Title 1">
            <a:extLst>
              <a:ext uri="{FF2B5EF4-FFF2-40B4-BE49-F238E27FC236}">
                <a16:creationId xmlns:a16="http://schemas.microsoft.com/office/drawing/2014/main" id="{F6AA2222-C585-8341-BF09-FF281014A11E}"/>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Best Practices</a:t>
            </a:r>
          </a:p>
        </p:txBody>
      </p:sp>
      <p:sp>
        <p:nvSpPr>
          <p:cNvPr id="15" name="Content Placeholder 2">
            <a:extLst>
              <a:ext uri="{FF2B5EF4-FFF2-40B4-BE49-F238E27FC236}">
                <a16:creationId xmlns:a16="http://schemas.microsoft.com/office/drawing/2014/main" id="{516BFED9-2BFD-1747-A49D-E64FD2598229}"/>
              </a:ext>
            </a:extLst>
          </p:cNvPr>
          <p:cNvSpPr>
            <a:spLocks noGrp="1"/>
          </p:cNvSpPr>
          <p:nvPr>
            <p:ph idx="1"/>
          </p:nvPr>
        </p:nvSpPr>
        <p:spPr>
          <a:xfrm>
            <a:off x="1364106" y="2641604"/>
            <a:ext cx="10163330" cy="3443107"/>
          </a:xfrm>
        </p:spPr>
        <p:txBody>
          <a:bodyPr anchor="t">
            <a:normAutofit fontScale="85000" lnSpcReduction="10000"/>
          </a:bodyPr>
          <a:lstStyle/>
          <a:p>
            <a:r>
              <a:rPr lang="en-US" b="1" dirty="0"/>
              <a:t>Use a strong authentication and authorization solution.</a:t>
            </a:r>
            <a:r>
              <a:rPr lang="en-US" dirty="0"/>
              <a:t> Poor or non-existent authentication and authorization are major issues with many publicly available APIs. Broken authentication occurs when APIs do not enforce authentication (as is often the case with private APIs, which are meant for internal use only) or when an authentication factor (something the client knows, has, or is) can be broken into easily. Since APIs provide an entry point to an organization’s databases, it’s critical that the organization strictly controls access to them. When feasible, use solutions based on solid, proven authentication and authorization mechanisms such as OAuth2.0.</a:t>
            </a:r>
          </a:p>
          <a:p>
            <a:r>
              <a:rPr lang="en-US" b="1" dirty="0"/>
              <a:t>Practice the principle of least privilege.</a:t>
            </a:r>
            <a:r>
              <a:rPr lang="en-US" dirty="0"/>
              <a:t> This foundational security principle holds that subjects (users, processes, programs, systems, devices) be granted only the minimum necessary access to complete a stated function. It should be applied equally to APIs.</a:t>
            </a:r>
          </a:p>
        </p:txBody>
      </p:sp>
    </p:spTree>
    <p:extLst>
      <p:ext uri="{BB962C8B-B14F-4D97-AF65-F5344CB8AC3E}">
        <p14:creationId xmlns:p14="http://schemas.microsoft.com/office/powerpoint/2010/main" val="124556872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val 7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13" name="Title 1">
            <a:extLst>
              <a:ext uri="{FF2B5EF4-FFF2-40B4-BE49-F238E27FC236}">
                <a16:creationId xmlns:a16="http://schemas.microsoft.com/office/drawing/2014/main" id="{F6AA2222-C585-8341-BF09-FF281014A11E}"/>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Best Practices</a:t>
            </a:r>
          </a:p>
        </p:txBody>
      </p:sp>
      <p:sp>
        <p:nvSpPr>
          <p:cNvPr id="15" name="Content Placeholder 2">
            <a:extLst>
              <a:ext uri="{FF2B5EF4-FFF2-40B4-BE49-F238E27FC236}">
                <a16:creationId xmlns:a16="http://schemas.microsoft.com/office/drawing/2014/main" id="{516BFED9-2BFD-1747-A49D-E64FD2598229}"/>
              </a:ext>
            </a:extLst>
          </p:cNvPr>
          <p:cNvSpPr>
            <a:spLocks noGrp="1"/>
          </p:cNvSpPr>
          <p:nvPr>
            <p:ph idx="1"/>
          </p:nvPr>
        </p:nvSpPr>
        <p:spPr>
          <a:xfrm>
            <a:off x="1364106" y="2641604"/>
            <a:ext cx="10163330" cy="3443107"/>
          </a:xfrm>
        </p:spPr>
        <p:txBody>
          <a:bodyPr anchor="t">
            <a:normAutofit/>
          </a:bodyPr>
          <a:lstStyle/>
          <a:p>
            <a:r>
              <a:rPr lang="en-US" sz="1700" b="1" dirty="0"/>
              <a:t>Encrypt traffic using TLS.</a:t>
            </a:r>
            <a:r>
              <a:rPr lang="en-US" sz="1700" dirty="0"/>
              <a:t> Some organizations may choose not to encrypt API payload data that is considered non-sensitive (for example, weather service data), but for organizations whose APIs routinely exchange sensitive data (such as login credentials, credit card, social security, banking information, health information), TLS encryption should be considered essential.</a:t>
            </a:r>
          </a:p>
          <a:p>
            <a:r>
              <a:rPr lang="en-US" sz="1700" b="1" dirty="0"/>
              <a:t>Remove information that’s not meant to be shared.</a:t>
            </a:r>
            <a:r>
              <a:rPr lang="en-US" sz="1700" dirty="0"/>
              <a:t> Because APIs are essentially a developer’s tool, they often contain keys, passwords, and other information that should be removed before they’re made publicly available. But sometimes this step is overlooked. Organizations should incorporate scanning tools into their </a:t>
            </a:r>
            <a:r>
              <a:rPr lang="en-US" sz="1700" dirty="0" err="1"/>
              <a:t>DevSecOps</a:t>
            </a:r>
            <a:r>
              <a:rPr lang="en-US" sz="1700" dirty="0"/>
              <a:t> processes to limit accidental exposure of secret information.</a:t>
            </a:r>
          </a:p>
        </p:txBody>
      </p:sp>
    </p:spTree>
    <p:extLst>
      <p:ext uri="{BB962C8B-B14F-4D97-AF65-F5344CB8AC3E}">
        <p14:creationId xmlns:p14="http://schemas.microsoft.com/office/powerpoint/2010/main" val="148217179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val 7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13" name="Title 1">
            <a:extLst>
              <a:ext uri="{FF2B5EF4-FFF2-40B4-BE49-F238E27FC236}">
                <a16:creationId xmlns:a16="http://schemas.microsoft.com/office/drawing/2014/main" id="{F6AA2222-C585-8341-BF09-FF281014A11E}"/>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Best Practices</a:t>
            </a:r>
          </a:p>
        </p:txBody>
      </p:sp>
      <p:sp>
        <p:nvSpPr>
          <p:cNvPr id="15" name="Content Placeholder 2">
            <a:extLst>
              <a:ext uri="{FF2B5EF4-FFF2-40B4-BE49-F238E27FC236}">
                <a16:creationId xmlns:a16="http://schemas.microsoft.com/office/drawing/2014/main" id="{516BFED9-2BFD-1747-A49D-E64FD2598229}"/>
              </a:ext>
            </a:extLst>
          </p:cNvPr>
          <p:cNvSpPr>
            <a:spLocks noGrp="1"/>
          </p:cNvSpPr>
          <p:nvPr>
            <p:ph idx="1"/>
          </p:nvPr>
        </p:nvSpPr>
        <p:spPr>
          <a:xfrm>
            <a:off x="1364106" y="2641604"/>
            <a:ext cx="10163330" cy="3443107"/>
          </a:xfrm>
        </p:spPr>
        <p:txBody>
          <a:bodyPr anchor="t">
            <a:normAutofit fontScale="85000" lnSpcReduction="10000"/>
          </a:bodyPr>
          <a:lstStyle/>
          <a:p>
            <a:r>
              <a:rPr lang="en-US" b="1" dirty="0"/>
              <a:t>Don’t expose more data than necessary.</a:t>
            </a:r>
            <a:r>
              <a:rPr lang="en-US" dirty="0"/>
              <a:t> Some APIs reveal far too much information, whether it’s the volume of extraneous data that’s returned through the API or information that reveals too much about the API endpoint. This typically occurs when an API leaves the task of filtering data to the user interface instead of the endpoint. Ensure that APIs only return as much information as is necessary to fulfill their function. In addition, enforce data access controls at the API level, monitor data, and obfuscate if the response contains confidential data.</a:t>
            </a:r>
          </a:p>
          <a:p>
            <a:r>
              <a:rPr lang="en-US" b="1" dirty="0"/>
              <a:t>Validate input. </a:t>
            </a:r>
            <a:r>
              <a:rPr lang="en-US" dirty="0"/>
              <a:t>Never pass input from an API through to the endpoint without validating it first.</a:t>
            </a:r>
          </a:p>
          <a:p>
            <a:r>
              <a:rPr lang="en-US" b="1" dirty="0"/>
              <a:t>Use rate limiting.</a:t>
            </a:r>
            <a:r>
              <a:rPr lang="en-US" dirty="0"/>
              <a:t> Setting a threshold above which subsequent requests will be rejected (for example, 10,000 requests per day per account) can prevent denial-of-service attacks.</a:t>
            </a:r>
          </a:p>
        </p:txBody>
      </p:sp>
    </p:spTree>
    <p:extLst>
      <p:ext uri="{BB962C8B-B14F-4D97-AF65-F5344CB8AC3E}">
        <p14:creationId xmlns:p14="http://schemas.microsoft.com/office/powerpoint/2010/main" val="370914500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4" name="Picture 19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5" name="Rectangle 19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C314F746-83AD-BE46-AFDD-74E9F49B31CD}"/>
              </a:ext>
            </a:extLst>
          </p:cNvPr>
          <p:cNvSpPr>
            <a:spLocks noGrp="1"/>
          </p:cNvSpPr>
          <p:nvPr>
            <p:ph idx="1"/>
          </p:nvPr>
        </p:nvSpPr>
        <p:spPr>
          <a:xfrm>
            <a:off x="1065719" y="1000067"/>
            <a:ext cx="5394962" cy="5122252"/>
          </a:xfrm>
        </p:spPr>
        <p:txBody>
          <a:bodyPr>
            <a:noAutofit/>
          </a:bodyPr>
          <a:lstStyle/>
          <a:p>
            <a:r>
              <a:rPr lang="en-US" sz="1700" b="1" dirty="0"/>
              <a:t>OAuth </a:t>
            </a:r>
            <a:r>
              <a:rPr lang="en-US" sz="1700" dirty="0"/>
              <a:t>is an open-standard authorization protocol or framework that provides applications the ability for “secure designated access.” For example, you can tell Facebook that it’s OK for ESPN.com to access your profile or post updates to your timeline without having to give ESPN your Facebook password. This minimizes risk in a major way: In the event ESPN suffers a breach, your Facebook password remains safe.</a:t>
            </a:r>
          </a:p>
          <a:p>
            <a:pPr lvl="1"/>
            <a:r>
              <a:rPr lang="en-US" sz="1500" b="1" dirty="0"/>
              <a:t>OAuth is about authorization and not authentication. </a:t>
            </a:r>
            <a:r>
              <a:rPr lang="en-US" sz="1500" b="1" dirty="0">
                <a:solidFill>
                  <a:srgbClr val="FF0000"/>
                </a:solidFill>
              </a:rPr>
              <a:t>Authorization is asking for permission to do stuff. Authentication is about proving you are the correct person because you know things. </a:t>
            </a:r>
            <a:r>
              <a:rPr lang="en-US" sz="1500" dirty="0"/>
              <a:t>OAuth doesn’t pass authentication data between consumers and service providers – but instead acts as an authorization token of sorts.</a:t>
            </a:r>
          </a:p>
          <a:p>
            <a:pPr lvl="1"/>
            <a:endParaRPr lang="en-US" sz="1500" dirty="0"/>
          </a:p>
        </p:txBody>
      </p:sp>
      <p:sp>
        <p:nvSpPr>
          <p:cNvPr id="198" name="Rectangle 19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9327FEB-E10D-454D-98E9-D9BB643ED9B9}"/>
              </a:ext>
            </a:extLst>
          </p:cNvPr>
          <p:cNvSpPr txBox="1">
            <a:spLocks/>
          </p:cNvSpPr>
          <p:nvPr/>
        </p:nvSpPr>
        <p:spPr>
          <a:xfrm>
            <a:off x="8244589" y="696649"/>
            <a:ext cx="3381715"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a:t>OAuth</a:t>
            </a:r>
            <a:endParaRPr lang="en-US" dirty="0"/>
          </a:p>
        </p:txBody>
      </p:sp>
      <p:pic>
        <p:nvPicPr>
          <p:cNvPr id="35842" name="Picture 2" descr="The Simplest Guide To OAuth 2.0. For the past three years, I've repeated… |  by Takahiko Kawasaki | Medium">
            <a:extLst>
              <a:ext uri="{FF2B5EF4-FFF2-40B4-BE49-F238E27FC236}">
                <a16:creationId xmlns:a16="http://schemas.microsoft.com/office/drawing/2014/main" id="{23D65CD8-FC9F-6E44-A369-041144178E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2725" y="1915974"/>
            <a:ext cx="5394962" cy="3020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503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7" name="Picture 136">
            <a:extLst>
              <a:ext uri="{FF2B5EF4-FFF2-40B4-BE49-F238E27FC236}">
                <a16:creationId xmlns:a16="http://schemas.microsoft.com/office/drawing/2014/main" id="{BEB7091A-7E9C-45E8-B4B8-831F07A25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9" name="Picture 138">
            <a:extLst>
              <a:ext uri="{FF2B5EF4-FFF2-40B4-BE49-F238E27FC236}">
                <a16:creationId xmlns:a16="http://schemas.microsoft.com/office/drawing/2014/main" id="{3A7EE626-B530-46D6-8DFA-F7CCBAB93F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1" name="Rectangle 140">
            <a:extLst>
              <a:ext uri="{FF2B5EF4-FFF2-40B4-BE49-F238E27FC236}">
                <a16:creationId xmlns:a16="http://schemas.microsoft.com/office/drawing/2014/main" id="{E16B9833-CCDE-4DEF-8D9C-0374880A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BC2CC7F6-4DA9-40BE-9788-4ED6B0A85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AD098DBD-F19D-467D-BA4D-814BD652E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id="{FEF6C70E-8448-40F4-8AFA-2E982338C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48">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1" name="Picture 150">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a:solidFill>
            <a:srgbClr val="35424D"/>
          </a:solidFill>
        </p:spPr>
      </p:pic>
      <p:sp>
        <p:nvSpPr>
          <p:cNvPr id="153" name="Rectangle 152">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008AFF"/>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892" name="Picture 4" descr="Authentication vs. Authorization | Okta">
            <a:extLst>
              <a:ext uri="{FF2B5EF4-FFF2-40B4-BE49-F238E27FC236}">
                <a16:creationId xmlns:a16="http://schemas.microsoft.com/office/drawing/2014/main" id="{A2EBB2E0-D5A8-5E40-83FC-D7DD3ECF36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08" r="1" b="14454"/>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37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97B08B2-0DA5-4B7F-A47D-5C15ECFB0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curity Alarm Monitor - Free photo on Pixabay">
            <a:extLst>
              <a:ext uri="{FF2B5EF4-FFF2-40B4-BE49-F238E27FC236}">
                <a16:creationId xmlns:a16="http://schemas.microsoft.com/office/drawing/2014/main" id="{3938BE28-945D-7C4F-AE17-55039EB3CA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60" r="9091" b="2694"/>
          <a:stretch/>
        </p:blipFill>
        <p:spPr bwMode="auto">
          <a:xfrm>
            <a:off x="20" y="227"/>
            <a:ext cx="121916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136">
            <a:extLst>
              <a:ext uri="{FF2B5EF4-FFF2-40B4-BE49-F238E27FC236}">
                <a16:creationId xmlns:a16="http://schemas.microsoft.com/office/drawing/2014/main" id="{19C770FC-6D2D-4B73-8219-CFEB0B146F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9" name="Picture 138">
            <a:extLst>
              <a:ext uri="{FF2B5EF4-FFF2-40B4-BE49-F238E27FC236}">
                <a16:creationId xmlns:a16="http://schemas.microsoft.com/office/drawing/2014/main" id="{2DD31FDA-BCB5-4B8D-8FB8-8CCF019C9F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1" name="Rectangle 140">
            <a:extLst>
              <a:ext uri="{FF2B5EF4-FFF2-40B4-BE49-F238E27FC236}">
                <a16:creationId xmlns:a16="http://schemas.microsoft.com/office/drawing/2014/main" id="{590A298A-601D-412F-9A93-09DCA9DBE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7474A3CD-596C-4FAC-8913-C98848CD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06A99299-7151-43AF-94CF-2ADA8412B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443147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CA653A-298F-DB48-9114-5B1138B5E016}"/>
              </a:ext>
            </a:extLst>
          </p:cNvPr>
          <p:cNvSpPr>
            <a:spLocks noGrp="1"/>
          </p:cNvSpPr>
          <p:nvPr>
            <p:ph idx="1"/>
          </p:nvPr>
        </p:nvSpPr>
        <p:spPr>
          <a:xfrm>
            <a:off x="1545899" y="1488519"/>
            <a:ext cx="3262543" cy="3878243"/>
          </a:xfrm>
        </p:spPr>
        <p:txBody>
          <a:bodyPr>
            <a:noAutofit/>
          </a:bodyPr>
          <a:lstStyle/>
          <a:p>
            <a:pPr marL="0" indent="0">
              <a:buNone/>
            </a:pPr>
            <a:endParaRPr lang="en-US" sz="1700" dirty="0"/>
          </a:p>
          <a:p>
            <a:r>
              <a:rPr lang="en-US" sz="1700" dirty="0"/>
              <a:t>Broken, exposed, or hacked APIs are behind many major data breaches. They expose sensitive medical, financial, and personal data for public consumption. That said, not all data is the same nor should be protected in the same way. How you approach API security will depend on what kind of data is being transferred.  </a:t>
            </a:r>
          </a:p>
        </p:txBody>
      </p:sp>
      <p:sp>
        <p:nvSpPr>
          <p:cNvPr id="147" name="Rectangle 146">
            <a:extLst>
              <a:ext uri="{FF2B5EF4-FFF2-40B4-BE49-F238E27FC236}">
                <a16:creationId xmlns:a16="http://schemas.microsoft.com/office/drawing/2014/main" id="{09BB4655-F250-4A6F-9526-13AFF6118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755"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401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3" name="Picture 142">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5" name="Rectangle 144">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LinkedIn Data Breach From 2012 Comes Back to Haunt Users - ABC News">
            <a:extLst>
              <a:ext uri="{FF2B5EF4-FFF2-40B4-BE49-F238E27FC236}">
                <a16:creationId xmlns:a16="http://schemas.microsoft.com/office/drawing/2014/main" id="{64723287-0734-1D4B-8FC4-7D33E80B3F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921" r="21703"/>
          <a:stretch/>
        </p:blipFill>
        <p:spPr bwMode="auto">
          <a:xfrm>
            <a:off x="6096543" y="227"/>
            <a:ext cx="5288377" cy="6858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51" name="Rectangle 150">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C3F232B-D6BB-8345-9BB9-A01DB565014B}"/>
              </a:ext>
            </a:extLst>
          </p:cNvPr>
          <p:cNvSpPr>
            <a:spLocks noGrp="1"/>
          </p:cNvSpPr>
          <p:nvPr>
            <p:ph idx="1"/>
          </p:nvPr>
        </p:nvSpPr>
        <p:spPr>
          <a:xfrm>
            <a:off x="983049" y="497541"/>
            <a:ext cx="5001836" cy="6357741"/>
          </a:xfrm>
        </p:spPr>
        <p:txBody>
          <a:bodyPr>
            <a:normAutofit/>
          </a:bodyPr>
          <a:lstStyle/>
          <a:p>
            <a:pPr fontAlgn="base"/>
            <a:r>
              <a:rPr lang="en-US" sz="1700" dirty="0"/>
              <a:t>In June 2021, hackers scraped data belonging to over 700 million LinkedIn users and offered that data for sale on the dark web. LinkedIn is the world’s largest professional social networking platform, and the 700 million exposed users represent over 90% of the site’s user base. </a:t>
            </a:r>
          </a:p>
          <a:p>
            <a:pPr fontAlgn="base"/>
            <a:r>
              <a:rPr lang="en-US" sz="1700" dirty="0"/>
              <a:t>The hackers behind this attack </a:t>
            </a:r>
            <a:r>
              <a:rPr lang="en-US" sz="1700" b="1" dirty="0"/>
              <a:t>were able to download the data using LinkedIn’s API.</a:t>
            </a:r>
            <a:r>
              <a:rPr lang="en-US" sz="1700" dirty="0"/>
              <a:t> The technical API flaws that facilitated the LinkedIn attack remain unclear. However, what is clear is that the platform did not pay enough attention to API security practices, which resulted in threat actors being able to make an unlimited number of data requests without being flagged or stopped. </a:t>
            </a:r>
          </a:p>
          <a:p>
            <a:endParaRPr lang="en-US" dirty="0"/>
          </a:p>
        </p:txBody>
      </p:sp>
    </p:spTree>
    <p:extLst>
      <p:ext uri="{BB962C8B-B14F-4D97-AF65-F5344CB8AC3E}">
        <p14:creationId xmlns:p14="http://schemas.microsoft.com/office/powerpoint/2010/main" val="420912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3" name="Picture 142">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5" name="Rectangle 144">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LinkedIn Data Breach From 2012 Comes Back to Haunt Users - ABC News">
            <a:extLst>
              <a:ext uri="{FF2B5EF4-FFF2-40B4-BE49-F238E27FC236}">
                <a16:creationId xmlns:a16="http://schemas.microsoft.com/office/drawing/2014/main" id="{64723287-0734-1D4B-8FC4-7D33E80B3F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921" r="21703"/>
          <a:stretch/>
        </p:blipFill>
        <p:spPr bwMode="auto">
          <a:xfrm>
            <a:off x="6096543" y="227"/>
            <a:ext cx="5288377" cy="6858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51" name="Rectangle 150">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C3F232B-D6BB-8345-9BB9-A01DB565014B}"/>
              </a:ext>
            </a:extLst>
          </p:cNvPr>
          <p:cNvSpPr>
            <a:spLocks noGrp="1"/>
          </p:cNvSpPr>
          <p:nvPr>
            <p:ph idx="1"/>
          </p:nvPr>
        </p:nvSpPr>
        <p:spPr>
          <a:xfrm>
            <a:off x="983049" y="248770"/>
            <a:ext cx="5001836" cy="6357741"/>
          </a:xfrm>
        </p:spPr>
        <p:txBody>
          <a:bodyPr>
            <a:normAutofit fontScale="85000" lnSpcReduction="20000"/>
          </a:bodyPr>
          <a:lstStyle/>
          <a:p>
            <a:pPr fontAlgn="base"/>
            <a:r>
              <a:rPr lang="en-US" dirty="0"/>
              <a:t>The data examined by the site did not include login credentials or financial information, but it did include a wealth of personal information that could be used to assume someone’s identity, including:</a:t>
            </a:r>
          </a:p>
          <a:p>
            <a:pPr lvl="1" fontAlgn="base"/>
            <a:r>
              <a:rPr lang="en-US" sz="2000" dirty="0"/>
              <a:t>Full names</a:t>
            </a:r>
          </a:p>
          <a:p>
            <a:pPr lvl="1" fontAlgn="base"/>
            <a:r>
              <a:rPr lang="en-US" sz="2000" dirty="0"/>
              <a:t>Phone numbers</a:t>
            </a:r>
          </a:p>
          <a:p>
            <a:pPr lvl="1" fontAlgn="base"/>
            <a:r>
              <a:rPr lang="en-US" sz="2000" dirty="0"/>
              <a:t>Physical addresses</a:t>
            </a:r>
          </a:p>
          <a:p>
            <a:pPr lvl="1" fontAlgn="base"/>
            <a:r>
              <a:rPr lang="en-US" sz="2000" dirty="0"/>
              <a:t>Email addresses</a:t>
            </a:r>
          </a:p>
          <a:p>
            <a:pPr lvl="1" fontAlgn="base"/>
            <a:r>
              <a:rPr lang="en-US" sz="2000" dirty="0"/>
              <a:t>Geolocation records</a:t>
            </a:r>
          </a:p>
          <a:p>
            <a:pPr lvl="1" fontAlgn="base"/>
            <a:r>
              <a:rPr lang="en-US" sz="2000" dirty="0"/>
              <a:t>LinkedIn usernames and profile URLs</a:t>
            </a:r>
          </a:p>
          <a:p>
            <a:pPr lvl="1" fontAlgn="base"/>
            <a:r>
              <a:rPr lang="en-US" sz="2000" dirty="0"/>
              <a:t>Personal and professional experiences and backgrounds</a:t>
            </a:r>
          </a:p>
          <a:p>
            <a:pPr lvl="1" fontAlgn="base"/>
            <a:r>
              <a:rPr lang="en-US" sz="2000" dirty="0"/>
              <a:t>Genders</a:t>
            </a:r>
          </a:p>
          <a:p>
            <a:pPr fontAlgn="base"/>
            <a:r>
              <a:rPr lang="en-US" dirty="0"/>
              <a:t>If your information was part of the cyber incident, you could see a rise in spam (as spammers now have your email address), phishing attempts, or even more troubling cybercrimes, like identity theft.</a:t>
            </a:r>
          </a:p>
        </p:txBody>
      </p:sp>
    </p:spTree>
    <p:extLst>
      <p:ext uri="{BB962C8B-B14F-4D97-AF65-F5344CB8AC3E}">
        <p14:creationId xmlns:p14="http://schemas.microsoft.com/office/powerpoint/2010/main" val="329021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3" name="Picture 142">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5" name="Rectangle 144">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LinkedIn Data Breach From 2012 Comes Back to Haunt Users - ABC News">
            <a:extLst>
              <a:ext uri="{FF2B5EF4-FFF2-40B4-BE49-F238E27FC236}">
                <a16:creationId xmlns:a16="http://schemas.microsoft.com/office/drawing/2014/main" id="{64723287-0734-1D4B-8FC4-7D33E80B3F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921" r="21703"/>
          <a:stretch/>
        </p:blipFill>
        <p:spPr bwMode="auto">
          <a:xfrm>
            <a:off x="6096543" y="227"/>
            <a:ext cx="5288377" cy="6858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51" name="Rectangle 150">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C3F232B-D6BB-8345-9BB9-A01DB565014B}"/>
              </a:ext>
            </a:extLst>
          </p:cNvPr>
          <p:cNvSpPr>
            <a:spLocks noGrp="1"/>
          </p:cNvSpPr>
          <p:nvPr>
            <p:ph idx="1"/>
          </p:nvPr>
        </p:nvSpPr>
        <p:spPr>
          <a:xfrm>
            <a:off x="983049" y="497541"/>
            <a:ext cx="5001836" cy="6357741"/>
          </a:xfrm>
        </p:spPr>
        <p:txBody>
          <a:bodyPr>
            <a:normAutofit/>
          </a:bodyPr>
          <a:lstStyle/>
          <a:p>
            <a:pPr fontAlgn="base"/>
            <a:r>
              <a:rPr lang="en-US" sz="1700" i="1" dirty="0"/>
              <a:t>“Our teams have investigated a set of alleged LinkedIn data that has been posted for sale,” the company said. “We want to be clear that this is not a data </a:t>
            </a:r>
            <a:r>
              <a:rPr lang="en-US" sz="1700" b="1" i="1" dirty="0"/>
              <a:t>breach</a:t>
            </a:r>
            <a:r>
              <a:rPr lang="en-US" sz="1700" i="1" dirty="0"/>
              <a:t> and no private LinkedIn member data was exposed. Our initial investigation has found that this data was </a:t>
            </a:r>
            <a:r>
              <a:rPr lang="en-US" sz="1700" b="1" i="1" dirty="0"/>
              <a:t>scraped</a:t>
            </a:r>
            <a:r>
              <a:rPr lang="en-US" sz="1700" i="1" dirty="0"/>
              <a:t> from LinkedIn and other various websites and includes the same data reported earlier this year in our April 2021 scraping update…When anyone tries to take member data and use it for purposes LinkedIn and our members haven’t agreed to, we work to stop them and hold them accountable.”</a:t>
            </a:r>
          </a:p>
        </p:txBody>
      </p:sp>
    </p:spTree>
    <p:extLst>
      <p:ext uri="{BB962C8B-B14F-4D97-AF65-F5344CB8AC3E}">
        <p14:creationId xmlns:p14="http://schemas.microsoft.com/office/powerpoint/2010/main" val="326466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2" name="Picture 81">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4" name="Rectangle 83">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Salt Security lands $140 million Series D funding to focus on API security;  valuation hits $1.4B">
            <a:extLst>
              <a:ext uri="{FF2B5EF4-FFF2-40B4-BE49-F238E27FC236}">
                <a16:creationId xmlns:a16="http://schemas.microsoft.com/office/drawing/2014/main" id="{CD61928E-6D4F-8145-8E3B-7F36051814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49" r="28738" b="-1"/>
          <a:stretch/>
        </p:blipFill>
        <p:spPr bwMode="auto">
          <a:xfrm>
            <a:off x="6096543" y="227"/>
            <a:ext cx="5288377" cy="68580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90" name="Rectangle 89">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7">
            <a:extLst>
              <a:ext uri="{FF2B5EF4-FFF2-40B4-BE49-F238E27FC236}">
                <a16:creationId xmlns:a16="http://schemas.microsoft.com/office/drawing/2014/main" id="{D47B6AD8-94EA-2B42-ACB8-0B11652EA85E}"/>
              </a:ext>
            </a:extLst>
          </p:cNvPr>
          <p:cNvSpPr txBox="1">
            <a:spLocks/>
          </p:cNvSpPr>
          <p:nvPr/>
        </p:nvSpPr>
        <p:spPr>
          <a:xfrm>
            <a:off x="983049" y="497541"/>
            <a:ext cx="5001836" cy="6357741"/>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fontAlgn="base">
              <a:lnSpc>
                <a:spcPct val="110000"/>
              </a:lnSpc>
            </a:pPr>
            <a:r>
              <a:rPr lang="en-US" sz="1800" i="1" dirty="0"/>
              <a:t>"While social media platforms are standing firm that these scraping incidents are not data breaches, the compiled data sets have clear privacy impacts for end users... A single piece of data by itself may not be classified as private, but this classification quickly changes as data is correlated or identity of an individual can be inferred," says Michael </a:t>
            </a:r>
            <a:r>
              <a:rPr lang="en-US" sz="1800" i="1" dirty="0" err="1"/>
              <a:t>Isbitski</a:t>
            </a:r>
            <a:r>
              <a:rPr lang="en-US" sz="1800" i="1" dirty="0"/>
              <a:t>, Technical Evangelist at Salt Security, a Palo Alto, Calif.-based provider of API security.</a:t>
            </a:r>
          </a:p>
        </p:txBody>
      </p:sp>
    </p:spTree>
    <p:extLst>
      <p:ext uri="{BB962C8B-B14F-4D97-AF65-F5344CB8AC3E}">
        <p14:creationId xmlns:p14="http://schemas.microsoft.com/office/powerpoint/2010/main" val="29289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2" name="Picture 81">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4" name="Rectangle 83">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with medium confidence">
            <a:extLst>
              <a:ext uri="{FF2B5EF4-FFF2-40B4-BE49-F238E27FC236}">
                <a16:creationId xmlns:a16="http://schemas.microsoft.com/office/drawing/2014/main" id="{9FF478A5-0740-F24F-94DB-3EDC09B92F26}"/>
              </a:ext>
            </a:extLst>
          </p:cNvPr>
          <p:cNvPicPr>
            <a:picLocks noChangeAspect="1"/>
          </p:cNvPicPr>
          <p:nvPr/>
        </p:nvPicPr>
        <p:blipFill>
          <a:blip r:embed="rId5"/>
          <a:stretch>
            <a:fillRect/>
          </a:stretch>
        </p:blipFill>
        <p:spPr>
          <a:xfrm>
            <a:off x="1384300" y="641350"/>
            <a:ext cx="9423400" cy="5575300"/>
          </a:xfrm>
          <a:prstGeom prst="rect">
            <a:avLst/>
          </a:prstGeom>
        </p:spPr>
      </p:pic>
      <p:sp>
        <p:nvSpPr>
          <p:cNvPr id="32" name="Content Placeholder 7">
            <a:extLst>
              <a:ext uri="{FF2B5EF4-FFF2-40B4-BE49-F238E27FC236}">
                <a16:creationId xmlns:a16="http://schemas.microsoft.com/office/drawing/2014/main" id="{7EB1BE57-EE1F-5149-A271-BADD0AD38EAB}"/>
              </a:ext>
            </a:extLst>
          </p:cNvPr>
          <p:cNvSpPr>
            <a:spLocks noGrp="1"/>
          </p:cNvSpPr>
          <p:nvPr>
            <p:ph idx="1"/>
          </p:nvPr>
        </p:nvSpPr>
        <p:spPr>
          <a:xfrm>
            <a:off x="8919148" y="6216650"/>
            <a:ext cx="2130180" cy="265672"/>
          </a:xfrm>
        </p:spPr>
        <p:txBody>
          <a:bodyPr>
            <a:normAutofit fontScale="55000" lnSpcReduction="20000"/>
          </a:bodyPr>
          <a:lstStyle/>
          <a:p>
            <a:pPr marL="0" indent="0" fontAlgn="base">
              <a:buNone/>
            </a:pPr>
            <a:r>
              <a:rPr lang="en-US" dirty="0"/>
              <a:t>The forum listing in question.</a:t>
            </a:r>
          </a:p>
        </p:txBody>
      </p:sp>
    </p:spTree>
    <p:extLst>
      <p:ext uri="{BB962C8B-B14F-4D97-AF65-F5344CB8AC3E}">
        <p14:creationId xmlns:p14="http://schemas.microsoft.com/office/powerpoint/2010/main" val="47173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2" name="Picture 81">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4" name="Rectangle 83">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with medium confidence">
            <a:extLst>
              <a:ext uri="{FF2B5EF4-FFF2-40B4-BE49-F238E27FC236}">
                <a16:creationId xmlns:a16="http://schemas.microsoft.com/office/drawing/2014/main" id="{7E8C7705-9EBC-DE4D-A7B0-F335247BB3B9}"/>
              </a:ext>
            </a:extLst>
          </p:cNvPr>
          <p:cNvPicPr>
            <a:picLocks noChangeAspect="1"/>
          </p:cNvPicPr>
          <p:nvPr/>
        </p:nvPicPr>
        <p:blipFill>
          <a:blip r:embed="rId5"/>
          <a:stretch>
            <a:fillRect/>
          </a:stretch>
        </p:blipFill>
        <p:spPr>
          <a:xfrm>
            <a:off x="4638449" y="1648866"/>
            <a:ext cx="6546018" cy="3560268"/>
          </a:xfrm>
          <a:prstGeom prst="rect">
            <a:avLst/>
          </a:prstGeom>
        </p:spPr>
      </p:pic>
      <p:sp>
        <p:nvSpPr>
          <p:cNvPr id="26" name="Content Placeholder 7">
            <a:extLst>
              <a:ext uri="{FF2B5EF4-FFF2-40B4-BE49-F238E27FC236}">
                <a16:creationId xmlns:a16="http://schemas.microsoft.com/office/drawing/2014/main" id="{D9422A4D-CA64-AF4C-AAC6-9FB05E498142}"/>
              </a:ext>
            </a:extLst>
          </p:cNvPr>
          <p:cNvSpPr>
            <a:spLocks noGrp="1"/>
          </p:cNvSpPr>
          <p:nvPr>
            <p:ph idx="1"/>
          </p:nvPr>
        </p:nvSpPr>
        <p:spPr>
          <a:xfrm>
            <a:off x="7188031" y="5209134"/>
            <a:ext cx="5001836" cy="265672"/>
          </a:xfrm>
        </p:spPr>
        <p:txBody>
          <a:bodyPr>
            <a:normAutofit fontScale="55000" lnSpcReduction="20000"/>
          </a:bodyPr>
          <a:lstStyle/>
          <a:p>
            <a:pPr marL="0" indent="0" fontAlgn="base">
              <a:buNone/>
            </a:pPr>
            <a:r>
              <a:rPr lang="en-US" dirty="0"/>
              <a:t>An example of the leaked data, courtesy of LinkedIn’s own API.</a:t>
            </a:r>
          </a:p>
        </p:txBody>
      </p:sp>
      <p:sp>
        <p:nvSpPr>
          <p:cNvPr id="12" name="Content Placeholder 7">
            <a:extLst>
              <a:ext uri="{FF2B5EF4-FFF2-40B4-BE49-F238E27FC236}">
                <a16:creationId xmlns:a16="http://schemas.microsoft.com/office/drawing/2014/main" id="{68DADEA5-98EF-5C4D-BE33-8D08F0A9EC87}"/>
              </a:ext>
            </a:extLst>
          </p:cNvPr>
          <p:cNvSpPr txBox="1">
            <a:spLocks/>
          </p:cNvSpPr>
          <p:nvPr/>
        </p:nvSpPr>
        <p:spPr>
          <a:xfrm>
            <a:off x="983049" y="497541"/>
            <a:ext cx="3630916" cy="6357741"/>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fontAlgn="base"/>
            <a:r>
              <a:rPr lang="en-US" sz="1700" i="1" dirty="0"/>
              <a:t>The hacker– who goes by the name Tom Liner– said, "It took me several months to do. It was very complex… If you do too many requests for user data in one time then the system will permanently ban you."</a:t>
            </a:r>
          </a:p>
        </p:txBody>
      </p:sp>
    </p:spTree>
    <p:extLst>
      <p:ext uri="{BB962C8B-B14F-4D97-AF65-F5344CB8AC3E}">
        <p14:creationId xmlns:p14="http://schemas.microsoft.com/office/powerpoint/2010/main" val="1967210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5951</TotalTime>
  <Words>2118</Words>
  <Application>Microsoft Macintosh PowerPoint</Application>
  <PresentationFormat>Widescreen</PresentationFormat>
  <Paragraphs>71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MS Shell Dlg 2</vt:lpstr>
      <vt:lpstr>Wingdings</vt:lpstr>
      <vt:lpstr>Wingdings 3</vt:lpstr>
      <vt:lpstr>Madison</vt:lpstr>
      <vt:lpstr>API Security</vt:lpstr>
      <vt:lpstr>What is API Security?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Scraping </vt:lpstr>
      <vt:lpstr>Types of API Attacks</vt:lpstr>
      <vt:lpstr>DDoS Attack</vt:lpstr>
      <vt:lpstr>SQL Injection Attack</vt:lpstr>
      <vt:lpstr>SQL Ingestion Attack Example</vt:lpstr>
      <vt:lpstr>Man in the Middle Attack</vt:lpstr>
      <vt:lpstr>HTTPS</vt:lpstr>
      <vt:lpstr>HTTPS</vt:lpstr>
      <vt:lpstr>PowerPoint Presentation</vt:lpstr>
      <vt:lpstr>PowerPoint Presentation</vt:lpstr>
      <vt:lpstr>Best Practices</vt:lpstr>
      <vt:lpstr>Best Practices</vt:lpstr>
      <vt:lpstr>Best Practices</vt:lpstr>
      <vt:lpstr>Best Practices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Security</dc:title>
  <dc:creator>Microsoft Office User</dc:creator>
  <cp:lastModifiedBy>Microsoft Office User</cp:lastModifiedBy>
  <cp:revision>21</cp:revision>
  <dcterms:created xsi:type="dcterms:W3CDTF">2022-04-07T00:32:00Z</dcterms:created>
  <dcterms:modified xsi:type="dcterms:W3CDTF">2022-04-11T03:43:25Z</dcterms:modified>
</cp:coreProperties>
</file>