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9" r:id="rId12"/>
    <p:sldId id="267" r:id="rId13"/>
    <p:sldId id="270"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006"/>
    <p:restoredTop sz="94694"/>
  </p:normalViewPr>
  <p:slideViewPr>
    <p:cSldViewPr snapToGrid="0" snapToObjects="1">
      <p:cViewPr varScale="1">
        <p:scale>
          <a:sx n="83" d="100"/>
          <a:sy n="83" d="100"/>
        </p:scale>
        <p:origin x="216"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2.m4a"/><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audio" Target="../media/media2.m4a"/></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hyperlink" Target="http://json.parser.online.fr/" TargetMode="External"/><Relationship Id="rId3" Type="http://schemas.microsoft.com/office/2007/relationships/media" Target="../media/media19.m4a"/><Relationship Id="rId7"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6" Type="http://schemas.openxmlformats.org/officeDocument/2006/relationships/audio" Target="../media/media20.m4a"/><Relationship Id="rId11" Type="http://schemas.openxmlformats.org/officeDocument/2006/relationships/image" Target="../media/image2.png"/><Relationship Id="rId5" Type="http://schemas.microsoft.com/office/2007/relationships/media" Target="../media/media20.m4a"/><Relationship Id="rId10" Type="http://schemas.openxmlformats.org/officeDocument/2006/relationships/image" Target="../media/image13.png"/><Relationship Id="rId4" Type="http://schemas.openxmlformats.org/officeDocument/2006/relationships/audio" Target="../media/media19.m4a"/><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1.m4a"/><Relationship Id="rId1" Type="http://schemas.microsoft.com/office/2007/relationships/media" Target="../media/media21.m4a"/><Relationship Id="rId5"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m4a"/><Relationship Id="rId1" Type="http://schemas.microsoft.com/office/2007/relationships/media" Target="../media/media22.m4a"/><Relationship Id="rId5"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m4a"/><Relationship Id="rId1" Type="http://schemas.microsoft.com/office/2007/relationships/media" Target="../media/media23.m4a"/><Relationship Id="rId5" Type="http://schemas.openxmlformats.org/officeDocument/2006/relationships/image" Target="../media/image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media" Target="../media/media25.m4a"/><Relationship Id="rId7" Type="http://schemas.openxmlformats.org/officeDocument/2006/relationships/image" Target="../media/image2.png"/><Relationship Id="rId2" Type="http://schemas.openxmlformats.org/officeDocument/2006/relationships/audio" Target="../media/media24.m4a"/><Relationship Id="rId1" Type="http://schemas.microsoft.com/office/2007/relationships/media" Target="../media/media24.m4a"/><Relationship Id="rId6" Type="http://schemas.openxmlformats.org/officeDocument/2006/relationships/hyperlink" Target="https://documenter.getpostman.com/view/8854915/Szf7znEe" TargetMode="External"/><Relationship Id="rId5" Type="http://schemas.openxmlformats.org/officeDocument/2006/relationships/slideLayout" Target="../slideLayouts/slideLayout2.xml"/><Relationship Id="rId4" Type="http://schemas.openxmlformats.org/officeDocument/2006/relationships/audio" Target="../media/media25.m4a"/></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7.m4a"/><Relationship Id="rId7"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audio" Target="../media/media8.m4a"/><Relationship Id="rId5" Type="http://schemas.microsoft.com/office/2007/relationships/media" Target="../media/media8.m4a"/><Relationship Id="rId4" Type="http://schemas.openxmlformats.org/officeDocument/2006/relationships/audio" Target="../media/media7.m4a"/></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media" Target="../media/media11.m4a"/><Relationship Id="rId7"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audio" Target="../media/media12.m4a"/><Relationship Id="rId5" Type="http://schemas.microsoft.com/office/2007/relationships/media" Target="../media/media12.m4a"/><Relationship Id="rId4" Type="http://schemas.openxmlformats.org/officeDocument/2006/relationships/audio" Target="../media/media11.m4a"/><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14.m4a"/><Relationship Id="rId7"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audio" Target="../media/media15.m4a"/><Relationship Id="rId5" Type="http://schemas.microsoft.com/office/2007/relationships/media" Target="../media/media15.m4a"/><Relationship Id="rId4" Type="http://schemas.openxmlformats.org/officeDocument/2006/relationships/audio" Target="../media/media14.m4a"/><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C7DD-991E-494D-8B5C-B19C8C06C1CC}"/>
              </a:ext>
            </a:extLst>
          </p:cNvPr>
          <p:cNvSpPr>
            <a:spLocks noGrp="1"/>
          </p:cNvSpPr>
          <p:nvPr>
            <p:ph type="ctrTitle"/>
          </p:nvPr>
        </p:nvSpPr>
        <p:spPr/>
        <p:txBody>
          <a:bodyPr/>
          <a:lstStyle/>
          <a:p>
            <a:r>
              <a:rPr lang="en-US" dirty="0"/>
              <a:t>CALLING AN API</a:t>
            </a:r>
          </a:p>
        </p:txBody>
      </p:sp>
      <p:sp>
        <p:nvSpPr>
          <p:cNvPr id="3" name="Subtitle 2">
            <a:extLst>
              <a:ext uri="{FF2B5EF4-FFF2-40B4-BE49-F238E27FC236}">
                <a16:creationId xmlns:a16="http://schemas.microsoft.com/office/drawing/2014/main" id="{208B53A2-F585-744F-8E7A-A233D8BCAB8F}"/>
              </a:ext>
            </a:extLst>
          </p:cNvPr>
          <p:cNvSpPr>
            <a:spLocks noGrp="1"/>
          </p:cNvSpPr>
          <p:nvPr>
            <p:ph type="subTitle" idx="1"/>
          </p:nvPr>
        </p:nvSpPr>
        <p:spPr/>
        <p:txBody>
          <a:bodyPr/>
          <a:lstStyle/>
          <a:p>
            <a:r>
              <a:rPr lang="en-US" dirty="0"/>
              <a:t>INTRO TO APIs – CLASS 5 </a:t>
            </a:r>
          </a:p>
        </p:txBody>
      </p:sp>
      <p:pic>
        <p:nvPicPr>
          <p:cNvPr id="4" name="Audio Recording Oct 1, 2022 at 1:12:36 PM" descr="Audio Recording Oct 1, 2022 at 1:12:36 PM">
            <a:hlinkClick r:id="" action="ppaction://media"/>
            <a:extLst>
              <a:ext uri="{FF2B5EF4-FFF2-40B4-BE49-F238E27FC236}">
                <a16:creationId xmlns:a16="http://schemas.microsoft.com/office/drawing/2014/main" id="{50615E84-71C4-6E4B-A5BB-DFB8970FE0F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504333" y="1658034"/>
            <a:ext cx="812800" cy="812800"/>
          </a:xfrm>
          <a:prstGeom prst="rect">
            <a:avLst/>
          </a:prstGeom>
        </p:spPr>
      </p:pic>
      <p:pic>
        <p:nvPicPr>
          <p:cNvPr id="5" name="Audio Recording Oct 1, 2022 at 1:12:51 PM" descr="Audio Recording Oct 1, 2022 at 1:12:51 PM">
            <a:hlinkClick r:id="" action="ppaction://media"/>
            <a:extLst>
              <a:ext uri="{FF2B5EF4-FFF2-40B4-BE49-F238E27FC236}">
                <a16:creationId xmlns:a16="http://schemas.microsoft.com/office/drawing/2014/main" id="{930A98FD-E5F4-9E47-BCBC-0BBFE533D7C6}"/>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8531274" y="1658034"/>
            <a:ext cx="812800" cy="812800"/>
          </a:xfrm>
          <a:prstGeom prst="rect">
            <a:avLst/>
          </a:prstGeom>
        </p:spPr>
      </p:pic>
    </p:spTree>
    <p:extLst>
      <p:ext uri="{BB962C8B-B14F-4D97-AF65-F5344CB8AC3E}">
        <p14:creationId xmlns:p14="http://schemas.microsoft.com/office/powerpoint/2010/main" val="15094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97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519220" y="1616199"/>
            <a:ext cx="5105037" cy="3388287"/>
          </a:xfrm>
        </p:spPr>
        <p:txBody>
          <a:bodyPr anchor="ctr">
            <a:normAutofit/>
          </a:bodyPr>
          <a:lstStyle/>
          <a:p>
            <a:r>
              <a:rPr lang="en-US" dirty="0"/>
              <a:t>Catching Exceptions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691372" y="633004"/>
            <a:ext cx="5365218" cy="4371482"/>
          </a:xfrm>
          <a:effectLst/>
        </p:spPr>
        <p:txBody>
          <a:bodyPr>
            <a:normAutofit/>
          </a:bodyPr>
          <a:lstStyle/>
          <a:p>
            <a:r>
              <a:rPr lang="en-US" dirty="0"/>
              <a:t>Add a try-catch statement that looks for an Exception. If the API call throws an Exception due to invalid user input (for example, the name of a Pokémon that doesn’t exist), rather than giving the user a long and complicated message, you’ll get a more simplified statement. </a:t>
            </a:r>
          </a:p>
        </p:txBody>
      </p:sp>
      <p:pic>
        <p:nvPicPr>
          <p:cNvPr id="5" name="Picture 4">
            <a:extLst>
              <a:ext uri="{FF2B5EF4-FFF2-40B4-BE49-F238E27FC236}">
                <a16:creationId xmlns:a16="http://schemas.microsoft.com/office/drawing/2014/main" id="{7FF34991-54C7-C14B-8C54-CC6E23302378}"/>
              </a:ext>
            </a:extLst>
          </p:cNvPr>
          <p:cNvPicPr>
            <a:picLocks noChangeAspect="1"/>
          </p:cNvPicPr>
          <p:nvPr/>
        </p:nvPicPr>
        <p:blipFill>
          <a:blip r:embed="rId4"/>
          <a:stretch>
            <a:fillRect/>
          </a:stretch>
        </p:blipFill>
        <p:spPr>
          <a:xfrm>
            <a:off x="632082" y="4116934"/>
            <a:ext cx="6930253" cy="2496333"/>
          </a:xfrm>
          <a:prstGeom prst="rect">
            <a:avLst/>
          </a:prstGeom>
        </p:spPr>
      </p:pic>
      <p:pic>
        <p:nvPicPr>
          <p:cNvPr id="4" name="Audio Recording Oct 1, 2022 at 1:28:31 PM" descr="Audio Recording Oct 1, 2022 at 1:28:31 PM">
            <a:hlinkClick r:id="" action="ppaction://media"/>
            <a:extLst>
              <a:ext uri="{FF2B5EF4-FFF2-40B4-BE49-F238E27FC236}">
                <a16:creationId xmlns:a16="http://schemas.microsoft.com/office/drawing/2014/main" id="{0BF89277-0320-724D-9638-5E62E40136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91941"/>
            <a:ext cx="812800" cy="812800"/>
          </a:xfrm>
          <a:prstGeom prst="rect">
            <a:avLst/>
          </a:prstGeom>
        </p:spPr>
      </p:pic>
    </p:spTree>
    <p:extLst>
      <p:ext uri="{BB962C8B-B14F-4D97-AF65-F5344CB8AC3E}">
        <p14:creationId xmlns:p14="http://schemas.microsoft.com/office/powerpoint/2010/main" val="283083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7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5105037" cy="3388287"/>
          </a:xfrm>
        </p:spPr>
        <p:txBody>
          <a:bodyPr anchor="ctr">
            <a:normAutofit/>
          </a:bodyPr>
          <a:lstStyle/>
          <a:p>
            <a:r>
              <a:rPr lang="en-US"/>
              <a:t>The API Call</a:t>
            </a:r>
            <a:endParaRPr lang="en-US" dirty="0"/>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903883" y="2404886"/>
            <a:ext cx="6048523" cy="4119722"/>
          </a:xfrm>
          <a:effectLst/>
        </p:spPr>
        <p:txBody>
          <a:bodyPr>
            <a:normAutofit fontScale="85000" lnSpcReduction="20000"/>
          </a:bodyPr>
          <a:lstStyle/>
          <a:p>
            <a:r>
              <a:rPr lang="en-US" dirty="0"/>
              <a:t>Use your HttpClient’s GetAsync method to make your API call with user input! The result contains some children (StatusCode, ReasonPhrase, etc.) Take that result and use the Content child’s ReadAsStringAsync method. </a:t>
            </a:r>
          </a:p>
          <a:p>
            <a:pPr lvl="1"/>
            <a:r>
              <a:rPr lang="en-US" dirty="0"/>
              <a:t>ReadAsStringAsync serializes the HTTP content to a string as an asynchronous operation. </a:t>
            </a:r>
          </a:p>
          <a:p>
            <a:pPr lvl="2"/>
            <a:r>
              <a:rPr lang="en-US" b="1" dirty="0"/>
              <a:t>Serialization</a:t>
            </a:r>
            <a:r>
              <a:rPr lang="en-US" dirty="0"/>
              <a:t> is the process of converting an object into a stream of bytes to store the object or transmit it to memory, a database, or a file. Its main purpose is to save the state of an object in order to be able to recreate it when needed. The reverse process is called deserialization.</a:t>
            </a:r>
          </a:p>
          <a:p>
            <a:r>
              <a:rPr lang="en-US" dirty="0"/>
              <a:t>If you set up a breakpoint after this call and then run a Debug build, you can see </a:t>
            </a:r>
            <a:r>
              <a:rPr lang="en-US" b="1" dirty="0"/>
              <a:t>resultRead</a:t>
            </a:r>
            <a:r>
              <a:rPr lang="en-US" dirty="0"/>
              <a:t>’s value! You can also look at the string in the Immediate window during this. Same goes for the initial </a:t>
            </a:r>
            <a:r>
              <a:rPr lang="en-US" b="1" dirty="0"/>
              <a:t>result</a:t>
            </a:r>
            <a:r>
              <a:rPr lang="en-US" dirty="0"/>
              <a:t> object. </a:t>
            </a:r>
          </a:p>
          <a:p>
            <a:pPr lvl="1"/>
            <a:r>
              <a:rPr lang="en-US" dirty="0"/>
              <a:t>I suggest you copy the value of the resultRead string and put it in an online JSON parser. This allows you to be able to read your results much more clearly. </a:t>
            </a:r>
            <a:r>
              <a:rPr lang="en-US" dirty="0">
                <a:hlinkClick r:id="rId8"/>
              </a:rPr>
              <a:t>http://json.parser.online.fr/</a:t>
            </a:r>
            <a:r>
              <a:rPr lang="en-US" dirty="0"/>
              <a:t> is a great option!</a:t>
            </a:r>
          </a:p>
        </p:txBody>
      </p:sp>
      <p:pic>
        <p:nvPicPr>
          <p:cNvPr id="8" name="Picture 7" descr="Graphical user interface, text, application, email&#10;&#10;Description automatically generated">
            <a:extLst>
              <a:ext uri="{FF2B5EF4-FFF2-40B4-BE49-F238E27FC236}">
                <a16:creationId xmlns:a16="http://schemas.microsoft.com/office/drawing/2014/main" id="{19BF64EA-40E2-7F43-A51F-D1158B5066FA}"/>
              </a:ext>
            </a:extLst>
          </p:cNvPr>
          <p:cNvPicPr>
            <a:picLocks noChangeAspect="1"/>
          </p:cNvPicPr>
          <p:nvPr/>
        </p:nvPicPr>
        <p:blipFill>
          <a:blip r:embed="rId9"/>
          <a:stretch>
            <a:fillRect/>
          </a:stretch>
        </p:blipFill>
        <p:spPr>
          <a:xfrm>
            <a:off x="1214010" y="375966"/>
            <a:ext cx="7660266" cy="1652955"/>
          </a:xfrm>
          <a:prstGeom prst="rect">
            <a:avLst/>
          </a:prstGeom>
        </p:spPr>
      </p:pic>
      <p:pic>
        <p:nvPicPr>
          <p:cNvPr id="19" name="Picture 18">
            <a:extLst>
              <a:ext uri="{FF2B5EF4-FFF2-40B4-BE49-F238E27FC236}">
                <a16:creationId xmlns:a16="http://schemas.microsoft.com/office/drawing/2014/main" id="{F5E1A183-3B7C-4349-9F40-18B372735A93}"/>
              </a:ext>
            </a:extLst>
          </p:cNvPr>
          <p:cNvPicPr>
            <a:picLocks noChangeAspect="1"/>
          </p:cNvPicPr>
          <p:nvPr/>
        </p:nvPicPr>
        <p:blipFill rotWithShape="1">
          <a:blip r:embed="rId10"/>
          <a:srcRect l="1144" t="2054" r="925"/>
          <a:stretch/>
        </p:blipFill>
        <p:spPr>
          <a:xfrm>
            <a:off x="637714" y="3893083"/>
            <a:ext cx="4732638" cy="2816396"/>
          </a:xfrm>
          <a:prstGeom prst="rect">
            <a:avLst/>
          </a:prstGeom>
        </p:spPr>
      </p:pic>
      <p:pic>
        <p:nvPicPr>
          <p:cNvPr id="5" name="Audio Recording Oct 1, 2022 at 1:30:12 PM" descr="Audio Recording Oct 1, 2022 at 1:30:12 PM">
            <a:hlinkClick r:id="" action="ppaction://media"/>
            <a:extLst>
              <a:ext uri="{FF2B5EF4-FFF2-40B4-BE49-F238E27FC236}">
                <a16:creationId xmlns:a16="http://schemas.microsoft.com/office/drawing/2014/main" id="{F3385CE5-1234-8647-9B9C-E59CE4E92B52}"/>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072795" y="389643"/>
            <a:ext cx="812800" cy="812800"/>
          </a:xfrm>
          <a:prstGeom prst="rect">
            <a:avLst/>
          </a:prstGeom>
        </p:spPr>
      </p:pic>
      <p:pic>
        <p:nvPicPr>
          <p:cNvPr id="6" name="Audio Recording Oct 1, 2022 at 1:31:27 PM" descr="Audio Recording Oct 1, 2022 at 1:31:27 PM">
            <a:hlinkClick r:id="" action="ppaction://media"/>
            <a:extLst>
              <a:ext uri="{FF2B5EF4-FFF2-40B4-BE49-F238E27FC236}">
                <a16:creationId xmlns:a16="http://schemas.microsoft.com/office/drawing/2014/main" id="{9A1FA60D-86EA-6841-BD66-CD018D135EC9}"/>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0045997" y="389643"/>
            <a:ext cx="812800" cy="812800"/>
          </a:xfrm>
          <a:prstGeom prst="rect">
            <a:avLst/>
          </a:prstGeom>
        </p:spPr>
      </p:pic>
      <p:pic>
        <p:nvPicPr>
          <p:cNvPr id="7" name="Audio Recording Oct 1, 2022 at 1:32:13 PM" descr="Audio Recording Oct 1, 2022 at 1:32:13 PM">
            <a:hlinkClick r:id="" action="ppaction://media"/>
            <a:extLst>
              <a:ext uri="{FF2B5EF4-FFF2-40B4-BE49-F238E27FC236}">
                <a16:creationId xmlns:a16="http://schemas.microsoft.com/office/drawing/2014/main" id="{09A80105-5983-964E-A383-47D400CA2AAB}"/>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1019199" y="389643"/>
            <a:ext cx="812800" cy="812800"/>
          </a:xfrm>
          <a:prstGeom prst="rect">
            <a:avLst/>
          </a:prstGeom>
        </p:spPr>
      </p:pic>
    </p:spTree>
    <p:extLst>
      <p:ext uri="{BB962C8B-B14F-4D97-AF65-F5344CB8AC3E}">
        <p14:creationId xmlns:p14="http://schemas.microsoft.com/office/powerpoint/2010/main" val="41827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12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232"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28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6"/>
                </p:tgtEl>
              </p:cMediaNode>
            </p:audio>
            <p:audio>
              <p:cMediaNode vol="80000">
                <p:cTn id="17" fill="hold" display="0">
                  <p:stCondLst>
                    <p:cond delay="indefinite"/>
                  </p:stCondLst>
                  <p:endCondLst>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810000" y="447188"/>
            <a:ext cx="5933700" cy="970450"/>
          </a:xfrm>
        </p:spPr>
        <p:txBody>
          <a:bodyPr>
            <a:normAutofit/>
          </a:bodyPr>
          <a:lstStyle/>
          <a:p>
            <a:r>
              <a:rPr lang="en-US" dirty="0"/>
              <a:t>Setting Up Our Classes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818712" y="2222287"/>
            <a:ext cx="5924988" cy="3636511"/>
          </a:xfrm>
        </p:spPr>
        <p:txBody>
          <a:bodyPr>
            <a:normAutofit/>
          </a:bodyPr>
          <a:lstStyle/>
          <a:p>
            <a:r>
              <a:rPr lang="en-US"/>
              <a:t>We’re now going to set up some classes to put our data into! </a:t>
            </a:r>
          </a:p>
          <a:p>
            <a:pPr lvl="1"/>
            <a:r>
              <a:rPr lang="en-US"/>
              <a:t>Because each Pokémon in our results have an array of types that each have a name, we’re going to set up our classes to reflect that. </a:t>
            </a:r>
          </a:p>
          <a:p>
            <a:r>
              <a:rPr lang="en-US"/>
              <a:t>The JsonProperty attribute is placed on fields and properties to control how they should be serialized as a property in a JSON object!</a:t>
            </a:r>
          </a:p>
        </p:txBody>
      </p:sp>
      <p:sp>
        <p:nvSpPr>
          <p:cNvPr id="30" name="Rectangle 29">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68560CD-5A66-EB4A-8F95-C0820EF73A2E}"/>
              </a:ext>
            </a:extLst>
          </p:cNvPr>
          <p:cNvPicPr>
            <a:picLocks noChangeAspect="1"/>
          </p:cNvPicPr>
          <p:nvPr/>
        </p:nvPicPr>
        <p:blipFill rotWithShape="1">
          <a:blip r:embed="rId4"/>
          <a:srcRect t="-1" r="536" b="1136"/>
          <a:stretch/>
        </p:blipFill>
        <p:spPr>
          <a:xfrm>
            <a:off x="8352528" y="1076286"/>
            <a:ext cx="3020760" cy="4728461"/>
          </a:xfrm>
          <a:prstGeom prst="rect">
            <a:avLst/>
          </a:prstGeom>
        </p:spPr>
      </p:pic>
      <p:pic>
        <p:nvPicPr>
          <p:cNvPr id="4" name="Audio Recording Oct 1, 2022 at 1:32:40 PM" descr="Audio Recording Oct 1, 2022 at 1:32:40 PM">
            <a:hlinkClick r:id="" action="ppaction://media"/>
            <a:extLst>
              <a:ext uri="{FF2B5EF4-FFF2-40B4-BE49-F238E27FC236}">
                <a16:creationId xmlns:a16="http://schemas.microsoft.com/office/drawing/2014/main" id="{C829D9FE-A1AE-0B4C-A38F-BAFE64E6AC2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543444" y="5497484"/>
            <a:ext cx="812800" cy="812800"/>
          </a:xfrm>
          <a:prstGeom prst="rect">
            <a:avLst/>
          </a:prstGeom>
        </p:spPr>
      </p:pic>
    </p:spTree>
    <p:extLst>
      <p:ext uri="{BB962C8B-B14F-4D97-AF65-F5344CB8AC3E}">
        <p14:creationId xmlns:p14="http://schemas.microsoft.com/office/powerpoint/2010/main" val="90129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5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61167" y="1513815"/>
            <a:ext cx="5105037" cy="3388287"/>
          </a:xfrm>
        </p:spPr>
        <p:txBody>
          <a:bodyPr anchor="ctr">
            <a:normAutofit/>
          </a:bodyPr>
          <a:lstStyle/>
          <a:p>
            <a:r>
              <a:rPr lang="en-US" dirty="0"/>
              <a:t>Serializing and Displaying Our Results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691962" y="125469"/>
            <a:ext cx="6048523" cy="4119722"/>
          </a:xfrm>
          <a:effectLst/>
        </p:spPr>
        <p:txBody>
          <a:bodyPr>
            <a:normAutofit/>
          </a:bodyPr>
          <a:lstStyle/>
          <a:p>
            <a:r>
              <a:rPr lang="en-US" dirty="0"/>
              <a:t>Now, we create our Pokémon! JsonConvert.DeserializeObject&lt;Class&gt;(string) deserializes with the help of the attributes we added to our classes. The new variable created in this line becomes an instance of the Pokémon class we created. </a:t>
            </a:r>
          </a:p>
          <a:p>
            <a:r>
              <a:rPr lang="en-US" dirty="0"/>
              <a:t>From there, we give the user our data and they’ll be prompted again. Well done!</a:t>
            </a:r>
          </a:p>
        </p:txBody>
      </p:sp>
      <p:pic>
        <p:nvPicPr>
          <p:cNvPr id="14" name="Picture 13">
            <a:extLst>
              <a:ext uri="{FF2B5EF4-FFF2-40B4-BE49-F238E27FC236}">
                <a16:creationId xmlns:a16="http://schemas.microsoft.com/office/drawing/2014/main" id="{FB1BC47A-DBE5-0C4A-8B51-CB5E12ECD4B7}"/>
              </a:ext>
            </a:extLst>
          </p:cNvPr>
          <p:cNvPicPr>
            <a:picLocks noChangeAspect="1"/>
          </p:cNvPicPr>
          <p:nvPr/>
        </p:nvPicPr>
        <p:blipFill>
          <a:blip r:embed="rId4"/>
          <a:stretch>
            <a:fillRect/>
          </a:stretch>
        </p:blipFill>
        <p:spPr>
          <a:xfrm>
            <a:off x="451515" y="4245191"/>
            <a:ext cx="7447005" cy="2089299"/>
          </a:xfrm>
          <a:prstGeom prst="rect">
            <a:avLst/>
          </a:prstGeom>
        </p:spPr>
      </p:pic>
      <p:pic>
        <p:nvPicPr>
          <p:cNvPr id="4" name="Audio Recording Oct 1, 2022 at 1:33:13 PM" descr="Audio Recording Oct 1, 2022 at 1:33:13 PM">
            <a:hlinkClick r:id="" action="ppaction://media"/>
            <a:extLst>
              <a:ext uri="{FF2B5EF4-FFF2-40B4-BE49-F238E27FC236}">
                <a16:creationId xmlns:a16="http://schemas.microsoft.com/office/drawing/2014/main" id="{3B032190-9D76-9D49-A156-4828939BD54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06702" y="4495702"/>
            <a:ext cx="812800" cy="812800"/>
          </a:xfrm>
          <a:prstGeom prst="rect">
            <a:avLst/>
          </a:prstGeom>
        </p:spPr>
      </p:pic>
    </p:spTree>
    <p:extLst>
      <p:ext uri="{BB962C8B-B14F-4D97-AF65-F5344CB8AC3E}">
        <p14:creationId xmlns:p14="http://schemas.microsoft.com/office/powerpoint/2010/main" val="173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8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Text&#10;&#10;Description automatically generated">
            <a:extLst>
              <a:ext uri="{FF2B5EF4-FFF2-40B4-BE49-F238E27FC236}">
                <a16:creationId xmlns:a16="http://schemas.microsoft.com/office/drawing/2014/main" id="{2BA50EFE-FD9E-8F4B-B932-100BB27773B1}"/>
              </a:ext>
            </a:extLst>
          </p:cNvPr>
          <p:cNvPicPr>
            <a:picLocks noChangeAspect="1"/>
          </p:cNvPicPr>
          <p:nvPr/>
        </p:nvPicPr>
        <p:blipFill>
          <a:blip r:embed="rId4"/>
          <a:stretch>
            <a:fillRect/>
          </a:stretch>
        </p:blipFill>
        <p:spPr>
          <a:xfrm>
            <a:off x="3332247" y="0"/>
            <a:ext cx="5527505" cy="6858000"/>
          </a:xfrm>
          <a:prstGeom prst="rect">
            <a:avLst/>
          </a:prstGeom>
        </p:spPr>
      </p:pic>
      <p:pic>
        <p:nvPicPr>
          <p:cNvPr id="2" name="Audio Recording Oct 1, 2022 at 1:33:53 PM" descr="Audio Recording Oct 1, 2022 at 1:33:53 PM">
            <a:hlinkClick r:id="" action="ppaction://media"/>
            <a:extLst>
              <a:ext uri="{FF2B5EF4-FFF2-40B4-BE49-F238E27FC236}">
                <a16:creationId xmlns:a16="http://schemas.microsoft.com/office/drawing/2014/main" id="{DD7D7ED1-FE96-634F-8D11-6B78F7A4462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9724" y="1038817"/>
            <a:ext cx="812800" cy="812800"/>
          </a:xfrm>
          <a:prstGeom prst="rect">
            <a:avLst/>
          </a:prstGeom>
        </p:spPr>
      </p:pic>
    </p:spTree>
    <p:extLst>
      <p:ext uri="{BB962C8B-B14F-4D97-AF65-F5344CB8AC3E}">
        <p14:creationId xmlns:p14="http://schemas.microsoft.com/office/powerpoint/2010/main" val="414535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61167" y="1513815"/>
            <a:ext cx="5105037" cy="3388287"/>
          </a:xfrm>
        </p:spPr>
        <p:txBody>
          <a:bodyPr anchor="ctr">
            <a:normAutofit/>
          </a:bodyPr>
          <a:lstStyle/>
          <a:p>
            <a:r>
              <a:rPr lang="en-US" dirty="0"/>
              <a:t>Activity #5</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782310" y="1513815"/>
            <a:ext cx="6048523" cy="4119722"/>
          </a:xfrm>
          <a:effectLst/>
        </p:spPr>
        <p:txBody>
          <a:bodyPr>
            <a:normAutofit/>
          </a:bodyPr>
          <a:lstStyle/>
          <a:p>
            <a:r>
              <a:rPr lang="en-US" dirty="0"/>
              <a:t>Call another API! Present to the user at least 3 pieces of data from an API endpoint. They must be put into an instance of a class or classes and then from there printed onto the console, as demonstrated. Send me the link to the repository on GitHub. </a:t>
            </a:r>
          </a:p>
          <a:p>
            <a:r>
              <a:rPr lang="en-US" dirty="0"/>
              <a:t>Here is a cool list of public APIs you can call to get started! </a:t>
            </a:r>
            <a:r>
              <a:rPr lang="en-US" dirty="0">
                <a:hlinkClick r:id="rId6"/>
              </a:rPr>
              <a:t>https://documenter.getpostman.com/view/8854915/Szf7znEe</a:t>
            </a:r>
            <a:endParaRPr lang="en-US" dirty="0"/>
          </a:p>
          <a:p>
            <a:pPr marL="0" indent="0">
              <a:buNone/>
            </a:pPr>
            <a:endParaRPr lang="en-US" dirty="0"/>
          </a:p>
        </p:txBody>
      </p:sp>
      <p:pic>
        <p:nvPicPr>
          <p:cNvPr id="4" name="Audio Recording Oct 1, 2022 at 1:34:44 PM" descr="Audio Recording Oct 1, 2022 at 1:34:44 PM">
            <a:hlinkClick r:id="" action="ppaction://media"/>
            <a:extLst>
              <a:ext uri="{FF2B5EF4-FFF2-40B4-BE49-F238E27FC236}">
                <a16:creationId xmlns:a16="http://schemas.microsoft.com/office/drawing/2014/main" id="{6F524EB3-D1FB-C241-A5C2-AC0460036DA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655076" y="215735"/>
            <a:ext cx="812800" cy="812800"/>
          </a:xfrm>
          <a:prstGeom prst="rect">
            <a:avLst/>
          </a:prstGeom>
        </p:spPr>
      </p:pic>
      <p:pic>
        <p:nvPicPr>
          <p:cNvPr id="5" name="Audio Recording Oct 1, 2022 at 1:35:35 PM" descr="Audio Recording Oct 1, 2022 at 1:35:35 PM">
            <a:hlinkClick r:id="" action="ppaction://media"/>
            <a:extLst>
              <a:ext uri="{FF2B5EF4-FFF2-40B4-BE49-F238E27FC236}">
                <a16:creationId xmlns:a16="http://schemas.microsoft.com/office/drawing/2014/main" id="{FE3EA308-7E31-4341-AE38-65DFF9A067B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7655076" y="5227137"/>
            <a:ext cx="812800" cy="812800"/>
          </a:xfrm>
          <a:prstGeom prst="rect">
            <a:avLst/>
          </a:prstGeom>
        </p:spPr>
      </p:pic>
    </p:spTree>
    <p:extLst>
      <p:ext uri="{BB962C8B-B14F-4D97-AF65-F5344CB8AC3E}">
        <p14:creationId xmlns:p14="http://schemas.microsoft.com/office/powerpoint/2010/main" val="247885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0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9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259A-A1DC-AE46-8DE4-3D0E30CFA417}"/>
              </a:ext>
            </a:extLst>
          </p:cNvPr>
          <p:cNvSpPr>
            <a:spLocks noGrp="1"/>
          </p:cNvSpPr>
          <p:nvPr>
            <p:ph type="title"/>
          </p:nvPr>
        </p:nvSpPr>
        <p:spPr/>
        <p:txBody>
          <a:bodyPr/>
          <a:lstStyle/>
          <a:p>
            <a:r>
              <a:rPr lang="en-US" dirty="0"/>
              <a:t>What type of app are we making?</a:t>
            </a:r>
          </a:p>
        </p:txBody>
      </p:sp>
      <p:sp>
        <p:nvSpPr>
          <p:cNvPr id="3" name="Content Placeholder 2">
            <a:extLst>
              <a:ext uri="{FF2B5EF4-FFF2-40B4-BE49-F238E27FC236}">
                <a16:creationId xmlns:a16="http://schemas.microsoft.com/office/drawing/2014/main" id="{67599FA2-4923-7047-9F65-96B89F3D86A6}"/>
              </a:ext>
            </a:extLst>
          </p:cNvPr>
          <p:cNvSpPr>
            <a:spLocks noGrp="1"/>
          </p:cNvSpPr>
          <p:nvPr>
            <p:ph idx="1"/>
          </p:nvPr>
        </p:nvSpPr>
        <p:spPr/>
        <p:txBody>
          <a:bodyPr/>
          <a:lstStyle/>
          <a:p>
            <a:r>
              <a:rPr lang="en-US" dirty="0"/>
              <a:t>A </a:t>
            </a:r>
            <a:r>
              <a:rPr lang="en-US" b="1" dirty="0"/>
              <a:t>Client App</a:t>
            </a:r>
            <a:r>
              <a:rPr lang="en-US" dirty="0"/>
              <a:t> is any application, plug-in, helper, component or other executable code that runs on user’s computer; examples of client applications include those that provide instant messaging, chat, email, data, file viewing, media playing, file sharing, games, internet navigation, search and other services. </a:t>
            </a:r>
          </a:p>
        </p:txBody>
      </p:sp>
      <p:pic>
        <p:nvPicPr>
          <p:cNvPr id="4" name="Audio Recording Oct 1, 2022 at 1:13:18 PM" descr="Audio Recording Oct 1, 2022 at 1:13:18 PM">
            <a:hlinkClick r:id="" action="ppaction://media"/>
            <a:extLst>
              <a:ext uri="{FF2B5EF4-FFF2-40B4-BE49-F238E27FC236}">
                <a16:creationId xmlns:a16="http://schemas.microsoft.com/office/drawing/2014/main" id="{5089EFCE-4983-1F47-BCFA-E94E6CC7278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266376" y="1953455"/>
            <a:ext cx="812800" cy="812800"/>
          </a:xfrm>
          <a:prstGeom prst="rect">
            <a:avLst/>
          </a:prstGeom>
        </p:spPr>
      </p:pic>
    </p:spTree>
    <p:extLst>
      <p:ext uri="{BB962C8B-B14F-4D97-AF65-F5344CB8AC3E}">
        <p14:creationId xmlns:p14="http://schemas.microsoft.com/office/powerpoint/2010/main" val="10801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5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259A-A1DC-AE46-8DE4-3D0E30CFA417}"/>
              </a:ext>
            </a:extLst>
          </p:cNvPr>
          <p:cNvSpPr>
            <a:spLocks noGrp="1"/>
          </p:cNvSpPr>
          <p:nvPr>
            <p:ph type="title"/>
          </p:nvPr>
        </p:nvSpPr>
        <p:spPr/>
        <p:txBody>
          <a:bodyPr/>
          <a:lstStyle/>
          <a:p>
            <a:r>
              <a:rPr lang="en-US" dirty="0"/>
              <a:t>What type of app are we making?</a:t>
            </a:r>
          </a:p>
        </p:txBody>
      </p:sp>
      <p:sp>
        <p:nvSpPr>
          <p:cNvPr id="3" name="Content Placeholder 2">
            <a:extLst>
              <a:ext uri="{FF2B5EF4-FFF2-40B4-BE49-F238E27FC236}">
                <a16:creationId xmlns:a16="http://schemas.microsoft.com/office/drawing/2014/main" id="{67599FA2-4923-7047-9F65-96B89F3D86A6}"/>
              </a:ext>
            </a:extLst>
          </p:cNvPr>
          <p:cNvSpPr>
            <a:spLocks noGrp="1"/>
          </p:cNvSpPr>
          <p:nvPr>
            <p:ph idx="1"/>
          </p:nvPr>
        </p:nvSpPr>
        <p:spPr/>
        <p:txBody>
          <a:bodyPr/>
          <a:lstStyle/>
          <a:p>
            <a:r>
              <a:rPr lang="en-US" dirty="0"/>
              <a:t>In our case, we’re going to be making a client app that calls an API in order to retrieve data about…  </a:t>
            </a:r>
          </a:p>
        </p:txBody>
      </p:sp>
      <p:pic>
        <p:nvPicPr>
          <p:cNvPr id="4" name="Audio Recording Oct 1, 2022 at 1:13:53 PM" descr="Audio Recording Oct 1, 2022 at 1:13:53 PM">
            <a:hlinkClick r:id="" action="ppaction://media"/>
            <a:extLst>
              <a:ext uri="{FF2B5EF4-FFF2-40B4-BE49-F238E27FC236}">
                <a16:creationId xmlns:a16="http://schemas.microsoft.com/office/drawing/2014/main" id="{2F4B8FFD-76E6-0345-A070-7568678A977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14683" y="2134364"/>
            <a:ext cx="812800" cy="812800"/>
          </a:xfrm>
          <a:prstGeom prst="rect">
            <a:avLst/>
          </a:prstGeom>
        </p:spPr>
      </p:pic>
    </p:spTree>
    <p:extLst>
      <p:ext uri="{BB962C8B-B14F-4D97-AF65-F5344CB8AC3E}">
        <p14:creationId xmlns:p14="http://schemas.microsoft.com/office/powerpoint/2010/main" val="21449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366EF82-4369-4DEA-9DBF-B4A2BF4B1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4">
            <a:extLst>
              <a:ext uri="{FF2B5EF4-FFF2-40B4-BE49-F238E27FC236}">
                <a16:creationId xmlns:a16="http://schemas.microsoft.com/office/drawing/2014/main" id="{97F9DE18-6CE8-4C3D-8BDF-8EA4F1E1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prstGeom prst="roundRect">
            <a:avLst>
              <a:gd name="adj" fmla="val 3513"/>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170+ Funniest Pokémon Memes For True Poké Masters – FandomSpot">
            <a:extLst>
              <a:ext uri="{FF2B5EF4-FFF2-40B4-BE49-F238E27FC236}">
                <a16:creationId xmlns:a16="http://schemas.microsoft.com/office/drawing/2014/main" id="{D3051564-14A3-1F4D-9489-7016186D5B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3708183"/>
            <a:ext cx="4978061" cy="2327243"/>
          </a:xfrm>
          <a:prstGeom prst="rect">
            <a:avLst/>
          </a:prstGeom>
          <a:noFill/>
          <a:effectLst>
            <a:softEdge rad="521196"/>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56DABBE-F186-4E44-872F-0CEEEF89ED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5752" y="777175"/>
            <a:ext cx="7919278" cy="29103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258ABD9-B0AB-524E-B87A-116E4BB63028}"/>
              </a:ext>
            </a:extLst>
          </p:cNvPr>
          <p:cNvPicPr>
            <a:picLocks noChangeAspect="1"/>
          </p:cNvPicPr>
          <p:nvPr/>
        </p:nvPicPr>
        <p:blipFill>
          <a:blip r:embed="rId6"/>
          <a:stretch>
            <a:fillRect/>
          </a:stretch>
        </p:blipFill>
        <p:spPr>
          <a:xfrm>
            <a:off x="762514" y="3914526"/>
            <a:ext cx="5600700" cy="2120900"/>
          </a:xfrm>
          <a:prstGeom prst="rect">
            <a:avLst/>
          </a:prstGeom>
        </p:spPr>
      </p:pic>
      <p:pic>
        <p:nvPicPr>
          <p:cNvPr id="2" name="Audio Recording Oct 1, 2022 at 1:16:43 PM" descr="Audio Recording Oct 1, 2022 at 1:16:43 PM">
            <a:hlinkClick r:id="" action="ppaction://media"/>
            <a:extLst>
              <a:ext uri="{FF2B5EF4-FFF2-40B4-BE49-F238E27FC236}">
                <a16:creationId xmlns:a16="http://schemas.microsoft.com/office/drawing/2014/main" id="{07240A67-8564-8E4A-A10E-9EC6A96CEC6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9361268" y="1363025"/>
            <a:ext cx="812800" cy="812800"/>
          </a:xfrm>
          <a:prstGeom prst="rect">
            <a:avLst/>
          </a:prstGeom>
        </p:spPr>
      </p:pic>
      <p:sp>
        <p:nvSpPr>
          <p:cNvPr id="3" name="TextBox 2">
            <a:extLst>
              <a:ext uri="{FF2B5EF4-FFF2-40B4-BE49-F238E27FC236}">
                <a16:creationId xmlns:a16="http://schemas.microsoft.com/office/drawing/2014/main" id="{A0450318-019F-C14A-960A-8634561D7411}"/>
              </a:ext>
            </a:extLst>
          </p:cNvPr>
          <p:cNvSpPr txBox="1"/>
          <p:nvPr/>
        </p:nvSpPr>
        <p:spPr>
          <a:xfrm>
            <a:off x="8785901" y="2312851"/>
            <a:ext cx="2568135" cy="1200329"/>
          </a:xfrm>
          <a:prstGeom prst="rect">
            <a:avLst/>
          </a:prstGeom>
          <a:noFill/>
        </p:spPr>
        <p:txBody>
          <a:bodyPr wrap="square" rtlCol="0">
            <a:spAutoFit/>
          </a:bodyPr>
          <a:lstStyle/>
          <a:p>
            <a:r>
              <a:rPr lang="en-US" dirty="0"/>
              <a:t>(My fiancé’s attempt at an Ash Ketchup impersonation, enjoy the cringe!) </a:t>
            </a:r>
          </a:p>
        </p:txBody>
      </p:sp>
    </p:spTree>
    <p:extLst>
      <p:ext uri="{BB962C8B-B14F-4D97-AF65-F5344CB8AC3E}">
        <p14:creationId xmlns:p14="http://schemas.microsoft.com/office/powerpoint/2010/main" val="2216126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p:txBody>
          <a:bodyPr/>
          <a:lstStyle/>
          <a:p>
            <a:r>
              <a:rPr lang="en-US" dirty="0"/>
              <a:t>In your terminal/CLI, navigate to the directory that you’d like your project to be stored in. </a:t>
            </a:r>
          </a:p>
          <a:p>
            <a:r>
              <a:rPr lang="en-US" dirty="0"/>
              <a:t>Then, write the following command:</a:t>
            </a:r>
          </a:p>
          <a:p>
            <a:pPr lvl="1"/>
            <a:r>
              <a:rPr lang="en-US" b="1" dirty="0"/>
              <a:t>dotnet new console --name WebAPIClient</a:t>
            </a:r>
          </a:p>
          <a:p>
            <a:pPr lvl="2"/>
            <a:r>
              <a:rPr lang="en-US" dirty="0"/>
              <a:t>This command is a sort of shortcut that creates a new console app the starter files for a basic "Hello World.” This command also names the project "WebAPIClient".</a:t>
            </a:r>
            <a:endParaRPr lang="en-US" b="1" dirty="0"/>
          </a:p>
        </p:txBody>
      </p:sp>
      <p:pic>
        <p:nvPicPr>
          <p:cNvPr id="4" name="Audio Recording Oct 1, 2022 at 1:19:25 PM" descr="Audio Recording Oct 1, 2022 at 1:19:25 PM">
            <a:hlinkClick r:id="" action="ppaction://media"/>
            <a:extLst>
              <a:ext uri="{FF2B5EF4-FFF2-40B4-BE49-F238E27FC236}">
                <a16:creationId xmlns:a16="http://schemas.microsoft.com/office/drawing/2014/main" id="{7371689D-9A8A-BC41-B3DB-A82334C0C73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859606" y="5315634"/>
            <a:ext cx="812800" cy="812800"/>
          </a:xfrm>
          <a:prstGeom prst="rect">
            <a:avLst/>
          </a:prstGeom>
        </p:spPr>
      </p:pic>
      <p:pic>
        <p:nvPicPr>
          <p:cNvPr id="6" name="Audio Recording Oct 1, 2022 at 1:20:02 PM" descr="Audio Recording Oct 1, 2022 at 1:20:02 PM">
            <a:hlinkClick r:id="" action="ppaction://media"/>
            <a:extLst>
              <a:ext uri="{FF2B5EF4-FFF2-40B4-BE49-F238E27FC236}">
                <a16:creationId xmlns:a16="http://schemas.microsoft.com/office/drawing/2014/main" id="{99AAEB07-B8C0-6841-B83F-C6011D521613}"/>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322646" y="5315634"/>
            <a:ext cx="812800" cy="812800"/>
          </a:xfrm>
          <a:prstGeom prst="rect">
            <a:avLst/>
          </a:prstGeom>
        </p:spPr>
      </p:pic>
      <p:pic>
        <p:nvPicPr>
          <p:cNvPr id="7" name="Audio Recording Oct 1, 2022 at 1:43:11 PM" descr="Audio Recording Oct 1, 2022 at 1:43:11 PM">
            <a:hlinkClick r:id="" action="ppaction://media"/>
            <a:extLst>
              <a:ext uri="{FF2B5EF4-FFF2-40B4-BE49-F238E27FC236}">
                <a16:creationId xmlns:a16="http://schemas.microsoft.com/office/drawing/2014/main" id="{72E847CB-C6A6-E840-879B-D51559B6126F}"/>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7580394" y="5315634"/>
            <a:ext cx="812800" cy="812800"/>
          </a:xfrm>
          <a:prstGeom prst="rect">
            <a:avLst/>
          </a:prstGeom>
        </p:spPr>
      </p:pic>
    </p:spTree>
    <p:extLst>
      <p:ext uri="{BB962C8B-B14F-4D97-AF65-F5344CB8AC3E}">
        <p14:creationId xmlns:p14="http://schemas.microsoft.com/office/powerpoint/2010/main" val="58518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992"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912"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958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audio>
              <p:cMediaNode vol="80000">
                <p:cTn id="16" fill="hold" display="0">
                  <p:stCondLst>
                    <p:cond delay="indefinite"/>
                  </p:stCondLst>
                  <p:endCondLst>
                    <p:cond evt="onStopAudio" delay="0">
                      <p:tgtEl>
                        <p:sldTgt/>
                      </p:tgtEl>
                    </p:cond>
                  </p:endCondLst>
                </p:cTn>
                <p:tgtEl>
                  <p:spTgt spid="6"/>
                </p:tgtEl>
              </p:cMediaNode>
            </p:audio>
            <p:audio>
              <p:cMediaNode vol="80000">
                <p:cTn id="1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Setting things up… </a:t>
            </a:r>
          </a:p>
        </p:txBody>
      </p:sp>
      <p:pic>
        <p:nvPicPr>
          <p:cNvPr id="6" name="Picture 5">
            <a:extLst>
              <a:ext uri="{FF2B5EF4-FFF2-40B4-BE49-F238E27FC236}">
                <a16:creationId xmlns:a16="http://schemas.microsoft.com/office/drawing/2014/main" id="{E59A5AE4-DC63-A845-811E-120EBC3F4F9D}"/>
              </a:ext>
            </a:extLst>
          </p:cNvPr>
          <p:cNvPicPr>
            <a:picLocks noChangeAspect="1"/>
          </p:cNvPicPr>
          <p:nvPr/>
        </p:nvPicPr>
        <p:blipFill>
          <a:blip r:embed="rId4"/>
          <a:stretch>
            <a:fillRect/>
          </a:stretch>
        </p:blipFill>
        <p:spPr>
          <a:xfrm>
            <a:off x="264984" y="430948"/>
            <a:ext cx="7141820" cy="928436"/>
          </a:xfrm>
          <a:prstGeom prst="rect">
            <a:avLst/>
          </a:prstGeom>
        </p:spPr>
      </p:pic>
      <p:pic>
        <p:nvPicPr>
          <p:cNvPr id="15" name="Picture 14">
            <a:extLst>
              <a:ext uri="{FF2B5EF4-FFF2-40B4-BE49-F238E27FC236}">
                <a16:creationId xmlns:a16="http://schemas.microsoft.com/office/drawing/2014/main" id="{64CDD5FA-9C41-C040-86D2-9C2542CC0187}"/>
              </a:ext>
            </a:extLst>
          </p:cNvPr>
          <p:cNvPicPr>
            <a:picLocks noChangeAspect="1"/>
          </p:cNvPicPr>
          <p:nvPr/>
        </p:nvPicPr>
        <p:blipFill>
          <a:blip r:embed="rId5"/>
          <a:stretch>
            <a:fillRect/>
          </a:stretch>
        </p:blipFill>
        <p:spPr>
          <a:xfrm>
            <a:off x="7549978" y="1761667"/>
            <a:ext cx="3743893" cy="1179326"/>
          </a:xfrm>
          <a:prstGeom prst="rect">
            <a:avLst/>
          </a:prstGeom>
        </p:spPr>
      </p:pic>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338316" y="4049485"/>
            <a:ext cx="4846151" cy="1883229"/>
          </a:xfrm>
        </p:spPr>
        <p:txBody>
          <a:bodyPr>
            <a:normAutofit/>
          </a:bodyPr>
          <a:lstStyle/>
          <a:p>
            <a:pPr>
              <a:lnSpc>
                <a:spcPct val="90000"/>
              </a:lnSpc>
            </a:pPr>
            <a:r>
              <a:rPr lang="en-US" sz="1500" dirty="0">
                <a:solidFill>
                  <a:srgbClr val="FFFFFF"/>
                </a:solidFill>
              </a:rPr>
              <a:t>Delete everything inside of the Main method. </a:t>
            </a:r>
          </a:p>
          <a:p>
            <a:pPr>
              <a:lnSpc>
                <a:spcPct val="90000"/>
              </a:lnSpc>
            </a:pPr>
            <a:r>
              <a:rPr lang="en-US" sz="1500" dirty="0">
                <a:solidFill>
                  <a:srgbClr val="FFFFFF"/>
                </a:solidFill>
              </a:rPr>
              <a:t>Include the above libraries at the top of your Program.cs file! You’re going to need them. </a:t>
            </a:r>
          </a:p>
          <a:p>
            <a:pPr>
              <a:lnSpc>
                <a:spcPct val="90000"/>
              </a:lnSpc>
            </a:pPr>
            <a:r>
              <a:rPr lang="en-US" sz="1500" dirty="0">
                <a:solidFill>
                  <a:srgbClr val="FFFFFF"/>
                </a:solidFill>
              </a:rPr>
              <a:t>You will need to install the Newtonsoft.Json NuGet package in order to use this library. </a:t>
            </a:r>
            <a:endParaRPr lang="en-US" sz="1500" b="1" dirty="0">
              <a:solidFill>
                <a:srgbClr val="FFFFFF"/>
              </a:solidFill>
            </a:endParaRPr>
          </a:p>
        </p:txBody>
      </p:sp>
      <p:pic>
        <p:nvPicPr>
          <p:cNvPr id="4" name="Audio Recording Oct 1, 2022 at 1:21:00 PM" descr="Audio Recording Oct 1, 2022 at 1:21:00 PM">
            <a:hlinkClick r:id="" action="ppaction://media"/>
            <a:extLst>
              <a:ext uri="{FF2B5EF4-FFF2-40B4-BE49-F238E27FC236}">
                <a16:creationId xmlns:a16="http://schemas.microsoft.com/office/drawing/2014/main" id="{BAFB26D7-490E-A049-BEF3-93ED9BFA3BA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447283" y="2291185"/>
            <a:ext cx="812800" cy="812800"/>
          </a:xfrm>
          <a:prstGeom prst="rect">
            <a:avLst/>
          </a:prstGeom>
        </p:spPr>
      </p:pic>
    </p:spTree>
    <p:extLst>
      <p:ext uri="{BB962C8B-B14F-4D97-AF65-F5344CB8AC3E}">
        <p14:creationId xmlns:p14="http://schemas.microsoft.com/office/powerpoint/2010/main" val="8835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3765483" cy="3388287"/>
          </a:xfrm>
        </p:spPr>
        <p:txBody>
          <a:bodyPr anchor="ctr">
            <a:normAutofit/>
          </a:bodyPr>
          <a:lstStyle/>
          <a:p>
            <a:r>
              <a:rPr lang="en-US" dirty="0"/>
              <a:t>HTTPClient</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191667" y="1399123"/>
            <a:ext cx="5365218" cy="4900014"/>
          </a:xfrm>
          <a:effectLst/>
        </p:spPr>
        <p:txBody>
          <a:bodyPr>
            <a:normAutofit/>
          </a:bodyPr>
          <a:lstStyle/>
          <a:p>
            <a:r>
              <a:rPr lang="en-US" dirty="0"/>
              <a:t>Add a private, static, read-only </a:t>
            </a:r>
            <a:r>
              <a:rPr lang="en-US" dirty="0" err="1"/>
              <a:t>HttpClient</a:t>
            </a:r>
            <a:r>
              <a:rPr lang="en-US" dirty="0"/>
              <a:t> instance to your Program class. </a:t>
            </a:r>
          </a:p>
          <a:p>
            <a:pPr lvl="1"/>
            <a:r>
              <a:rPr lang="en-US" dirty="0"/>
              <a:t>HTTPClient allows us to send HTTP requests and receive HTTP responses from a resource identified by a URI.</a:t>
            </a:r>
          </a:p>
          <a:p>
            <a:endParaRPr lang="en-US" b="1" dirty="0"/>
          </a:p>
        </p:txBody>
      </p:sp>
      <p:pic>
        <p:nvPicPr>
          <p:cNvPr id="9" name="Picture 8">
            <a:extLst>
              <a:ext uri="{FF2B5EF4-FFF2-40B4-BE49-F238E27FC236}">
                <a16:creationId xmlns:a16="http://schemas.microsoft.com/office/drawing/2014/main" id="{80D1A7C8-7396-9644-8E4F-C7CA06C9224F}"/>
              </a:ext>
            </a:extLst>
          </p:cNvPr>
          <p:cNvPicPr>
            <a:picLocks noChangeAspect="1"/>
          </p:cNvPicPr>
          <p:nvPr/>
        </p:nvPicPr>
        <p:blipFill rotWithShape="1">
          <a:blip r:embed="rId8"/>
          <a:srcRect t="-1" r="1670" b="3489"/>
          <a:stretch/>
        </p:blipFill>
        <p:spPr>
          <a:xfrm>
            <a:off x="368300" y="4107212"/>
            <a:ext cx="5632034" cy="281908"/>
          </a:xfrm>
          <a:prstGeom prst="rect">
            <a:avLst/>
          </a:prstGeom>
        </p:spPr>
      </p:pic>
      <p:pic>
        <p:nvPicPr>
          <p:cNvPr id="4" name="Audio Recording Oct 1, 2022 at 1:21:56 PM" descr="Audio Recording Oct 1, 2022 at 1:21:56 PM">
            <a:hlinkClick r:id="" action="ppaction://media"/>
            <a:extLst>
              <a:ext uri="{FF2B5EF4-FFF2-40B4-BE49-F238E27FC236}">
                <a16:creationId xmlns:a16="http://schemas.microsoft.com/office/drawing/2014/main" id="{AEAF16D6-E83A-1744-8B33-2AD005C8EDD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283200" y="1240806"/>
            <a:ext cx="812800" cy="812800"/>
          </a:xfrm>
          <a:prstGeom prst="rect">
            <a:avLst/>
          </a:prstGeom>
        </p:spPr>
      </p:pic>
      <p:pic>
        <p:nvPicPr>
          <p:cNvPr id="5" name="Audio Recording Oct 1, 2022 at 1:23:28 PM" descr="Audio Recording Oct 1, 2022 at 1:23:28 PM">
            <a:hlinkClick r:id="" action="ppaction://media"/>
            <a:extLst>
              <a:ext uri="{FF2B5EF4-FFF2-40B4-BE49-F238E27FC236}">
                <a16:creationId xmlns:a16="http://schemas.microsoft.com/office/drawing/2014/main" id="{87526A50-4EE3-1044-AF40-6A8443E7529B}"/>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6622754" y="1240806"/>
            <a:ext cx="812800" cy="812800"/>
          </a:xfrm>
          <a:prstGeom prst="rect">
            <a:avLst/>
          </a:prstGeom>
        </p:spPr>
      </p:pic>
      <p:pic>
        <p:nvPicPr>
          <p:cNvPr id="6" name="Audio Recording Oct 1, 2022 at 1:24:11 PM" descr="Audio Recording Oct 1, 2022 at 1:24:11 PM">
            <a:hlinkClick r:id="" action="ppaction://media"/>
            <a:extLst>
              <a:ext uri="{FF2B5EF4-FFF2-40B4-BE49-F238E27FC236}">
                <a16:creationId xmlns:a16="http://schemas.microsoft.com/office/drawing/2014/main" id="{05536C2A-D5F9-F94E-9734-EE46C6837905}"/>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7854456" y="1240806"/>
            <a:ext cx="812800" cy="812800"/>
          </a:xfrm>
          <a:prstGeom prst="rect">
            <a:avLst/>
          </a:prstGeom>
        </p:spPr>
      </p:pic>
    </p:spTree>
    <p:extLst>
      <p:ext uri="{BB962C8B-B14F-4D97-AF65-F5344CB8AC3E}">
        <p14:creationId xmlns:p14="http://schemas.microsoft.com/office/powerpoint/2010/main" val="23273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14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824"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90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audio>
              <p:cMediaNode vol="80000">
                <p:cTn id="16" fill="hold" display="0">
                  <p:stCondLst>
                    <p:cond delay="indefinite"/>
                  </p:stCondLst>
                  <p:endCondLst>
                    <p:cond evt="onStopAudio" delay="0">
                      <p:tgtEl>
                        <p:sldTgt/>
                      </p:tgtEl>
                    </p:cond>
                  </p:endCondLst>
                </p:cTn>
                <p:tgtEl>
                  <p:spTgt spid="5"/>
                </p:tgtEl>
              </p:cMediaNode>
            </p:audio>
            <p:audio>
              <p:cMediaNode vol="80000">
                <p:cTn id="1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5105037" cy="3388287"/>
          </a:xfrm>
        </p:spPr>
        <p:txBody>
          <a:bodyPr anchor="ctr">
            <a:normAutofit/>
          </a:bodyPr>
          <a:lstStyle/>
          <a:p>
            <a:r>
              <a:rPr lang="en-US" dirty="0"/>
              <a:t>The ProcessRepositories Method</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191667" y="1399123"/>
            <a:ext cx="5365218" cy="4900014"/>
          </a:xfrm>
          <a:effectLst/>
        </p:spPr>
        <p:txBody>
          <a:bodyPr>
            <a:normAutofit lnSpcReduction="10000"/>
          </a:bodyPr>
          <a:lstStyle/>
          <a:p>
            <a:r>
              <a:rPr lang="en-US" dirty="0"/>
              <a:t>Make the Main method async, because it will call a new, private, static, async method that returns a Task called ProcessRepositories. Then, create that method, too. </a:t>
            </a:r>
          </a:p>
          <a:p>
            <a:pPr lvl="1"/>
            <a:r>
              <a:rPr lang="en-US" dirty="0"/>
              <a:t>A </a:t>
            </a:r>
            <a:r>
              <a:rPr lang="en-US" b="1" dirty="0"/>
              <a:t>Task</a:t>
            </a:r>
            <a:r>
              <a:rPr lang="en-US" dirty="0"/>
              <a:t> is an object that represents some work that should be done. The Task can tell you if the work is completed. The Task class represents a single operation that does not return a value and that usually executes asynchronously. For operations that return values, you use the Task&lt;TResult&gt; class.</a:t>
            </a:r>
          </a:p>
          <a:p>
            <a:pPr lvl="1"/>
            <a:r>
              <a:rPr lang="en-US" dirty="0"/>
              <a:t>The </a:t>
            </a:r>
            <a:r>
              <a:rPr lang="en-US" b="1" dirty="0"/>
              <a:t>async</a:t>
            </a:r>
            <a:r>
              <a:rPr lang="en-US" dirty="0"/>
              <a:t> keyword indicates to C# that the method is asynchronous, meaning that it runs independent of the main program flow and may use an arbitrary number of </a:t>
            </a:r>
            <a:r>
              <a:rPr lang="en-US" b="1" dirty="0"/>
              <a:t>await</a:t>
            </a:r>
            <a:r>
              <a:rPr lang="en-US" dirty="0"/>
              <a:t> expressions and will bind the result to a promise (Task). </a:t>
            </a:r>
          </a:p>
          <a:p>
            <a:endParaRPr lang="en-US" b="1" dirty="0"/>
          </a:p>
        </p:txBody>
      </p:sp>
      <p:pic>
        <p:nvPicPr>
          <p:cNvPr id="4" name="Picture 3">
            <a:extLst>
              <a:ext uri="{FF2B5EF4-FFF2-40B4-BE49-F238E27FC236}">
                <a16:creationId xmlns:a16="http://schemas.microsoft.com/office/drawing/2014/main" id="{DD9318A1-E007-6D47-BA88-FCF933EB8D27}"/>
              </a:ext>
            </a:extLst>
          </p:cNvPr>
          <p:cNvPicPr>
            <a:picLocks noChangeAspect="1"/>
          </p:cNvPicPr>
          <p:nvPr/>
        </p:nvPicPr>
        <p:blipFill>
          <a:blip r:embed="rId8"/>
          <a:stretch>
            <a:fillRect/>
          </a:stretch>
        </p:blipFill>
        <p:spPr>
          <a:xfrm>
            <a:off x="635115" y="4738098"/>
            <a:ext cx="4686300" cy="1803400"/>
          </a:xfrm>
          <a:prstGeom prst="rect">
            <a:avLst/>
          </a:prstGeom>
        </p:spPr>
      </p:pic>
      <p:pic>
        <p:nvPicPr>
          <p:cNvPr id="5" name="Audio Recording Oct 1, 2022 at 1:25:12 PM" descr="Audio Recording Oct 1, 2022 at 1:25:12 PM">
            <a:hlinkClick r:id="" action="ppaction://media"/>
            <a:extLst>
              <a:ext uri="{FF2B5EF4-FFF2-40B4-BE49-F238E27FC236}">
                <a16:creationId xmlns:a16="http://schemas.microsoft.com/office/drawing/2014/main" id="{C5180BF5-E9B5-924D-B39B-8A0A77AAE0F5}"/>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4508615" y="316502"/>
            <a:ext cx="812800" cy="812800"/>
          </a:xfrm>
          <a:prstGeom prst="rect">
            <a:avLst/>
          </a:prstGeom>
        </p:spPr>
      </p:pic>
      <p:pic>
        <p:nvPicPr>
          <p:cNvPr id="6" name="Audio Recording Oct 1, 2022 at 1:26:35 PM" descr="Audio Recording Oct 1, 2022 at 1:26:35 PM">
            <a:hlinkClick r:id="" action="ppaction://media"/>
            <a:extLst>
              <a:ext uri="{FF2B5EF4-FFF2-40B4-BE49-F238E27FC236}">
                <a16:creationId xmlns:a16="http://schemas.microsoft.com/office/drawing/2014/main" id="{E6582764-8D23-A643-A69E-EC5C7B3BD044}"/>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5556552" y="316502"/>
            <a:ext cx="812800" cy="812800"/>
          </a:xfrm>
          <a:prstGeom prst="rect">
            <a:avLst/>
          </a:prstGeom>
        </p:spPr>
      </p:pic>
      <p:pic>
        <p:nvPicPr>
          <p:cNvPr id="7" name="Audio Recording Oct 1, 2022 at 1:27:05 PM" descr="Audio Recording Oct 1, 2022 at 1:27:05 PM">
            <a:hlinkClick r:id="" action="ppaction://media"/>
            <a:extLst>
              <a:ext uri="{FF2B5EF4-FFF2-40B4-BE49-F238E27FC236}">
                <a16:creationId xmlns:a16="http://schemas.microsoft.com/office/drawing/2014/main" id="{84106E69-B491-9B4F-B427-F87952C5217E}"/>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6604489" y="316502"/>
            <a:ext cx="812800" cy="812800"/>
          </a:xfrm>
          <a:prstGeom prst="rect">
            <a:avLst/>
          </a:prstGeom>
        </p:spPr>
      </p:pic>
    </p:spTree>
    <p:extLst>
      <p:ext uri="{BB962C8B-B14F-4D97-AF65-F5344CB8AC3E}">
        <p14:creationId xmlns:p14="http://schemas.microsoft.com/office/powerpoint/2010/main" val="415919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696"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944"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374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6"/>
                </p:tgtEl>
              </p:cMediaNode>
            </p:audio>
            <p:audio>
              <p:cMediaNode vol="80000">
                <p:cTn id="1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15591" y="1607376"/>
            <a:ext cx="5105037" cy="3388287"/>
          </a:xfrm>
        </p:spPr>
        <p:txBody>
          <a:bodyPr anchor="ctr">
            <a:normAutofit/>
          </a:bodyPr>
          <a:lstStyle/>
          <a:p>
            <a:r>
              <a:rPr lang="en-US" dirty="0"/>
              <a:t>A Way Out</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321758" y="410523"/>
            <a:ext cx="5365218" cy="4253185"/>
          </a:xfrm>
          <a:effectLst/>
        </p:spPr>
        <p:txBody>
          <a:bodyPr>
            <a:normAutofit/>
          </a:bodyPr>
          <a:lstStyle/>
          <a:p>
            <a:r>
              <a:rPr lang="en-US" dirty="0"/>
              <a:t>We want to be able to continue asking our user for Pokémon they want data on, until they’d like to exit the program. </a:t>
            </a:r>
          </a:p>
          <a:p>
            <a:pPr lvl="1"/>
            <a:r>
              <a:rPr lang="en-US" dirty="0"/>
              <a:t>In the ProcessRepositories method, create a while loop that will run infinitely. If the user hits the Enter key without writing anything, the loop will break. </a:t>
            </a:r>
          </a:p>
        </p:txBody>
      </p:sp>
      <p:pic>
        <p:nvPicPr>
          <p:cNvPr id="9" name="Picture 8">
            <a:extLst>
              <a:ext uri="{FF2B5EF4-FFF2-40B4-BE49-F238E27FC236}">
                <a16:creationId xmlns:a16="http://schemas.microsoft.com/office/drawing/2014/main" id="{E37D3E96-A434-8144-AFA5-86B2E806C185}"/>
              </a:ext>
            </a:extLst>
          </p:cNvPr>
          <p:cNvPicPr>
            <a:picLocks noChangeAspect="1"/>
          </p:cNvPicPr>
          <p:nvPr/>
        </p:nvPicPr>
        <p:blipFill>
          <a:blip r:embed="rId4"/>
          <a:stretch>
            <a:fillRect/>
          </a:stretch>
        </p:blipFill>
        <p:spPr>
          <a:xfrm>
            <a:off x="505024" y="4138731"/>
            <a:ext cx="8001000" cy="2308746"/>
          </a:xfrm>
          <a:prstGeom prst="rect">
            <a:avLst/>
          </a:prstGeom>
        </p:spPr>
      </p:pic>
      <p:pic>
        <p:nvPicPr>
          <p:cNvPr id="4" name="Audio Recording Oct 1, 2022 at 1:27:58 PM" descr="Audio Recording Oct 1, 2022 at 1:27:58 PM">
            <a:hlinkClick r:id="" action="ppaction://media"/>
            <a:extLst>
              <a:ext uri="{FF2B5EF4-FFF2-40B4-BE49-F238E27FC236}">
                <a16:creationId xmlns:a16="http://schemas.microsoft.com/office/drawing/2014/main" id="{CE99FEF4-ABBC-A047-9F28-8F5F1AFDD37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283200" y="155562"/>
            <a:ext cx="812800" cy="812800"/>
          </a:xfrm>
          <a:prstGeom prst="rect">
            <a:avLst/>
          </a:prstGeom>
        </p:spPr>
      </p:pic>
    </p:spTree>
    <p:extLst>
      <p:ext uri="{BB962C8B-B14F-4D97-AF65-F5344CB8AC3E}">
        <p14:creationId xmlns:p14="http://schemas.microsoft.com/office/powerpoint/2010/main" val="154424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8349</TotalTime>
  <Words>951</Words>
  <Application>Microsoft Macintosh PowerPoint</Application>
  <PresentationFormat>Widescreen</PresentationFormat>
  <Paragraphs>44</Paragraphs>
  <Slides>15</Slides>
  <Notes>0</Notes>
  <HiddenSlides>0</HiddenSlides>
  <MMClips>25</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CALLING AN API</vt:lpstr>
      <vt:lpstr>What type of app are we making?</vt:lpstr>
      <vt:lpstr>What type of app are we making?</vt:lpstr>
      <vt:lpstr>PowerPoint Presentation</vt:lpstr>
      <vt:lpstr>Let’s get started!</vt:lpstr>
      <vt:lpstr>Setting things up… </vt:lpstr>
      <vt:lpstr>HTTPClient</vt:lpstr>
      <vt:lpstr>The ProcessRepositories Method</vt:lpstr>
      <vt:lpstr>A Way Out</vt:lpstr>
      <vt:lpstr>Catching Exceptions</vt:lpstr>
      <vt:lpstr>The API Call</vt:lpstr>
      <vt:lpstr>Setting Up Our Classes</vt:lpstr>
      <vt:lpstr>Serializing and Displaying Our Results</vt:lpstr>
      <vt:lpstr>PowerPoint Presentation</vt:lpstr>
      <vt:lpstr>Activity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CALLING AN API</dc:title>
  <dc:creator>Microsoft Office User</dc:creator>
  <cp:lastModifiedBy>Microsoft Office User</cp:lastModifiedBy>
  <cp:revision>45</cp:revision>
  <dcterms:created xsi:type="dcterms:W3CDTF">2022-01-04T20:16:00Z</dcterms:created>
  <dcterms:modified xsi:type="dcterms:W3CDTF">2022-10-01T17:44:03Z</dcterms:modified>
</cp:coreProperties>
</file>