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7" r:id="rId6"/>
    <p:sldId id="261" r:id="rId7"/>
    <p:sldId id="260" r:id="rId8"/>
    <p:sldId id="263" r:id="rId9"/>
    <p:sldId id="262" r:id="rId10"/>
    <p:sldId id="264" r:id="rId11"/>
    <p:sldId id="265" r:id="rId12"/>
    <p:sldId id="267" r:id="rId13"/>
    <p:sldId id="266" r:id="rId14"/>
    <p:sldId id="268" r:id="rId15"/>
    <p:sldId id="269" r:id="rId16"/>
    <p:sldId id="290" r:id="rId17"/>
    <p:sldId id="291" r:id="rId18"/>
    <p:sldId id="295" r:id="rId19"/>
    <p:sldId id="298" r:id="rId20"/>
    <p:sldId id="297" r:id="rId21"/>
    <p:sldId id="293" r:id="rId22"/>
    <p:sldId id="294" r:id="rId23"/>
    <p:sldId id="270" r:id="rId24"/>
    <p:sldId id="272" r:id="rId25"/>
    <p:sldId id="273" r:id="rId26"/>
    <p:sldId id="274" r:id="rId27"/>
    <p:sldId id="275" r:id="rId28"/>
    <p:sldId id="276" r:id="rId29"/>
    <p:sldId id="278" r:id="rId30"/>
    <p:sldId id="280" r:id="rId31"/>
    <p:sldId id="281" r:id="rId32"/>
    <p:sldId id="282" r:id="rId33"/>
    <p:sldId id="283" r:id="rId34"/>
    <p:sldId id="284" r:id="rId35"/>
    <p:sldId id="287" r:id="rId36"/>
    <p:sldId id="288" r:id="rId37"/>
    <p:sldId id="289" r:id="rId38"/>
    <p:sldId id="292" r:id="rId39"/>
    <p:sldId id="299" r:id="rId40"/>
    <p:sldId id="2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50"/>
    <p:restoredTop sz="94694"/>
  </p:normalViewPr>
  <p:slideViewPr>
    <p:cSldViewPr snapToGrid="0" snapToObjects="1">
      <p:cViewPr varScale="1">
        <p:scale>
          <a:sx n="115" d="100"/>
          <a:sy n="115" d="100"/>
        </p:scale>
        <p:origin x="117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5T00:59:39.388"/>
    </inkml:context>
    <inkml:brush xml:id="br0">
      <inkml:brushProperty name="width" value="0.05" units="cm"/>
      <inkml:brushProperty name="height" value="0.05" units="cm"/>
    </inkml:brush>
  </inkml:definitions>
  <inkml:trace contextRef="#ctx0" brushRef="#br0">0 1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2/27/22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2/27/22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2/27/22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2/27/22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2/27/22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IXycPq7MnwE?feature=oembed"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9561-5871-2841-83A2-E04F2D7F4D1E}"/>
              </a:ext>
            </a:extLst>
          </p:cNvPr>
          <p:cNvSpPr>
            <a:spLocks noGrp="1"/>
          </p:cNvSpPr>
          <p:nvPr>
            <p:ph type="ctrTitle"/>
          </p:nvPr>
        </p:nvSpPr>
        <p:spPr>
          <a:xfrm>
            <a:off x="5309418" y="609600"/>
            <a:ext cx="6223821" cy="3642851"/>
          </a:xfrm>
        </p:spPr>
        <p:txBody>
          <a:bodyPr>
            <a:normAutofit/>
          </a:bodyPr>
          <a:lstStyle/>
          <a:p>
            <a:r>
              <a:rPr lang="en-US" dirty="0"/>
              <a:t>SQL</a:t>
            </a:r>
          </a:p>
        </p:txBody>
      </p:sp>
      <p:sp>
        <p:nvSpPr>
          <p:cNvPr id="3" name="Subtitle 2">
            <a:extLst>
              <a:ext uri="{FF2B5EF4-FFF2-40B4-BE49-F238E27FC236}">
                <a16:creationId xmlns:a16="http://schemas.microsoft.com/office/drawing/2014/main" id="{289BDDD6-4B5E-A049-BD03-16A5CF52EDA8}"/>
              </a:ext>
            </a:extLst>
          </p:cNvPr>
          <p:cNvSpPr>
            <a:spLocks noGrp="1"/>
          </p:cNvSpPr>
          <p:nvPr>
            <p:ph type="subTitle" idx="1"/>
          </p:nvPr>
        </p:nvSpPr>
        <p:spPr>
          <a:xfrm>
            <a:off x="5309417" y="4365523"/>
            <a:ext cx="6223821" cy="1793053"/>
          </a:xfrm>
        </p:spPr>
        <p:txBody>
          <a:bodyPr>
            <a:normAutofit/>
          </a:bodyPr>
          <a:lstStyle/>
          <a:p>
            <a:r>
              <a:rPr lang="en-US" dirty="0"/>
              <a:t>Intro to APIs – Class 6</a:t>
            </a:r>
          </a:p>
        </p:txBody>
      </p:sp>
      <p:pic>
        <p:nvPicPr>
          <p:cNvPr id="1026" name="Picture 2" descr="Sql Logos">
            <a:extLst>
              <a:ext uri="{FF2B5EF4-FFF2-40B4-BE49-F238E27FC236}">
                <a16:creationId xmlns:a16="http://schemas.microsoft.com/office/drawing/2014/main" id="{58FE3299-8104-9148-A6CD-8395908BA98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8761" y="847244"/>
            <a:ext cx="5062466" cy="5311332"/>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751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1BEB8C-7289-DD49-A971-E7E061561220}"/>
              </a:ext>
            </a:extLst>
          </p:cNvPr>
          <p:cNvSpPr/>
          <p:nvPr/>
        </p:nvSpPr>
        <p:spPr>
          <a:xfrm>
            <a:off x="1699590" y="2397274"/>
            <a:ext cx="8189843" cy="36973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510B432B-2362-5445-A2F5-99E68B94D665}"/>
              </a:ext>
            </a:extLst>
          </p:cNvPr>
          <p:cNvSpPr>
            <a:spLocks noGrp="1"/>
          </p:cNvSpPr>
          <p:nvPr>
            <p:ph idx="1"/>
          </p:nvPr>
        </p:nvSpPr>
        <p:spPr>
          <a:xfrm>
            <a:off x="2746513" y="866524"/>
            <a:ext cx="6698973" cy="2425147"/>
          </a:xfrm>
        </p:spPr>
        <p:txBody>
          <a:bodyPr anchor="t">
            <a:normAutofit/>
          </a:bodyPr>
          <a:lstStyle/>
          <a:p>
            <a:pPr marL="0" indent="0">
              <a:lnSpc>
                <a:spcPct val="90000"/>
              </a:lnSpc>
              <a:buNone/>
            </a:pPr>
            <a:br>
              <a:rPr lang="en-US" dirty="0"/>
            </a:br>
            <a:r>
              <a:rPr lang="en-US" dirty="0"/>
              <a:t>What if we don’t want any duplicates when getting everything in the Country column from our existing Customers table? </a:t>
            </a:r>
          </a:p>
        </p:txBody>
      </p:sp>
    </p:spTree>
    <p:extLst>
      <p:ext uri="{BB962C8B-B14F-4D97-AF65-F5344CB8AC3E}">
        <p14:creationId xmlns:p14="http://schemas.microsoft.com/office/powerpoint/2010/main" val="2238811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1BEB8C-7289-DD49-A971-E7E061561220}"/>
              </a:ext>
            </a:extLst>
          </p:cNvPr>
          <p:cNvSpPr/>
          <p:nvPr/>
        </p:nvSpPr>
        <p:spPr>
          <a:xfrm>
            <a:off x="1699590" y="2397274"/>
            <a:ext cx="8189843" cy="36973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510B432B-2362-5445-A2F5-99E68B94D665}"/>
              </a:ext>
            </a:extLst>
          </p:cNvPr>
          <p:cNvSpPr>
            <a:spLocks noGrp="1"/>
          </p:cNvSpPr>
          <p:nvPr>
            <p:ph idx="1"/>
          </p:nvPr>
        </p:nvSpPr>
        <p:spPr>
          <a:xfrm>
            <a:off x="2746513" y="866524"/>
            <a:ext cx="6698973" cy="2425147"/>
          </a:xfrm>
        </p:spPr>
        <p:txBody>
          <a:bodyPr anchor="t">
            <a:normAutofit/>
          </a:bodyPr>
          <a:lstStyle/>
          <a:p>
            <a:pPr marL="0" indent="0">
              <a:lnSpc>
                <a:spcPct val="90000"/>
              </a:lnSpc>
              <a:buNone/>
            </a:pPr>
            <a:br>
              <a:rPr lang="en-US" dirty="0"/>
            </a:br>
            <a:r>
              <a:rPr lang="en-US" dirty="0"/>
              <a:t>What if we don’t want any duplicates when getting everything in the Country column from our existing Customers table? </a:t>
            </a:r>
          </a:p>
        </p:txBody>
      </p:sp>
      <p:sp>
        <p:nvSpPr>
          <p:cNvPr id="4" name="TextBox 3">
            <a:extLst>
              <a:ext uri="{FF2B5EF4-FFF2-40B4-BE49-F238E27FC236}">
                <a16:creationId xmlns:a16="http://schemas.microsoft.com/office/drawing/2014/main" id="{765A46D5-756F-1A44-9729-3FAE878210D7}"/>
              </a:ext>
            </a:extLst>
          </p:cNvPr>
          <p:cNvSpPr txBox="1"/>
          <p:nvPr/>
        </p:nvSpPr>
        <p:spPr>
          <a:xfrm>
            <a:off x="1699590" y="2427383"/>
            <a:ext cx="5578540" cy="369332"/>
          </a:xfrm>
          <a:prstGeom prst="rect">
            <a:avLst/>
          </a:prstGeom>
          <a:noFill/>
        </p:spPr>
        <p:txBody>
          <a:bodyPr wrap="square" rtlCol="0">
            <a:spAutoFit/>
          </a:bodyPr>
          <a:lstStyle/>
          <a:p>
            <a:r>
              <a:rPr lang="en-US" dirty="0">
                <a:solidFill>
                  <a:srgbClr val="00B0F0"/>
                </a:solidFill>
                <a:latin typeface="Miriam Fixed" panose="020F0502020204030204" pitchFamily="34" charset="0"/>
                <a:cs typeface="Miriam Fixed" panose="020F0502020204030204" pitchFamily="34" charset="0"/>
              </a:rPr>
              <a:t>SELECT DISTINCT</a:t>
            </a:r>
            <a:r>
              <a:rPr lang="en-US" dirty="0">
                <a:latin typeface="Miriam Fixed" panose="020F0502020204030204" pitchFamily="34" charset="0"/>
                <a:cs typeface="Miriam Fixed" panose="020F0502020204030204" pitchFamily="34" charset="0"/>
              </a:rPr>
              <a:t> </a:t>
            </a:r>
            <a:r>
              <a:rPr lang="en-US" dirty="0">
                <a:solidFill>
                  <a:schemeClr val="bg1"/>
                </a:solidFill>
                <a:latin typeface="Miriam Fixed" panose="020F0502020204030204" pitchFamily="34" charset="0"/>
                <a:cs typeface="Miriam Fixed" panose="020F0502020204030204" pitchFamily="34" charset="0"/>
              </a:rPr>
              <a:t>Country</a:t>
            </a:r>
            <a:r>
              <a:rPr lang="en-US" dirty="0">
                <a:latin typeface="Miriam Fixed" panose="020F0502020204030204" pitchFamily="34" charset="0"/>
                <a:cs typeface="Miriam Fixed" panose="020F0502020204030204" pitchFamily="34" charset="0"/>
              </a:rPr>
              <a:t> </a:t>
            </a:r>
            <a:r>
              <a:rPr lang="en-US" dirty="0">
                <a:solidFill>
                  <a:srgbClr val="00B0F0"/>
                </a:solidFill>
                <a:latin typeface="Miriam Fixed" panose="020F0502020204030204" pitchFamily="34" charset="0"/>
                <a:cs typeface="Miriam Fixed" panose="020F0502020204030204" pitchFamily="34" charset="0"/>
              </a:rPr>
              <a:t>FROM</a:t>
            </a:r>
            <a:r>
              <a:rPr lang="en-US" dirty="0">
                <a:latin typeface="Miriam Fixed" panose="020F0502020204030204" pitchFamily="34" charset="0"/>
                <a:cs typeface="Miriam Fixed" panose="020F0502020204030204" pitchFamily="34" charset="0"/>
              </a:rPr>
              <a:t> </a:t>
            </a:r>
            <a:r>
              <a:rPr lang="en-US" dirty="0">
                <a:solidFill>
                  <a:schemeClr val="bg1"/>
                </a:solidFill>
                <a:latin typeface="Miriam Fixed" panose="020F0502020204030204" pitchFamily="34" charset="0"/>
                <a:cs typeface="Miriam Fixed" panose="020F0502020204030204" pitchFamily="34" charset="0"/>
              </a:rPr>
              <a:t>Customers; </a:t>
            </a:r>
          </a:p>
        </p:txBody>
      </p:sp>
    </p:spTree>
    <p:extLst>
      <p:ext uri="{BB962C8B-B14F-4D97-AF65-F5344CB8AC3E}">
        <p14:creationId xmlns:p14="http://schemas.microsoft.com/office/powerpoint/2010/main" val="3655641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1BEB8C-7289-DD49-A971-E7E061561220}"/>
              </a:ext>
            </a:extLst>
          </p:cNvPr>
          <p:cNvSpPr/>
          <p:nvPr/>
        </p:nvSpPr>
        <p:spPr>
          <a:xfrm>
            <a:off x="1699590" y="2397274"/>
            <a:ext cx="8189843" cy="36973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510B432B-2362-5445-A2F5-99E68B94D665}"/>
              </a:ext>
            </a:extLst>
          </p:cNvPr>
          <p:cNvSpPr>
            <a:spLocks noGrp="1"/>
          </p:cNvSpPr>
          <p:nvPr>
            <p:ph idx="1"/>
          </p:nvPr>
        </p:nvSpPr>
        <p:spPr>
          <a:xfrm>
            <a:off x="2746513" y="866524"/>
            <a:ext cx="6698973" cy="2425147"/>
          </a:xfrm>
        </p:spPr>
        <p:txBody>
          <a:bodyPr anchor="t">
            <a:normAutofit/>
          </a:bodyPr>
          <a:lstStyle/>
          <a:p>
            <a:pPr marL="0" indent="0">
              <a:lnSpc>
                <a:spcPct val="90000"/>
              </a:lnSpc>
              <a:buNone/>
            </a:pPr>
            <a:br>
              <a:rPr lang="en-US" dirty="0"/>
            </a:br>
            <a:r>
              <a:rPr lang="en-US" dirty="0"/>
              <a:t>Let’s say we want to get the whole row from our Customers table for our customer who is named Serra (FirstName column) Canca (LastName column)…</a:t>
            </a:r>
          </a:p>
        </p:txBody>
      </p:sp>
    </p:spTree>
    <p:extLst>
      <p:ext uri="{BB962C8B-B14F-4D97-AF65-F5344CB8AC3E}">
        <p14:creationId xmlns:p14="http://schemas.microsoft.com/office/powerpoint/2010/main" val="2006361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1BEB8C-7289-DD49-A971-E7E061561220}"/>
              </a:ext>
            </a:extLst>
          </p:cNvPr>
          <p:cNvSpPr/>
          <p:nvPr/>
        </p:nvSpPr>
        <p:spPr>
          <a:xfrm>
            <a:off x="1699590" y="2397274"/>
            <a:ext cx="8189843" cy="36973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510B432B-2362-5445-A2F5-99E68B94D665}"/>
              </a:ext>
            </a:extLst>
          </p:cNvPr>
          <p:cNvSpPr>
            <a:spLocks noGrp="1"/>
          </p:cNvSpPr>
          <p:nvPr>
            <p:ph idx="1"/>
          </p:nvPr>
        </p:nvSpPr>
        <p:spPr>
          <a:xfrm>
            <a:off x="2746513" y="866524"/>
            <a:ext cx="6698973" cy="2425147"/>
          </a:xfrm>
        </p:spPr>
        <p:txBody>
          <a:bodyPr anchor="t">
            <a:normAutofit/>
          </a:bodyPr>
          <a:lstStyle/>
          <a:p>
            <a:pPr marL="0" indent="0">
              <a:lnSpc>
                <a:spcPct val="90000"/>
              </a:lnSpc>
              <a:buNone/>
            </a:pPr>
            <a:br>
              <a:rPr lang="en-US" dirty="0"/>
            </a:br>
            <a:r>
              <a:rPr lang="en-US" dirty="0"/>
              <a:t>Let’s say we want to get the whole row from our Customers table for our customer who is named Serra (FirstName column) Canca (LastName column)…</a:t>
            </a:r>
          </a:p>
        </p:txBody>
      </p:sp>
      <p:sp>
        <p:nvSpPr>
          <p:cNvPr id="4" name="TextBox 3">
            <a:extLst>
              <a:ext uri="{FF2B5EF4-FFF2-40B4-BE49-F238E27FC236}">
                <a16:creationId xmlns:a16="http://schemas.microsoft.com/office/drawing/2014/main" id="{7AD975B1-1C87-D64A-BF9A-90E243E99F61}"/>
              </a:ext>
            </a:extLst>
          </p:cNvPr>
          <p:cNvSpPr txBox="1"/>
          <p:nvPr/>
        </p:nvSpPr>
        <p:spPr>
          <a:xfrm>
            <a:off x="1699590" y="2427382"/>
            <a:ext cx="7078650" cy="646331"/>
          </a:xfrm>
          <a:prstGeom prst="rect">
            <a:avLst/>
          </a:prstGeom>
          <a:noFill/>
        </p:spPr>
        <p:txBody>
          <a:bodyPr wrap="square" rtlCol="0">
            <a:spAutoFit/>
          </a:bodyPr>
          <a:lstStyle/>
          <a:p>
            <a:r>
              <a:rPr lang="en-US" dirty="0">
                <a:solidFill>
                  <a:srgbClr val="00B0F0"/>
                </a:solidFill>
                <a:latin typeface="Miriam Fixed" panose="020F0502020204030204" pitchFamily="34" charset="0"/>
                <a:cs typeface="Miriam Fixed" panose="020F0502020204030204" pitchFamily="34" charset="0"/>
              </a:rPr>
              <a:t>SELECT </a:t>
            </a:r>
            <a:r>
              <a:rPr lang="en-US" dirty="0">
                <a:solidFill>
                  <a:schemeClr val="bg1"/>
                </a:solidFill>
                <a:latin typeface="Miriam Fixed" panose="020F0502020204030204" pitchFamily="34" charset="0"/>
                <a:cs typeface="Miriam Fixed" panose="020F0502020204030204" pitchFamily="34" charset="0"/>
              </a:rPr>
              <a:t>*</a:t>
            </a:r>
            <a:r>
              <a:rPr lang="en-US" dirty="0">
                <a:solidFill>
                  <a:srgbClr val="00B0F0"/>
                </a:solidFill>
                <a:latin typeface="Miriam Fixed" panose="020F0502020204030204" pitchFamily="34" charset="0"/>
                <a:cs typeface="Miriam Fixed" panose="020F0502020204030204" pitchFamily="34" charset="0"/>
              </a:rPr>
              <a:t> FROM</a:t>
            </a:r>
            <a:r>
              <a:rPr lang="en-US" dirty="0">
                <a:latin typeface="Miriam Fixed" panose="020F0502020204030204" pitchFamily="34" charset="0"/>
                <a:cs typeface="Miriam Fixed" panose="020F0502020204030204" pitchFamily="34" charset="0"/>
              </a:rPr>
              <a:t> </a:t>
            </a:r>
            <a:r>
              <a:rPr lang="en-US" dirty="0">
                <a:solidFill>
                  <a:schemeClr val="bg1"/>
                </a:solidFill>
                <a:latin typeface="Miriam Fixed" panose="020F0502020204030204" pitchFamily="34" charset="0"/>
                <a:cs typeface="Miriam Fixed" panose="020F0502020204030204" pitchFamily="34" charset="0"/>
              </a:rPr>
              <a:t>Customers </a:t>
            </a:r>
            <a:r>
              <a:rPr lang="en-US" dirty="0">
                <a:solidFill>
                  <a:srgbClr val="00B0F0"/>
                </a:solidFill>
                <a:latin typeface="Miriam Fixed" panose="020F0502020204030204" pitchFamily="34" charset="0"/>
                <a:cs typeface="Miriam Fixed" panose="020F0502020204030204" pitchFamily="34" charset="0"/>
              </a:rPr>
              <a:t>WHERE </a:t>
            </a:r>
            <a:r>
              <a:rPr lang="en-US" dirty="0">
                <a:solidFill>
                  <a:schemeClr val="bg1"/>
                </a:solidFill>
                <a:latin typeface="Miriam Fixed" panose="020F0502020204030204" pitchFamily="34" charset="0"/>
                <a:cs typeface="Miriam Fixed" panose="020F0502020204030204" pitchFamily="34" charset="0"/>
              </a:rPr>
              <a:t>FirstName = </a:t>
            </a:r>
            <a:r>
              <a:rPr lang="en-US" dirty="0">
                <a:solidFill>
                  <a:srgbClr val="FFC000"/>
                </a:solidFill>
                <a:latin typeface="Miriam Fixed" panose="020F0502020204030204" pitchFamily="34" charset="0"/>
                <a:cs typeface="Miriam Fixed" panose="020F0502020204030204" pitchFamily="34" charset="0"/>
              </a:rPr>
              <a:t>“Serra” </a:t>
            </a:r>
            <a:r>
              <a:rPr lang="en-US" dirty="0">
                <a:solidFill>
                  <a:srgbClr val="00B0F0"/>
                </a:solidFill>
                <a:latin typeface="Miriam Fixed" panose="020F0502020204030204" pitchFamily="34" charset="0"/>
                <a:cs typeface="Miriam Fixed" panose="020F0502020204030204" pitchFamily="34" charset="0"/>
              </a:rPr>
              <a:t>AND</a:t>
            </a:r>
            <a:r>
              <a:rPr lang="en-US" dirty="0">
                <a:solidFill>
                  <a:schemeClr val="bg1"/>
                </a:solidFill>
                <a:latin typeface="Miriam Fixed" panose="020F0502020204030204" pitchFamily="34" charset="0"/>
                <a:cs typeface="Miriam Fixed" panose="020F0502020204030204" pitchFamily="34" charset="0"/>
              </a:rPr>
              <a:t> LastName = </a:t>
            </a:r>
            <a:r>
              <a:rPr lang="en-US" dirty="0">
                <a:solidFill>
                  <a:srgbClr val="FFC000"/>
                </a:solidFill>
                <a:latin typeface="Miriam Fixed" panose="020F0502020204030204" pitchFamily="34" charset="0"/>
                <a:cs typeface="Miriam Fixed" panose="020F0502020204030204" pitchFamily="34" charset="0"/>
              </a:rPr>
              <a:t>“Canca”</a:t>
            </a:r>
            <a:r>
              <a:rPr lang="en-US" dirty="0">
                <a:solidFill>
                  <a:schemeClr val="bg1"/>
                </a:solidFill>
                <a:latin typeface="Miriam Fixed" panose="020F0502020204030204" pitchFamily="34" charset="0"/>
                <a:cs typeface="Miriam Fixed" panose="020F0502020204030204" pitchFamily="34" charset="0"/>
              </a:rPr>
              <a:t>; </a:t>
            </a:r>
          </a:p>
        </p:txBody>
      </p:sp>
      <p:sp>
        <p:nvSpPr>
          <p:cNvPr id="5" name="Content Placeholder 2">
            <a:extLst>
              <a:ext uri="{FF2B5EF4-FFF2-40B4-BE49-F238E27FC236}">
                <a16:creationId xmlns:a16="http://schemas.microsoft.com/office/drawing/2014/main" id="{0A3DB550-29DA-D040-8BC3-75286A197CCB}"/>
              </a:ext>
            </a:extLst>
          </p:cNvPr>
          <p:cNvSpPr txBox="1">
            <a:spLocks/>
          </p:cNvSpPr>
          <p:nvPr/>
        </p:nvSpPr>
        <p:spPr>
          <a:xfrm>
            <a:off x="5390416" y="4613061"/>
            <a:ext cx="5269726" cy="369735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nSpc>
                <a:spcPct val="90000"/>
              </a:lnSpc>
              <a:buFont typeface="Arial"/>
              <a:buNone/>
            </a:pPr>
            <a:r>
              <a:rPr lang="en-US" sz="1600" dirty="0">
                <a:solidFill>
                  <a:schemeClr val="bg1"/>
                </a:solidFill>
              </a:rPr>
              <a:t>* You can also use OR just like this!</a:t>
            </a:r>
          </a:p>
        </p:txBody>
      </p:sp>
    </p:spTree>
    <p:extLst>
      <p:ext uri="{BB962C8B-B14F-4D97-AF65-F5344CB8AC3E}">
        <p14:creationId xmlns:p14="http://schemas.microsoft.com/office/powerpoint/2010/main" val="1583589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1BEB8C-7289-DD49-A971-E7E061561220}"/>
              </a:ext>
            </a:extLst>
          </p:cNvPr>
          <p:cNvSpPr/>
          <p:nvPr/>
        </p:nvSpPr>
        <p:spPr>
          <a:xfrm>
            <a:off x="1699590" y="2397274"/>
            <a:ext cx="8189843" cy="36973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510B432B-2362-5445-A2F5-99E68B94D665}"/>
              </a:ext>
            </a:extLst>
          </p:cNvPr>
          <p:cNvSpPr>
            <a:spLocks noGrp="1"/>
          </p:cNvSpPr>
          <p:nvPr>
            <p:ph idx="1"/>
          </p:nvPr>
        </p:nvSpPr>
        <p:spPr>
          <a:xfrm>
            <a:off x="2746513" y="866524"/>
            <a:ext cx="6698973" cy="2425147"/>
          </a:xfrm>
        </p:spPr>
        <p:txBody>
          <a:bodyPr anchor="t">
            <a:normAutofit/>
          </a:bodyPr>
          <a:lstStyle/>
          <a:p>
            <a:pPr marL="0" indent="0">
              <a:lnSpc>
                <a:spcPct val="90000"/>
              </a:lnSpc>
              <a:buNone/>
            </a:pPr>
            <a:br>
              <a:rPr lang="en-US" dirty="0"/>
            </a:br>
            <a:r>
              <a:rPr lang="en-US" dirty="0"/>
              <a:t>Let’s say we want to get every row from our Customers table in descending order of AmountSpent.</a:t>
            </a:r>
          </a:p>
        </p:txBody>
      </p:sp>
    </p:spTree>
    <p:extLst>
      <p:ext uri="{BB962C8B-B14F-4D97-AF65-F5344CB8AC3E}">
        <p14:creationId xmlns:p14="http://schemas.microsoft.com/office/powerpoint/2010/main" val="776375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1BEB8C-7289-DD49-A971-E7E061561220}"/>
              </a:ext>
            </a:extLst>
          </p:cNvPr>
          <p:cNvSpPr/>
          <p:nvPr/>
        </p:nvSpPr>
        <p:spPr>
          <a:xfrm>
            <a:off x="1699590" y="2397274"/>
            <a:ext cx="8189843" cy="36973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510B432B-2362-5445-A2F5-99E68B94D665}"/>
              </a:ext>
            </a:extLst>
          </p:cNvPr>
          <p:cNvSpPr>
            <a:spLocks noGrp="1"/>
          </p:cNvSpPr>
          <p:nvPr>
            <p:ph idx="1"/>
          </p:nvPr>
        </p:nvSpPr>
        <p:spPr>
          <a:xfrm>
            <a:off x="2746513" y="866524"/>
            <a:ext cx="6698973" cy="2425147"/>
          </a:xfrm>
        </p:spPr>
        <p:txBody>
          <a:bodyPr anchor="t">
            <a:normAutofit/>
          </a:bodyPr>
          <a:lstStyle/>
          <a:p>
            <a:pPr marL="0" indent="0">
              <a:lnSpc>
                <a:spcPct val="90000"/>
              </a:lnSpc>
              <a:buNone/>
            </a:pPr>
            <a:br>
              <a:rPr lang="en-US" dirty="0"/>
            </a:br>
            <a:r>
              <a:rPr lang="en-US" dirty="0"/>
              <a:t>Let’s say we want to get every row from our customers table in descending order of AmountSpent.</a:t>
            </a:r>
          </a:p>
        </p:txBody>
      </p:sp>
      <p:sp>
        <p:nvSpPr>
          <p:cNvPr id="4" name="TextBox 3">
            <a:extLst>
              <a:ext uri="{FF2B5EF4-FFF2-40B4-BE49-F238E27FC236}">
                <a16:creationId xmlns:a16="http://schemas.microsoft.com/office/drawing/2014/main" id="{4617CBC3-1399-EB4C-9A49-C20800D9F444}"/>
              </a:ext>
            </a:extLst>
          </p:cNvPr>
          <p:cNvSpPr txBox="1"/>
          <p:nvPr/>
        </p:nvSpPr>
        <p:spPr>
          <a:xfrm>
            <a:off x="1699590" y="2427382"/>
            <a:ext cx="7078650" cy="369332"/>
          </a:xfrm>
          <a:prstGeom prst="rect">
            <a:avLst/>
          </a:prstGeom>
          <a:noFill/>
        </p:spPr>
        <p:txBody>
          <a:bodyPr wrap="square" rtlCol="0">
            <a:spAutoFit/>
          </a:bodyPr>
          <a:lstStyle/>
          <a:p>
            <a:r>
              <a:rPr lang="en-US" dirty="0">
                <a:solidFill>
                  <a:srgbClr val="00B0F0"/>
                </a:solidFill>
                <a:latin typeface="Miriam Fixed" panose="020F0502020204030204" pitchFamily="34" charset="0"/>
                <a:cs typeface="Miriam Fixed" panose="020F0502020204030204" pitchFamily="34" charset="0"/>
              </a:rPr>
              <a:t>SELECT </a:t>
            </a:r>
            <a:r>
              <a:rPr lang="en-US" dirty="0">
                <a:solidFill>
                  <a:schemeClr val="bg1"/>
                </a:solidFill>
                <a:latin typeface="Miriam Fixed" panose="020F0502020204030204" pitchFamily="34" charset="0"/>
                <a:cs typeface="Miriam Fixed" panose="020F0502020204030204" pitchFamily="34" charset="0"/>
              </a:rPr>
              <a:t>*</a:t>
            </a:r>
            <a:r>
              <a:rPr lang="en-US" dirty="0">
                <a:solidFill>
                  <a:srgbClr val="00B0F0"/>
                </a:solidFill>
                <a:latin typeface="Miriam Fixed" panose="020F0502020204030204" pitchFamily="34" charset="0"/>
                <a:cs typeface="Miriam Fixed" panose="020F0502020204030204" pitchFamily="34" charset="0"/>
              </a:rPr>
              <a:t> FROM</a:t>
            </a:r>
            <a:r>
              <a:rPr lang="en-US" dirty="0">
                <a:latin typeface="Miriam Fixed" panose="020F0502020204030204" pitchFamily="34" charset="0"/>
                <a:cs typeface="Miriam Fixed" panose="020F0502020204030204" pitchFamily="34" charset="0"/>
              </a:rPr>
              <a:t> </a:t>
            </a:r>
            <a:r>
              <a:rPr lang="en-US" dirty="0">
                <a:solidFill>
                  <a:schemeClr val="bg1"/>
                </a:solidFill>
                <a:latin typeface="Miriam Fixed" panose="020F0502020204030204" pitchFamily="34" charset="0"/>
                <a:cs typeface="Miriam Fixed" panose="020F0502020204030204" pitchFamily="34" charset="0"/>
              </a:rPr>
              <a:t>Customers </a:t>
            </a:r>
            <a:r>
              <a:rPr lang="en-US" dirty="0">
                <a:solidFill>
                  <a:srgbClr val="00B0F0"/>
                </a:solidFill>
                <a:latin typeface="Miriam Fixed" panose="020F0502020204030204" pitchFamily="34" charset="0"/>
                <a:cs typeface="Miriam Fixed" panose="020F0502020204030204" pitchFamily="34" charset="0"/>
              </a:rPr>
              <a:t>ORDER BY </a:t>
            </a:r>
            <a:r>
              <a:rPr lang="en-US" dirty="0">
                <a:solidFill>
                  <a:schemeClr val="bg1"/>
                </a:solidFill>
                <a:latin typeface="Miriam Fixed" panose="020F0502020204030204" pitchFamily="34" charset="0"/>
                <a:cs typeface="Miriam Fixed" panose="020F0502020204030204" pitchFamily="34" charset="0"/>
              </a:rPr>
              <a:t>AmountSpent </a:t>
            </a:r>
            <a:r>
              <a:rPr lang="en-US" dirty="0">
                <a:solidFill>
                  <a:srgbClr val="00B0F0"/>
                </a:solidFill>
                <a:latin typeface="Miriam Fixed" panose="020F0502020204030204" pitchFamily="34" charset="0"/>
                <a:cs typeface="Miriam Fixed" panose="020F0502020204030204" pitchFamily="34" charset="0"/>
              </a:rPr>
              <a:t>DESC</a:t>
            </a:r>
            <a:r>
              <a:rPr lang="en-US" dirty="0">
                <a:solidFill>
                  <a:schemeClr val="bg1"/>
                </a:solidFill>
                <a:latin typeface="Miriam Fixed" panose="020F0502020204030204" pitchFamily="34" charset="0"/>
                <a:cs typeface="Miriam Fixed" panose="020F0502020204030204" pitchFamily="34" charset="0"/>
              </a:rPr>
              <a:t>;</a:t>
            </a:r>
          </a:p>
        </p:txBody>
      </p:sp>
      <p:sp>
        <p:nvSpPr>
          <p:cNvPr id="5" name="Content Placeholder 2">
            <a:extLst>
              <a:ext uri="{FF2B5EF4-FFF2-40B4-BE49-F238E27FC236}">
                <a16:creationId xmlns:a16="http://schemas.microsoft.com/office/drawing/2014/main" id="{D5AB45A9-E887-2242-92BC-F913E645BFF4}"/>
              </a:ext>
            </a:extLst>
          </p:cNvPr>
          <p:cNvSpPr txBox="1">
            <a:spLocks/>
          </p:cNvSpPr>
          <p:nvPr/>
        </p:nvSpPr>
        <p:spPr>
          <a:xfrm>
            <a:off x="4619707" y="4652251"/>
            <a:ext cx="5269726" cy="1442379"/>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nSpc>
                <a:spcPct val="90000"/>
              </a:lnSpc>
              <a:buNone/>
            </a:pPr>
            <a:r>
              <a:rPr lang="en-US" sz="1600" dirty="0">
                <a:solidFill>
                  <a:schemeClr val="bg1"/>
                </a:solidFill>
              </a:rPr>
              <a:t>* The ORDER BY keyword sorts the records in ascending order by default. ASC is still an option that you can use, though! </a:t>
            </a:r>
          </a:p>
          <a:p>
            <a:pPr marL="0" indent="0">
              <a:lnSpc>
                <a:spcPct val="90000"/>
              </a:lnSpc>
              <a:buNone/>
            </a:pPr>
            <a:r>
              <a:rPr lang="en-US" sz="1600" dirty="0">
                <a:solidFill>
                  <a:schemeClr val="bg1"/>
                </a:solidFill>
              </a:rPr>
              <a:t>* You can order by multiple columns! ORDER BY Col1, Col2, Col3… </a:t>
            </a:r>
          </a:p>
        </p:txBody>
      </p:sp>
    </p:spTree>
    <p:extLst>
      <p:ext uri="{BB962C8B-B14F-4D97-AF65-F5344CB8AC3E}">
        <p14:creationId xmlns:p14="http://schemas.microsoft.com/office/powerpoint/2010/main" val="770776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1BEB8C-7289-DD49-A971-E7E061561220}"/>
              </a:ext>
            </a:extLst>
          </p:cNvPr>
          <p:cNvSpPr/>
          <p:nvPr/>
        </p:nvSpPr>
        <p:spPr>
          <a:xfrm>
            <a:off x="1699590" y="2397274"/>
            <a:ext cx="8189843" cy="36973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510B432B-2362-5445-A2F5-99E68B94D665}"/>
              </a:ext>
            </a:extLst>
          </p:cNvPr>
          <p:cNvSpPr>
            <a:spLocks noGrp="1"/>
          </p:cNvSpPr>
          <p:nvPr>
            <p:ph idx="1"/>
          </p:nvPr>
        </p:nvSpPr>
        <p:spPr>
          <a:xfrm>
            <a:off x="2746513" y="866524"/>
            <a:ext cx="6698973" cy="2425147"/>
          </a:xfrm>
        </p:spPr>
        <p:txBody>
          <a:bodyPr anchor="t">
            <a:normAutofit/>
          </a:bodyPr>
          <a:lstStyle/>
          <a:p>
            <a:pPr marL="0" indent="0">
              <a:lnSpc>
                <a:spcPct val="90000"/>
              </a:lnSpc>
              <a:buNone/>
            </a:pPr>
            <a:br>
              <a:rPr lang="en-US" dirty="0"/>
            </a:br>
            <a:r>
              <a:rPr lang="en-US" dirty="0"/>
              <a:t>Okay… now what if we want to get everything from our Customers table and our Orders table at the same time...? </a:t>
            </a:r>
          </a:p>
        </p:txBody>
      </p:sp>
    </p:spTree>
    <p:extLst>
      <p:ext uri="{BB962C8B-B14F-4D97-AF65-F5344CB8AC3E}">
        <p14:creationId xmlns:p14="http://schemas.microsoft.com/office/powerpoint/2010/main" val="2375417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1BEB8C-7289-DD49-A971-E7E061561220}"/>
              </a:ext>
            </a:extLst>
          </p:cNvPr>
          <p:cNvSpPr/>
          <p:nvPr/>
        </p:nvSpPr>
        <p:spPr>
          <a:xfrm>
            <a:off x="1699590" y="2397274"/>
            <a:ext cx="8189843" cy="36973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510B432B-2362-5445-A2F5-99E68B94D665}"/>
              </a:ext>
            </a:extLst>
          </p:cNvPr>
          <p:cNvSpPr>
            <a:spLocks noGrp="1"/>
          </p:cNvSpPr>
          <p:nvPr>
            <p:ph idx="1"/>
          </p:nvPr>
        </p:nvSpPr>
        <p:spPr>
          <a:xfrm>
            <a:off x="2746513" y="866524"/>
            <a:ext cx="6698973" cy="2425147"/>
          </a:xfrm>
        </p:spPr>
        <p:txBody>
          <a:bodyPr anchor="t">
            <a:normAutofit/>
          </a:bodyPr>
          <a:lstStyle/>
          <a:p>
            <a:pPr marL="0" indent="0">
              <a:lnSpc>
                <a:spcPct val="90000"/>
              </a:lnSpc>
              <a:buNone/>
            </a:pPr>
            <a:br>
              <a:rPr lang="en-US" dirty="0"/>
            </a:br>
            <a:r>
              <a:rPr lang="en-US" dirty="0"/>
              <a:t>Okay… now what if we want to get everything from our Customers table and our Orders table at the same time...? </a:t>
            </a:r>
          </a:p>
        </p:txBody>
      </p:sp>
      <p:sp>
        <p:nvSpPr>
          <p:cNvPr id="4" name="TextBox 3">
            <a:extLst>
              <a:ext uri="{FF2B5EF4-FFF2-40B4-BE49-F238E27FC236}">
                <a16:creationId xmlns:a16="http://schemas.microsoft.com/office/drawing/2014/main" id="{4617CBC3-1399-EB4C-9A49-C20800D9F444}"/>
              </a:ext>
            </a:extLst>
          </p:cNvPr>
          <p:cNvSpPr txBox="1"/>
          <p:nvPr/>
        </p:nvSpPr>
        <p:spPr>
          <a:xfrm>
            <a:off x="1699590" y="2427382"/>
            <a:ext cx="7078650" cy="2308324"/>
          </a:xfrm>
          <a:prstGeom prst="rect">
            <a:avLst/>
          </a:prstGeom>
          <a:noFill/>
        </p:spPr>
        <p:txBody>
          <a:bodyPr wrap="square" rtlCol="0">
            <a:spAutoFit/>
          </a:bodyPr>
          <a:lstStyle/>
          <a:p>
            <a:r>
              <a:rPr lang="en-US" dirty="0">
                <a:solidFill>
                  <a:srgbClr val="00B0F0"/>
                </a:solidFill>
                <a:latin typeface="Miriam Fixed" panose="020F0502020204030204" pitchFamily="34" charset="0"/>
                <a:cs typeface="Miriam Fixed" panose="020F0502020204030204" pitchFamily="34" charset="0"/>
              </a:rPr>
              <a:t>SELECT </a:t>
            </a:r>
            <a:r>
              <a:rPr lang="en-US" dirty="0">
                <a:solidFill>
                  <a:schemeClr val="bg1"/>
                </a:solidFill>
                <a:latin typeface="Miriam Fixed" panose="020F0502020204030204" pitchFamily="34" charset="0"/>
                <a:cs typeface="Miriam Fixed" panose="020F0502020204030204" pitchFamily="34" charset="0"/>
              </a:rPr>
              <a:t>*</a:t>
            </a:r>
            <a:r>
              <a:rPr lang="en-US" dirty="0">
                <a:solidFill>
                  <a:srgbClr val="00B0F0"/>
                </a:solidFill>
                <a:latin typeface="Miriam Fixed" panose="020F0502020204030204" pitchFamily="34" charset="0"/>
                <a:cs typeface="Miriam Fixed" panose="020F0502020204030204" pitchFamily="34" charset="0"/>
              </a:rPr>
              <a:t> FROM</a:t>
            </a:r>
            <a:r>
              <a:rPr lang="en-US" dirty="0">
                <a:latin typeface="Miriam Fixed" panose="020F0502020204030204" pitchFamily="34" charset="0"/>
                <a:cs typeface="Miriam Fixed" panose="020F0502020204030204" pitchFamily="34" charset="0"/>
              </a:rPr>
              <a:t> </a:t>
            </a:r>
            <a:r>
              <a:rPr lang="en-US" dirty="0">
                <a:solidFill>
                  <a:schemeClr val="bg1"/>
                </a:solidFill>
                <a:latin typeface="Miriam Fixed" panose="020F0502020204030204" pitchFamily="34" charset="0"/>
                <a:cs typeface="Miriam Fixed" panose="020F0502020204030204" pitchFamily="34" charset="0"/>
              </a:rPr>
              <a:t>Customers </a:t>
            </a:r>
          </a:p>
          <a:p>
            <a:r>
              <a:rPr lang="en-US" dirty="0">
                <a:solidFill>
                  <a:schemeClr val="bg1"/>
                </a:solidFill>
                <a:latin typeface="Miriam Fixed" panose="020F0502020204030204" pitchFamily="34" charset="0"/>
                <a:cs typeface="Miriam Fixed" panose="020F0502020204030204" pitchFamily="34" charset="0"/>
              </a:rPr>
              <a:t>UNION </a:t>
            </a:r>
          </a:p>
          <a:p>
            <a:r>
              <a:rPr lang="en-US" dirty="0">
                <a:solidFill>
                  <a:srgbClr val="00B0F0"/>
                </a:solidFill>
                <a:latin typeface="Miriam Fixed" panose="020F0502020204030204" pitchFamily="34" charset="0"/>
                <a:cs typeface="Miriam Fixed" panose="020F0502020204030204" pitchFamily="34" charset="0"/>
              </a:rPr>
              <a:t>SELECT </a:t>
            </a:r>
            <a:r>
              <a:rPr lang="en-US" dirty="0">
                <a:solidFill>
                  <a:schemeClr val="bg1"/>
                </a:solidFill>
                <a:latin typeface="Miriam Fixed" panose="020F0502020204030204" pitchFamily="34" charset="0"/>
                <a:cs typeface="Miriam Fixed" panose="020F0502020204030204" pitchFamily="34" charset="0"/>
              </a:rPr>
              <a:t>*</a:t>
            </a:r>
            <a:r>
              <a:rPr lang="en-US" dirty="0">
                <a:solidFill>
                  <a:srgbClr val="00B0F0"/>
                </a:solidFill>
                <a:latin typeface="Miriam Fixed" panose="020F0502020204030204" pitchFamily="34" charset="0"/>
                <a:cs typeface="Miriam Fixed" panose="020F0502020204030204" pitchFamily="34" charset="0"/>
              </a:rPr>
              <a:t> FROM </a:t>
            </a:r>
            <a:r>
              <a:rPr lang="en-US" dirty="0">
                <a:solidFill>
                  <a:schemeClr val="bg1"/>
                </a:solidFill>
                <a:latin typeface="Miriam Fixed" panose="020F0502020204030204" pitchFamily="34" charset="0"/>
                <a:cs typeface="Miriam Fixed" panose="020F0502020204030204" pitchFamily="34" charset="0"/>
              </a:rPr>
              <a:t>Orders; </a:t>
            </a:r>
          </a:p>
          <a:p>
            <a:endParaRPr lang="en-US" dirty="0">
              <a:solidFill>
                <a:schemeClr val="bg1"/>
              </a:solidFill>
              <a:latin typeface="Miriam Fixed" panose="020F0502020204030204" pitchFamily="34" charset="0"/>
              <a:cs typeface="Miriam Fixed" panose="020F0502020204030204" pitchFamily="34" charset="0"/>
            </a:endParaRPr>
          </a:p>
          <a:p>
            <a:r>
              <a:rPr lang="en-US" dirty="0">
                <a:solidFill>
                  <a:srgbClr val="00B0F0"/>
                </a:solidFill>
                <a:latin typeface="Miriam Fixed" panose="020F0502020204030204" pitchFamily="34" charset="0"/>
                <a:cs typeface="Miriam Fixed" panose="020F0502020204030204" pitchFamily="34" charset="0"/>
              </a:rPr>
              <a:t>SELECT </a:t>
            </a:r>
            <a:r>
              <a:rPr lang="en-US" dirty="0">
                <a:solidFill>
                  <a:schemeClr val="bg1"/>
                </a:solidFill>
                <a:latin typeface="Miriam Fixed" panose="020F0502020204030204" pitchFamily="34" charset="0"/>
                <a:cs typeface="Miriam Fixed" panose="020F0502020204030204" pitchFamily="34" charset="0"/>
              </a:rPr>
              <a:t>*</a:t>
            </a:r>
            <a:r>
              <a:rPr lang="en-US" dirty="0">
                <a:solidFill>
                  <a:srgbClr val="00B0F0"/>
                </a:solidFill>
                <a:latin typeface="Miriam Fixed" panose="020F0502020204030204" pitchFamily="34" charset="0"/>
                <a:cs typeface="Miriam Fixed" panose="020F0502020204030204" pitchFamily="34" charset="0"/>
              </a:rPr>
              <a:t> FROM</a:t>
            </a:r>
            <a:r>
              <a:rPr lang="en-US" dirty="0">
                <a:latin typeface="Miriam Fixed" panose="020F0502020204030204" pitchFamily="34" charset="0"/>
                <a:cs typeface="Miriam Fixed" panose="020F0502020204030204" pitchFamily="34" charset="0"/>
              </a:rPr>
              <a:t> </a:t>
            </a:r>
            <a:r>
              <a:rPr lang="en-US" dirty="0">
                <a:solidFill>
                  <a:schemeClr val="bg1"/>
                </a:solidFill>
                <a:latin typeface="Miriam Fixed" panose="020F0502020204030204" pitchFamily="34" charset="0"/>
                <a:cs typeface="Miriam Fixed" panose="020F0502020204030204" pitchFamily="34" charset="0"/>
              </a:rPr>
              <a:t>Customers </a:t>
            </a:r>
          </a:p>
          <a:p>
            <a:r>
              <a:rPr lang="en-US" dirty="0">
                <a:solidFill>
                  <a:schemeClr val="bg1"/>
                </a:solidFill>
                <a:latin typeface="Miriam Fixed" panose="020F0502020204030204" pitchFamily="34" charset="0"/>
                <a:cs typeface="Miriam Fixed" panose="020F0502020204030204" pitchFamily="34" charset="0"/>
              </a:rPr>
              <a:t>UNION ALL</a:t>
            </a:r>
          </a:p>
          <a:p>
            <a:r>
              <a:rPr lang="en-US" dirty="0">
                <a:solidFill>
                  <a:srgbClr val="00B0F0"/>
                </a:solidFill>
                <a:latin typeface="Miriam Fixed" panose="020F0502020204030204" pitchFamily="34" charset="0"/>
                <a:cs typeface="Miriam Fixed" panose="020F0502020204030204" pitchFamily="34" charset="0"/>
              </a:rPr>
              <a:t>SELECT </a:t>
            </a:r>
            <a:r>
              <a:rPr lang="en-US" dirty="0">
                <a:solidFill>
                  <a:schemeClr val="bg1"/>
                </a:solidFill>
                <a:latin typeface="Miriam Fixed" panose="020F0502020204030204" pitchFamily="34" charset="0"/>
                <a:cs typeface="Miriam Fixed" panose="020F0502020204030204" pitchFamily="34" charset="0"/>
              </a:rPr>
              <a:t>*</a:t>
            </a:r>
            <a:r>
              <a:rPr lang="en-US" dirty="0">
                <a:solidFill>
                  <a:srgbClr val="00B0F0"/>
                </a:solidFill>
                <a:latin typeface="Miriam Fixed" panose="020F0502020204030204" pitchFamily="34" charset="0"/>
                <a:cs typeface="Miriam Fixed" panose="020F0502020204030204" pitchFamily="34" charset="0"/>
              </a:rPr>
              <a:t> FROM </a:t>
            </a:r>
            <a:r>
              <a:rPr lang="en-US" dirty="0">
                <a:solidFill>
                  <a:schemeClr val="bg1"/>
                </a:solidFill>
                <a:latin typeface="Miriam Fixed" panose="020F0502020204030204" pitchFamily="34" charset="0"/>
                <a:cs typeface="Miriam Fixed" panose="020F0502020204030204" pitchFamily="34" charset="0"/>
              </a:rPr>
              <a:t>Orders; </a:t>
            </a:r>
          </a:p>
          <a:p>
            <a:endParaRPr lang="en-US" dirty="0">
              <a:solidFill>
                <a:schemeClr val="bg1"/>
              </a:solidFill>
              <a:latin typeface="Miriam Fixed" panose="020F0502020204030204" pitchFamily="34" charset="0"/>
              <a:cs typeface="Miriam Fixed" panose="020F0502020204030204" pitchFamily="34" charset="0"/>
            </a:endParaRPr>
          </a:p>
        </p:txBody>
      </p:sp>
      <p:sp>
        <p:nvSpPr>
          <p:cNvPr id="5" name="Content Placeholder 2">
            <a:extLst>
              <a:ext uri="{FF2B5EF4-FFF2-40B4-BE49-F238E27FC236}">
                <a16:creationId xmlns:a16="http://schemas.microsoft.com/office/drawing/2014/main" id="{D5AB45A9-E887-2242-92BC-F913E645BFF4}"/>
              </a:ext>
            </a:extLst>
          </p:cNvPr>
          <p:cNvSpPr txBox="1">
            <a:spLocks/>
          </p:cNvSpPr>
          <p:nvPr/>
        </p:nvSpPr>
        <p:spPr>
          <a:xfrm>
            <a:off x="4619707" y="4652251"/>
            <a:ext cx="5269726" cy="1442379"/>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nSpc>
                <a:spcPct val="90000"/>
              </a:lnSpc>
              <a:buNone/>
            </a:pPr>
            <a:r>
              <a:rPr lang="en-US" sz="1600" dirty="0">
                <a:solidFill>
                  <a:schemeClr val="bg1"/>
                </a:solidFill>
              </a:rPr>
              <a:t>* UNION ALL includes duplicate values!</a:t>
            </a:r>
          </a:p>
        </p:txBody>
      </p:sp>
    </p:spTree>
    <p:extLst>
      <p:ext uri="{BB962C8B-B14F-4D97-AF65-F5344CB8AC3E}">
        <p14:creationId xmlns:p14="http://schemas.microsoft.com/office/powerpoint/2010/main" val="346183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1BEB8C-7289-DD49-A971-E7E061561220}"/>
              </a:ext>
            </a:extLst>
          </p:cNvPr>
          <p:cNvSpPr/>
          <p:nvPr/>
        </p:nvSpPr>
        <p:spPr>
          <a:xfrm>
            <a:off x="1699590" y="2397274"/>
            <a:ext cx="8189843" cy="36973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510B432B-2362-5445-A2F5-99E68B94D665}"/>
              </a:ext>
            </a:extLst>
          </p:cNvPr>
          <p:cNvSpPr>
            <a:spLocks noGrp="1"/>
          </p:cNvSpPr>
          <p:nvPr>
            <p:ph idx="1"/>
          </p:nvPr>
        </p:nvSpPr>
        <p:spPr>
          <a:xfrm>
            <a:off x="2746513" y="866524"/>
            <a:ext cx="6698973" cy="2425147"/>
          </a:xfrm>
        </p:spPr>
        <p:txBody>
          <a:bodyPr anchor="t">
            <a:normAutofit/>
          </a:bodyPr>
          <a:lstStyle/>
          <a:p>
            <a:pPr marL="0" indent="0">
              <a:lnSpc>
                <a:spcPct val="90000"/>
              </a:lnSpc>
              <a:buNone/>
            </a:pPr>
            <a:br>
              <a:rPr lang="en-US" dirty="0"/>
            </a:br>
            <a:r>
              <a:rPr lang="en-US" dirty="0"/>
              <a:t>What if you want to delete every row from the Customers table where the customer’s country is Norway? Or delete everything from the Customers table?</a:t>
            </a:r>
          </a:p>
        </p:txBody>
      </p:sp>
    </p:spTree>
    <p:extLst>
      <p:ext uri="{BB962C8B-B14F-4D97-AF65-F5344CB8AC3E}">
        <p14:creationId xmlns:p14="http://schemas.microsoft.com/office/powerpoint/2010/main" val="2169528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1BEB8C-7289-DD49-A971-E7E061561220}"/>
              </a:ext>
            </a:extLst>
          </p:cNvPr>
          <p:cNvSpPr/>
          <p:nvPr/>
        </p:nvSpPr>
        <p:spPr>
          <a:xfrm>
            <a:off x="1699590" y="2397274"/>
            <a:ext cx="8189843" cy="36973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510B432B-2362-5445-A2F5-99E68B94D665}"/>
              </a:ext>
            </a:extLst>
          </p:cNvPr>
          <p:cNvSpPr>
            <a:spLocks noGrp="1"/>
          </p:cNvSpPr>
          <p:nvPr>
            <p:ph idx="1"/>
          </p:nvPr>
        </p:nvSpPr>
        <p:spPr>
          <a:xfrm>
            <a:off x="2746513" y="564039"/>
            <a:ext cx="6698973" cy="2425147"/>
          </a:xfrm>
        </p:spPr>
        <p:txBody>
          <a:bodyPr anchor="t">
            <a:normAutofit/>
          </a:bodyPr>
          <a:lstStyle/>
          <a:p>
            <a:pPr marL="0" indent="0">
              <a:lnSpc>
                <a:spcPct val="90000"/>
              </a:lnSpc>
              <a:buNone/>
            </a:pPr>
            <a:br>
              <a:rPr lang="en-US" dirty="0"/>
            </a:br>
            <a:r>
              <a:rPr lang="en-US" dirty="0"/>
              <a:t>What if you want to delete every row from the Customers table where the customer’s country is Norway? Or delete everything from the Customers table? Or maybe just change a value rather than deleting?</a:t>
            </a:r>
          </a:p>
        </p:txBody>
      </p:sp>
      <p:sp>
        <p:nvSpPr>
          <p:cNvPr id="7" name="TextBox 6">
            <a:extLst>
              <a:ext uri="{FF2B5EF4-FFF2-40B4-BE49-F238E27FC236}">
                <a16:creationId xmlns:a16="http://schemas.microsoft.com/office/drawing/2014/main" id="{70A109B5-5D38-004F-9559-FD98D890A337}"/>
              </a:ext>
            </a:extLst>
          </p:cNvPr>
          <p:cNvSpPr txBox="1"/>
          <p:nvPr/>
        </p:nvSpPr>
        <p:spPr>
          <a:xfrm>
            <a:off x="1699590" y="2427382"/>
            <a:ext cx="7078650" cy="1754326"/>
          </a:xfrm>
          <a:prstGeom prst="rect">
            <a:avLst/>
          </a:prstGeom>
          <a:noFill/>
        </p:spPr>
        <p:txBody>
          <a:bodyPr wrap="square" rtlCol="0">
            <a:spAutoFit/>
          </a:bodyPr>
          <a:lstStyle/>
          <a:p>
            <a:r>
              <a:rPr lang="en-US" dirty="0">
                <a:solidFill>
                  <a:srgbClr val="00B0F0"/>
                </a:solidFill>
                <a:latin typeface="Miriam Fixed" panose="020F0502020204030204" pitchFamily="34" charset="0"/>
                <a:cs typeface="Miriam Fixed" panose="020F0502020204030204" pitchFamily="34" charset="0"/>
              </a:rPr>
              <a:t>DELETE FROM</a:t>
            </a:r>
            <a:r>
              <a:rPr lang="en-US" dirty="0">
                <a:latin typeface="Miriam Fixed" panose="020F0502020204030204" pitchFamily="34" charset="0"/>
                <a:cs typeface="Miriam Fixed" panose="020F0502020204030204" pitchFamily="34" charset="0"/>
              </a:rPr>
              <a:t> </a:t>
            </a:r>
            <a:r>
              <a:rPr lang="en-US" dirty="0">
                <a:solidFill>
                  <a:schemeClr val="bg1"/>
                </a:solidFill>
                <a:latin typeface="Miriam Fixed" panose="020F0502020204030204" pitchFamily="34" charset="0"/>
                <a:cs typeface="Miriam Fixed" panose="020F0502020204030204" pitchFamily="34" charset="0"/>
              </a:rPr>
              <a:t>Customers </a:t>
            </a:r>
            <a:r>
              <a:rPr lang="en-US" dirty="0">
                <a:solidFill>
                  <a:srgbClr val="00B0F0"/>
                </a:solidFill>
                <a:latin typeface="Miriam Fixed" panose="020F0502020204030204" pitchFamily="34" charset="0"/>
                <a:cs typeface="Miriam Fixed" panose="020F0502020204030204" pitchFamily="34" charset="0"/>
              </a:rPr>
              <a:t>WHERE</a:t>
            </a:r>
            <a:r>
              <a:rPr lang="en-US" dirty="0">
                <a:solidFill>
                  <a:schemeClr val="bg1"/>
                </a:solidFill>
                <a:latin typeface="Miriam Fixed" panose="020F0502020204030204" pitchFamily="34" charset="0"/>
                <a:cs typeface="Miriam Fixed" panose="020F0502020204030204" pitchFamily="34" charset="0"/>
              </a:rPr>
              <a:t> Country = </a:t>
            </a:r>
            <a:r>
              <a:rPr lang="en-US" dirty="0">
                <a:solidFill>
                  <a:srgbClr val="FFC000"/>
                </a:solidFill>
                <a:latin typeface="Miriam Fixed" panose="020F0502020204030204" pitchFamily="34" charset="0"/>
                <a:cs typeface="Miriam Fixed" panose="020F0502020204030204" pitchFamily="34" charset="0"/>
              </a:rPr>
              <a:t>”Norway”</a:t>
            </a:r>
            <a:r>
              <a:rPr lang="en-US" dirty="0">
                <a:solidFill>
                  <a:schemeClr val="bg1"/>
                </a:solidFill>
                <a:latin typeface="Miriam Fixed" panose="020F0502020204030204" pitchFamily="34" charset="0"/>
                <a:cs typeface="Miriam Fixed" panose="020F0502020204030204" pitchFamily="34" charset="0"/>
              </a:rPr>
              <a:t>; </a:t>
            </a:r>
          </a:p>
          <a:p>
            <a:endParaRPr lang="en-US" dirty="0">
              <a:solidFill>
                <a:schemeClr val="bg1"/>
              </a:solidFill>
              <a:latin typeface="Miriam Fixed" panose="020F0502020204030204" pitchFamily="34" charset="0"/>
              <a:cs typeface="Miriam Fixed" panose="020F0502020204030204" pitchFamily="34" charset="0"/>
            </a:endParaRPr>
          </a:p>
          <a:p>
            <a:r>
              <a:rPr lang="en-US" dirty="0">
                <a:solidFill>
                  <a:srgbClr val="00B0F0"/>
                </a:solidFill>
                <a:latin typeface="Miriam Fixed" panose="020F0502020204030204" pitchFamily="34" charset="0"/>
                <a:cs typeface="Miriam Fixed" panose="020F0502020204030204" pitchFamily="34" charset="0"/>
              </a:rPr>
              <a:t>TRUNCATE </a:t>
            </a:r>
            <a:r>
              <a:rPr lang="en-US" dirty="0">
                <a:solidFill>
                  <a:schemeClr val="bg1"/>
                </a:solidFill>
                <a:latin typeface="Miriam Fixed" panose="020F0502020204030204" pitchFamily="34" charset="0"/>
                <a:cs typeface="Miriam Fixed" panose="020F0502020204030204" pitchFamily="34" charset="0"/>
              </a:rPr>
              <a:t>Customers;</a:t>
            </a:r>
          </a:p>
          <a:p>
            <a:endParaRPr lang="en-US" dirty="0">
              <a:solidFill>
                <a:schemeClr val="bg1"/>
              </a:solidFill>
              <a:latin typeface="Miriam Fixed" panose="020F0502020204030204" pitchFamily="34" charset="0"/>
              <a:cs typeface="Miriam Fixed" panose="020F0502020204030204" pitchFamily="34" charset="0"/>
            </a:endParaRPr>
          </a:p>
          <a:p>
            <a:r>
              <a:rPr lang="en-US" dirty="0">
                <a:solidFill>
                  <a:srgbClr val="00B0F0"/>
                </a:solidFill>
                <a:latin typeface="Miriam Fixed" panose="020F0502020204030204" pitchFamily="34" charset="0"/>
                <a:cs typeface="Miriam Fixed" panose="020F0502020204030204" pitchFamily="34" charset="0"/>
              </a:rPr>
              <a:t>UPDATE</a:t>
            </a:r>
            <a:r>
              <a:rPr lang="en-US" dirty="0">
                <a:solidFill>
                  <a:schemeClr val="bg1"/>
                </a:solidFill>
                <a:latin typeface="Miriam Fixed" panose="020F0502020204030204" pitchFamily="34" charset="0"/>
                <a:cs typeface="Miriam Fixed" panose="020F0502020204030204" pitchFamily="34" charset="0"/>
              </a:rPr>
              <a:t> Customers </a:t>
            </a:r>
            <a:r>
              <a:rPr lang="en-US" dirty="0">
                <a:solidFill>
                  <a:srgbClr val="00B0F0"/>
                </a:solidFill>
                <a:latin typeface="Miriam Fixed" panose="020F0502020204030204" pitchFamily="34" charset="0"/>
                <a:cs typeface="Miriam Fixed" panose="020F0502020204030204" pitchFamily="34" charset="0"/>
              </a:rPr>
              <a:t>SET</a:t>
            </a:r>
            <a:r>
              <a:rPr lang="en-US" dirty="0">
                <a:solidFill>
                  <a:schemeClr val="bg1"/>
                </a:solidFill>
                <a:latin typeface="Miriam Fixed" panose="020F0502020204030204" pitchFamily="34" charset="0"/>
                <a:cs typeface="Miriam Fixed" panose="020F0502020204030204" pitchFamily="34" charset="0"/>
              </a:rPr>
              <a:t> FirstName = </a:t>
            </a:r>
            <a:r>
              <a:rPr lang="en-US" dirty="0">
                <a:solidFill>
                  <a:srgbClr val="FFC000"/>
                </a:solidFill>
                <a:latin typeface="Miriam Fixed" panose="020F0502020204030204" pitchFamily="34" charset="0"/>
                <a:cs typeface="Miriam Fixed" panose="020F0502020204030204" pitchFamily="34" charset="0"/>
              </a:rPr>
              <a:t>”Steve”, </a:t>
            </a:r>
            <a:r>
              <a:rPr lang="en-US" dirty="0">
                <a:solidFill>
                  <a:schemeClr val="bg1"/>
                </a:solidFill>
                <a:latin typeface="Miriam Fixed" panose="020F0502020204030204" pitchFamily="34" charset="0"/>
                <a:cs typeface="Miriam Fixed" panose="020F0502020204030204" pitchFamily="34" charset="0"/>
              </a:rPr>
              <a:t>MiddleName = </a:t>
            </a:r>
            <a:r>
              <a:rPr lang="en-US" dirty="0">
                <a:solidFill>
                  <a:srgbClr val="00B0F0"/>
                </a:solidFill>
                <a:latin typeface="Miriam Fixed" panose="020F0502020204030204" pitchFamily="34" charset="0"/>
                <a:cs typeface="Miriam Fixed" panose="020F0502020204030204" pitchFamily="34" charset="0"/>
              </a:rPr>
              <a:t>NULL</a:t>
            </a:r>
            <a:r>
              <a:rPr lang="en-US" dirty="0">
                <a:solidFill>
                  <a:srgbClr val="FFC000"/>
                </a:solidFill>
                <a:latin typeface="Miriam Fixed" panose="020F0502020204030204" pitchFamily="34" charset="0"/>
                <a:cs typeface="Miriam Fixed" panose="020F0502020204030204" pitchFamily="34" charset="0"/>
              </a:rPr>
              <a:t> </a:t>
            </a:r>
            <a:r>
              <a:rPr lang="en-US" dirty="0">
                <a:solidFill>
                  <a:srgbClr val="00B0F0"/>
                </a:solidFill>
                <a:latin typeface="Miriam Fixed" panose="020F0502020204030204" pitchFamily="34" charset="0"/>
                <a:cs typeface="Miriam Fixed" panose="020F0502020204030204" pitchFamily="34" charset="0"/>
              </a:rPr>
              <a:t>WHERE</a:t>
            </a:r>
            <a:r>
              <a:rPr lang="en-US" dirty="0">
                <a:solidFill>
                  <a:schemeClr val="bg1"/>
                </a:solidFill>
                <a:latin typeface="Miriam Fixed" panose="020F0502020204030204" pitchFamily="34" charset="0"/>
                <a:cs typeface="Miriam Fixed" panose="020F0502020204030204" pitchFamily="34" charset="0"/>
              </a:rPr>
              <a:t> CustomerID = </a:t>
            </a:r>
            <a:r>
              <a:rPr lang="en-US" dirty="0">
                <a:solidFill>
                  <a:srgbClr val="FFC000"/>
                </a:solidFill>
                <a:latin typeface="Miriam Fixed" panose="020F0502020204030204" pitchFamily="34" charset="0"/>
                <a:cs typeface="Miriam Fixed" panose="020F0502020204030204" pitchFamily="34" charset="0"/>
              </a:rPr>
              <a:t>15</a:t>
            </a:r>
            <a:r>
              <a:rPr lang="en-US" dirty="0">
                <a:solidFill>
                  <a:schemeClr val="bg1"/>
                </a:solidFill>
                <a:latin typeface="Miriam Fixed" panose="020F0502020204030204" pitchFamily="34" charset="0"/>
                <a:cs typeface="Miriam Fixed" panose="020F0502020204030204" pitchFamily="34" charset="0"/>
              </a:rPr>
              <a:t>;  </a:t>
            </a:r>
          </a:p>
        </p:txBody>
      </p:sp>
      <p:sp>
        <p:nvSpPr>
          <p:cNvPr id="9" name="Content Placeholder 2">
            <a:extLst>
              <a:ext uri="{FF2B5EF4-FFF2-40B4-BE49-F238E27FC236}">
                <a16:creationId xmlns:a16="http://schemas.microsoft.com/office/drawing/2014/main" id="{EDAAF25C-F928-E144-9855-D419A0E8D152}"/>
              </a:ext>
            </a:extLst>
          </p:cNvPr>
          <p:cNvSpPr txBox="1">
            <a:spLocks/>
          </p:cNvSpPr>
          <p:nvPr/>
        </p:nvSpPr>
        <p:spPr>
          <a:xfrm>
            <a:off x="4081346" y="4074499"/>
            <a:ext cx="5651970" cy="2127340"/>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nSpc>
                <a:spcPct val="90000"/>
              </a:lnSpc>
              <a:buNone/>
            </a:pPr>
            <a:r>
              <a:rPr lang="en-US" sz="1600" dirty="0">
                <a:solidFill>
                  <a:schemeClr val="bg1"/>
                </a:solidFill>
              </a:rPr>
              <a:t>* You might not initially be able to update and delete every type of field that you want to. Find your “Preferences…” from the menu bar (it will be located differently based on your operating system.) Under the “SQL Editor” menu, uncheck “Safe Updates.” Click “OK.” Then, under “Query” in the menu bar, select “Reconnect to Server.” </a:t>
            </a:r>
          </a:p>
          <a:p>
            <a:pPr marL="0" indent="0">
              <a:lnSpc>
                <a:spcPct val="90000"/>
              </a:lnSpc>
              <a:buNone/>
            </a:pPr>
            <a:endParaRPr lang="en-US" sz="1600" dirty="0">
              <a:solidFill>
                <a:schemeClr val="bg1"/>
              </a:solidFill>
            </a:endParaRPr>
          </a:p>
          <a:p>
            <a:pPr marL="0" indent="0">
              <a:lnSpc>
                <a:spcPct val="90000"/>
              </a:lnSpc>
              <a:buNone/>
            </a:pPr>
            <a:r>
              <a:rPr lang="en-US" sz="1600" dirty="0">
                <a:solidFill>
                  <a:schemeClr val="bg1"/>
                </a:solidFill>
              </a:rPr>
              <a:t>* Truncate deletes the entire table and re-creates it as though it is empty. </a:t>
            </a:r>
          </a:p>
          <a:p>
            <a:pPr>
              <a:lnSpc>
                <a:spcPct val="90000"/>
              </a:lnSpc>
              <a:buFont typeface="Arial" panose="020B0604020202020204" pitchFamily="34" charset="0"/>
              <a:buChar char="•"/>
            </a:pPr>
            <a:endParaRPr lang="en-US" sz="1600" dirty="0">
              <a:solidFill>
                <a:schemeClr val="bg1"/>
              </a:solidFill>
            </a:endParaRPr>
          </a:p>
          <a:p>
            <a:pPr>
              <a:lnSpc>
                <a:spcPct val="90000"/>
              </a:lnSpc>
              <a:buFont typeface="Arial" panose="020B0604020202020204" pitchFamily="34" charset="0"/>
              <a:buChar char="•"/>
            </a:pPr>
            <a:endParaRPr lang="en-US" sz="1600" dirty="0">
              <a:solidFill>
                <a:schemeClr val="bg1"/>
              </a:solidFill>
            </a:endParaRPr>
          </a:p>
        </p:txBody>
      </p:sp>
    </p:spTree>
    <p:extLst>
      <p:ext uri="{BB962C8B-B14F-4D97-AF65-F5344CB8AC3E}">
        <p14:creationId xmlns:p14="http://schemas.microsoft.com/office/powerpoint/2010/main" val="120963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6EA2-BA5C-194F-90C4-CE942C45CE2C}"/>
              </a:ext>
            </a:extLst>
          </p:cNvPr>
          <p:cNvSpPr>
            <a:spLocks noGrp="1"/>
          </p:cNvSpPr>
          <p:nvPr>
            <p:ph type="title"/>
          </p:nvPr>
        </p:nvSpPr>
        <p:spPr>
          <a:xfrm>
            <a:off x="2206488" y="84483"/>
            <a:ext cx="7086599" cy="861391"/>
          </a:xfrm>
        </p:spPr>
        <p:txBody>
          <a:bodyPr/>
          <a:lstStyle/>
          <a:p>
            <a:pPr algn="ctr"/>
            <a:r>
              <a:rPr lang="en-US" dirty="0"/>
              <a:t>what is sql? </a:t>
            </a:r>
          </a:p>
        </p:txBody>
      </p:sp>
      <p:pic>
        <p:nvPicPr>
          <p:cNvPr id="4" name="Online Media 3" descr="Welcome to SQL | Intro to SQL: Querying and managing data | Computer programming | Khan Academy">
            <a:hlinkClick r:id="" action="ppaction://media"/>
            <a:extLst>
              <a:ext uri="{FF2B5EF4-FFF2-40B4-BE49-F238E27FC236}">
                <a16:creationId xmlns:a16="http://schemas.microsoft.com/office/drawing/2014/main" id="{24C6D693-0FE6-574F-B3C8-C0697A8C9821}"/>
              </a:ext>
            </a:extLst>
          </p:cNvPr>
          <p:cNvPicPr>
            <a:picLocks noRot="1" noChangeAspect="1"/>
          </p:cNvPicPr>
          <p:nvPr>
            <a:videoFile r:link="rId1"/>
          </p:nvPr>
        </p:nvPicPr>
        <p:blipFill>
          <a:blip r:embed="rId3"/>
          <a:stretch>
            <a:fillRect/>
          </a:stretch>
        </p:blipFill>
        <p:spPr>
          <a:xfrm>
            <a:off x="2250937" y="1134718"/>
            <a:ext cx="6997699" cy="5248275"/>
          </a:xfrm>
          <a:prstGeom prst="rect">
            <a:avLst/>
          </a:prstGeom>
        </p:spPr>
      </p:pic>
      <p:sp>
        <p:nvSpPr>
          <p:cNvPr id="6" name="Content Placeholder 2">
            <a:extLst>
              <a:ext uri="{FF2B5EF4-FFF2-40B4-BE49-F238E27FC236}">
                <a16:creationId xmlns:a16="http://schemas.microsoft.com/office/drawing/2014/main" id="{510B432B-2362-5445-A2F5-99E68B94D665}"/>
              </a:ext>
            </a:extLst>
          </p:cNvPr>
          <p:cNvSpPr>
            <a:spLocks noGrp="1"/>
          </p:cNvSpPr>
          <p:nvPr>
            <p:ph idx="1"/>
          </p:nvPr>
        </p:nvSpPr>
        <p:spPr>
          <a:xfrm>
            <a:off x="192743" y="470453"/>
            <a:ext cx="2013745" cy="1139687"/>
          </a:xfrm>
        </p:spPr>
        <p:txBody>
          <a:bodyPr>
            <a:normAutofit/>
          </a:bodyPr>
          <a:lstStyle/>
          <a:p>
            <a:pPr marL="0" indent="0">
              <a:buNone/>
            </a:pPr>
            <a:r>
              <a:rPr lang="en-US" sz="1600" dirty="0"/>
              <a:t>This video from Khan Academy sums it up nicely… </a:t>
            </a:r>
          </a:p>
        </p:txBody>
      </p:sp>
    </p:spTree>
    <p:extLst>
      <p:ext uri="{BB962C8B-B14F-4D97-AF65-F5344CB8AC3E}">
        <p14:creationId xmlns:p14="http://schemas.microsoft.com/office/powerpoint/2010/main" val="2031152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1BEB8C-7289-DD49-A971-E7E061561220}"/>
              </a:ext>
            </a:extLst>
          </p:cNvPr>
          <p:cNvSpPr/>
          <p:nvPr/>
        </p:nvSpPr>
        <p:spPr>
          <a:xfrm>
            <a:off x="1699590" y="2397274"/>
            <a:ext cx="8189843" cy="36973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510B432B-2362-5445-A2F5-99E68B94D665}"/>
              </a:ext>
            </a:extLst>
          </p:cNvPr>
          <p:cNvSpPr>
            <a:spLocks noGrp="1"/>
          </p:cNvSpPr>
          <p:nvPr>
            <p:ph idx="1"/>
          </p:nvPr>
        </p:nvSpPr>
        <p:spPr>
          <a:xfrm>
            <a:off x="2746513" y="866524"/>
            <a:ext cx="6698973" cy="2425147"/>
          </a:xfrm>
        </p:spPr>
        <p:txBody>
          <a:bodyPr anchor="t">
            <a:normAutofit/>
          </a:bodyPr>
          <a:lstStyle/>
          <a:p>
            <a:pPr marL="0" indent="0">
              <a:lnSpc>
                <a:spcPct val="90000"/>
              </a:lnSpc>
              <a:buNone/>
            </a:pPr>
            <a:br>
              <a:rPr lang="en-US" dirty="0"/>
            </a:br>
            <a:r>
              <a:rPr lang="en-US" dirty="0"/>
              <a:t>What if you would like the count of customers from our Customers table who have a first name that starts with J? </a:t>
            </a:r>
          </a:p>
        </p:txBody>
      </p:sp>
      <p:sp>
        <p:nvSpPr>
          <p:cNvPr id="4" name="TextBox 3">
            <a:extLst>
              <a:ext uri="{FF2B5EF4-FFF2-40B4-BE49-F238E27FC236}">
                <a16:creationId xmlns:a16="http://schemas.microsoft.com/office/drawing/2014/main" id="{4617CBC3-1399-EB4C-9A49-C20800D9F444}"/>
              </a:ext>
            </a:extLst>
          </p:cNvPr>
          <p:cNvSpPr txBox="1"/>
          <p:nvPr/>
        </p:nvSpPr>
        <p:spPr>
          <a:xfrm>
            <a:off x="1699589" y="2427382"/>
            <a:ext cx="8189843" cy="369332"/>
          </a:xfrm>
          <a:prstGeom prst="rect">
            <a:avLst/>
          </a:prstGeom>
          <a:noFill/>
        </p:spPr>
        <p:txBody>
          <a:bodyPr wrap="square" rtlCol="0">
            <a:spAutoFit/>
          </a:bodyPr>
          <a:lstStyle/>
          <a:p>
            <a:r>
              <a:rPr lang="en-US" dirty="0">
                <a:solidFill>
                  <a:srgbClr val="00B0F0"/>
                </a:solidFill>
                <a:latin typeface="Miriam Fixed" panose="020F0502020204030204" pitchFamily="34" charset="0"/>
                <a:cs typeface="Miriam Fixed" panose="020F0502020204030204" pitchFamily="34" charset="0"/>
              </a:rPr>
              <a:t>SELECT </a:t>
            </a:r>
            <a:r>
              <a:rPr lang="en-US" dirty="0">
                <a:solidFill>
                  <a:schemeClr val="bg2"/>
                </a:solidFill>
                <a:latin typeface="Miriam Fixed" panose="020F0502020204030204" pitchFamily="34" charset="0"/>
                <a:cs typeface="Miriam Fixed" panose="020F0502020204030204" pitchFamily="34" charset="0"/>
              </a:rPr>
              <a:t>count</a:t>
            </a:r>
            <a:r>
              <a:rPr lang="en-US" dirty="0">
                <a:solidFill>
                  <a:schemeClr val="bg1"/>
                </a:solidFill>
                <a:latin typeface="Miriam Fixed" panose="020F0502020204030204" pitchFamily="34" charset="0"/>
                <a:cs typeface="Miriam Fixed" panose="020F0502020204030204" pitchFamily="34" charset="0"/>
              </a:rPr>
              <a:t>(*) </a:t>
            </a:r>
            <a:r>
              <a:rPr lang="en-US" dirty="0">
                <a:solidFill>
                  <a:srgbClr val="00B0F0"/>
                </a:solidFill>
                <a:latin typeface="Miriam Fixed" panose="020F0502020204030204" pitchFamily="34" charset="0"/>
                <a:cs typeface="Miriam Fixed" panose="020F0502020204030204" pitchFamily="34" charset="0"/>
              </a:rPr>
              <a:t>FROM</a:t>
            </a:r>
            <a:r>
              <a:rPr lang="en-US" dirty="0">
                <a:solidFill>
                  <a:schemeClr val="bg1"/>
                </a:solidFill>
                <a:latin typeface="Miriam Fixed" panose="020F0502020204030204" pitchFamily="34" charset="0"/>
                <a:cs typeface="Miriam Fixed" panose="020F0502020204030204" pitchFamily="34" charset="0"/>
              </a:rPr>
              <a:t> Customers </a:t>
            </a:r>
            <a:r>
              <a:rPr lang="en-US" dirty="0">
                <a:solidFill>
                  <a:srgbClr val="00B0F0"/>
                </a:solidFill>
                <a:latin typeface="Miriam Fixed" panose="020F0502020204030204" pitchFamily="34" charset="0"/>
                <a:cs typeface="Miriam Fixed" panose="020F0502020204030204" pitchFamily="34" charset="0"/>
              </a:rPr>
              <a:t>WHERE</a:t>
            </a:r>
            <a:r>
              <a:rPr lang="en-US" dirty="0">
                <a:solidFill>
                  <a:schemeClr val="bg1"/>
                </a:solidFill>
                <a:latin typeface="Miriam Fixed" panose="020F0502020204030204" pitchFamily="34" charset="0"/>
                <a:cs typeface="Miriam Fixed" panose="020F0502020204030204" pitchFamily="34" charset="0"/>
              </a:rPr>
              <a:t> FirstName </a:t>
            </a:r>
            <a:r>
              <a:rPr lang="en-US" dirty="0">
                <a:solidFill>
                  <a:srgbClr val="00B0F0"/>
                </a:solidFill>
                <a:latin typeface="Miriam Fixed" panose="020F0502020204030204" pitchFamily="34" charset="0"/>
                <a:cs typeface="Miriam Fixed" panose="020F0502020204030204" pitchFamily="34" charset="0"/>
              </a:rPr>
              <a:t>LIKE</a:t>
            </a:r>
            <a:r>
              <a:rPr lang="en-US" dirty="0">
                <a:solidFill>
                  <a:schemeClr val="bg1"/>
                </a:solidFill>
                <a:latin typeface="Miriam Fixed" panose="020F0502020204030204" pitchFamily="34" charset="0"/>
                <a:cs typeface="Miriam Fixed" panose="020F0502020204030204" pitchFamily="34" charset="0"/>
              </a:rPr>
              <a:t> </a:t>
            </a:r>
            <a:r>
              <a:rPr lang="en-US" dirty="0">
                <a:solidFill>
                  <a:srgbClr val="FFC000"/>
                </a:solidFill>
                <a:latin typeface="Miriam Fixed" panose="020F0502020204030204" pitchFamily="34" charset="0"/>
                <a:cs typeface="Miriam Fixed" panose="020F0502020204030204" pitchFamily="34" charset="0"/>
              </a:rPr>
              <a:t>‘J%’</a:t>
            </a:r>
            <a:r>
              <a:rPr lang="en-US" dirty="0">
                <a:solidFill>
                  <a:schemeClr val="bg1"/>
                </a:solidFill>
                <a:latin typeface="Miriam Fixed" panose="020F0502020204030204" pitchFamily="34" charset="0"/>
                <a:cs typeface="Miriam Fixed" panose="020F0502020204030204" pitchFamily="34" charset="0"/>
              </a:rPr>
              <a:t>;</a:t>
            </a:r>
          </a:p>
        </p:txBody>
      </p:sp>
    </p:spTree>
    <p:extLst>
      <p:ext uri="{BB962C8B-B14F-4D97-AF65-F5344CB8AC3E}">
        <p14:creationId xmlns:p14="http://schemas.microsoft.com/office/powerpoint/2010/main" val="3025860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1BEB8C-7289-DD49-A971-E7E061561220}"/>
              </a:ext>
            </a:extLst>
          </p:cNvPr>
          <p:cNvSpPr/>
          <p:nvPr/>
        </p:nvSpPr>
        <p:spPr>
          <a:xfrm>
            <a:off x="1699590" y="2397274"/>
            <a:ext cx="8189843" cy="36973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510B432B-2362-5445-A2F5-99E68B94D665}"/>
              </a:ext>
            </a:extLst>
          </p:cNvPr>
          <p:cNvSpPr>
            <a:spLocks noGrp="1"/>
          </p:cNvSpPr>
          <p:nvPr>
            <p:ph idx="1"/>
          </p:nvPr>
        </p:nvSpPr>
        <p:spPr>
          <a:xfrm>
            <a:off x="2746513" y="866524"/>
            <a:ext cx="6698973" cy="2425147"/>
          </a:xfrm>
        </p:spPr>
        <p:txBody>
          <a:bodyPr anchor="t">
            <a:normAutofit/>
          </a:bodyPr>
          <a:lstStyle/>
          <a:p>
            <a:pPr marL="0" indent="0">
              <a:lnSpc>
                <a:spcPct val="90000"/>
              </a:lnSpc>
              <a:buNone/>
            </a:pPr>
            <a:br>
              <a:rPr lang="en-US" dirty="0"/>
            </a:br>
            <a:r>
              <a:rPr lang="en-US" dirty="0"/>
              <a:t>And what if would like to insert a row into your table manually?</a:t>
            </a:r>
          </a:p>
        </p:txBody>
      </p:sp>
    </p:spTree>
    <p:extLst>
      <p:ext uri="{BB962C8B-B14F-4D97-AF65-F5344CB8AC3E}">
        <p14:creationId xmlns:p14="http://schemas.microsoft.com/office/powerpoint/2010/main" val="3545151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1BEB8C-7289-DD49-A971-E7E061561220}"/>
              </a:ext>
            </a:extLst>
          </p:cNvPr>
          <p:cNvSpPr/>
          <p:nvPr/>
        </p:nvSpPr>
        <p:spPr>
          <a:xfrm>
            <a:off x="1699590" y="2397274"/>
            <a:ext cx="8189843" cy="36973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510B432B-2362-5445-A2F5-99E68B94D665}"/>
              </a:ext>
            </a:extLst>
          </p:cNvPr>
          <p:cNvSpPr>
            <a:spLocks noGrp="1"/>
          </p:cNvSpPr>
          <p:nvPr>
            <p:ph idx="1"/>
          </p:nvPr>
        </p:nvSpPr>
        <p:spPr>
          <a:xfrm>
            <a:off x="2746513" y="866524"/>
            <a:ext cx="6698973" cy="2425147"/>
          </a:xfrm>
        </p:spPr>
        <p:txBody>
          <a:bodyPr anchor="t">
            <a:normAutofit/>
          </a:bodyPr>
          <a:lstStyle/>
          <a:p>
            <a:pPr marL="0" indent="0">
              <a:lnSpc>
                <a:spcPct val="90000"/>
              </a:lnSpc>
              <a:buNone/>
            </a:pPr>
            <a:br>
              <a:rPr lang="en-US" dirty="0"/>
            </a:br>
            <a:r>
              <a:rPr lang="en-US" dirty="0"/>
              <a:t>And what if would like to insert a row into your table manually?</a:t>
            </a:r>
          </a:p>
        </p:txBody>
      </p:sp>
      <p:sp>
        <p:nvSpPr>
          <p:cNvPr id="4" name="TextBox 3">
            <a:extLst>
              <a:ext uri="{FF2B5EF4-FFF2-40B4-BE49-F238E27FC236}">
                <a16:creationId xmlns:a16="http://schemas.microsoft.com/office/drawing/2014/main" id="{4617CBC3-1399-EB4C-9A49-C20800D9F444}"/>
              </a:ext>
            </a:extLst>
          </p:cNvPr>
          <p:cNvSpPr txBox="1"/>
          <p:nvPr/>
        </p:nvSpPr>
        <p:spPr>
          <a:xfrm>
            <a:off x="1699589" y="2427382"/>
            <a:ext cx="8189843" cy="2031325"/>
          </a:xfrm>
          <a:prstGeom prst="rect">
            <a:avLst/>
          </a:prstGeom>
          <a:noFill/>
        </p:spPr>
        <p:txBody>
          <a:bodyPr wrap="square" rtlCol="0">
            <a:spAutoFit/>
          </a:bodyPr>
          <a:lstStyle/>
          <a:p>
            <a:r>
              <a:rPr lang="en-US" dirty="0">
                <a:solidFill>
                  <a:srgbClr val="00B0F0"/>
                </a:solidFill>
                <a:latin typeface="Miriam Fixed" panose="020F0502020204030204" pitchFamily="34" charset="0"/>
                <a:cs typeface="Miriam Fixed" panose="020F0502020204030204" pitchFamily="34" charset="0"/>
              </a:rPr>
              <a:t>INSERT INTO </a:t>
            </a:r>
            <a:r>
              <a:rPr lang="en-US" dirty="0">
                <a:solidFill>
                  <a:schemeClr val="bg1"/>
                </a:solidFill>
                <a:latin typeface="Miriam Fixed" panose="020F0502020204030204" pitchFamily="34" charset="0"/>
                <a:cs typeface="Miriam Fixed" panose="020F0502020204030204" pitchFamily="34" charset="0"/>
              </a:rPr>
              <a:t>Customers (CustomerID, FirstName, MiddleName, LastName)</a:t>
            </a:r>
          </a:p>
          <a:p>
            <a:r>
              <a:rPr lang="en-US" dirty="0">
                <a:solidFill>
                  <a:srgbClr val="00B0F0"/>
                </a:solidFill>
                <a:latin typeface="Miriam Fixed" panose="020F0502020204030204" pitchFamily="34" charset="0"/>
                <a:cs typeface="Miriam Fixed" panose="020F0502020204030204" pitchFamily="34" charset="0"/>
              </a:rPr>
              <a:t>VALUES </a:t>
            </a:r>
            <a:r>
              <a:rPr lang="en-US" dirty="0">
                <a:solidFill>
                  <a:schemeClr val="bg1"/>
                </a:solidFill>
                <a:latin typeface="Miriam Fixed" panose="020F0502020204030204" pitchFamily="34" charset="0"/>
                <a:cs typeface="Miriam Fixed" panose="020F0502020204030204" pitchFamily="34" charset="0"/>
              </a:rPr>
              <a:t>(</a:t>
            </a:r>
            <a:r>
              <a:rPr lang="en-US" dirty="0">
                <a:solidFill>
                  <a:srgbClr val="FFC000"/>
                </a:solidFill>
                <a:latin typeface="Miriam Fixed" panose="020F0502020204030204" pitchFamily="34" charset="0"/>
                <a:cs typeface="Miriam Fixed" panose="020F0502020204030204" pitchFamily="34" charset="0"/>
              </a:rPr>
              <a:t>1</a:t>
            </a:r>
            <a:r>
              <a:rPr lang="en-US" dirty="0">
                <a:solidFill>
                  <a:schemeClr val="bg1"/>
                </a:solidFill>
                <a:latin typeface="Miriam Fixed" panose="020F0502020204030204" pitchFamily="34" charset="0"/>
                <a:cs typeface="Miriam Fixed" panose="020F0502020204030204" pitchFamily="34" charset="0"/>
              </a:rPr>
              <a:t>, </a:t>
            </a:r>
            <a:r>
              <a:rPr lang="en-US" dirty="0">
                <a:solidFill>
                  <a:srgbClr val="FFC000"/>
                </a:solidFill>
                <a:latin typeface="Miriam Fixed" panose="020F0502020204030204" pitchFamily="34" charset="0"/>
                <a:cs typeface="Miriam Fixed" panose="020F0502020204030204" pitchFamily="34" charset="0"/>
              </a:rPr>
              <a:t>“Michael”</a:t>
            </a:r>
            <a:r>
              <a:rPr lang="en-US" dirty="0">
                <a:solidFill>
                  <a:schemeClr val="bg1"/>
                </a:solidFill>
                <a:latin typeface="Miriam Fixed" panose="020F0502020204030204" pitchFamily="34" charset="0"/>
                <a:cs typeface="Miriam Fixed" panose="020F0502020204030204" pitchFamily="34" charset="0"/>
              </a:rPr>
              <a:t>, </a:t>
            </a:r>
            <a:r>
              <a:rPr lang="en-US" dirty="0">
                <a:solidFill>
                  <a:srgbClr val="FFC000"/>
                </a:solidFill>
                <a:latin typeface="Miriam Fixed" panose="020F0502020204030204" pitchFamily="34" charset="0"/>
                <a:cs typeface="Miriam Fixed" panose="020F0502020204030204" pitchFamily="34" charset="0"/>
              </a:rPr>
              <a:t>“Gary”</a:t>
            </a:r>
            <a:r>
              <a:rPr lang="en-US" dirty="0">
                <a:solidFill>
                  <a:schemeClr val="bg1"/>
                </a:solidFill>
                <a:latin typeface="Miriam Fixed" panose="020F0502020204030204" pitchFamily="34" charset="0"/>
                <a:cs typeface="Miriam Fixed" panose="020F0502020204030204" pitchFamily="34" charset="0"/>
              </a:rPr>
              <a:t>, </a:t>
            </a:r>
            <a:r>
              <a:rPr lang="en-US" dirty="0">
                <a:solidFill>
                  <a:srgbClr val="FFC000"/>
                </a:solidFill>
                <a:latin typeface="Miriam Fixed" panose="020F0502020204030204" pitchFamily="34" charset="0"/>
                <a:cs typeface="Miriam Fixed" panose="020F0502020204030204" pitchFamily="34" charset="0"/>
              </a:rPr>
              <a:t>“Scott”</a:t>
            </a:r>
            <a:r>
              <a:rPr lang="en-US" dirty="0">
                <a:solidFill>
                  <a:schemeClr val="bg1"/>
                </a:solidFill>
                <a:latin typeface="Miriam Fixed" panose="020F0502020204030204" pitchFamily="34" charset="0"/>
                <a:cs typeface="Miriam Fixed" panose="020F0502020204030204" pitchFamily="34" charset="0"/>
              </a:rPr>
              <a:t>);</a:t>
            </a:r>
          </a:p>
          <a:p>
            <a:endParaRPr lang="en-US" dirty="0">
              <a:solidFill>
                <a:schemeClr val="bg1"/>
              </a:solidFill>
              <a:latin typeface="Miriam Fixed" panose="020F0502020204030204" pitchFamily="34" charset="0"/>
              <a:cs typeface="Miriam Fixed" panose="020F0502020204030204" pitchFamily="34" charset="0"/>
            </a:endParaRPr>
          </a:p>
          <a:p>
            <a:r>
              <a:rPr lang="en-US" dirty="0">
                <a:solidFill>
                  <a:srgbClr val="00B0F0"/>
                </a:solidFill>
                <a:latin typeface="Miriam Fixed" panose="020F0502020204030204" pitchFamily="34" charset="0"/>
                <a:cs typeface="Miriam Fixed" panose="020F0502020204030204" pitchFamily="34" charset="0"/>
              </a:rPr>
              <a:t>INSERT INTO </a:t>
            </a:r>
            <a:r>
              <a:rPr lang="en-US" dirty="0">
                <a:solidFill>
                  <a:schemeClr val="bg1"/>
                </a:solidFill>
                <a:latin typeface="Miriam Fixed" panose="020F0502020204030204" pitchFamily="34" charset="0"/>
                <a:cs typeface="Miriam Fixed" panose="020F0502020204030204" pitchFamily="34" charset="0"/>
              </a:rPr>
              <a:t>Customers </a:t>
            </a:r>
            <a:r>
              <a:rPr lang="en-US" dirty="0">
                <a:solidFill>
                  <a:srgbClr val="00B0F0"/>
                </a:solidFill>
                <a:latin typeface="Miriam Fixed" panose="020F0502020204030204" pitchFamily="34" charset="0"/>
                <a:cs typeface="Miriam Fixed" panose="020F0502020204030204" pitchFamily="34" charset="0"/>
              </a:rPr>
              <a:t>VALUES </a:t>
            </a:r>
            <a:r>
              <a:rPr lang="en-US" dirty="0">
                <a:solidFill>
                  <a:schemeClr val="bg1"/>
                </a:solidFill>
                <a:latin typeface="Miriam Fixed" panose="020F0502020204030204" pitchFamily="34" charset="0"/>
                <a:cs typeface="Miriam Fixed" panose="020F0502020204030204" pitchFamily="34" charset="0"/>
              </a:rPr>
              <a:t>(</a:t>
            </a:r>
            <a:r>
              <a:rPr lang="en-US" dirty="0">
                <a:solidFill>
                  <a:srgbClr val="FFC000"/>
                </a:solidFill>
                <a:latin typeface="Miriam Fixed" panose="020F0502020204030204" pitchFamily="34" charset="0"/>
                <a:cs typeface="Miriam Fixed" panose="020F0502020204030204" pitchFamily="34" charset="0"/>
              </a:rPr>
              <a:t>1</a:t>
            </a:r>
            <a:r>
              <a:rPr lang="en-US" dirty="0">
                <a:solidFill>
                  <a:schemeClr val="bg1"/>
                </a:solidFill>
                <a:latin typeface="Miriam Fixed" panose="020F0502020204030204" pitchFamily="34" charset="0"/>
                <a:cs typeface="Miriam Fixed" panose="020F0502020204030204" pitchFamily="34" charset="0"/>
              </a:rPr>
              <a:t>, </a:t>
            </a:r>
            <a:r>
              <a:rPr lang="en-US" dirty="0">
                <a:solidFill>
                  <a:srgbClr val="FFC000"/>
                </a:solidFill>
                <a:latin typeface="Miriam Fixed" panose="020F0502020204030204" pitchFamily="34" charset="0"/>
                <a:cs typeface="Miriam Fixed" panose="020F0502020204030204" pitchFamily="34" charset="0"/>
              </a:rPr>
              <a:t>“Michael”</a:t>
            </a:r>
            <a:r>
              <a:rPr lang="en-US" dirty="0">
                <a:solidFill>
                  <a:schemeClr val="bg1"/>
                </a:solidFill>
                <a:latin typeface="Miriam Fixed" panose="020F0502020204030204" pitchFamily="34" charset="0"/>
                <a:cs typeface="Miriam Fixed" panose="020F0502020204030204" pitchFamily="34" charset="0"/>
              </a:rPr>
              <a:t>, </a:t>
            </a:r>
            <a:r>
              <a:rPr lang="en-US" dirty="0">
                <a:solidFill>
                  <a:srgbClr val="FFC000"/>
                </a:solidFill>
                <a:latin typeface="Miriam Fixed" panose="020F0502020204030204" pitchFamily="34" charset="0"/>
                <a:cs typeface="Miriam Fixed" panose="020F0502020204030204" pitchFamily="34" charset="0"/>
              </a:rPr>
              <a:t>“Gary”</a:t>
            </a:r>
            <a:r>
              <a:rPr lang="en-US" dirty="0">
                <a:solidFill>
                  <a:schemeClr val="bg1"/>
                </a:solidFill>
                <a:latin typeface="Miriam Fixed" panose="020F0502020204030204" pitchFamily="34" charset="0"/>
                <a:cs typeface="Miriam Fixed" panose="020F0502020204030204" pitchFamily="34" charset="0"/>
              </a:rPr>
              <a:t>, </a:t>
            </a:r>
            <a:r>
              <a:rPr lang="en-US" dirty="0">
                <a:solidFill>
                  <a:srgbClr val="FFC000"/>
                </a:solidFill>
                <a:latin typeface="Miriam Fixed" panose="020F0502020204030204" pitchFamily="34" charset="0"/>
                <a:cs typeface="Miriam Fixed" panose="020F0502020204030204" pitchFamily="34" charset="0"/>
              </a:rPr>
              <a:t>“Scott”</a:t>
            </a:r>
            <a:r>
              <a:rPr lang="en-US" dirty="0">
                <a:solidFill>
                  <a:schemeClr val="bg1"/>
                </a:solidFill>
                <a:latin typeface="Miriam Fixed" panose="020F0502020204030204" pitchFamily="34" charset="0"/>
                <a:cs typeface="Miriam Fixed" panose="020F0502020204030204" pitchFamily="34" charset="0"/>
              </a:rPr>
              <a:t>);</a:t>
            </a:r>
          </a:p>
          <a:p>
            <a:endParaRPr lang="en-US" dirty="0">
              <a:solidFill>
                <a:schemeClr val="bg1"/>
              </a:solidFill>
              <a:latin typeface="Miriam Fixed" panose="020F0502020204030204" pitchFamily="34" charset="0"/>
              <a:cs typeface="Miriam Fixed" panose="020F0502020204030204" pitchFamily="34" charset="0"/>
            </a:endParaRPr>
          </a:p>
        </p:txBody>
      </p:sp>
      <p:sp>
        <p:nvSpPr>
          <p:cNvPr id="8" name="Content Placeholder 2">
            <a:extLst>
              <a:ext uri="{FF2B5EF4-FFF2-40B4-BE49-F238E27FC236}">
                <a16:creationId xmlns:a16="http://schemas.microsoft.com/office/drawing/2014/main" id="{663A6F3E-6F35-7342-AD13-26BCD267D97B}"/>
              </a:ext>
            </a:extLst>
          </p:cNvPr>
          <p:cNvSpPr txBox="1">
            <a:spLocks/>
          </p:cNvSpPr>
          <p:nvPr/>
        </p:nvSpPr>
        <p:spPr>
          <a:xfrm>
            <a:off x="4619707" y="4652251"/>
            <a:ext cx="5269726" cy="1442379"/>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nSpc>
                <a:spcPct val="90000"/>
              </a:lnSpc>
              <a:buNone/>
            </a:pPr>
            <a:r>
              <a:rPr lang="en-US" sz="1600" dirty="0">
                <a:solidFill>
                  <a:schemeClr val="bg1"/>
                </a:solidFill>
              </a:rPr>
              <a:t>* The second command only works if you fill in every column. Order matters! </a:t>
            </a:r>
          </a:p>
        </p:txBody>
      </p:sp>
    </p:spTree>
    <p:extLst>
      <p:ext uri="{BB962C8B-B14F-4D97-AF65-F5344CB8AC3E}">
        <p14:creationId xmlns:p14="http://schemas.microsoft.com/office/powerpoint/2010/main" val="3876338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6EA2-BA5C-194F-90C4-CE942C45CE2C}"/>
              </a:ext>
            </a:extLst>
          </p:cNvPr>
          <p:cNvSpPr>
            <a:spLocks noGrp="1"/>
          </p:cNvSpPr>
          <p:nvPr>
            <p:ph type="title"/>
          </p:nvPr>
        </p:nvSpPr>
        <p:spPr>
          <a:xfrm>
            <a:off x="6675344" y="2305050"/>
            <a:ext cx="5177022" cy="2007298"/>
          </a:xfrm>
        </p:spPr>
        <p:txBody>
          <a:bodyPr>
            <a:normAutofit/>
          </a:bodyPr>
          <a:lstStyle/>
          <a:p>
            <a:pPr algn="ctr"/>
            <a:r>
              <a:rPr lang="en-US" sz="2800" dirty="0"/>
              <a:t>DATABASE commands</a:t>
            </a:r>
          </a:p>
        </p:txBody>
      </p:sp>
      <p:sp>
        <p:nvSpPr>
          <p:cNvPr id="5" name="Rectangle 4">
            <a:extLst>
              <a:ext uri="{FF2B5EF4-FFF2-40B4-BE49-F238E27FC236}">
                <a16:creationId xmlns:a16="http://schemas.microsoft.com/office/drawing/2014/main" id="{0937BF5C-7877-E64A-87CC-B8C9BB6AB45E}"/>
              </a:ext>
            </a:extLst>
          </p:cNvPr>
          <p:cNvSpPr/>
          <p:nvPr/>
        </p:nvSpPr>
        <p:spPr>
          <a:xfrm>
            <a:off x="339634" y="246529"/>
            <a:ext cx="6096000" cy="636494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1F219B9-836D-4043-A774-4BA505075F83}"/>
              </a:ext>
            </a:extLst>
          </p:cNvPr>
          <p:cNvSpPr txBox="1"/>
          <p:nvPr/>
        </p:nvSpPr>
        <p:spPr>
          <a:xfrm>
            <a:off x="679268" y="1466306"/>
            <a:ext cx="5416732" cy="3108543"/>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Creating a database for your tables:</a:t>
            </a:r>
            <a:br>
              <a:rPr lang="en-US" sz="1600" dirty="0">
                <a:solidFill>
                  <a:schemeClr val="bg1"/>
                </a:solidFill>
              </a:rPr>
            </a:br>
            <a:r>
              <a:rPr lang="en-US" sz="2000" dirty="0">
                <a:solidFill>
                  <a:srgbClr val="00B0F0"/>
                </a:solidFill>
                <a:latin typeface="Miriam Fixed" panose="020B0509050101010101" pitchFamily="49" charset="-79"/>
                <a:cs typeface="Miriam Fixed" panose="020B0509050101010101" pitchFamily="49" charset="-79"/>
              </a:rPr>
              <a:t>CREATE DATABASE </a:t>
            </a:r>
            <a:r>
              <a:rPr lang="en-US" sz="2000" dirty="0">
                <a:solidFill>
                  <a:schemeClr val="bg1"/>
                </a:solidFill>
                <a:latin typeface="Miriam Fixed" panose="020B0509050101010101" pitchFamily="49" charset="-79"/>
                <a:cs typeface="Miriam Fixed" panose="020B0509050101010101" pitchFamily="49" charset="-79"/>
              </a:rPr>
              <a:t>Customers;</a:t>
            </a:r>
            <a:br>
              <a:rPr lang="en-US" sz="2000" dirty="0">
                <a:solidFill>
                  <a:schemeClr val="bg1"/>
                </a:solidFill>
                <a:latin typeface="Miriam Fixed" panose="020B0509050101010101" pitchFamily="49" charset="-79"/>
                <a:cs typeface="Miriam Fixed" panose="020B0509050101010101" pitchFamily="49" charset="-79"/>
              </a:rPr>
            </a:br>
            <a:endParaRPr lang="en-US" sz="2000" dirty="0">
              <a:solidFill>
                <a:schemeClr val="bg1"/>
              </a:solidFill>
              <a:latin typeface="Miriam Fixed" panose="020B0509050101010101" pitchFamily="49" charset="-79"/>
              <a:cs typeface="Miriam Fixed" panose="020B0509050101010101" pitchFamily="49" charset="-79"/>
            </a:endParaRPr>
          </a:p>
          <a:p>
            <a:pPr marL="285750" indent="-285750">
              <a:buFont typeface="Arial" panose="020B0604020202020204" pitchFamily="34" charset="0"/>
              <a:buChar char="•"/>
            </a:pPr>
            <a:r>
              <a:rPr lang="en-US" sz="1600" dirty="0">
                <a:solidFill>
                  <a:schemeClr val="bg1"/>
                </a:solidFill>
              </a:rPr>
              <a:t>Select a database to perform operations on; this selection </a:t>
            </a:r>
            <a:r>
              <a:rPr lang="en-US" sz="1600">
                <a:solidFill>
                  <a:schemeClr val="bg1"/>
                </a:solidFill>
              </a:rPr>
              <a:t>remains default (active) </a:t>
            </a:r>
            <a:r>
              <a:rPr lang="en-US" sz="1600" dirty="0">
                <a:solidFill>
                  <a:schemeClr val="bg1"/>
                </a:solidFill>
              </a:rPr>
              <a:t>until end of session or execution of a USE statement with some other database:</a:t>
            </a:r>
            <a:br>
              <a:rPr lang="en-US" sz="2000" dirty="0">
                <a:solidFill>
                  <a:schemeClr val="bg1"/>
                </a:solidFill>
              </a:rPr>
            </a:br>
            <a:r>
              <a:rPr lang="en-US" sz="2000" dirty="0">
                <a:solidFill>
                  <a:srgbClr val="00B0F0"/>
                </a:solidFill>
                <a:latin typeface="Miriam Fixed" panose="020B0509050101010101" pitchFamily="49" charset="-79"/>
                <a:cs typeface="Miriam Fixed" panose="020B0509050101010101" pitchFamily="49" charset="-79"/>
              </a:rPr>
              <a:t>USE </a:t>
            </a:r>
            <a:r>
              <a:rPr lang="en-US" sz="2000" dirty="0">
                <a:solidFill>
                  <a:schemeClr val="bg1"/>
                </a:solidFill>
                <a:latin typeface="Miriam Fixed" panose="020B0509050101010101" pitchFamily="49" charset="-79"/>
                <a:cs typeface="Miriam Fixed" panose="020B0509050101010101" pitchFamily="49" charset="-79"/>
              </a:rPr>
              <a:t>Customers; </a:t>
            </a:r>
            <a:br>
              <a:rPr lang="en-US" sz="2000" dirty="0">
                <a:solidFill>
                  <a:schemeClr val="bg1"/>
                </a:solidFill>
                <a:latin typeface="Miriam Fixed" panose="020B0509050101010101" pitchFamily="49" charset="-79"/>
                <a:cs typeface="Miriam Fixed" panose="020B0509050101010101" pitchFamily="49" charset="-79"/>
              </a:rPr>
            </a:br>
            <a:endParaRPr lang="en-US" sz="2000" dirty="0">
              <a:solidFill>
                <a:schemeClr val="bg1"/>
              </a:solidFill>
              <a:latin typeface="Miriam Fixed" panose="020B0509050101010101" pitchFamily="49" charset="-79"/>
              <a:cs typeface="Miriam Fixed" panose="020B0509050101010101" pitchFamily="49" charset="-79"/>
            </a:endParaRPr>
          </a:p>
          <a:p>
            <a:pPr marL="285750" indent="-285750">
              <a:buFont typeface="Arial" panose="020B0604020202020204" pitchFamily="34" charset="0"/>
              <a:buChar char="•"/>
            </a:pPr>
            <a:r>
              <a:rPr lang="en-US" sz="1600" dirty="0">
                <a:solidFill>
                  <a:schemeClr val="bg1"/>
                </a:solidFill>
              </a:rPr>
              <a:t>Dropping (deleting) a database:</a:t>
            </a:r>
            <a:br>
              <a:rPr lang="en-US" sz="1600" dirty="0">
                <a:solidFill>
                  <a:schemeClr val="bg1"/>
                </a:solidFill>
              </a:rPr>
            </a:br>
            <a:r>
              <a:rPr lang="en-US" sz="2000" dirty="0">
                <a:solidFill>
                  <a:srgbClr val="00B0F0"/>
                </a:solidFill>
                <a:latin typeface="Miriam Fixed" panose="020B0509050101010101" pitchFamily="49" charset="-79"/>
                <a:cs typeface="Miriam Fixed" panose="020B0509050101010101" pitchFamily="49" charset="-79"/>
              </a:rPr>
              <a:t>DROP DATABASE </a:t>
            </a:r>
            <a:r>
              <a:rPr lang="en-US" sz="2000" dirty="0">
                <a:solidFill>
                  <a:schemeClr val="bg1"/>
                </a:solidFill>
                <a:latin typeface="Miriam Fixed" panose="020B0509050101010101" pitchFamily="49" charset="-79"/>
                <a:cs typeface="Miriam Fixed" panose="020B0509050101010101" pitchFamily="49" charset="-79"/>
              </a:rPr>
              <a:t>Customers;</a:t>
            </a:r>
          </a:p>
        </p:txBody>
      </p:sp>
    </p:spTree>
    <p:extLst>
      <p:ext uri="{BB962C8B-B14F-4D97-AF65-F5344CB8AC3E}">
        <p14:creationId xmlns:p14="http://schemas.microsoft.com/office/powerpoint/2010/main" val="2500427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6EA2-BA5C-194F-90C4-CE942C45CE2C}"/>
              </a:ext>
            </a:extLst>
          </p:cNvPr>
          <p:cNvSpPr>
            <a:spLocks noGrp="1"/>
          </p:cNvSpPr>
          <p:nvPr>
            <p:ph type="title"/>
          </p:nvPr>
        </p:nvSpPr>
        <p:spPr>
          <a:xfrm>
            <a:off x="6675344" y="2305050"/>
            <a:ext cx="5177022" cy="2007298"/>
          </a:xfrm>
        </p:spPr>
        <p:txBody>
          <a:bodyPr>
            <a:normAutofit/>
          </a:bodyPr>
          <a:lstStyle/>
          <a:p>
            <a:pPr algn="ctr"/>
            <a:r>
              <a:rPr lang="en-US" sz="2800" dirty="0"/>
              <a:t>table commands</a:t>
            </a:r>
          </a:p>
        </p:txBody>
      </p:sp>
      <p:sp>
        <p:nvSpPr>
          <p:cNvPr id="5" name="Rectangle 4">
            <a:extLst>
              <a:ext uri="{FF2B5EF4-FFF2-40B4-BE49-F238E27FC236}">
                <a16:creationId xmlns:a16="http://schemas.microsoft.com/office/drawing/2014/main" id="{0937BF5C-7877-E64A-87CC-B8C9BB6AB45E}"/>
              </a:ext>
            </a:extLst>
          </p:cNvPr>
          <p:cNvSpPr/>
          <p:nvPr/>
        </p:nvSpPr>
        <p:spPr>
          <a:xfrm>
            <a:off x="339634" y="246529"/>
            <a:ext cx="6096000" cy="636494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1F219B9-836D-4043-A774-4BA505075F83}"/>
              </a:ext>
            </a:extLst>
          </p:cNvPr>
          <p:cNvSpPr txBox="1"/>
          <p:nvPr/>
        </p:nvSpPr>
        <p:spPr>
          <a:xfrm>
            <a:off x="679268" y="1466306"/>
            <a:ext cx="5416732" cy="2739211"/>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Creating a table:</a:t>
            </a:r>
            <a:br>
              <a:rPr lang="en-US" sz="1600" dirty="0">
                <a:solidFill>
                  <a:schemeClr val="bg1"/>
                </a:solidFill>
              </a:rPr>
            </a:br>
            <a:r>
              <a:rPr lang="en-US" sz="2000" dirty="0">
                <a:solidFill>
                  <a:srgbClr val="00B0F0"/>
                </a:solidFill>
                <a:latin typeface="Miriam Fixed" panose="020B0509050101010101" pitchFamily="49" charset="-79"/>
                <a:cs typeface="Miriam Fixed" panose="020B0509050101010101" pitchFamily="49" charset="-79"/>
              </a:rPr>
              <a:t>CREATE TABLE </a:t>
            </a:r>
            <a:r>
              <a:rPr lang="en-US" sz="2000" dirty="0">
                <a:solidFill>
                  <a:schemeClr val="bg1"/>
                </a:solidFill>
                <a:latin typeface="Miriam Fixed" panose="020B0509050101010101" pitchFamily="49" charset="-79"/>
                <a:cs typeface="Miriam Fixed" panose="020B0509050101010101" pitchFamily="49" charset="-79"/>
              </a:rPr>
              <a:t>Customers (</a:t>
            </a:r>
            <a:br>
              <a:rPr lang="en-US" sz="2000" dirty="0">
                <a:solidFill>
                  <a:schemeClr val="bg1"/>
                </a:solidFill>
                <a:latin typeface="Miriam Fixed" panose="020B0509050101010101" pitchFamily="49" charset="-79"/>
                <a:cs typeface="Miriam Fixed" panose="020B0509050101010101" pitchFamily="49" charset="-79"/>
              </a:rPr>
            </a:br>
            <a:r>
              <a:rPr lang="en-US" sz="2000" dirty="0">
                <a:solidFill>
                  <a:schemeClr val="bg1"/>
                </a:solidFill>
                <a:latin typeface="Miriam Fixed" panose="020B0509050101010101" pitchFamily="49" charset="-79"/>
                <a:cs typeface="Miriam Fixed" panose="020B0509050101010101" pitchFamily="49" charset="-79"/>
              </a:rPr>
              <a:t>CustomerID </a:t>
            </a:r>
            <a:r>
              <a:rPr lang="en-US" sz="2000" dirty="0">
                <a:solidFill>
                  <a:srgbClr val="00B0F0"/>
                </a:solidFill>
                <a:latin typeface="Miriam Fixed" panose="020B0509050101010101" pitchFamily="49" charset="-79"/>
                <a:cs typeface="Miriam Fixed" panose="020B0509050101010101" pitchFamily="49" charset="-79"/>
              </a:rPr>
              <a:t>int</a:t>
            </a:r>
            <a:r>
              <a:rPr lang="en-US" sz="2000" dirty="0">
                <a:solidFill>
                  <a:schemeClr val="bg1"/>
                </a:solidFill>
                <a:latin typeface="Miriam Fixed" panose="020B0509050101010101" pitchFamily="49" charset="-79"/>
                <a:cs typeface="Miriam Fixed" panose="020B0509050101010101" pitchFamily="49" charset="-79"/>
              </a:rPr>
              <a:t>,</a:t>
            </a:r>
            <a:br>
              <a:rPr lang="en-US" sz="2000" dirty="0">
                <a:solidFill>
                  <a:schemeClr val="bg1"/>
                </a:solidFill>
                <a:latin typeface="Miriam Fixed" panose="020B0509050101010101" pitchFamily="49" charset="-79"/>
                <a:cs typeface="Miriam Fixed" panose="020B0509050101010101" pitchFamily="49" charset="-79"/>
              </a:rPr>
            </a:br>
            <a:r>
              <a:rPr lang="en-US" sz="2000" dirty="0">
                <a:solidFill>
                  <a:schemeClr val="bg1"/>
                </a:solidFill>
                <a:latin typeface="Miriam Fixed" panose="020B0509050101010101" pitchFamily="49" charset="-79"/>
                <a:cs typeface="Miriam Fixed" panose="020B0509050101010101" pitchFamily="49" charset="-79"/>
              </a:rPr>
              <a:t>FirstName </a:t>
            </a:r>
            <a:r>
              <a:rPr lang="en-US" sz="2000" dirty="0">
                <a:solidFill>
                  <a:srgbClr val="00B0F0"/>
                </a:solidFill>
                <a:latin typeface="Miriam Fixed" panose="020B0509050101010101" pitchFamily="49" charset="-79"/>
                <a:cs typeface="Miriam Fixed" panose="020B0509050101010101" pitchFamily="49" charset="-79"/>
              </a:rPr>
              <a:t>varchar</a:t>
            </a:r>
            <a:r>
              <a:rPr lang="en-US" sz="2000" dirty="0">
                <a:solidFill>
                  <a:schemeClr val="bg1"/>
                </a:solidFill>
                <a:latin typeface="Miriam Fixed" panose="020B0509050101010101" pitchFamily="49" charset="-79"/>
                <a:cs typeface="Miriam Fixed" panose="020B0509050101010101" pitchFamily="49" charset="-79"/>
              </a:rPr>
              <a:t>(</a:t>
            </a:r>
            <a:r>
              <a:rPr lang="en-US" sz="2000" dirty="0">
                <a:solidFill>
                  <a:srgbClr val="FFC000"/>
                </a:solidFill>
                <a:latin typeface="Miriam Fixed" panose="020B0509050101010101" pitchFamily="49" charset="-79"/>
                <a:cs typeface="Miriam Fixed" panose="020B0509050101010101" pitchFamily="49" charset="-79"/>
              </a:rPr>
              <a:t>30</a:t>
            </a:r>
            <a:r>
              <a:rPr lang="en-US" sz="2000" dirty="0">
                <a:solidFill>
                  <a:schemeClr val="bg1"/>
                </a:solidFill>
                <a:latin typeface="Miriam Fixed" panose="020B0509050101010101" pitchFamily="49" charset="-79"/>
                <a:cs typeface="Miriam Fixed" panose="020B0509050101010101" pitchFamily="49" charset="-79"/>
              </a:rPr>
              <a:t>),</a:t>
            </a:r>
            <a:br>
              <a:rPr lang="en-US" sz="2000" dirty="0">
                <a:solidFill>
                  <a:schemeClr val="bg1"/>
                </a:solidFill>
                <a:latin typeface="Miriam Fixed" panose="020B0509050101010101" pitchFamily="49" charset="-79"/>
                <a:cs typeface="Miriam Fixed" panose="020B0509050101010101" pitchFamily="49" charset="-79"/>
              </a:rPr>
            </a:br>
            <a:r>
              <a:rPr lang="en-US" sz="2000" dirty="0">
                <a:solidFill>
                  <a:schemeClr val="bg1"/>
                </a:solidFill>
                <a:latin typeface="Miriam Fixed" panose="020B0509050101010101" pitchFamily="49" charset="-79"/>
                <a:cs typeface="Miriam Fixed" panose="020B0509050101010101" pitchFamily="49" charset="-79"/>
              </a:rPr>
              <a:t>...</a:t>
            </a:r>
            <a:br>
              <a:rPr lang="en-US" sz="2000" dirty="0">
                <a:solidFill>
                  <a:schemeClr val="bg1"/>
                </a:solidFill>
                <a:latin typeface="Miriam Fixed" panose="020B0509050101010101" pitchFamily="49" charset="-79"/>
                <a:cs typeface="Miriam Fixed" panose="020B0509050101010101" pitchFamily="49" charset="-79"/>
              </a:rPr>
            </a:br>
            <a:r>
              <a:rPr lang="en-US" sz="2000" dirty="0">
                <a:solidFill>
                  <a:schemeClr val="bg1"/>
                </a:solidFill>
                <a:latin typeface="Miriam Fixed" panose="020B0509050101010101" pitchFamily="49" charset="-79"/>
                <a:cs typeface="Miriam Fixed" panose="020B0509050101010101" pitchFamily="49" charset="-79"/>
              </a:rPr>
              <a:t>);</a:t>
            </a:r>
            <a:br>
              <a:rPr lang="en-US" sz="2000" dirty="0">
                <a:solidFill>
                  <a:schemeClr val="bg1"/>
                </a:solidFill>
                <a:latin typeface="Miriam Fixed" panose="020B0509050101010101" pitchFamily="49" charset="-79"/>
                <a:cs typeface="Miriam Fixed" panose="020B0509050101010101" pitchFamily="49" charset="-79"/>
              </a:rPr>
            </a:br>
            <a:endParaRPr lang="en-US" sz="2000" dirty="0">
              <a:solidFill>
                <a:schemeClr val="bg1"/>
              </a:solidFill>
              <a:latin typeface="Miriam Fixed" panose="020B0509050101010101" pitchFamily="49" charset="-79"/>
              <a:cs typeface="Miriam Fixed" panose="020B0509050101010101" pitchFamily="49" charset="-79"/>
            </a:endParaRPr>
          </a:p>
          <a:p>
            <a:pPr marL="285750" indent="-285750">
              <a:buFont typeface="Arial" panose="020B0604020202020204" pitchFamily="34" charset="0"/>
              <a:buChar char="•"/>
            </a:pPr>
            <a:r>
              <a:rPr lang="en-US" sz="1600" dirty="0">
                <a:solidFill>
                  <a:schemeClr val="bg1"/>
                </a:solidFill>
              </a:rPr>
              <a:t>Dropping (deleting) a table:</a:t>
            </a:r>
            <a:br>
              <a:rPr lang="en-US" sz="1600" dirty="0">
                <a:solidFill>
                  <a:schemeClr val="bg1"/>
                </a:solidFill>
              </a:rPr>
            </a:br>
            <a:r>
              <a:rPr lang="en-US" sz="2000" dirty="0">
                <a:solidFill>
                  <a:srgbClr val="00B0F0"/>
                </a:solidFill>
                <a:latin typeface="Miriam Fixed" panose="020B0509050101010101" pitchFamily="49" charset="-79"/>
                <a:cs typeface="Miriam Fixed" panose="020B0509050101010101" pitchFamily="49" charset="-79"/>
              </a:rPr>
              <a:t>DROP TABLE </a:t>
            </a:r>
            <a:r>
              <a:rPr lang="en-US" sz="2000" dirty="0">
                <a:solidFill>
                  <a:schemeClr val="bg1"/>
                </a:solidFill>
                <a:latin typeface="Miriam Fixed" panose="020B0509050101010101" pitchFamily="49" charset="-79"/>
                <a:cs typeface="Miriam Fixed" panose="020B0509050101010101" pitchFamily="49" charset="-79"/>
              </a:rPr>
              <a:t>Customers;</a:t>
            </a:r>
          </a:p>
        </p:txBody>
      </p:sp>
    </p:spTree>
    <p:extLst>
      <p:ext uri="{BB962C8B-B14F-4D97-AF65-F5344CB8AC3E}">
        <p14:creationId xmlns:p14="http://schemas.microsoft.com/office/powerpoint/2010/main" val="3366694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6EA2-BA5C-194F-90C4-CE942C45CE2C}"/>
              </a:ext>
            </a:extLst>
          </p:cNvPr>
          <p:cNvSpPr>
            <a:spLocks noGrp="1"/>
          </p:cNvSpPr>
          <p:nvPr>
            <p:ph type="title"/>
          </p:nvPr>
        </p:nvSpPr>
        <p:spPr>
          <a:xfrm>
            <a:off x="6675344" y="2305050"/>
            <a:ext cx="5177022" cy="2007298"/>
          </a:xfrm>
        </p:spPr>
        <p:txBody>
          <a:bodyPr>
            <a:normAutofit/>
          </a:bodyPr>
          <a:lstStyle/>
          <a:p>
            <a:pPr algn="ctr"/>
            <a:r>
              <a:rPr lang="en-US" sz="2800" dirty="0"/>
              <a:t>column commands</a:t>
            </a:r>
          </a:p>
        </p:txBody>
      </p:sp>
      <p:sp>
        <p:nvSpPr>
          <p:cNvPr id="5" name="Rectangle 4">
            <a:extLst>
              <a:ext uri="{FF2B5EF4-FFF2-40B4-BE49-F238E27FC236}">
                <a16:creationId xmlns:a16="http://schemas.microsoft.com/office/drawing/2014/main" id="{0937BF5C-7877-E64A-87CC-B8C9BB6AB45E}"/>
              </a:ext>
            </a:extLst>
          </p:cNvPr>
          <p:cNvSpPr/>
          <p:nvPr/>
        </p:nvSpPr>
        <p:spPr>
          <a:xfrm>
            <a:off x="339634" y="246529"/>
            <a:ext cx="6096000" cy="636494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1F219B9-836D-4043-A774-4BA505075F83}"/>
              </a:ext>
            </a:extLst>
          </p:cNvPr>
          <p:cNvSpPr txBox="1"/>
          <p:nvPr/>
        </p:nvSpPr>
        <p:spPr>
          <a:xfrm>
            <a:off x="679268" y="1466306"/>
            <a:ext cx="5416732" cy="3600986"/>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Adding a column to a table:</a:t>
            </a:r>
            <a:br>
              <a:rPr lang="en-US" sz="1600" dirty="0">
                <a:solidFill>
                  <a:schemeClr val="bg1"/>
                </a:solidFill>
              </a:rPr>
            </a:br>
            <a:r>
              <a:rPr lang="en-US" sz="2000" dirty="0">
                <a:solidFill>
                  <a:srgbClr val="00B0F0"/>
                </a:solidFill>
                <a:latin typeface="Miriam Fixed" panose="020B0509050101010101" pitchFamily="49" charset="-79"/>
                <a:cs typeface="Miriam Fixed" panose="020B0509050101010101" pitchFamily="49" charset="-79"/>
              </a:rPr>
              <a:t>ALTER TABLE </a:t>
            </a:r>
            <a:r>
              <a:rPr lang="en-US" sz="2000" dirty="0">
                <a:solidFill>
                  <a:schemeClr val="bg1"/>
                </a:solidFill>
                <a:latin typeface="Miriam Fixed" panose="020B0509050101010101" pitchFamily="49" charset="-79"/>
                <a:cs typeface="Miriam Fixed" panose="020B0509050101010101" pitchFamily="49" charset="-79"/>
              </a:rPr>
              <a:t>Customers</a:t>
            </a:r>
            <a:br>
              <a:rPr lang="en-US" sz="2000" dirty="0">
                <a:solidFill>
                  <a:schemeClr val="bg1"/>
                </a:solidFill>
                <a:latin typeface="Miriam Fixed" panose="020B0509050101010101" pitchFamily="49" charset="-79"/>
                <a:cs typeface="Miriam Fixed" panose="020B0509050101010101" pitchFamily="49" charset="-79"/>
              </a:rPr>
            </a:br>
            <a:r>
              <a:rPr lang="en-US" sz="2000" dirty="0">
                <a:solidFill>
                  <a:srgbClr val="00B0F0"/>
                </a:solidFill>
                <a:latin typeface="Miriam Fixed" panose="020B0509050101010101" pitchFamily="49" charset="-79"/>
                <a:cs typeface="Miriam Fixed" panose="020B0509050101010101" pitchFamily="49" charset="-79"/>
              </a:rPr>
              <a:t>ADD</a:t>
            </a:r>
            <a:r>
              <a:rPr lang="en-US" sz="2000" dirty="0">
                <a:solidFill>
                  <a:schemeClr val="bg1"/>
                </a:solidFill>
                <a:latin typeface="Miriam Fixed" panose="020B0509050101010101" pitchFamily="49" charset="-79"/>
                <a:cs typeface="Miriam Fixed" panose="020B0509050101010101" pitchFamily="49" charset="-79"/>
              </a:rPr>
              <a:t> Email </a:t>
            </a:r>
            <a:r>
              <a:rPr lang="en-US" sz="2000" dirty="0">
                <a:solidFill>
                  <a:srgbClr val="00B0F0"/>
                </a:solidFill>
                <a:latin typeface="Miriam Fixed" panose="020B0509050101010101" pitchFamily="49" charset="-79"/>
                <a:cs typeface="Miriam Fixed" panose="020B0509050101010101" pitchFamily="49" charset="-79"/>
              </a:rPr>
              <a:t>varchar</a:t>
            </a:r>
            <a:r>
              <a:rPr lang="en-US" sz="2000" dirty="0">
                <a:solidFill>
                  <a:schemeClr val="bg1"/>
                </a:solidFill>
                <a:latin typeface="Miriam Fixed" panose="020B0509050101010101" pitchFamily="49" charset="-79"/>
                <a:cs typeface="Miriam Fixed" panose="020B0509050101010101" pitchFamily="49" charset="-79"/>
              </a:rPr>
              <a:t>(</a:t>
            </a:r>
            <a:r>
              <a:rPr lang="en-US" sz="2000" dirty="0">
                <a:solidFill>
                  <a:srgbClr val="FFC000"/>
                </a:solidFill>
                <a:latin typeface="Miriam Fixed" panose="020B0509050101010101" pitchFamily="49" charset="-79"/>
                <a:cs typeface="Miriam Fixed" panose="020B0509050101010101" pitchFamily="49" charset="-79"/>
              </a:rPr>
              <a:t>300</a:t>
            </a:r>
            <a:r>
              <a:rPr lang="en-US" sz="2000" dirty="0">
                <a:solidFill>
                  <a:schemeClr val="bg1"/>
                </a:solidFill>
                <a:latin typeface="Miriam Fixed" panose="020B0509050101010101" pitchFamily="49" charset="-79"/>
                <a:cs typeface="Miriam Fixed" panose="020B0509050101010101" pitchFamily="49" charset="-79"/>
              </a:rPr>
              <a:t>);</a:t>
            </a:r>
            <a:br>
              <a:rPr lang="en-US" sz="2000" dirty="0">
                <a:solidFill>
                  <a:schemeClr val="bg1"/>
                </a:solidFill>
                <a:latin typeface="Miriam Fixed" panose="020B0509050101010101" pitchFamily="49" charset="-79"/>
                <a:cs typeface="Miriam Fixed" panose="020B0509050101010101" pitchFamily="49" charset="-79"/>
              </a:rPr>
            </a:br>
            <a:endParaRPr lang="en-US" sz="2000" dirty="0">
              <a:solidFill>
                <a:schemeClr val="bg1"/>
              </a:solidFill>
              <a:latin typeface="Miriam Fixed" panose="020B0509050101010101" pitchFamily="49" charset="-79"/>
              <a:cs typeface="Miriam Fixed" panose="020B0509050101010101" pitchFamily="49" charset="-79"/>
            </a:endParaRPr>
          </a:p>
          <a:p>
            <a:pPr marL="285750" indent="-285750">
              <a:buFont typeface="Arial" panose="020B0604020202020204" pitchFamily="34" charset="0"/>
              <a:buChar char="•"/>
            </a:pPr>
            <a:r>
              <a:rPr lang="en-US" sz="1600" dirty="0">
                <a:solidFill>
                  <a:schemeClr val="bg1"/>
                </a:solidFill>
              </a:rPr>
              <a:t>Modifying a column:</a:t>
            </a:r>
            <a:br>
              <a:rPr lang="en-US" sz="1600" dirty="0">
                <a:solidFill>
                  <a:schemeClr val="bg1"/>
                </a:solidFill>
              </a:rPr>
            </a:br>
            <a:r>
              <a:rPr lang="en-US" sz="2000" dirty="0">
                <a:solidFill>
                  <a:srgbClr val="00B0F0"/>
                </a:solidFill>
                <a:latin typeface="Miriam Fixed" panose="020B0509050101010101" pitchFamily="49" charset="-79"/>
                <a:cs typeface="Miriam Fixed" panose="020B0509050101010101" pitchFamily="49" charset="-79"/>
              </a:rPr>
              <a:t>ALTER TABLE </a:t>
            </a:r>
            <a:r>
              <a:rPr lang="en-US" sz="2000" dirty="0">
                <a:solidFill>
                  <a:schemeClr val="bg1"/>
                </a:solidFill>
                <a:latin typeface="Miriam Fixed" panose="020B0509050101010101" pitchFamily="49" charset="-79"/>
                <a:cs typeface="Miriam Fixed" panose="020B0509050101010101" pitchFamily="49" charset="-79"/>
              </a:rPr>
              <a:t>Customers</a:t>
            </a:r>
            <a:br>
              <a:rPr lang="en-US" sz="2000" dirty="0">
                <a:solidFill>
                  <a:schemeClr val="bg1"/>
                </a:solidFill>
                <a:latin typeface="Miriam Fixed" panose="020B0509050101010101" pitchFamily="49" charset="-79"/>
                <a:cs typeface="Miriam Fixed" panose="020B0509050101010101" pitchFamily="49" charset="-79"/>
              </a:rPr>
            </a:br>
            <a:r>
              <a:rPr lang="en-US" sz="2000" dirty="0">
                <a:solidFill>
                  <a:srgbClr val="00B0F0"/>
                </a:solidFill>
                <a:latin typeface="Miriam Fixed" panose="020B0509050101010101" pitchFamily="49" charset="-79"/>
                <a:cs typeface="Miriam Fixed" panose="020B0509050101010101" pitchFamily="49" charset="-79"/>
              </a:rPr>
              <a:t>MODIFY </a:t>
            </a:r>
            <a:r>
              <a:rPr lang="en-US" sz="2000" dirty="0">
                <a:solidFill>
                  <a:schemeClr val="bg1"/>
                </a:solidFill>
                <a:latin typeface="Miriam Fixed" panose="020B0509050101010101" pitchFamily="49" charset="-79"/>
                <a:cs typeface="Miriam Fixed" panose="020B0509050101010101" pitchFamily="49" charset="-79"/>
              </a:rPr>
              <a:t>Email </a:t>
            </a:r>
            <a:r>
              <a:rPr lang="en-US" sz="2000" dirty="0">
                <a:solidFill>
                  <a:srgbClr val="00B0F0"/>
                </a:solidFill>
                <a:latin typeface="Miriam Fixed" panose="020B0509050101010101" pitchFamily="49" charset="-79"/>
                <a:cs typeface="Miriam Fixed" panose="020B0509050101010101" pitchFamily="49" charset="-79"/>
              </a:rPr>
              <a:t>varchar</a:t>
            </a:r>
            <a:r>
              <a:rPr lang="en-US" sz="2000" dirty="0">
                <a:solidFill>
                  <a:schemeClr val="bg1"/>
                </a:solidFill>
                <a:latin typeface="Miriam Fixed" panose="020B0509050101010101" pitchFamily="49" charset="-79"/>
                <a:cs typeface="Miriam Fixed" panose="020B0509050101010101" pitchFamily="49" charset="-79"/>
              </a:rPr>
              <a:t>(</a:t>
            </a:r>
            <a:r>
              <a:rPr lang="en-US" sz="2000" dirty="0">
                <a:solidFill>
                  <a:srgbClr val="FFC000"/>
                </a:solidFill>
                <a:latin typeface="Miriam Fixed" panose="020B0509050101010101" pitchFamily="49" charset="-79"/>
                <a:cs typeface="Miriam Fixed" panose="020B0509050101010101" pitchFamily="49" charset="-79"/>
              </a:rPr>
              <a:t>200</a:t>
            </a:r>
            <a:r>
              <a:rPr lang="en-US" sz="2000" dirty="0">
                <a:solidFill>
                  <a:schemeClr val="bg1"/>
                </a:solidFill>
                <a:latin typeface="Miriam Fixed" panose="020B0509050101010101" pitchFamily="49" charset="-79"/>
                <a:cs typeface="Miriam Fixed" panose="020B0509050101010101" pitchFamily="49" charset="-79"/>
              </a:rPr>
              <a:t>);</a:t>
            </a:r>
          </a:p>
          <a:p>
            <a:endParaRPr lang="en-US" sz="2000" dirty="0">
              <a:solidFill>
                <a:schemeClr val="bg1"/>
              </a:solidFill>
              <a:latin typeface="Miriam Fixed" panose="020B0509050101010101" pitchFamily="49" charset="-79"/>
              <a:cs typeface="Miriam Fixed" panose="020B0509050101010101" pitchFamily="49" charset="-79"/>
            </a:endParaRPr>
          </a:p>
          <a:p>
            <a:pPr marL="285750" indent="-285750">
              <a:buFont typeface="Arial" panose="020B0604020202020204" pitchFamily="34" charset="0"/>
              <a:buChar char="•"/>
            </a:pPr>
            <a:r>
              <a:rPr lang="en-US" sz="1600" dirty="0">
                <a:solidFill>
                  <a:schemeClr val="bg1"/>
                </a:solidFill>
              </a:rPr>
              <a:t>Dropping (deleting) a column from a table:</a:t>
            </a:r>
            <a:br>
              <a:rPr lang="en-US" sz="1600" dirty="0">
                <a:solidFill>
                  <a:schemeClr val="bg1"/>
                </a:solidFill>
              </a:rPr>
            </a:br>
            <a:r>
              <a:rPr lang="en-US" sz="2000" dirty="0">
                <a:solidFill>
                  <a:srgbClr val="00B0F0"/>
                </a:solidFill>
                <a:latin typeface="Miriam Fixed" panose="020B0509050101010101" pitchFamily="49" charset="-79"/>
                <a:cs typeface="Miriam Fixed" panose="020B0509050101010101" pitchFamily="49" charset="-79"/>
              </a:rPr>
              <a:t>ALTER TABLE </a:t>
            </a:r>
            <a:r>
              <a:rPr lang="en-US" sz="2000" dirty="0">
                <a:solidFill>
                  <a:schemeClr val="bg1"/>
                </a:solidFill>
                <a:latin typeface="Miriam Fixed" panose="020B0509050101010101" pitchFamily="49" charset="-79"/>
                <a:cs typeface="Miriam Fixed" panose="020B0509050101010101" pitchFamily="49" charset="-79"/>
              </a:rPr>
              <a:t>Customers</a:t>
            </a:r>
            <a:br>
              <a:rPr lang="en-US" sz="2000" dirty="0">
                <a:solidFill>
                  <a:schemeClr val="bg1"/>
                </a:solidFill>
                <a:latin typeface="Miriam Fixed" panose="020B0509050101010101" pitchFamily="49" charset="-79"/>
                <a:cs typeface="Miriam Fixed" panose="020B0509050101010101" pitchFamily="49" charset="-79"/>
              </a:rPr>
            </a:br>
            <a:r>
              <a:rPr lang="en-US" sz="2000" dirty="0">
                <a:solidFill>
                  <a:srgbClr val="00B0F0"/>
                </a:solidFill>
                <a:latin typeface="Miriam Fixed" panose="020B0509050101010101" pitchFamily="49" charset="-79"/>
                <a:cs typeface="Miriam Fixed" panose="020B0509050101010101" pitchFamily="49" charset="-79"/>
              </a:rPr>
              <a:t>DROP COLUMN </a:t>
            </a:r>
            <a:r>
              <a:rPr lang="en-US" sz="2000" dirty="0">
                <a:solidFill>
                  <a:schemeClr val="bg1"/>
                </a:solidFill>
                <a:latin typeface="Miriam Fixed" panose="020B0509050101010101" pitchFamily="49" charset="-79"/>
                <a:cs typeface="Miriam Fixed" panose="020B0509050101010101" pitchFamily="49" charset="-79"/>
              </a:rPr>
              <a:t>Email;</a:t>
            </a:r>
            <a:br>
              <a:rPr lang="en-US" sz="2000" dirty="0">
                <a:solidFill>
                  <a:schemeClr val="bg1"/>
                </a:solidFill>
                <a:latin typeface="Miriam Fixed" panose="020B0509050101010101" pitchFamily="49" charset="-79"/>
                <a:cs typeface="Miriam Fixed" panose="020B0509050101010101" pitchFamily="49" charset="-79"/>
              </a:rPr>
            </a:br>
            <a:endParaRPr lang="en-US" sz="2000" dirty="0">
              <a:solidFill>
                <a:schemeClr val="bg1"/>
              </a:solidFill>
              <a:latin typeface="Miriam Fixed" panose="020B0509050101010101" pitchFamily="49" charset="-79"/>
              <a:cs typeface="Miriam Fixed" panose="020B0509050101010101" pitchFamily="49" charset="-79"/>
            </a:endParaRPr>
          </a:p>
        </p:txBody>
      </p:sp>
    </p:spTree>
    <p:extLst>
      <p:ext uri="{BB962C8B-B14F-4D97-AF65-F5344CB8AC3E}">
        <p14:creationId xmlns:p14="http://schemas.microsoft.com/office/powerpoint/2010/main" val="363858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6EA2-BA5C-194F-90C4-CE942C45CE2C}"/>
              </a:ext>
            </a:extLst>
          </p:cNvPr>
          <p:cNvSpPr>
            <a:spLocks noGrp="1"/>
          </p:cNvSpPr>
          <p:nvPr>
            <p:ph type="title"/>
          </p:nvPr>
        </p:nvSpPr>
        <p:spPr>
          <a:xfrm>
            <a:off x="6775268" y="246529"/>
            <a:ext cx="5177022" cy="1484300"/>
          </a:xfrm>
        </p:spPr>
        <p:txBody>
          <a:bodyPr>
            <a:normAutofit/>
          </a:bodyPr>
          <a:lstStyle/>
          <a:p>
            <a:pPr algn="ctr"/>
            <a:r>
              <a:rPr lang="en-US" sz="2800" dirty="0"/>
              <a:t>constraint commands: when making a table</a:t>
            </a:r>
          </a:p>
        </p:txBody>
      </p:sp>
      <p:sp>
        <p:nvSpPr>
          <p:cNvPr id="5" name="Rectangle 4">
            <a:extLst>
              <a:ext uri="{FF2B5EF4-FFF2-40B4-BE49-F238E27FC236}">
                <a16:creationId xmlns:a16="http://schemas.microsoft.com/office/drawing/2014/main" id="{0937BF5C-7877-E64A-87CC-B8C9BB6AB45E}"/>
              </a:ext>
            </a:extLst>
          </p:cNvPr>
          <p:cNvSpPr/>
          <p:nvPr/>
        </p:nvSpPr>
        <p:spPr>
          <a:xfrm>
            <a:off x="339634" y="246529"/>
            <a:ext cx="6096000" cy="636494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1F219B9-836D-4043-A774-4BA505075F83}"/>
              </a:ext>
            </a:extLst>
          </p:cNvPr>
          <p:cNvSpPr txBox="1"/>
          <p:nvPr/>
        </p:nvSpPr>
        <p:spPr>
          <a:xfrm>
            <a:off x="679268" y="2028615"/>
            <a:ext cx="5416732" cy="3108543"/>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Adding constraints while creating a table:</a:t>
            </a:r>
            <a:br>
              <a:rPr lang="en-US" sz="1600" dirty="0">
                <a:solidFill>
                  <a:schemeClr val="bg1"/>
                </a:solidFill>
              </a:rPr>
            </a:br>
            <a:r>
              <a:rPr lang="en-US" sz="2000" dirty="0">
                <a:solidFill>
                  <a:srgbClr val="00B0F0"/>
                </a:solidFill>
                <a:latin typeface="Miriam Fixed" panose="020B0509050101010101" pitchFamily="49" charset="-79"/>
                <a:cs typeface="Miriam Fixed" panose="020B0509050101010101" pitchFamily="49" charset="-79"/>
              </a:rPr>
              <a:t>CREATE TABLE </a:t>
            </a:r>
            <a:r>
              <a:rPr lang="en-US" sz="2000" dirty="0">
                <a:solidFill>
                  <a:schemeClr val="bg1"/>
                </a:solidFill>
                <a:latin typeface="Miriam Fixed" panose="020B0509050101010101" pitchFamily="49" charset="-79"/>
                <a:cs typeface="Miriam Fixed" panose="020B0509050101010101" pitchFamily="49" charset="-79"/>
              </a:rPr>
              <a:t>Customers (</a:t>
            </a:r>
            <a:br>
              <a:rPr lang="en-US" sz="2000" dirty="0">
                <a:solidFill>
                  <a:schemeClr val="bg1"/>
                </a:solidFill>
                <a:latin typeface="Miriam Fixed" panose="020B0509050101010101" pitchFamily="49" charset="-79"/>
                <a:cs typeface="Miriam Fixed" panose="020B0509050101010101" pitchFamily="49" charset="-79"/>
              </a:rPr>
            </a:br>
            <a:r>
              <a:rPr lang="en-US" sz="2000" dirty="0">
                <a:solidFill>
                  <a:schemeClr val="bg1"/>
                </a:solidFill>
                <a:latin typeface="Miriam Fixed" panose="020B0509050101010101" pitchFamily="49" charset="-79"/>
                <a:cs typeface="Miriam Fixed" panose="020B0509050101010101" pitchFamily="49" charset="-79"/>
              </a:rPr>
              <a:t>CustomerID </a:t>
            </a:r>
            <a:r>
              <a:rPr lang="en-US" sz="2000" dirty="0">
                <a:solidFill>
                  <a:srgbClr val="00B0F0"/>
                </a:solidFill>
                <a:latin typeface="Miriam Fixed" panose="020B0509050101010101" pitchFamily="49" charset="-79"/>
                <a:cs typeface="Miriam Fixed" panose="020B0509050101010101" pitchFamily="49" charset="-79"/>
              </a:rPr>
              <a:t>int NOT NULL UNIQUE</a:t>
            </a:r>
            <a:r>
              <a:rPr lang="en-US" sz="2000" dirty="0">
                <a:solidFill>
                  <a:schemeClr val="bg1"/>
                </a:solidFill>
                <a:latin typeface="Miriam Fixed" panose="020B0509050101010101" pitchFamily="49" charset="-79"/>
                <a:cs typeface="Miriam Fixed" panose="020B0509050101010101" pitchFamily="49" charset="-79"/>
              </a:rPr>
              <a:t>,</a:t>
            </a:r>
            <a:br>
              <a:rPr lang="en-US" sz="2000" dirty="0">
                <a:solidFill>
                  <a:schemeClr val="bg1"/>
                </a:solidFill>
                <a:latin typeface="Miriam Fixed" panose="020B0509050101010101" pitchFamily="49" charset="-79"/>
                <a:cs typeface="Miriam Fixed" panose="020B0509050101010101" pitchFamily="49" charset="-79"/>
              </a:rPr>
            </a:br>
            <a:r>
              <a:rPr lang="en-US" sz="2000" dirty="0">
                <a:solidFill>
                  <a:schemeClr val="bg1"/>
                </a:solidFill>
                <a:latin typeface="Miriam Fixed" panose="020B0509050101010101" pitchFamily="49" charset="-79"/>
                <a:cs typeface="Miriam Fixed" panose="020B0509050101010101" pitchFamily="49" charset="-79"/>
              </a:rPr>
              <a:t>FirstName </a:t>
            </a:r>
            <a:r>
              <a:rPr lang="en-US" sz="2000" dirty="0">
                <a:solidFill>
                  <a:srgbClr val="00B0F0"/>
                </a:solidFill>
                <a:latin typeface="Miriam Fixed" panose="020B0509050101010101" pitchFamily="49" charset="-79"/>
                <a:cs typeface="Miriam Fixed" panose="020B0509050101010101" pitchFamily="49" charset="-79"/>
              </a:rPr>
              <a:t>varchar</a:t>
            </a:r>
            <a:r>
              <a:rPr lang="en-US" sz="2000" dirty="0">
                <a:solidFill>
                  <a:schemeClr val="bg1"/>
                </a:solidFill>
                <a:latin typeface="Miriam Fixed" panose="020B0509050101010101" pitchFamily="49" charset="-79"/>
                <a:cs typeface="Miriam Fixed" panose="020B0509050101010101" pitchFamily="49" charset="-79"/>
              </a:rPr>
              <a:t>(</a:t>
            </a:r>
            <a:r>
              <a:rPr lang="en-US" sz="2000" dirty="0">
                <a:solidFill>
                  <a:srgbClr val="FFC000"/>
                </a:solidFill>
                <a:latin typeface="Miriam Fixed" panose="020B0509050101010101" pitchFamily="49" charset="-79"/>
                <a:cs typeface="Miriam Fixed" panose="020B0509050101010101" pitchFamily="49" charset="-79"/>
              </a:rPr>
              <a:t>30</a:t>
            </a:r>
            <a:r>
              <a:rPr lang="en-US" sz="2000" dirty="0">
                <a:solidFill>
                  <a:schemeClr val="bg1"/>
                </a:solidFill>
                <a:latin typeface="Miriam Fixed" panose="020B0509050101010101" pitchFamily="49" charset="-79"/>
                <a:cs typeface="Miriam Fixed" panose="020B0509050101010101" pitchFamily="49" charset="-79"/>
              </a:rPr>
              <a:t>) </a:t>
            </a:r>
            <a:r>
              <a:rPr lang="en-US" sz="2000" dirty="0">
                <a:solidFill>
                  <a:srgbClr val="00B0F0"/>
                </a:solidFill>
                <a:latin typeface="Miriam Fixed" panose="020B0509050101010101" pitchFamily="49" charset="-79"/>
                <a:cs typeface="Miriam Fixed" panose="020B0509050101010101" pitchFamily="49" charset="-79"/>
              </a:rPr>
              <a:t>NOT NULL</a:t>
            </a:r>
            <a:r>
              <a:rPr lang="en-US" sz="2000" dirty="0">
                <a:solidFill>
                  <a:schemeClr val="bg1"/>
                </a:solidFill>
                <a:latin typeface="Miriam Fixed" panose="020B0509050101010101" pitchFamily="49" charset="-79"/>
                <a:cs typeface="Miriam Fixed" panose="020B0509050101010101" pitchFamily="49" charset="-79"/>
              </a:rPr>
              <a:t>,</a:t>
            </a:r>
            <a:br>
              <a:rPr lang="en-US" sz="2000" dirty="0">
                <a:solidFill>
                  <a:schemeClr val="bg1"/>
                </a:solidFill>
                <a:latin typeface="Miriam Fixed" panose="020B0509050101010101" pitchFamily="49" charset="-79"/>
                <a:cs typeface="Miriam Fixed" panose="020B0509050101010101" pitchFamily="49" charset="-79"/>
              </a:rPr>
            </a:br>
            <a:r>
              <a:rPr lang="en-US" sz="2000" dirty="0">
                <a:solidFill>
                  <a:schemeClr val="bg1"/>
                </a:solidFill>
                <a:latin typeface="Miriam Fixed" panose="020B0509050101010101" pitchFamily="49" charset="-79"/>
                <a:cs typeface="Miriam Fixed" panose="020B0509050101010101" pitchFamily="49" charset="-79"/>
              </a:rPr>
              <a:t>...</a:t>
            </a:r>
            <a:br>
              <a:rPr lang="en-US" sz="2000" dirty="0">
                <a:solidFill>
                  <a:schemeClr val="bg1"/>
                </a:solidFill>
                <a:latin typeface="Miriam Fixed" panose="020B0509050101010101" pitchFamily="49" charset="-79"/>
                <a:cs typeface="Miriam Fixed" panose="020B0509050101010101" pitchFamily="49" charset="-79"/>
              </a:rPr>
            </a:br>
            <a:r>
              <a:rPr lang="en-US" sz="2000" dirty="0">
                <a:solidFill>
                  <a:schemeClr val="bg1"/>
                </a:solidFill>
                <a:latin typeface="Miriam Fixed" panose="020B0509050101010101" pitchFamily="49" charset="-79"/>
                <a:cs typeface="Miriam Fixed" panose="020B0509050101010101" pitchFamily="49" charset="-79"/>
              </a:rPr>
              <a:t>Email </a:t>
            </a:r>
            <a:r>
              <a:rPr lang="en-US" sz="2000" dirty="0">
                <a:solidFill>
                  <a:srgbClr val="00B0F0"/>
                </a:solidFill>
                <a:latin typeface="Miriam Fixed" panose="020B0509050101010101" pitchFamily="49" charset="-79"/>
                <a:cs typeface="Miriam Fixed" panose="020B0509050101010101" pitchFamily="49" charset="-79"/>
              </a:rPr>
              <a:t>varchar</a:t>
            </a:r>
            <a:r>
              <a:rPr lang="en-US" sz="2000" dirty="0">
                <a:solidFill>
                  <a:schemeClr val="bg1"/>
                </a:solidFill>
                <a:latin typeface="Miriam Fixed" panose="020B0509050101010101" pitchFamily="49" charset="-79"/>
                <a:cs typeface="Miriam Fixed" panose="020B0509050101010101" pitchFamily="49" charset="-79"/>
              </a:rPr>
              <a:t>(</a:t>
            </a:r>
            <a:r>
              <a:rPr lang="en-US" sz="2000" dirty="0">
                <a:solidFill>
                  <a:srgbClr val="FFC000"/>
                </a:solidFill>
                <a:latin typeface="Miriam Fixed" panose="020B0509050101010101" pitchFamily="49" charset="-79"/>
                <a:cs typeface="Miriam Fixed" panose="020B0509050101010101" pitchFamily="49" charset="-79"/>
              </a:rPr>
              <a:t>100</a:t>
            </a:r>
            <a:r>
              <a:rPr lang="en-US" sz="2000" dirty="0">
                <a:solidFill>
                  <a:schemeClr val="bg1"/>
                </a:solidFill>
                <a:latin typeface="Miriam Fixed" panose="020B0509050101010101" pitchFamily="49" charset="-79"/>
                <a:cs typeface="Miriam Fixed" panose="020B0509050101010101" pitchFamily="49" charset="-79"/>
              </a:rPr>
              <a:t>) </a:t>
            </a:r>
            <a:r>
              <a:rPr lang="en-US" sz="2000" dirty="0">
                <a:solidFill>
                  <a:srgbClr val="00B0F0"/>
                </a:solidFill>
                <a:latin typeface="Miriam Fixed" panose="020B0509050101010101" pitchFamily="49" charset="-79"/>
                <a:cs typeface="Miriam Fixed" panose="020B0509050101010101" pitchFamily="49" charset="-79"/>
              </a:rPr>
              <a:t>NOT NULL UNIQUE,</a:t>
            </a:r>
            <a:br>
              <a:rPr lang="en-US" sz="2000" dirty="0">
                <a:solidFill>
                  <a:srgbClr val="00B0F0"/>
                </a:solidFill>
                <a:latin typeface="Miriam Fixed" panose="020B0509050101010101" pitchFamily="49" charset="-79"/>
                <a:cs typeface="Miriam Fixed" panose="020B0509050101010101" pitchFamily="49" charset="-79"/>
              </a:rPr>
            </a:br>
            <a:r>
              <a:rPr lang="en-US" sz="2000" dirty="0">
                <a:solidFill>
                  <a:srgbClr val="00B0F0"/>
                </a:solidFill>
                <a:latin typeface="Miriam Fixed" panose="020B0509050101010101" pitchFamily="49" charset="-79"/>
                <a:cs typeface="Miriam Fixed" panose="020B0509050101010101" pitchFamily="49" charset="-79"/>
              </a:rPr>
              <a:t>CONSTRAINT</a:t>
            </a:r>
            <a:r>
              <a:rPr lang="en-US" sz="2000" dirty="0">
                <a:solidFill>
                  <a:schemeClr val="bg1"/>
                </a:solidFill>
                <a:latin typeface="Miriam Fixed" panose="020B0509050101010101" pitchFamily="49" charset="-79"/>
                <a:cs typeface="Miriam Fixed" panose="020B0509050101010101" pitchFamily="49" charset="-79"/>
              </a:rPr>
              <a:t> UniqueName </a:t>
            </a:r>
            <a:r>
              <a:rPr lang="en-US" sz="2000" dirty="0">
                <a:solidFill>
                  <a:srgbClr val="00B0F0"/>
                </a:solidFill>
                <a:latin typeface="Miriam Fixed" panose="020B0509050101010101" pitchFamily="49" charset="-79"/>
                <a:cs typeface="Miriam Fixed" panose="020B0509050101010101" pitchFamily="49" charset="-79"/>
              </a:rPr>
              <a:t>UNIQUE</a:t>
            </a:r>
            <a:r>
              <a:rPr lang="en-US" sz="2000" dirty="0">
                <a:solidFill>
                  <a:schemeClr val="bg1"/>
                </a:solidFill>
                <a:latin typeface="Miriam Fixed" panose="020B0509050101010101" pitchFamily="49" charset="-79"/>
                <a:cs typeface="Miriam Fixed" panose="020B0509050101010101" pitchFamily="49" charset="-79"/>
              </a:rPr>
              <a:t> (FirstName, MiddleName, LastName));</a:t>
            </a:r>
          </a:p>
        </p:txBody>
      </p:sp>
      <p:sp>
        <p:nvSpPr>
          <p:cNvPr id="4" name="TextBox 3">
            <a:extLst>
              <a:ext uri="{FF2B5EF4-FFF2-40B4-BE49-F238E27FC236}">
                <a16:creationId xmlns:a16="http://schemas.microsoft.com/office/drawing/2014/main" id="{E13696FA-8285-1845-8639-28997819D44D}"/>
              </a:ext>
            </a:extLst>
          </p:cNvPr>
          <p:cNvSpPr txBox="1"/>
          <p:nvPr/>
        </p:nvSpPr>
        <p:spPr>
          <a:xfrm>
            <a:off x="7084647" y="2551836"/>
            <a:ext cx="4767719"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t>SQL constraints </a:t>
            </a:r>
            <a:r>
              <a:rPr lang="en-US" dirty="0"/>
              <a:t>are used to specify rules for the data in a table. Constraints are used to limit the type of data that can go into a table. This ensures the accuracy and reliability of the data in the table.</a:t>
            </a:r>
          </a:p>
        </p:txBody>
      </p:sp>
    </p:spTree>
    <p:extLst>
      <p:ext uri="{BB962C8B-B14F-4D97-AF65-F5344CB8AC3E}">
        <p14:creationId xmlns:p14="http://schemas.microsoft.com/office/powerpoint/2010/main" val="2330834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1BEB8C-7289-DD49-A971-E7E061561220}"/>
              </a:ext>
            </a:extLst>
          </p:cNvPr>
          <p:cNvSpPr/>
          <p:nvPr/>
        </p:nvSpPr>
        <p:spPr>
          <a:xfrm>
            <a:off x="1683262" y="2669000"/>
            <a:ext cx="8189843" cy="36973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Content Placeholder 2">
            <a:extLst>
              <a:ext uri="{FF2B5EF4-FFF2-40B4-BE49-F238E27FC236}">
                <a16:creationId xmlns:a16="http://schemas.microsoft.com/office/drawing/2014/main" id="{510B432B-2362-5445-A2F5-99E68B94D665}"/>
              </a:ext>
            </a:extLst>
          </p:cNvPr>
          <p:cNvSpPr>
            <a:spLocks noGrp="1"/>
          </p:cNvSpPr>
          <p:nvPr>
            <p:ph idx="1"/>
          </p:nvPr>
        </p:nvSpPr>
        <p:spPr>
          <a:xfrm>
            <a:off x="699407" y="1184700"/>
            <a:ext cx="10793186" cy="2425147"/>
          </a:xfrm>
        </p:spPr>
        <p:txBody>
          <a:bodyPr anchor="t">
            <a:normAutofit/>
          </a:bodyPr>
          <a:lstStyle/>
          <a:p>
            <a:pPr marL="0" indent="0" algn="ctr">
              <a:lnSpc>
                <a:spcPct val="90000"/>
              </a:lnSpc>
              <a:buNone/>
            </a:pPr>
            <a:endParaRPr lang="en-US" dirty="0">
              <a:effectLst/>
            </a:endParaRPr>
          </a:p>
          <a:p>
            <a:pPr marL="0" indent="0" algn="ctr">
              <a:lnSpc>
                <a:spcPct val="90000"/>
              </a:lnSpc>
              <a:buNone/>
            </a:pPr>
            <a:r>
              <a:rPr lang="en-US" dirty="0">
                <a:effectLst/>
              </a:rPr>
              <a:t>Ensures that a column can not have a NULL value.</a:t>
            </a:r>
            <a:endParaRPr lang="en-US" dirty="0"/>
          </a:p>
        </p:txBody>
      </p:sp>
      <p:sp>
        <p:nvSpPr>
          <p:cNvPr id="4" name="Title 1">
            <a:extLst>
              <a:ext uri="{FF2B5EF4-FFF2-40B4-BE49-F238E27FC236}">
                <a16:creationId xmlns:a16="http://schemas.microsoft.com/office/drawing/2014/main" id="{771FD787-76E3-8247-8CE2-FD026124C391}"/>
              </a:ext>
            </a:extLst>
          </p:cNvPr>
          <p:cNvSpPr>
            <a:spLocks noGrp="1"/>
          </p:cNvSpPr>
          <p:nvPr>
            <p:ph type="title"/>
          </p:nvPr>
        </p:nvSpPr>
        <p:spPr>
          <a:xfrm>
            <a:off x="3329940" y="21220"/>
            <a:ext cx="5177022" cy="1484300"/>
          </a:xfrm>
        </p:spPr>
        <p:txBody>
          <a:bodyPr>
            <a:normAutofit/>
          </a:bodyPr>
          <a:lstStyle/>
          <a:p>
            <a:pPr algn="ctr"/>
            <a:r>
              <a:rPr lang="en-US" sz="2800" dirty="0"/>
              <a:t>constraint commands: NOT NULL</a:t>
            </a:r>
          </a:p>
        </p:txBody>
      </p:sp>
      <p:sp>
        <p:nvSpPr>
          <p:cNvPr id="5" name="TextBox 4">
            <a:extLst>
              <a:ext uri="{FF2B5EF4-FFF2-40B4-BE49-F238E27FC236}">
                <a16:creationId xmlns:a16="http://schemas.microsoft.com/office/drawing/2014/main" id="{AE2945C4-FAB4-2F42-A1E3-9FFA900F2FDA}"/>
              </a:ext>
            </a:extLst>
          </p:cNvPr>
          <p:cNvSpPr txBox="1"/>
          <p:nvPr/>
        </p:nvSpPr>
        <p:spPr>
          <a:xfrm>
            <a:off x="1684361" y="2669000"/>
            <a:ext cx="8188743" cy="923330"/>
          </a:xfrm>
          <a:prstGeom prst="rect">
            <a:avLst/>
          </a:prstGeom>
          <a:noFill/>
        </p:spPr>
        <p:txBody>
          <a:bodyPr wrap="square" rtlCol="0">
            <a:spAutoFit/>
          </a:bodyPr>
          <a:lstStyle/>
          <a:p>
            <a:r>
              <a:rPr lang="en-US" dirty="0">
                <a:solidFill>
                  <a:srgbClr val="00B0F0"/>
                </a:solidFill>
                <a:latin typeface="Miriam Fixed" panose="020B0509050101010101" pitchFamily="49" charset="-79"/>
                <a:cs typeface="Miriam Fixed" panose="020B0509050101010101" pitchFamily="49" charset="-79"/>
              </a:rPr>
              <a:t>ALTER TABLE </a:t>
            </a:r>
            <a:r>
              <a:rPr lang="en-US" dirty="0">
                <a:solidFill>
                  <a:schemeClr val="bg1"/>
                </a:solidFill>
                <a:latin typeface="Miriam Fixed" panose="020B0509050101010101" pitchFamily="49" charset="-79"/>
                <a:cs typeface="Miriam Fixed" panose="020B0509050101010101" pitchFamily="49" charset="-79"/>
              </a:rPr>
              <a:t>Customers</a:t>
            </a:r>
            <a:r>
              <a:rPr lang="en-US" dirty="0">
                <a:solidFill>
                  <a:srgbClr val="00B0F0"/>
                </a:solidFill>
                <a:latin typeface="Miriam Fixed" panose="020B0509050101010101" pitchFamily="49" charset="-79"/>
                <a:cs typeface="Miriam Fixed" panose="020B0509050101010101" pitchFamily="49" charset="-79"/>
              </a:rPr>
              <a:t> MODIFY </a:t>
            </a:r>
            <a:r>
              <a:rPr lang="en-US" dirty="0">
                <a:solidFill>
                  <a:schemeClr val="tx2">
                    <a:lumMod val="10000"/>
                  </a:schemeClr>
                </a:solidFill>
                <a:latin typeface="Miriam Fixed" panose="020B0509050101010101" pitchFamily="49" charset="-79"/>
                <a:cs typeface="Miriam Fixed" panose="020B0509050101010101" pitchFamily="49" charset="-79"/>
              </a:rPr>
              <a:t>Email</a:t>
            </a:r>
            <a:r>
              <a:rPr lang="en-US" dirty="0">
                <a:solidFill>
                  <a:srgbClr val="00B0F0"/>
                </a:solidFill>
                <a:latin typeface="Miriam Fixed" panose="020B0509050101010101" pitchFamily="49" charset="-79"/>
                <a:cs typeface="Miriam Fixed" panose="020B0509050101010101" pitchFamily="49" charset="-79"/>
              </a:rPr>
              <a:t> varchar</a:t>
            </a:r>
            <a:r>
              <a:rPr lang="en-US" dirty="0">
                <a:solidFill>
                  <a:schemeClr val="tx2">
                    <a:lumMod val="10000"/>
                  </a:schemeClr>
                </a:solidFill>
                <a:latin typeface="Miriam Fixed" panose="020B0509050101010101" pitchFamily="49" charset="-79"/>
                <a:cs typeface="Miriam Fixed" panose="020B0509050101010101" pitchFamily="49" charset="-79"/>
              </a:rPr>
              <a:t>(</a:t>
            </a:r>
            <a:r>
              <a:rPr lang="en-US" dirty="0">
                <a:solidFill>
                  <a:srgbClr val="FFC000"/>
                </a:solidFill>
                <a:latin typeface="Miriam Fixed" panose="020B0509050101010101" pitchFamily="49" charset="-79"/>
                <a:cs typeface="Miriam Fixed" panose="020B0509050101010101" pitchFamily="49" charset="-79"/>
              </a:rPr>
              <a:t>100</a:t>
            </a:r>
            <a:r>
              <a:rPr lang="en-US" dirty="0">
                <a:solidFill>
                  <a:schemeClr val="tx2">
                    <a:lumMod val="10000"/>
                  </a:schemeClr>
                </a:solidFill>
                <a:latin typeface="Miriam Fixed" panose="020B0509050101010101" pitchFamily="49" charset="-79"/>
                <a:cs typeface="Miriam Fixed" panose="020B0509050101010101" pitchFamily="49" charset="-79"/>
              </a:rPr>
              <a:t>) NOT NULL</a:t>
            </a:r>
            <a:r>
              <a:rPr lang="en-US" dirty="0">
                <a:solidFill>
                  <a:schemeClr val="bg1"/>
                </a:solidFill>
                <a:latin typeface="Miriam Fixed" panose="020B0509050101010101" pitchFamily="49" charset="-79"/>
                <a:cs typeface="Miriam Fixed" panose="020B0509050101010101" pitchFamily="49" charset="-79"/>
              </a:rPr>
              <a:t>;</a:t>
            </a:r>
            <a:endParaRPr lang="en-US" dirty="0">
              <a:solidFill>
                <a:srgbClr val="00B0F0"/>
              </a:solidFill>
              <a:latin typeface="Miriam Fixed" panose="020B0509050101010101" pitchFamily="49" charset="-79"/>
              <a:cs typeface="Miriam Fixed" panose="020B0509050101010101" pitchFamily="49" charset="-79"/>
            </a:endParaRPr>
          </a:p>
          <a:p>
            <a:endParaRPr lang="en-US" dirty="0">
              <a:solidFill>
                <a:srgbClr val="00B0F0"/>
              </a:solidFill>
              <a:latin typeface="Miriam Fixed" panose="020B0509050101010101" pitchFamily="49" charset="-79"/>
              <a:cs typeface="Miriam Fixed" panose="020B0509050101010101" pitchFamily="49" charset="-79"/>
            </a:endParaRPr>
          </a:p>
          <a:p>
            <a:r>
              <a:rPr lang="en-US" dirty="0">
                <a:solidFill>
                  <a:srgbClr val="00B0F0"/>
                </a:solidFill>
                <a:latin typeface="Miriam Fixed" panose="020B0509050101010101" pitchFamily="49" charset="-79"/>
                <a:cs typeface="Miriam Fixed" panose="020B0509050101010101" pitchFamily="49" charset="-79"/>
              </a:rPr>
              <a:t>ALTER TABLE </a:t>
            </a:r>
            <a:r>
              <a:rPr lang="en-US" dirty="0">
                <a:solidFill>
                  <a:schemeClr val="bg1"/>
                </a:solidFill>
                <a:latin typeface="Miriam Fixed" panose="020B0509050101010101" pitchFamily="49" charset="-79"/>
                <a:cs typeface="Miriam Fixed" panose="020B0509050101010101" pitchFamily="49" charset="-79"/>
              </a:rPr>
              <a:t>Customers</a:t>
            </a:r>
            <a:r>
              <a:rPr lang="en-US" dirty="0">
                <a:solidFill>
                  <a:srgbClr val="00B0F0"/>
                </a:solidFill>
                <a:latin typeface="Miriam Fixed" panose="020B0509050101010101" pitchFamily="49" charset="-79"/>
                <a:cs typeface="Miriam Fixed" panose="020B0509050101010101" pitchFamily="49" charset="-79"/>
              </a:rPr>
              <a:t> MODIFY </a:t>
            </a:r>
            <a:r>
              <a:rPr lang="en-US" dirty="0">
                <a:solidFill>
                  <a:schemeClr val="tx2">
                    <a:lumMod val="10000"/>
                  </a:schemeClr>
                </a:solidFill>
                <a:latin typeface="Miriam Fixed" panose="020B0509050101010101" pitchFamily="49" charset="-79"/>
                <a:cs typeface="Miriam Fixed" panose="020B0509050101010101" pitchFamily="49" charset="-79"/>
              </a:rPr>
              <a:t>Email</a:t>
            </a:r>
            <a:r>
              <a:rPr lang="en-US" dirty="0">
                <a:solidFill>
                  <a:srgbClr val="00B0F0"/>
                </a:solidFill>
                <a:latin typeface="Miriam Fixed" panose="020B0509050101010101" pitchFamily="49" charset="-79"/>
                <a:cs typeface="Miriam Fixed" panose="020B0509050101010101" pitchFamily="49" charset="-79"/>
              </a:rPr>
              <a:t> varchar</a:t>
            </a:r>
            <a:r>
              <a:rPr lang="en-US" dirty="0">
                <a:solidFill>
                  <a:schemeClr val="tx2">
                    <a:lumMod val="10000"/>
                  </a:schemeClr>
                </a:solidFill>
                <a:latin typeface="Miriam Fixed" panose="020B0509050101010101" pitchFamily="49" charset="-79"/>
                <a:cs typeface="Miriam Fixed" panose="020B0509050101010101" pitchFamily="49" charset="-79"/>
              </a:rPr>
              <a:t>(</a:t>
            </a:r>
            <a:r>
              <a:rPr lang="en-US" dirty="0">
                <a:solidFill>
                  <a:srgbClr val="FFC000"/>
                </a:solidFill>
                <a:latin typeface="Miriam Fixed" panose="020B0509050101010101" pitchFamily="49" charset="-79"/>
                <a:cs typeface="Miriam Fixed" panose="020B0509050101010101" pitchFamily="49" charset="-79"/>
              </a:rPr>
              <a:t>100</a:t>
            </a:r>
            <a:r>
              <a:rPr lang="en-US" dirty="0">
                <a:solidFill>
                  <a:schemeClr val="tx2">
                    <a:lumMod val="10000"/>
                  </a:schemeClr>
                </a:solidFill>
                <a:latin typeface="Miriam Fixed" panose="020B0509050101010101" pitchFamily="49" charset="-79"/>
                <a:cs typeface="Miriam Fixed" panose="020B0509050101010101" pitchFamily="49" charset="-79"/>
              </a:rPr>
              <a:t>)</a:t>
            </a:r>
            <a:r>
              <a:rPr lang="en-US" dirty="0">
                <a:solidFill>
                  <a:schemeClr val="bg1"/>
                </a:solidFill>
                <a:latin typeface="Miriam Fixed" panose="020B0509050101010101" pitchFamily="49" charset="-79"/>
                <a:cs typeface="Miriam Fixed" panose="020B0509050101010101" pitchFamily="49" charset="-79"/>
              </a:rPr>
              <a:t>;</a:t>
            </a:r>
            <a:endParaRPr lang="en-US" dirty="0">
              <a:solidFill>
                <a:schemeClr val="bg1"/>
              </a:solidFill>
              <a:latin typeface="Miriam Fixed" panose="020F0502020204030204" pitchFamily="34" charset="0"/>
              <a:cs typeface="Miriam Fixed" panose="020F0502020204030204" pitchFamily="34" charset="0"/>
            </a:endParaRPr>
          </a:p>
        </p:txBody>
      </p:sp>
    </p:spTree>
    <p:extLst>
      <p:ext uri="{BB962C8B-B14F-4D97-AF65-F5344CB8AC3E}">
        <p14:creationId xmlns:p14="http://schemas.microsoft.com/office/powerpoint/2010/main" val="747753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1BEB8C-7289-DD49-A971-E7E061561220}"/>
              </a:ext>
            </a:extLst>
          </p:cNvPr>
          <p:cNvSpPr/>
          <p:nvPr/>
        </p:nvSpPr>
        <p:spPr>
          <a:xfrm>
            <a:off x="1683262" y="2669000"/>
            <a:ext cx="8189843" cy="36973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Content Placeholder 2">
            <a:extLst>
              <a:ext uri="{FF2B5EF4-FFF2-40B4-BE49-F238E27FC236}">
                <a16:creationId xmlns:a16="http://schemas.microsoft.com/office/drawing/2014/main" id="{510B432B-2362-5445-A2F5-99E68B94D665}"/>
              </a:ext>
            </a:extLst>
          </p:cNvPr>
          <p:cNvSpPr>
            <a:spLocks noGrp="1"/>
          </p:cNvSpPr>
          <p:nvPr>
            <p:ph idx="1"/>
          </p:nvPr>
        </p:nvSpPr>
        <p:spPr>
          <a:xfrm>
            <a:off x="699407" y="1184700"/>
            <a:ext cx="10793186" cy="2425147"/>
          </a:xfrm>
        </p:spPr>
        <p:txBody>
          <a:bodyPr anchor="t">
            <a:normAutofit/>
          </a:bodyPr>
          <a:lstStyle/>
          <a:p>
            <a:pPr marL="0" indent="0" algn="ctr">
              <a:lnSpc>
                <a:spcPct val="90000"/>
              </a:lnSpc>
              <a:buNone/>
            </a:pPr>
            <a:endParaRPr lang="en-US" dirty="0">
              <a:effectLst/>
            </a:endParaRPr>
          </a:p>
          <a:p>
            <a:pPr marL="0" indent="0" algn="ctr">
              <a:lnSpc>
                <a:spcPct val="90000"/>
              </a:lnSpc>
              <a:buNone/>
            </a:pPr>
            <a:r>
              <a:rPr lang="en-US" dirty="0">
                <a:effectLst/>
              </a:rPr>
              <a:t>Ensures that every column or set of columns specified are unique. </a:t>
            </a:r>
            <a:endParaRPr lang="en-US" dirty="0"/>
          </a:p>
        </p:txBody>
      </p:sp>
      <p:sp>
        <p:nvSpPr>
          <p:cNvPr id="4" name="Title 1">
            <a:extLst>
              <a:ext uri="{FF2B5EF4-FFF2-40B4-BE49-F238E27FC236}">
                <a16:creationId xmlns:a16="http://schemas.microsoft.com/office/drawing/2014/main" id="{771FD787-76E3-8247-8CE2-FD026124C391}"/>
              </a:ext>
            </a:extLst>
          </p:cNvPr>
          <p:cNvSpPr>
            <a:spLocks noGrp="1"/>
          </p:cNvSpPr>
          <p:nvPr>
            <p:ph type="title"/>
          </p:nvPr>
        </p:nvSpPr>
        <p:spPr>
          <a:xfrm>
            <a:off x="3329940" y="21220"/>
            <a:ext cx="5177022" cy="1484300"/>
          </a:xfrm>
        </p:spPr>
        <p:txBody>
          <a:bodyPr>
            <a:normAutofit/>
          </a:bodyPr>
          <a:lstStyle/>
          <a:p>
            <a:pPr algn="ctr"/>
            <a:r>
              <a:rPr lang="en-US" sz="2800" dirty="0"/>
              <a:t>constraint commands: UNIQUE</a:t>
            </a:r>
          </a:p>
        </p:txBody>
      </p:sp>
      <p:sp>
        <p:nvSpPr>
          <p:cNvPr id="5" name="TextBox 4">
            <a:extLst>
              <a:ext uri="{FF2B5EF4-FFF2-40B4-BE49-F238E27FC236}">
                <a16:creationId xmlns:a16="http://schemas.microsoft.com/office/drawing/2014/main" id="{AE2945C4-FAB4-2F42-A1E3-9FFA900F2FDA}"/>
              </a:ext>
            </a:extLst>
          </p:cNvPr>
          <p:cNvSpPr txBox="1"/>
          <p:nvPr/>
        </p:nvSpPr>
        <p:spPr>
          <a:xfrm>
            <a:off x="1684361" y="2669000"/>
            <a:ext cx="8188743" cy="2000548"/>
          </a:xfrm>
          <a:prstGeom prst="rect">
            <a:avLst/>
          </a:prstGeom>
          <a:noFill/>
        </p:spPr>
        <p:txBody>
          <a:bodyPr wrap="square" rtlCol="0">
            <a:spAutoFit/>
          </a:bodyPr>
          <a:lstStyle/>
          <a:p>
            <a:r>
              <a:rPr lang="en-US" dirty="0">
                <a:solidFill>
                  <a:srgbClr val="00B0F0"/>
                </a:solidFill>
                <a:latin typeface="Miriam Fixed" panose="020B0509050101010101" pitchFamily="49" charset="-79"/>
                <a:cs typeface="Miriam Fixed" panose="020B0509050101010101" pitchFamily="49" charset="-79"/>
              </a:rPr>
              <a:t>ALTER TABLE </a:t>
            </a:r>
            <a:r>
              <a:rPr lang="en-US" dirty="0">
                <a:solidFill>
                  <a:schemeClr val="bg1"/>
                </a:solidFill>
                <a:latin typeface="Miriam Fixed" panose="020B0509050101010101" pitchFamily="49" charset="-79"/>
                <a:cs typeface="Miriam Fixed" panose="020B0509050101010101" pitchFamily="49" charset="-79"/>
              </a:rPr>
              <a:t>Customers </a:t>
            </a:r>
            <a:r>
              <a:rPr lang="en-US" dirty="0">
                <a:solidFill>
                  <a:srgbClr val="00B0F0"/>
                </a:solidFill>
                <a:latin typeface="Miriam Fixed" panose="020B0509050101010101" pitchFamily="49" charset="-79"/>
                <a:cs typeface="Miriam Fixed" panose="020B0509050101010101" pitchFamily="49" charset="-79"/>
              </a:rPr>
              <a:t>ADD CONSTRAINT </a:t>
            </a:r>
            <a:r>
              <a:rPr lang="en-US" dirty="0">
                <a:solidFill>
                  <a:schemeClr val="bg1"/>
                </a:solidFill>
                <a:latin typeface="Miriam Fixed" panose="020B0509050101010101" pitchFamily="49" charset="-79"/>
                <a:cs typeface="Miriam Fixed" panose="020B0509050101010101" pitchFamily="49" charset="-79"/>
              </a:rPr>
              <a:t>UniqueEmail </a:t>
            </a:r>
            <a:r>
              <a:rPr lang="en-US" dirty="0">
                <a:solidFill>
                  <a:srgbClr val="00B0F0"/>
                </a:solidFill>
                <a:latin typeface="Miriam Fixed" panose="020B0509050101010101" pitchFamily="49" charset="-79"/>
                <a:cs typeface="Miriam Fixed" panose="020B0509050101010101" pitchFamily="49" charset="-79"/>
              </a:rPr>
              <a:t>UNIQUE </a:t>
            </a:r>
            <a:r>
              <a:rPr lang="en-US" dirty="0">
                <a:solidFill>
                  <a:schemeClr val="bg1"/>
                </a:solidFill>
                <a:latin typeface="Miriam Fixed" panose="020B0509050101010101" pitchFamily="49" charset="-79"/>
                <a:cs typeface="Miriam Fixed" panose="020B0509050101010101" pitchFamily="49" charset="-79"/>
              </a:rPr>
              <a:t>(Email);</a:t>
            </a:r>
          </a:p>
          <a:p>
            <a:endParaRPr lang="en-US" sz="1600" dirty="0">
              <a:solidFill>
                <a:schemeClr val="bg1"/>
              </a:solidFill>
              <a:cs typeface="Miriam Fixed" panose="020B0509050101010101" pitchFamily="49" charset="-79"/>
            </a:endParaRPr>
          </a:p>
          <a:p>
            <a:r>
              <a:rPr lang="en-US" dirty="0">
                <a:solidFill>
                  <a:srgbClr val="00B0F0"/>
                </a:solidFill>
                <a:latin typeface="Miriam Fixed" panose="020B0509050101010101" pitchFamily="49" charset="-79"/>
                <a:cs typeface="Miriam Fixed" panose="020B0509050101010101" pitchFamily="49" charset="-79"/>
              </a:rPr>
              <a:t>ALTER TABLE </a:t>
            </a:r>
            <a:r>
              <a:rPr lang="en-US" dirty="0">
                <a:solidFill>
                  <a:schemeClr val="bg1"/>
                </a:solidFill>
                <a:latin typeface="Miriam Fixed" panose="020B0509050101010101" pitchFamily="49" charset="-79"/>
                <a:cs typeface="Miriam Fixed" panose="020B0509050101010101" pitchFamily="49" charset="-79"/>
              </a:rPr>
              <a:t>Customers </a:t>
            </a:r>
            <a:r>
              <a:rPr lang="en-US" dirty="0">
                <a:solidFill>
                  <a:srgbClr val="00B0F0"/>
                </a:solidFill>
                <a:latin typeface="Miriam Fixed" panose="020B0509050101010101" pitchFamily="49" charset="-79"/>
                <a:cs typeface="Miriam Fixed" panose="020B0509050101010101" pitchFamily="49" charset="-79"/>
              </a:rPr>
              <a:t>ADD CONSTRAINT </a:t>
            </a:r>
            <a:r>
              <a:rPr lang="en-US" dirty="0">
                <a:solidFill>
                  <a:schemeClr val="bg1"/>
                </a:solidFill>
                <a:latin typeface="Miriam Fixed" panose="020B0509050101010101" pitchFamily="49" charset="-79"/>
                <a:cs typeface="Miriam Fixed" panose="020B0509050101010101" pitchFamily="49" charset="-79"/>
              </a:rPr>
              <a:t>UniqueName </a:t>
            </a:r>
            <a:r>
              <a:rPr lang="en-US" dirty="0">
                <a:solidFill>
                  <a:srgbClr val="00B0F0"/>
                </a:solidFill>
                <a:latin typeface="Miriam Fixed" panose="020B0509050101010101" pitchFamily="49" charset="-79"/>
                <a:cs typeface="Miriam Fixed" panose="020B0509050101010101" pitchFamily="49" charset="-79"/>
              </a:rPr>
              <a:t>UNIQUE </a:t>
            </a:r>
            <a:r>
              <a:rPr lang="en-US" dirty="0">
                <a:solidFill>
                  <a:schemeClr val="bg1"/>
                </a:solidFill>
                <a:latin typeface="Miriam Fixed" panose="020B0509050101010101" pitchFamily="49" charset="-79"/>
                <a:cs typeface="Miriam Fixed" panose="020B0509050101010101" pitchFamily="49" charset="-79"/>
              </a:rPr>
              <a:t>(FirstName, MiddleName, LastName);</a:t>
            </a:r>
          </a:p>
          <a:p>
            <a:endParaRPr lang="en-US" dirty="0">
              <a:solidFill>
                <a:srgbClr val="00B0F0"/>
              </a:solidFill>
              <a:latin typeface="Miriam Fixed" panose="020B0509050101010101" pitchFamily="49" charset="-79"/>
              <a:cs typeface="Miriam Fixed" panose="020B0509050101010101" pitchFamily="49" charset="-79"/>
            </a:endParaRPr>
          </a:p>
          <a:p>
            <a:r>
              <a:rPr lang="en-US" dirty="0">
                <a:solidFill>
                  <a:srgbClr val="00B0F0"/>
                </a:solidFill>
                <a:latin typeface="Miriam Fixed" panose="020B0509050101010101" pitchFamily="49" charset="-79"/>
                <a:cs typeface="Miriam Fixed" panose="020B0509050101010101" pitchFamily="49" charset="-79"/>
              </a:rPr>
              <a:t>ALTER TABLE </a:t>
            </a:r>
            <a:r>
              <a:rPr lang="en-US" dirty="0">
                <a:solidFill>
                  <a:schemeClr val="bg1"/>
                </a:solidFill>
                <a:latin typeface="Miriam Fixed" panose="020B0509050101010101" pitchFamily="49" charset="-79"/>
                <a:cs typeface="Miriam Fixed" panose="020B0509050101010101" pitchFamily="49" charset="-79"/>
              </a:rPr>
              <a:t>Customers</a:t>
            </a:r>
            <a:r>
              <a:rPr lang="en-US" dirty="0">
                <a:solidFill>
                  <a:srgbClr val="00B0F0"/>
                </a:solidFill>
                <a:latin typeface="Miriam Fixed" panose="020B0509050101010101" pitchFamily="49" charset="-79"/>
                <a:cs typeface="Miriam Fixed" panose="020B0509050101010101" pitchFamily="49" charset="-79"/>
              </a:rPr>
              <a:t> DROP INDEX </a:t>
            </a:r>
            <a:r>
              <a:rPr lang="en-US" dirty="0">
                <a:solidFill>
                  <a:schemeClr val="tx2">
                    <a:lumMod val="10000"/>
                  </a:schemeClr>
                </a:solidFill>
                <a:latin typeface="Miriam Fixed" panose="020B0509050101010101" pitchFamily="49" charset="-79"/>
                <a:cs typeface="Miriam Fixed" panose="020B0509050101010101" pitchFamily="49" charset="-79"/>
              </a:rPr>
              <a:t>UniqueName;</a:t>
            </a:r>
            <a:endParaRPr lang="en-US" dirty="0">
              <a:solidFill>
                <a:schemeClr val="bg1"/>
              </a:solidFill>
              <a:latin typeface="Miriam Fixed" panose="020F0502020204030204" pitchFamily="34" charset="0"/>
              <a:cs typeface="Miriam Fixed" panose="020F0502020204030204" pitchFamily="34" charset="0"/>
            </a:endParaRPr>
          </a:p>
        </p:txBody>
      </p:sp>
      <p:sp>
        <p:nvSpPr>
          <p:cNvPr id="7" name="Content Placeholder 2">
            <a:extLst>
              <a:ext uri="{FF2B5EF4-FFF2-40B4-BE49-F238E27FC236}">
                <a16:creationId xmlns:a16="http://schemas.microsoft.com/office/drawing/2014/main" id="{81D4F129-BA08-424F-926D-19B07959AF3F}"/>
              </a:ext>
            </a:extLst>
          </p:cNvPr>
          <p:cNvSpPr txBox="1">
            <a:spLocks/>
          </p:cNvSpPr>
          <p:nvPr/>
        </p:nvSpPr>
        <p:spPr>
          <a:xfrm>
            <a:off x="4715959" y="4909230"/>
            <a:ext cx="5269726" cy="1442379"/>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nSpc>
                <a:spcPct val="90000"/>
              </a:lnSpc>
              <a:buNone/>
            </a:pPr>
            <a:r>
              <a:rPr lang="en-US" sz="1600" dirty="0">
                <a:solidFill>
                  <a:schemeClr val="bg1"/>
                </a:solidFill>
                <a:effectLst/>
              </a:rPr>
              <a:t>* When a unique constraint is created, a corresponding unique index is automatically created on the column(s) on which the constraint is created. </a:t>
            </a:r>
          </a:p>
          <a:p>
            <a:pPr marL="0" indent="0">
              <a:lnSpc>
                <a:spcPct val="90000"/>
              </a:lnSpc>
              <a:buNone/>
            </a:pPr>
            <a:r>
              <a:rPr lang="en-US" sz="1600" dirty="0">
                <a:solidFill>
                  <a:schemeClr val="bg1"/>
                </a:solidFill>
                <a:effectLst/>
              </a:rPr>
              <a:t>* A unique index ensures that the value(s) in the index key columns is/are a unique combination. </a:t>
            </a:r>
            <a:endParaRPr lang="en-US" sz="1200" dirty="0">
              <a:solidFill>
                <a:schemeClr val="bg1"/>
              </a:solidFill>
            </a:endParaRPr>
          </a:p>
        </p:txBody>
      </p:sp>
    </p:spTree>
    <p:extLst>
      <p:ext uri="{BB962C8B-B14F-4D97-AF65-F5344CB8AC3E}">
        <p14:creationId xmlns:p14="http://schemas.microsoft.com/office/powerpoint/2010/main" val="153282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1FD787-76E3-8247-8CE2-FD026124C391}"/>
              </a:ext>
            </a:extLst>
          </p:cNvPr>
          <p:cNvSpPr>
            <a:spLocks noGrp="1"/>
          </p:cNvSpPr>
          <p:nvPr>
            <p:ph type="title"/>
          </p:nvPr>
        </p:nvSpPr>
        <p:spPr>
          <a:xfrm>
            <a:off x="6096000" y="609599"/>
            <a:ext cx="5435760" cy="2009775"/>
          </a:xfrm>
        </p:spPr>
        <p:txBody>
          <a:bodyPr vert="horz" lIns="91440" tIns="45720" rIns="91440" bIns="45720" rtlCol="0" anchor="ctr">
            <a:normAutofit/>
          </a:bodyPr>
          <a:lstStyle/>
          <a:p>
            <a:pPr algn="ctr"/>
            <a:r>
              <a:rPr lang="en-US" dirty="0"/>
              <a:t>Indexes</a:t>
            </a:r>
          </a:p>
        </p:txBody>
      </p:sp>
      <p:pic>
        <p:nvPicPr>
          <p:cNvPr id="16" name="Picture 15" descr="A picture containing text&#10;&#10;Description automatically generated">
            <a:extLst>
              <a:ext uri="{FF2B5EF4-FFF2-40B4-BE49-F238E27FC236}">
                <a16:creationId xmlns:a16="http://schemas.microsoft.com/office/drawing/2014/main" id="{B29662DB-C895-0845-98B8-E60DFE5BAD54}"/>
              </a:ext>
            </a:extLst>
          </p:cNvPr>
          <p:cNvPicPr>
            <a:picLocks noChangeAspect="1"/>
          </p:cNvPicPr>
          <p:nvPr/>
        </p:nvPicPr>
        <p:blipFill>
          <a:blip r:embed="rId3"/>
          <a:stretch>
            <a:fillRect/>
          </a:stretch>
        </p:blipFill>
        <p:spPr>
          <a:xfrm>
            <a:off x="1485001" y="3429000"/>
            <a:ext cx="3263105" cy="2410582"/>
          </a:xfrm>
          <a:custGeom>
            <a:avLst/>
            <a:gdLst/>
            <a:ahLst/>
            <a:cxnLst/>
            <a:rect l="l" t="t" r="r" b="b"/>
            <a:pathLst>
              <a:path w="3416888" h="3240120">
                <a:moveTo>
                  <a:pt x="0" y="0"/>
                </a:moveTo>
                <a:lnTo>
                  <a:pt x="3416888" y="0"/>
                </a:lnTo>
                <a:lnTo>
                  <a:pt x="3416888" y="3119948"/>
                </a:lnTo>
                <a:cubicBezTo>
                  <a:pt x="3416888" y="3186317"/>
                  <a:pt x="3363085" y="3240120"/>
                  <a:pt x="3296716" y="3240120"/>
                </a:cubicBezTo>
                <a:lnTo>
                  <a:pt x="120172" y="3240120"/>
                </a:lnTo>
                <a:cubicBezTo>
                  <a:pt x="53803" y="3240120"/>
                  <a:pt x="0" y="3186317"/>
                  <a:pt x="0" y="3119948"/>
                </a:cubicBezTo>
                <a:close/>
              </a:path>
            </a:pathLst>
          </a:cu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8" name="Content Placeholder 2">
            <a:extLst>
              <a:ext uri="{FF2B5EF4-FFF2-40B4-BE49-F238E27FC236}">
                <a16:creationId xmlns:a16="http://schemas.microsoft.com/office/drawing/2014/main" id="{E421A423-48BF-DE44-9669-D7896A3194F6}"/>
              </a:ext>
            </a:extLst>
          </p:cNvPr>
          <p:cNvSpPr txBox="1">
            <a:spLocks/>
          </p:cNvSpPr>
          <p:nvPr/>
        </p:nvSpPr>
        <p:spPr>
          <a:xfrm>
            <a:off x="6096000" y="2084615"/>
            <a:ext cx="5435760" cy="328844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dirty="0"/>
              <a:t>A </a:t>
            </a:r>
            <a:r>
              <a:rPr lang="en-US" b="1" dirty="0"/>
              <a:t>database index </a:t>
            </a:r>
            <a:r>
              <a:rPr lang="en-US" dirty="0"/>
              <a:t>is a data structure that the database uses to find records within a table more quickly. Indexes can be created using one or more columns, providing the basis for both rapid random lookups and efficient ordering of access to records. Without indexes, MySQL must scan the whole table to locate the relevant rows.</a:t>
            </a:r>
          </a:p>
          <a:p>
            <a:pPr lvl="1"/>
            <a:r>
              <a:rPr lang="en-US" dirty="0"/>
              <a:t>Unique indexes are a type of index. Not all indexes require every member to be unique!</a:t>
            </a:r>
          </a:p>
        </p:txBody>
      </p:sp>
      <p:sp>
        <p:nvSpPr>
          <p:cNvPr id="17" name="TextBox 16">
            <a:extLst>
              <a:ext uri="{FF2B5EF4-FFF2-40B4-BE49-F238E27FC236}">
                <a16:creationId xmlns:a16="http://schemas.microsoft.com/office/drawing/2014/main" id="{354290EC-5A98-D842-A8F2-00CBD788D216}"/>
              </a:ext>
            </a:extLst>
          </p:cNvPr>
          <p:cNvSpPr txBox="1"/>
          <p:nvPr/>
        </p:nvSpPr>
        <p:spPr>
          <a:xfrm>
            <a:off x="128336" y="127881"/>
            <a:ext cx="3645550" cy="338554"/>
          </a:xfrm>
          <a:prstGeom prst="rect">
            <a:avLst/>
          </a:prstGeom>
          <a:noFill/>
        </p:spPr>
        <p:txBody>
          <a:bodyPr wrap="none" rtlCol="0">
            <a:spAutoFit/>
          </a:bodyPr>
          <a:lstStyle/>
          <a:p>
            <a:r>
              <a:rPr lang="en-US" sz="1600" dirty="0"/>
              <a:t>A unique index for email addresses</a:t>
            </a:r>
          </a:p>
        </p:txBody>
      </p:sp>
      <p:sp>
        <p:nvSpPr>
          <p:cNvPr id="18" name="TextBox 17">
            <a:extLst>
              <a:ext uri="{FF2B5EF4-FFF2-40B4-BE49-F238E27FC236}">
                <a16:creationId xmlns:a16="http://schemas.microsoft.com/office/drawing/2014/main" id="{94B8503F-4209-3041-80C3-FB2F9F5B2D4F}"/>
              </a:ext>
            </a:extLst>
          </p:cNvPr>
          <p:cNvSpPr txBox="1"/>
          <p:nvPr/>
        </p:nvSpPr>
        <p:spPr>
          <a:xfrm>
            <a:off x="128336" y="6295738"/>
            <a:ext cx="3324949" cy="338554"/>
          </a:xfrm>
          <a:prstGeom prst="rect">
            <a:avLst/>
          </a:prstGeom>
          <a:noFill/>
        </p:spPr>
        <p:txBody>
          <a:bodyPr wrap="none" rtlCol="0">
            <a:spAutoFit/>
          </a:bodyPr>
          <a:lstStyle/>
          <a:p>
            <a:r>
              <a:rPr lang="en-US" sz="1600" dirty="0"/>
              <a:t>A (non-unique) index for names</a:t>
            </a:r>
          </a:p>
        </p:txBody>
      </p:sp>
      <mc:AlternateContent xmlns:mc="http://schemas.openxmlformats.org/markup-compatibility/2006" xmlns:p14="http://schemas.microsoft.com/office/powerpoint/2010/main">
        <mc:Choice Requires="p14">
          <p:contentPart p14:bwMode="auto" r:id="rId4">
            <p14:nvContentPartPr>
              <p14:cNvPr id="22" name="Ink 21">
                <a:extLst>
                  <a:ext uri="{FF2B5EF4-FFF2-40B4-BE49-F238E27FC236}">
                    <a16:creationId xmlns:a16="http://schemas.microsoft.com/office/drawing/2014/main" id="{2B0DA370-8165-5444-A6E5-1DF1508CCFCF}"/>
                  </a:ext>
                </a:extLst>
              </p14:cNvPr>
              <p14:cNvContentPartPr/>
              <p14:nvPr/>
            </p14:nvContentPartPr>
            <p14:xfrm>
              <a:off x="5071642" y="26065"/>
              <a:ext cx="360" cy="360"/>
            </p14:xfrm>
          </p:contentPart>
        </mc:Choice>
        <mc:Fallback xmlns="">
          <p:pic>
            <p:nvPicPr>
              <p:cNvPr id="22" name="Ink 21">
                <a:extLst>
                  <a:ext uri="{FF2B5EF4-FFF2-40B4-BE49-F238E27FC236}">
                    <a16:creationId xmlns:a16="http://schemas.microsoft.com/office/drawing/2014/main" id="{2B0DA370-8165-5444-A6E5-1DF1508CCFCF}"/>
                  </a:ext>
                </a:extLst>
              </p:cNvPr>
              <p:cNvPicPr/>
              <p:nvPr/>
            </p:nvPicPr>
            <p:blipFill>
              <a:blip r:embed="rId5"/>
              <a:stretch>
                <a:fillRect/>
              </a:stretch>
            </p:blipFill>
            <p:spPr>
              <a:xfrm>
                <a:off x="5062642" y="17425"/>
                <a:ext cx="18000" cy="18000"/>
              </a:xfrm>
              <a:prstGeom prst="rect">
                <a:avLst/>
              </a:prstGeom>
            </p:spPr>
          </p:pic>
        </mc:Fallback>
      </mc:AlternateContent>
      <p:cxnSp>
        <p:nvCxnSpPr>
          <p:cNvPr id="27" name="Straight Arrow Connector 26">
            <a:extLst>
              <a:ext uri="{FF2B5EF4-FFF2-40B4-BE49-F238E27FC236}">
                <a16:creationId xmlns:a16="http://schemas.microsoft.com/office/drawing/2014/main" id="{6BC65351-2899-6D42-916E-64E1784313EF}"/>
              </a:ext>
            </a:extLst>
          </p:cNvPr>
          <p:cNvCxnSpPr>
            <a:cxnSpLocks/>
          </p:cNvCxnSpPr>
          <p:nvPr/>
        </p:nvCxnSpPr>
        <p:spPr>
          <a:xfrm>
            <a:off x="481263" y="609599"/>
            <a:ext cx="577516" cy="46522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36" name="Picture 35">
            <a:extLst>
              <a:ext uri="{FF2B5EF4-FFF2-40B4-BE49-F238E27FC236}">
                <a16:creationId xmlns:a16="http://schemas.microsoft.com/office/drawing/2014/main" id="{17E4ABD9-7ED5-A04E-BEC7-29F28D1824CB}"/>
              </a:ext>
            </a:extLst>
          </p:cNvPr>
          <p:cNvPicPr>
            <a:picLocks noChangeAspect="1"/>
          </p:cNvPicPr>
          <p:nvPr/>
        </p:nvPicPr>
        <p:blipFill>
          <a:blip r:embed="rId6"/>
          <a:stretch>
            <a:fillRect/>
          </a:stretch>
        </p:blipFill>
        <p:spPr>
          <a:xfrm>
            <a:off x="1336812" y="842210"/>
            <a:ext cx="3364851" cy="2009775"/>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cxnSp>
        <p:nvCxnSpPr>
          <p:cNvPr id="38" name="Straight Arrow Connector 37">
            <a:extLst>
              <a:ext uri="{FF2B5EF4-FFF2-40B4-BE49-F238E27FC236}">
                <a16:creationId xmlns:a16="http://schemas.microsoft.com/office/drawing/2014/main" id="{BB1672F4-0E93-6045-8371-25B84232864A}"/>
              </a:ext>
            </a:extLst>
          </p:cNvPr>
          <p:cNvCxnSpPr/>
          <p:nvPr/>
        </p:nvCxnSpPr>
        <p:spPr>
          <a:xfrm flipV="1">
            <a:off x="551722" y="5598950"/>
            <a:ext cx="582833" cy="4812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9" name="TextBox 38">
            <a:extLst>
              <a:ext uri="{FF2B5EF4-FFF2-40B4-BE49-F238E27FC236}">
                <a16:creationId xmlns:a16="http://schemas.microsoft.com/office/drawing/2014/main" id="{D884A4C1-17A5-E344-8C0B-B6176FA60B4A}"/>
              </a:ext>
            </a:extLst>
          </p:cNvPr>
          <p:cNvSpPr txBox="1"/>
          <p:nvPr/>
        </p:nvSpPr>
        <p:spPr>
          <a:xfrm>
            <a:off x="128336" y="2986604"/>
            <a:ext cx="3216662" cy="307777"/>
          </a:xfrm>
          <a:prstGeom prst="rect">
            <a:avLst/>
          </a:prstGeom>
          <a:noFill/>
        </p:spPr>
        <p:txBody>
          <a:bodyPr wrap="square" rtlCol="0">
            <a:spAutoFit/>
          </a:bodyPr>
          <a:lstStyle/>
          <a:p>
            <a:r>
              <a:rPr lang="en-US" sz="1400" dirty="0"/>
              <a:t>(As seen on MySQL Workbench)</a:t>
            </a:r>
          </a:p>
        </p:txBody>
      </p:sp>
      <p:sp>
        <p:nvSpPr>
          <p:cNvPr id="40" name="TextBox 39">
            <a:extLst>
              <a:ext uri="{FF2B5EF4-FFF2-40B4-BE49-F238E27FC236}">
                <a16:creationId xmlns:a16="http://schemas.microsoft.com/office/drawing/2014/main" id="{FA67D439-05C7-0047-8404-E4407EAFEEBA}"/>
              </a:ext>
            </a:extLst>
          </p:cNvPr>
          <p:cNvSpPr txBox="1"/>
          <p:nvPr/>
        </p:nvSpPr>
        <p:spPr>
          <a:xfrm>
            <a:off x="4487669" y="6015790"/>
            <a:ext cx="3869188" cy="738664"/>
          </a:xfrm>
          <a:prstGeom prst="rect">
            <a:avLst/>
          </a:prstGeom>
          <a:noFill/>
        </p:spPr>
        <p:txBody>
          <a:bodyPr wrap="square" rtlCol="0">
            <a:spAutoFit/>
          </a:bodyPr>
          <a:lstStyle/>
          <a:p>
            <a:r>
              <a:rPr lang="en-US" sz="1400" dirty="0"/>
              <a:t>(The B-Tree, which is a self-balancing tree data structure, is the basic index structure for most MySQL storage engines.)</a:t>
            </a:r>
            <a:endParaRPr lang="en-US" sz="1100" dirty="0"/>
          </a:p>
        </p:txBody>
      </p:sp>
    </p:spTree>
    <p:extLst>
      <p:ext uri="{BB962C8B-B14F-4D97-AF65-F5344CB8AC3E}">
        <p14:creationId xmlns:p14="http://schemas.microsoft.com/office/powerpoint/2010/main" val="4252165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6EA2-BA5C-194F-90C4-CE942C45CE2C}"/>
              </a:ext>
            </a:extLst>
          </p:cNvPr>
          <p:cNvSpPr>
            <a:spLocks noGrp="1"/>
          </p:cNvSpPr>
          <p:nvPr>
            <p:ph type="title"/>
          </p:nvPr>
        </p:nvSpPr>
        <p:spPr>
          <a:xfrm>
            <a:off x="1239540" y="579782"/>
            <a:ext cx="3643674" cy="1905000"/>
          </a:xfrm>
        </p:spPr>
        <p:txBody>
          <a:bodyPr>
            <a:normAutofit/>
          </a:bodyPr>
          <a:lstStyle/>
          <a:p>
            <a:pPr algn="ctr"/>
            <a:r>
              <a:rPr lang="en-US" sz="2800"/>
              <a:t>sql</a:t>
            </a:r>
            <a:endParaRPr lang="en-US" sz="2800" dirty="0"/>
          </a:p>
        </p:txBody>
      </p:sp>
      <p:sp>
        <p:nvSpPr>
          <p:cNvPr id="6" name="Content Placeholder 2">
            <a:extLst>
              <a:ext uri="{FF2B5EF4-FFF2-40B4-BE49-F238E27FC236}">
                <a16:creationId xmlns:a16="http://schemas.microsoft.com/office/drawing/2014/main" id="{510B432B-2362-5445-A2F5-99E68B94D665}"/>
              </a:ext>
            </a:extLst>
          </p:cNvPr>
          <p:cNvSpPr>
            <a:spLocks noGrp="1"/>
          </p:cNvSpPr>
          <p:nvPr>
            <p:ph idx="1"/>
          </p:nvPr>
        </p:nvSpPr>
        <p:spPr>
          <a:xfrm>
            <a:off x="407505" y="2266122"/>
            <a:ext cx="6132443" cy="3637721"/>
          </a:xfrm>
        </p:spPr>
        <p:txBody>
          <a:bodyPr anchor="t">
            <a:normAutofit lnSpcReduction="10000"/>
          </a:bodyPr>
          <a:lstStyle/>
          <a:p>
            <a:pPr>
              <a:lnSpc>
                <a:spcPct val="90000"/>
              </a:lnSpc>
            </a:pPr>
            <a:r>
              <a:rPr lang="en-US" sz="1800" b="1">
                <a:effectLst/>
              </a:rPr>
              <a:t>SQL</a:t>
            </a:r>
            <a:r>
              <a:rPr lang="en-US" sz="1800">
                <a:effectLst/>
              </a:rPr>
              <a:t> stands for </a:t>
            </a:r>
            <a:r>
              <a:rPr lang="en-US" sz="1800" b="1">
                <a:effectLst/>
              </a:rPr>
              <a:t>Structured Query language</a:t>
            </a:r>
            <a:r>
              <a:rPr lang="en-US" sz="1800">
                <a:effectLst/>
              </a:rPr>
              <a:t>, pronounced as “S-Q-L” or sometimes as “See-Quel.”</a:t>
            </a:r>
          </a:p>
          <a:p>
            <a:pPr lvl="1">
              <a:lnSpc>
                <a:spcPct val="90000"/>
              </a:lnSpc>
            </a:pPr>
            <a:r>
              <a:rPr lang="en-US">
                <a:effectLst/>
              </a:rPr>
              <a:t>SQL is the standard language for dealing with relational databases. SQL can be used to insert, search, update, and delete database records. SQL can do lots of other operations, including optimizing and maintenance of databases.</a:t>
            </a:r>
          </a:p>
          <a:p>
            <a:pPr lvl="2">
              <a:lnSpc>
                <a:spcPct val="90000"/>
              </a:lnSpc>
            </a:pPr>
            <a:r>
              <a:rPr lang="en-US" sz="1800">
                <a:effectLst/>
              </a:rPr>
              <a:t>A</a:t>
            </a:r>
            <a:r>
              <a:rPr lang="en-US" sz="1800" b="1">
                <a:effectLst/>
              </a:rPr>
              <a:t> relational database </a:t>
            </a:r>
            <a:r>
              <a:rPr lang="en-US" sz="1800">
                <a:effectLst/>
              </a:rPr>
              <a:t>is a type of database that focuses on the relationships between stored data elements. It allows users to establish links between different sets of data within the database and allows them to use these links to manage and reference related data.</a:t>
            </a:r>
            <a:br>
              <a:rPr lang="en-US"/>
            </a:br>
            <a:endParaRPr lang="en-US" dirty="0"/>
          </a:p>
        </p:txBody>
      </p:sp>
      <p:pic>
        <p:nvPicPr>
          <p:cNvPr id="3074" name="Picture 2" descr="SQL for TMS Museum Training with Gallery Systems · Gallery Systems">
            <a:extLst>
              <a:ext uri="{FF2B5EF4-FFF2-40B4-BE49-F238E27FC236}">
                <a16:creationId xmlns:a16="http://schemas.microsoft.com/office/drawing/2014/main" id="{12807773-D47A-EB40-84C6-1E846386781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24529" y="1249017"/>
            <a:ext cx="4359966" cy="4359966"/>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535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1BEB8C-7289-DD49-A971-E7E061561220}"/>
              </a:ext>
            </a:extLst>
          </p:cNvPr>
          <p:cNvSpPr/>
          <p:nvPr/>
        </p:nvSpPr>
        <p:spPr>
          <a:xfrm>
            <a:off x="1683262" y="2669000"/>
            <a:ext cx="8189843" cy="36973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Content Placeholder 2">
            <a:extLst>
              <a:ext uri="{FF2B5EF4-FFF2-40B4-BE49-F238E27FC236}">
                <a16:creationId xmlns:a16="http://schemas.microsoft.com/office/drawing/2014/main" id="{510B432B-2362-5445-A2F5-99E68B94D665}"/>
              </a:ext>
            </a:extLst>
          </p:cNvPr>
          <p:cNvSpPr>
            <a:spLocks noGrp="1"/>
          </p:cNvSpPr>
          <p:nvPr>
            <p:ph idx="1"/>
          </p:nvPr>
        </p:nvSpPr>
        <p:spPr>
          <a:xfrm>
            <a:off x="699407" y="1184700"/>
            <a:ext cx="10793186" cy="2425147"/>
          </a:xfrm>
        </p:spPr>
        <p:txBody>
          <a:bodyPr anchor="t">
            <a:normAutofit/>
          </a:bodyPr>
          <a:lstStyle/>
          <a:p>
            <a:pPr marL="0" indent="0" algn="ctr">
              <a:lnSpc>
                <a:spcPct val="90000"/>
              </a:lnSpc>
              <a:buNone/>
            </a:pPr>
            <a:endParaRPr lang="en-US" dirty="0">
              <a:effectLst/>
            </a:endParaRPr>
          </a:p>
          <a:p>
            <a:pPr marL="0" indent="0" algn="ctr">
              <a:lnSpc>
                <a:spcPct val="90000"/>
              </a:lnSpc>
              <a:buNone/>
            </a:pPr>
            <a:r>
              <a:rPr lang="en-US" dirty="0">
                <a:effectLst/>
              </a:rPr>
              <a:t>Uniquely identifies each record in a table. </a:t>
            </a:r>
            <a:endParaRPr lang="en-US" dirty="0"/>
          </a:p>
        </p:txBody>
      </p:sp>
      <p:sp>
        <p:nvSpPr>
          <p:cNvPr id="4" name="Title 1">
            <a:extLst>
              <a:ext uri="{FF2B5EF4-FFF2-40B4-BE49-F238E27FC236}">
                <a16:creationId xmlns:a16="http://schemas.microsoft.com/office/drawing/2014/main" id="{771FD787-76E3-8247-8CE2-FD026124C391}"/>
              </a:ext>
            </a:extLst>
          </p:cNvPr>
          <p:cNvSpPr>
            <a:spLocks noGrp="1"/>
          </p:cNvSpPr>
          <p:nvPr>
            <p:ph type="title"/>
          </p:nvPr>
        </p:nvSpPr>
        <p:spPr>
          <a:xfrm>
            <a:off x="3329940" y="21220"/>
            <a:ext cx="5177022" cy="1484300"/>
          </a:xfrm>
        </p:spPr>
        <p:txBody>
          <a:bodyPr>
            <a:normAutofit/>
          </a:bodyPr>
          <a:lstStyle/>
          <a:p>
            <a:pPr algn="ctr"/>
            <a:r>
              <a:rPr lang="en-US" sz="2800" dirty="0"/>
              <a:t>constraint commands: Primary Key</a:t>
            </a:r>
          </a:p>
        </p:txBody>
      </p:sp>
      <p:sp>
        <p:nvSpPr>
          <p:cNvPr id="5" name="TextBox 4">
            <a:extLst>
              <a:ext uri="{FF2B5EF4-FFF2-40B4-BE49-F238E27FC236}">
                <a16:creationId xmlns:a16="http://schemas.microsoft.com/office/drawing/2014/main" id="{AE2945C4-FAB4-2F42-A1E3-9FFA900F2FDA}"/>
              </a:ext>
            </a:extLst>
          </p:cNvPr>
          <p:cNvSpPr txBox="1"/>
          <p:nvPr/>
        </p:nvSpPr>
        <p:spPr>
          <a:xfrm>
            <a:off x="1684361" y="2669000"/>
            <a:ext cx="8188743" cy="892552"/>
          </a:xfrm>
          <a:prstGeom prst="rect">
            <a:avLst/>
          </a:prstGeom>
          <a:noFill/>
        </p:spPr>
        <p:txBody>
          <a:bodyPr wrap="square" rtlCol="0">
            <a:spAutoFit/>
          </a:bodyPr>
          <a:lstStyle/>
          <a:p>
            <a:r>
              <a:rPr lang="en-US" dirty="0">
                <a:solidFill>
                  <a:srgbClr val="00B0F0"/>
                </a:solidFill>
                <a:latin typeface="Miriam Fixed" panose="020B0509050101010101" pitchFamily="49" charset="-79"/>
                <a:cs typeface="Miriam Fixed" panose="020B0509050101010101" pitchFamily="49" charset="-79"/>
              </a:rPr>
              <a:t>ALTER TABLE </a:t>
            </a:r>
            <a:r>
              <a:rPr lang="en-US" dirty="0">
                <a:solidFill>
                  <a:schemeClr val="bg1"/>
                </a:solidFill>
                <a:latin typeface="Miriam Fixed" panose="020B0509050101010101" pitchFamily="49" charset="-79"/>
                <a:cs typeface="Miriam Fixed" panose="020B0509050101010101" pitchFamily="49" charset="-79"/>
              </a:rPr>
              <a:t>Customers </a:t>
            </a:r>
            <a:r>
              <a:rPr lang="en-US" dirty="0">
                <a:solidFill>
                  <a:srgbClr val="00B0F0"/>
                </a:solidFill>
                <a:latin typeface="Miriam Fixed" panose="020B0509050101010101" pitchFamily="49" charset="-79"/>
                <a:cs typeface="Miriam Fixed" panose="020B0509050101010101" pitchFamily="49" charset="-79"/>
              </a:rPr>
              <a:t>ADD PRIMARY KEY </a:t>
            </a:r>
            <a:r>
              <a:rPr lang="en-US" dirty="0">
                <a:solidFill>
                  <a:schemeClr val="bg1"/>
                </a:solidFill>
                <a:latin typeface="Miriam Fixed" panose="020B0509050101010101" pitchFamily="49" charset="-79"/>
                <a:cs typeface="Miriam Fixed" panose="020B0509050101010101" pitchFamily="49" charset="-79"/>
              </a:rPr>
              <a:t>(CustomerID);</a:t>
            </a:r>
          </a:p>
          <a:p>
            <a:endParaRPr lang="en-US" sz="1600" dirty="0">
              <a:solidFill>
                <a:schemeClr val="bg1"/>
              </a:solidFill>
              <a:cs typeface="Miriam Fixed" panose="020B0509050101010101" pitchFamily="49" charset="-79"/>
            </a:endParaRPr>
          </a:p>
          <a:p>
            <a:r>
              <a:rPr lang="en-US" dirty="0">
                <a:solidFill>
                  <a:srgbClr val="00B0F0"/>
                </a:solidFill>
                <a:latin typeface="Miriam Fixed" panose="020B0509050101010101" pitchFamily="49" charset="-79"/>
                <a:cs typeface="Miriam Fixed" panose="020B0509050101010101" pitchFamily="49" charset="-79"/>
              </a:rPr>
              <a:t>ALTER TABLE </a:t>
            </a:r>
            <a:r>
              <a:rPr lang="en-US" dirty="0">
                <a:solidFill>
                  <a:schemeClr val="bg1"/>
                </a:solidFill>
                <a:latin typeface="Miriam Fixed" panose="020B0509050101010101" pitchFamily="49" charset="-79"/>
                <a:cs typeface="Miriam Fixed" panose="020B0509050101010101" pitchFamily="49" charset="-79"/>
              </a:rPr>
              <a:t>Customers </a:t>
            </a:r>
            <a:r>
              <a:rPr lang="en-US" dirty="0">
                <a:solidFill>
                  <a:srgbClr val="00B0F0"/>
                </a:solidFill>
                <a:latin typeface="Miriam Fixed" panose="020B0509050101010101" pitchFamily="49" charset="-79"/>
                <a:cs typeface="Miriam Fixed" panose="020B0509050101010101" pitchFamily="49" charset="-79"/>
              </a:rPr>
              <a:t>DROP PRIMARY KEY</a:t>
            </a:r>
            <a:r>
              <a:rPr lang="en-US" dirty="0">
                <a:solidFill>
                  <a:schemeClr val="bg1"/>
                </a:solidFill>
                <a:latin typeface="Miriam Fixed" panose="020B0509050101010101" pitchFamily="49" charset="-79"/>
                <a:cs typeface="Miriam Fixed" panose="020B0509050101010101" pitchFamily="49" charset="-79"/>
              </a:rPr>
              <a:t>;</a:t>
            </a:r>
          </a:p>
        </p:txBody>
      </p:sp>
      <p:sp>
        <p:nvSpPr>
          <p:cNvPr id="7" name="Content Placeholder 2">
            <a:extLst>
              <a:ext uri="{FF2B5EF4-FFF2-40B4-BE49-F238E27FC236}">
                <a16:creationId xmlns:a16="http://schemas.microsoft.com/office/drawing/2014/main" id="{81D4F129-BA08-424F-926D-19B07959AF3F}"/>
              </a:ext>
            </a:extLst>
          </p:cNvPr>
          <p:cNvSpPr txBox="1">
            <a:spLocks/>
          </p:cNvSpPr>
          <p:nvPr/>
        </p:nvSpPr>
        <p:spPr>
          <a:xfrm>
            <a:off x="4603378" y="4948124"/>
            <a:ext cx="5269726" cy="1442379"/>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nSpc>
                <a:spcPct val="90000"/>
              </a:lnSpc>
              <a:buNone/>
            </a:pPr>
            <a:r>
              <a:rPr lang="en-US" sz="1600" dirty="0">
                <a:solidFill>
                  <a:schemeClr val="bg1"/>
                </a:solidFill>
                <a:effectLst/>
              </a:rPr>
              <a:t>* Incrementing integers with “ID” in its name are usually used as a primary key. </a:t>
            </a:r>
            <a:endParaRPr lang="en-US" sz="1200" dirty="0">
              <a:solidFill>
                <a:schemeClr val="bg1"/>
              </a:solidFill>
            </a:endParaRPr>
          </a:p>
        </p:txBody>
      </p:sp>
      <p:sp>
        <p:nvSpPr>
          <p:cNvPr id="8" name="TextBox 7">
            <a:extLst>
              <a:ext uri="{FF2B5EF4-FFF2-40B4-BE49-F238E27FC236}">
                <a16:creationId xmlns:a16="http://schemas.microsoft.com/office/drawing/2014/main" id="{CF9804FD-8C35-2244-8AED-5762D0E5AD18}"/>
              </a:ext>
            </a:extLst>
          </p:cNvPr>
          <p:cNvSpPr txBox="1"/>
          <p:nvPr/>
        </p:nvSpPr>
        <p:spPr>
          <a:xfrm>
            <a:off x="0" y="2153869"/>
            <a:ext cx="7980070" cy="338554"/>
          </a:xfrm>
          <a:prstGeom prst="rect">
            <a:avLst/>
          </a:prstGeom>
          <a:noFill/>
        </p:spPr>
        <p:txBody>
          <a:bodyPr wrap="none" rtlCol="0">
            <a:spAutoFit/>
          </a:bodyPr>
          <a:lstStyle/>
          <a:p>
            <a:r>
              <a:rPr lang="en-US" sz="1600" dirty="0"/>
              <a:t>Only works if CustomerID is an existing column, add another column if need be!</a:t>
            </a:r>
          </a:p>
        </p:txBody>
      </p:sp>
      <p:cxnSp>
        <p:nvCxnSpPr>
          <p:cNvPr id="9" name="Straight Arrow Connector 8">
            <a:extLst>
              <a:ext uri="{FF2B5EF4-FFF2-40B4-BE49-F238E27FC236}">
                <a16:creationId xmlns:a16="http://schemas.microsoft.com/office/drawing/2014/main" id="{5C179A30-DDAB-DB4D-A96E-E0E56EC83E79}"/>
              </a:ext>
            </a:extLst>
          </p:cNvPr>
          <p:cNvCxnSpPr>
            <a:cxnSpLocks/>
          </p:cNvCxnSpPr>
          <p:nvPr/>
        </p:nvCxnSpPr>
        <p:spPr>
          <a:xfrm>
            <a:off x="1101670" y="2492423"/>
            <a:ext cx="469012" cy="3913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878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1BEB8C-7289-DD49-A971-E7E061561220}"/>
              </a:ext>
            </a:extLst>
          </p:cNvPr>
          <p:cNvSpPr/>
          <p:nvPr/>
        </p:nvSpPr>
        <p:spPr>
          <a:xfrm>
            <a:off x="1683262" y="2669000"/>
            <a:ext cx="8189843" cy="36973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Content Placeholder 2">
            <a:extLst>
              <a:ext uri="{FF2B5EF4-FFF2-40B4-BE49-F238E27FC236}">
                <a16:creationId xmlns:a16="http://schemas.microsoft.com/office/drawing/2014/main" id="{510B432B-2362-5445-A2F5-99E68B94D665}"/>
              </a:ext>
            </a:extLst>
          </p:cNvPr>
          <p:cNvSpPr>
            <a:spLocks noGrp="1"/>
          </p:cNvSpPr>
          <p:nvPr>
            <p:ph idx="1"/>
          </p:nvPr>
        </p:nvSpPr>
        <p:spPr>
          <a:xfrm>
            <a:off x="699407" y="1184700"/>
            <a:ext cx="10793186" cy="2425147"/>
          </a:xfrm>
        </p:spPr>
        <p:txBody>
          <a:bodyPr anchor="t">
            <a:normAutofit/>
          </a:bodyPr>
          <a:lstStyle/>
          <a:p>
            <a:pPr marL="0" indent="0" algn="ctr">
              <a:lnSpc>
                <a:spcPct val="90000"/>
              </a:lnSpc>
              <a:buNone/>
            </a:pPr>
            <a:endParaRPr lang="en-US" dirty="0">
              <a:effectLst/>
            </a:endParaRPr>
          </a:p>
          <a:p>
            <a:pPr marL="0" indent="0" algn="ctr">
              <a:lnSpc>
                <a:spcPct val="90000"/>
              </a:lnSpc>
              <a:buNone/>
            </a:pPr>
            <a:r>
              <a:rPr lang="en-US" dirty="0">
                <a:effectLst/>
              </a:rPr>
              <a:t>Used to prevent actions that would destroy links between tables.</a:t>
            </a:r>
            <a:endParaRPr lang="en-US" dirty="0"/>
          </a:p>
        </p:txBody>
      </p:sp>
      <p:sp>
        <p:nvSpPr>
          <p:cNvPr id="4" name="Title 1">
            <a:extLst>
              <a:ext uri="{FF2B5EF4-FFF2-40B4-BE49-F238E27FC236}">
                <a16:creationId xmlns:a16="http://schemas.microsoft.com/office/drawing/2014/main" id="{771FD787-76E3-8247-8CE2-FD026124C391}"/>
              </a:ext>
            </a:extLst>
          </p:cNvPr>
          <p:cNvSpPr>
            <a:spLocks noGrp="1"/>
          </p:cNvSpPr>
          <p:nvPr>
            <p:ph type="title"/>
          </p:nvPr>
        </p:nvSpPr>
        <p:spPr>
          <a:xfrm>
            <a:off x="3329940" y="21220"/>
            <a:ext cx="5177022" cy="1484300"/>
          </a:xfrm>
        </p:spPr>
        <p:txBody>
          <a:bodyPr>
            <a:normAutofit/>
          </a:bodyPr>
          <a:lstStyle/>
          <a:p>
            <a:pPr algn="ctr"/>
            <a:r>
              <a:rPr lang="en-US" sz="2800" dirty="0"/>
              <a:t>constraint commands: foreign Key</a:t>
            </a:r>
          </a:p>
        </p:txBody>
      </p:sp>
      <p:sp>
        <p:nvSpPr>
          <p:cNvPr id="5" name="TextBox 4">
            <a:extLst>
              <a:ext uri="{FF2B5EF4-FFF2-40B4-BE49-F238E27FC236}">
                <a16:creationId xmlns:a16="http://schemas.microsoft.com/office/drawing/2014/main" id="{AE2945C4-FAB4-2F42-A1E3-9FFA900F2FDA}"/>
              </a:ext>
            </a:extLst>
          </p:cNvPr>
          <p:cNvSpPr txBox="1"/>
          <p:nvPr/>
        </p:nvSpPr>
        <p:spPr>
          <a:xfrm>
            <a:off x="1684361" y="2669000"/>
            <a:ext cx="8188743" cy="1169551"/>
          </a:xfrm>
          <a:prstGeom prst="rect">
            <a:avLst/>
          </a:prstGeom>
          <a:noFill/>
        </p:spPr>
        <p:txBody>
          <a:bodyPr wrap="square" rtlCol="0">
            <a:spAutoFit/>
          </a:bodyPr>
          <a:lstStyle/>
          <a:p>
            <a:r>
              <a:rPr lang="en-US" dirty="0">
                <a:solidFill>
                  <a:srgbClr val="00B0F0"/>
                </a:solidFill>
                <a:latin typeface="Miriam Fixed" panose="020B0509050101010101" pitchFamily="49" charset="-79"/>
                <a:cs typeface="Miriam Fixed" panose="020B0509050101010101" pitchFamily="49" charset="-79"/>
              </a:rPr>
              <a:t>ALTER TABLE </a:t>
            </a:r>
            <a:r>
              <a:rPr lang="en-US" dirty="0">
                <a:solidFill>
                  <a:schemeClr val="bg1"/>
                </a:solidFill>
                <a:latin typeface="Miriam Fixed" panose="020B0509050101010101" pitchFamily="49" charset="-79"/>
                <a:cs typeface="Miriam Fixed" panose="020B0509050101010101" pitchFamily="49" charset="-79"/>
              </a:rPr>
              <a:t>Customers </a:t>
            </a:r>
            <a:r>
              <a:rPr lang="en-US" dirty="0">
                <a:solidFill>
                  <a:srgbClr val="00B0F0"/>
                </a:solidFill>
                <a:latin typeface="Miriam Fixed" panose="020B0509050101010101" pitchFamily="49" charset="-79"/>
                <a:cs typeface="Miriam Fixed" panose="020B0509050101010101" pitchFamily="49" charset="-79"/>
              </a:rPr>
              <a:t>ADD CONSTRAINT </a:t>
            </a:r>
            <a:r>
              <a:rPr lang="en-US" dirty="0">
                <a:solidFill>
                  <a:schemeClr val="bg1"/>
                </a:solidFill>
                <a:latin typeface="Miriam Fixed" panose="020B0509050101010101" pitchFamily="49" charset="-79"/>
                <a:cs typeface="Miriam Fixed" panose="020B0509050101010101" pitchFamily="49" charset="-79"/>
              </a:rPr>
              <a:t>FK_CustomerAddress </a:t>
            </a:r>
            <a:r>
              <a:rPr lang="en-US" dirty="0">
                <a:solidFill>
                  <a:srgbClr val="00B0F0"/>
                </a:solidFill>
                <a:latin typeface="Miriam Fixed" panose="020B0509050101010101" pitchFamily="49" charset="-79"/>
                <a:cs typeface="Miriam Fixed" panose="020B0509050101010101" pitchFamily="49" charset="-79"/>
              </a:rPr>
              <a:t>FOREIGN KEY </a:t>
            </a:r>
            <a:r>
              <a:rPr lang="en-US" dirty="0">
                <a:solidFill>
                  <a:schemeClr val="bg1"/>
                </a:solidFill>
                <a:latin typeface="Miriam Fixed" panose="020B0509050101010101" pitchFamily="49" charset="-79"/>
                <a:cs typeface="Miriam Fixed" panose="020B0509050101010101" pitchFamily="49" charset="-79"/>
              </a:rPr>
              <a:t>(AddressID) </a:t>
            </a:r>
            <a:r>
              <a:rPr lang="en-US" dirty="0">
                <a:solidFill>
                  <a:srgbClr val="00B0F0"/>
                </a:solidFill>
                <a:latin typeface="Miriam Fixed" panose="020B0509050101010101" pitchFamily="49" charset="-79"/>
                <a:cs typeface="Miriam Fixed" panose="020B0509050101010101" pitchFamily="49" charset="-79"/>
              </a:rPr>
              <a:t>REFERENCES</a:t>
            </a:r>
            <a:r>
              <a:rPr lang="en-US" dirty="0">
                <a:solidFill>
                  <a:schemeClr val="bg1"/>
                </a:solidFill>
                <a:latin typeface="Miriam Fixed" panose="020B0509050101010101" pitchFamily="49" charset="-79"/>
                <a:cs typeface="Miriam Fixed" panose="020B0509050101010101" pitchFamily="49" charset="-79"/>
              </a:rPr>
              <a:t> Addresses(AddressID);</a:t>
            </a:r>
          </a:p>
          <a:p>
            <a:endParaRPr lang="en-US" sz="1600" dirty="0">
              <a:solidFill>
                <a:schemeClr val="bg1"/>
              </a:solidFill>
              <a:cs typeface="Miriam Fixed" panose="020B0509050101010101" pitchFamily="49" charset="-79"/>
            </a:endParaRPr>
          </a:p>
          <a:p>
            <a:r>
              <a:rPr lang="en-US" dirty="0">
                <a:solidFill>
                  <a:srgbClr val="00B0F0"/>
                </a:solidFill>
                <a:latin typeface="Miriam Fixed" panose="020B0509050101010101" pitchFamily="49" charset="-79"/>
                <a:cs typeface="Miriam Fixed" panose="020B0509050101010101" pitchFamily="49" charset="-79"/>
              </a:rPr>
              <a:t>ALTER TABLE </a:t>
            </a:r>
            <a:r>
              <a:rPr lang="en-US" dirty="0">
                <a:solidFill>
                  <a:schemeClr val="bg1"/>
                </a:solidFill>
                <a:latin typeface="Miriam Fixed" panose="020B0509050101010101" pitchFamily="49" charset="-79"/>
                <a:cs typeface="Miriam Fixed" panose="020B0509050101010101" pitchFamily="49" charset="-79"/>
              </a:rPr>
              <a:t>Customers </a:t>
            </a:r>
            <a:r>
              <a:rPr lang="en-US" dirty="0">
                <a:solidFill>
                  <a:srgbClr val="00B0F0"/>
                </a:solidFill>
                <a:latin typeface="Miriam Fixed" panose="020B0509050101010101" pitchFamily="49" charset="-79"/>
                <a:cs typeface="Miriam Fixed" panose="020B0509050101010101" pitchFamily="49" charset="-79"/>
              </a:rPr>
              <a:t>DROP FOREIGN KEY </a:t>
            </a:r>
            <a:r>
              <a:rPr lang="en-US" dirty="0">
                <a:solidFill>
                  <a:schemeClr val="bg1"/>
                </a:solidFill>
                <a:latin typeface="Miriam Fixed" panose="020B0509050101010101" pitchFamily="49" charset="-79"/>
                <a:cs typeface="Miriam Fixed" panose="020B0509050101010101" pitchFamily="49" charset="-79"/>
              </a:rPr>
              <a:t>FK_CustomerAddress;</a:t>
            </a:r>
          </a:p>
        </p:txBody>
      </p:sp>
      <p:sp>
        <p:nvSpPr>
          <p:cNvPr id="8" name="TextBox 7">
            <a:extLst>
              <a:ext uri="{FF2B5EF4-FFF2-40B4-BE49-F238E27FC236}">
                <a16:creationId xmlns:a16="http://schemas.microsoft.com/office/drawing/2014/main" id="{CF9804FD-8C35-2244-8AED-5762D0E5AD18}"/>
              </a:ext>
            </a:extLst>
          </p:cNvPr>
          <p:cNvSpPr txBox="1"/>
          <p:nvPr/>
        </p:nvSpPr>
        <p:spPr>
          <a:xfrm>
            <a:off x="0" y="2153869"/>
            <a:ext cx="11750333" cy="338554"/>
          </a:xfrm>
          <a:prstGeom prst="rect">
            <a:avLst/>
          </a:prstGeom>
          <a:noFill/>
        </p:spPr>
        <p:txBody>
          <a:bodyPr wrap="none" rtlCol="0">
            <a:spAutoFit/>
          </a:bodyPr>
          <a:lstStyle/>
          <a:p>
            <a:r>
              <a:rPr lang="en-US" sz="1600" dirty="0"/>
              <a:t>The AddressID foreign key in the Customers table and the AddressID in the Addresses table must be of the same type. </a:t>
            </a:r>
          </a:p>
        </p:txBody>
      </p:sp>
      <p:cxnSp>
        <p:nvCxnSpPr>
          <p:cNvPr id="9" name="Straight Arrow Connector 8">
            <a:extLst>
              <a:ext uri="{FF2B5EF4-FFF2-40B4-BE49-F238E27FC236}">
                <a16:creationId xmlns:a16="http://schemas.microsoft.com/office/drawing/2014/main" id="{5C179A30-DDAB-DB4D-A96E-E0E56EC83E79}"/>
              </a:ext>
            </a:extLst>
          </p:cNvPr>
          <p:cNvCxnSpPr>
            <a:cxnSpLocks/>
          </p:cNvCxnSpPr>
          <p:nvPr/>
        </p:nvCxnSpPr>
        <p:spPr>
          <a:xfrm>
            <a:off x="1101670" y="2492423"/>
            <a:ext cx="469012" cy="3913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AF246413-2DC7-8241-9BDE-3A5C622BF5BD}"/>
              </a:ext>
            </a:extLst>
          </p:cNvPr>
          <p:cNvSpPr txBox="1"/>
          <p:nvPr/>
        </p:nvSpPr>
        <p:spPr>
          <a:xfrm>
            <a:off x="63774" y="3833939"/>
            <a:ext cx="1462427" cy="2308324"/>
          </a:xfrm>
          <a:prstGeom prst="rect">
            <a:avLst/>
          </a:prstGeom>
          <a:noFill/>
        </p:spPr>
        <p:txBody>
          <a:bodyPr wrap="square" rtlCol="0">
            <a:spAutoFit/>
          </a:bodyPr>
          <a:lstStyle/>
          <a:p>
            <a:r>
              <a:rPr lang="en-US" sz="1600" dirty="0">
                <a:solidFill>
                  <a:srgbClr val="FF0000"/>
                </a:solidFill>
              </a:rPr>
              <a:t>* A foreign key must reference either the primary key or another unique key of the other table.</a:t>
            </a:r>
            <a:endParaRPr lang="en-US" sz="1400" dirty="0">
              <a:solidFill>
                <a:srgbClr val="FF0000"/>
              </a:solidFill>
            </a:endParaRPr>
          </a:p>
        </p:txBody>
      </p:sp>
    </p:spTree>
    <p:extLst>
      <p:ext uri="{BB962C8B-B14F-4D97-AF65-F5344CB8AC3E}">
        <p14:creationId xmlns:p14="http://schemas.microsoft.com/office/powerpoint/2010/main" val="3981448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1BEB8C-7289-DD49-A971-E7E061561220}"/>
              </a:ext>
            </a:extLst>
          </p:cNvPr>
          <p:cNvSpPr/>
          <p:nvPr/>
        </p:nvSpPr>
        <p:spPr>
          <a:xfrm>
            <a:off x="1683262" y="2669000"/>
            <a:ext cx="8189843" cy="36973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Content Placeholder 2">
            <a:extLst>
              <a:ext uri="{FF2B5EF4-FFF2-40B4-BE49-F238E27FC236}">
                <a16:creationId xmlns:a16="http://schemas.microsoft.com/office/drawing/2014/main" id="{510B432B-2362-5445-A2F5-99E68B94D665}"/>
              </a:ext>
            </a:extLst>
          </p:cNvPr>
          <p:cNvSpPr>
            <a:spLocks noGrp="1"/>
          </p:cNvSpPr>
          <p:nvPr>
            <p:ph idx="1"/>
          </p:nvPr>
        </p:nvSpPr>
        <p:spPr>
          <a:xfrm>
            <a:off x="699407" y="1184700"/>
            <a:ext cx="10793186" cy="2425147"/>
          </a:xfrm>
        </p:spPr>
        <p:txBody>
          <a:bodyPr anchor="t">
            <a:normAutofit/>
          </a:bodyPr>
          <a:lstStyle/>
          <a:p>
            <a:pPr marL="0" indent="0" algn="ctr">
              <a:lnSpc>
                <a:spcPct val="90000"/>
              </a:lnSpc>
              <a:buNone/>
            </a:pPr>
            <a:endParaRPr lang="en-US" dirty="0">
              <a:effectLst/>
            </a:endParaRPr>
          </a:p>
          <a:p>
            <a:pPr marL="0" indent="0" algn="ctr">
              <a:lnSpc>
                <a:spcPct val="90000"/>
              </a:lnSpc>
              <a:buNone/>
            </a:pPr>
            <a:r>
              <a:rPr lang="en-US" dirty="0">
                <a:effectLst/>
              </a:rPr>
              <a:t>Used to limit the value range that can be placed in a column.</a:t>
            </a:r>
            <a:endParaRPr lang="en-US" dirty="0"/>
          </a:p>
        </p:txBody>
      </p:sp>
      <p:sp>
        <p:nvSpPr>
          <p:cNvPr id="4" name="Title 1">
            <a:extLst>
              <a:ext uri="{FF2B5EF4-FFF2-40B4-BE49-F238E27FC236}">
                <a16:creationId xmlns:a16="http://schemas.microsoft.com/office/drawing/2014/main" id="{771FD787-76E3-8247-8CE2-FD026124C391}"/>
              </a:ext>
            </a:extLst>
          </p:cNvPr>
          <p:cNvSpPr>
            <a:spLocks noGrp="1"/>
          </p:cNvSpPr>
          <p:nvPr>
            <p:ph type="title"/>
          </p:nvPr>
        </p:nvSpPr>
        <p:spPr>
          <a:xfrm>
            <a:off x="3329940" y="21220"/>
            <a:ext cx="5177022" cy="1484300"/>
          </a:xfrm>
        </p:spPr>
        <p:txBody>
          <a:bodyPr>
            <a:normAutofit/>
          </a:bodyPr>
          <a:lstStyle/>
          <a:p>
            <a:pPr algn="ctr"/>
            <a:r>
              <a:rPr lang="en-US" sz="2800" dirty="0"/>
              <a:t>constraint commands: check</a:t>
            </a:r>
          </a:p>
        </p:txBody>
      </p:sp>
      <p:sp>
        <p:nvSpPr>
          <p:cNvPr id="5" name="TextBox 4">
            <a:extLst>
              <a:ext uri="{FF2B5EF4-FFF2-40B4-BE49-F238E27FC236}">
                <a16:creationId xmlns:a16="http://schemas.microsoft.com/office/drawing/2014/main" id="{AE2945C4-FAB4-2F42-A1E3-9FFA900F2FDA}"/>
              </a:ext>
            </a:extLst>
          </p:cNvPr>
          <p:cNvSpPr txBox="1"/>
          <p:nvPr/>
        </p:nvSpPr>
        <p:spPr>
          <a:xfrm>
            <a:off x="1684361" y="2669000"/>
            <a:ext cx="8188743" cy="1169551"/>
          </a:xfrm>
          <a:prstGeom prst="rect">
            <a:avLst/>
          </a:prstGeom>
          <a:noFill/>
        </p:spPr>
        <p:txBody>
          <a:bodyPr wrap="square" rtlCol="0">
            <a:spAutoFit/>
          </a:bodyPr>
          <a:lstStyle/>
          <a:p>
            <a:r>
              <a:rPr lang="en-US" dirty="0">
                <a:solidFill>
                  <a:srgbClr val="00B0F0"/>
                </a:solidFill>
                <a:latin typeface="Miriam Fixed" panose="020B0509050101010101" pitchFamily="49" charset="-79"/>
                <a:cs typeface="Miriam Fixed" panose="020B0509050101010101" pitchFamily="49" charset="-79"/>
              </a:rPr>
              <a:t>ALTER TABLE </a:t>
            </a:r>
            <a:r>
              <a:rPr lang="en-US" dirty="0">
                <a:solidFill>
                  <a:schemeClr val="bg1"/>
                </a:solidFill>
                <a:latin typeface="Miriam Fixed" panose="020B0509050101010101" pitchFamily="49" charset="-79"/>
                <a:cs typeface="Miriam Fixed" panose="020B0509050101010101" pitchFamily="49" charset="-79"/>
              </a:rPr>
              <a:t>Customers </a:t>
            </a:r>
            <a:r>
              <a:rPr lang="en-US" dirty="0">
                <a:solidFill>
                  <a:srgbClr val="00B0F0"/>
                </a:solidFill>
                <a:latin typeface="Miriam Fixed" panose="020B0509050101010101" pitchFamily="49" charset="-79"/>
                <a:cs typeface="Miriam Fixed" panose="020B0509050101010101" pitchFamily="49" charset="-79"/>
              </a:rPr>
              <a:t>ADD CONSTRAINT </a:t>
            </a:r>
            <a:r>
              <a:rPr lang="en-US" dirty="0">
                <a:solidFill>
                  <a:schemeClr val="bg1"/>
                </a:solidFill>
                <a:latin typeface="Miriam Fixed" panose="020B0509050101010101" pitchFamily="49" charset="-79"/>
                <a:cs typeface="Miriam Fixed" panose="020B0509050101010101" pitchFamily="49" charset="-79"/>
              </a:rPr>
              <a:t>CHK_CustomerAge </a:t>
            </a:r>
            <a:r>
              <a:rPr lang="en-US" dirty="0">
                <a:solidFill>
                  <a:srgbClr val="00B0F0"/>
                </a:solidFill>
                <a:latin typeface="Miriam Fixed" panose="020B0509050101010101" pitchFamily="49" charset="-79"/>
                <a:cs typeface="Miriam Fixed" panose="020B0509050101010101" pitchFamily="49" charset="-79"/>
              </a:rPr>
              <a:t>CHECK </a:t>
            </a:r>
            <a:r>
              <a:rPr lang="en-US" dirty="0">
                <a:solidFill>
                  <a:schemeClr val="bg1"/>
                </a:solidFill>
                <a:latin typeface="Miriam Fixed" panose="020B0509050101010101" pitchFamily="49" charset="-79"/>
                <a:cs typeface="Miriam Fixed" panose="020B0509050101010101" pitchFamily="49" charset="-79"/>
              </a:rPr>
              <a:t>(CustomerAge &gt;= </a:t>
            </a:r>
            <a:r>
              <a:rPr lang="en-US" dirty="0">
                <a:solidFill>
                  <a:srgbClr val="FFC000"/>
                </a:solidFill>
                <a:latin typeface="Miriam Fixed" panose="020B0509050101010101" pitchFamily="49" charset="-79"/>
                <a:cs typeface="Miriam Fixed" panose="020B0509050101010101" pitchFamily="49" charset="-79"/>
              </a:rPr>
              <a:t>18</a:t>
            </a:r>
            <a:r>
              <a:rPr lang="en-US" dirty="0">
                <a:solidFill>
                  <a:schemeClr val="bg1"/>
                </a:solidFill>
                <a:latin typeface="Miriam Fixed" panose="020B0509050101010101" pitchFamily="49" charset="-79"/>
                <a:cs typeface="Miriam Fixed" panose="020B0509050101010101" pitchFamily="49" charset="-79"/>
              </a:rPr>
              <a:t>);</a:t>
            </a:r>
          </a:p>
          <a:p>
            <a:endParaRPr lang="en-US" sz="1600" dirty="0">
              <a:solidFill>
                <a:schemeClr val="bg1"/>
              </a:solidFill>
              <a:cs typeface="Miriam Fixed" panose="020B0509050101010101" pitchFamily="49" charset="-79"/>
            </a:endParaRPr>
          </a:p>
          <a:p>
            <a:r>
              <a:rPr lang="en-US" dirty="0">
                <a:solidFill>
                  <a:srgbClr val="00B0F0"/>
                </a:solidFill>
                <a:latin typeface="Miriam Fixed" panose="020B0509050101010101" pitchFamily="49" charset="-79"/>
                <a:cs typeface="Miriam Fixed" panose="020B0509050101010101" pitchFamily="49" charset="-79"/>
              </a:rPr>
              <a:t>ALTER TABLE </a:t>
            </a:r>
            <a:r>
              <a:rPr lang="en-US" dirty="0">
                <a:solidFill>
                  <a:schemeClr val="bg1"/>
                </a:solidFill>
                <a:latin typeface="Miriam Fixed" panose="020B0509050101010101" pitchFamily="49" charset="-79"/>
                <a:cs typeface="Miriam Fixed" panose="020B0509050101010101" pitchFamily="49" charset="-79"/>
              </a:rPr>
              <a:t>Customers </a:t>
            </a:r>
            <a:r>
              <a:rPr lang="en-US" dirty="0">
                <a:solidFill>
                  <a:srgbClr val="00B0F0"/>
                </a:solidFill>
                <a:latin typeface="Miriam Fixed" panose="020B0509050101010101" pitchFamily="49" charset="-79"/>
                <a:cs typeface="Miriam Fixed" panose="020B0509050101010101" pitchFamily="49" charset="-79"/>
              </a:rPr>
              <a:t>DROP CONSTRAINT </a:t>
            </a:r>
            <a:r>
              <a:rPr lang="en-US" dirty="0">
                <a:solidFill>
                  <a:schemeClr val="bg1"/>
                </a:solidFill>
                <a:latin typeface="Miriam Fixed" panose="020B0509050101010101" pitchFamily="49" charset="-79"/>
                <a:cs typeface="Miriam Fixed" panose="020B0509050101010101" pitchFamily="49" charset="-79"/>
              </a:rPr>
              <a:t>CHK_CustomerAge;</a:t>
            </a:r>
          </a:p>
        </p:txBody>
      </p:sp>
    </p:spTree>
    <p:extLst>
      <p:ext uri="{BB962C8B-B14F-4D97-AF65-F5344CB8AC3E}">
        <p14:creationId xmlns:p14="http://schemas.microsoft.com/office/powerpoint/2010/main" val="3817038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1BEB8C-7289-DD49-A971-E7E061561220}"/>
              </a:ext>
            </a:extLst>
          </p:cNvPr>
          <p:cNvSpPr/>
          <p:nvPr/>
        </p:nvSpPr>
        <p:spPr>
          <a:xfrm>
            <a:off x="1683262" y="2669000"/>
            <a:ext cx="8189843" cy="36973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Content Placeholder 2">
            <a:extLst>
              <a:ext uri="{FF2B5EF4-FFF2-40B4-BE49-F238E27FC236}">
                <a16:creationId xmlns:a16="http://schemas.microsoft.com/office/drawing/2014/main" id="{510B432B-2362-5445-A2F5-99E68B94D665}"/>
              </a:ext>
            </a:extLst>
          </p:cNvPr>
          <p:cNvSpPr>
            <a:spLocks noGrp="1"/>
          </p:cNvSpPr>
          <p:nvPr>
            <p:ph idx="1"/>
          </p:nvPr>
        </p:nvSpPr>
        <p:spPr>
          <a:xfrm>
            <a:off x="699407" y="1184700"/>
            <a:ext cx="10793186" cy="2425147"/>
          </a:xfrm>
        </p:spPr>
        <p:txBody>
          <a:bodyPr anchor="t">
            <a:normAutofit/>
          </a:bodyPr>
          <a:lstStyle/>
          <a:p>
            <a:pPr marL="0" indent="0" algn="ctr">
              <a:lnSpc>
                <a:spcPct val="90000"/>
              </a:lnSpc>
              <a:buNone/>
            </a:pPr>
            <a:endParaRPr lang="en-US" dirty="0">
              <a:effectLst/>
            </a:endParaRPr>
          </a:p>
          <a:p>
            <a:pPr marL="0" indent="0" algn="ctr">
              <a:lnSpc>
                <a:spcPct val="90000"/>
              </a:lnSpc>
              <a:buNone/>
            </a:pPr>
            <a:r>
              <a:rPr lang="en-US" dirty="0">
                <a:effectLst/>
              </a:rPr>
              <a:t>Used to retrieve data from the database more quickly than otherwise.</a:t>
            </a:r>
            <a:endParaRPr lang="en-US" dirty="0"/>
          </a:p>
        </p:txBody>
      </p:sp>
      <p:sp>
        <p:nvSpPr>
          <p:cNvPr id="4" name="Title 1">
            <a:extLst>
              <a:ext uri="{FF2B5EF4-FFF2-40B4-BE49-F238E27FC236}">
                <a16:creationId xmlns:a16="http://schemas.microsoft.com/office/drawing/2014/main" id="{771FD787-76E3-8247-8CE2-FD026124C391}"/>
              </a:ext>
            </a:extLst>
          </p:cNvPr>
          <p:cNvSpPr>
            <a:spLocks noGrp="1"/>
          </p:cNvSpPr>
          <p:nvPr>
            <p:ph type="title"/>
          </p:nvPr>
        </p:nvSpPr>
        <p:spPr>
          <a:xfrm>
            <a:off x="3329940" y="21220"/>
            <a:ext cx="5177022" cy="1484300"/>
          </a:xfrm>
        </p:spPr>
        <p:txBody>
          <a:bodyPr>
            <a:normAutofit/>
          </a:bodyPr>
          <a:lstStyle/>
          <a:p>
            <a:pPr algn="ctr"/>
            <a:r>
              <a:rPr lang="en-US" sz="2800" dirty="0"/>
              <a:t>constraint commands: indexes (Unique and regular)</a:t>
            </a:r>
          </a:p>
        </p:txBody>
      </p:sp>
      <p:sp>
        <p:nvSpPr>
          <p:cNvPr id="5" name="TextBox 4">
            <a:extLst>
              <a:ext uri="{FF2B5EF4-FFF2-40B4-BE49-F238E27FC236}">
                <a16:creationId xmlns:a16="http://schemas.microsoft.com/office/drawing/2014/main" id="{AE2945C4-FAB4-2F42-A1E3-9FFA900F2FDA}"/>
              </a:ext>
            </a:extLst>
          </p:cNvPr>
          <p:cNvSpPr txBox="1"/>
          <p:nvPr/>
        </p:nvSpPr>
        <p:spPr>
          <a:xfrm>
            <a:off x="1684361" y="2669000"/>
            <a:ext cx="8188743" cy="2000548"/>
          </a:xfrm>
          <a:prstGeom prst="rect">
            <a:avLst/>
          </a:prstGeom>
          <a:noFill/>
        </p:spPr>
        <p:txBody>
          <a:bodyPr wrap="square" rtlCol="0">
            <a:spAutoFit/>
          </a:bodyPr>
          <a:lstStyle/>
          <a:p>
            <a:r>
              <a:rPr lang="en-US" dirty="0">
                <a:solidFill>
                  <a:srgbClr val="00B0F0"/>
                </a:solidFill>
                <a:latin typeface="Miriam Fixed" panose="020B0509050101010101" pitchFamily="49" charset="-79"/>
                <a:cs typeface="Miriam Fixed" panose="020B0509050101010101" pitchFamily="49" charset="-79"/>
              </a:rPr>
              <a:t>CREATE INDEX </a:t>
            </a:r>
            <a:r>
              <a:rPr lang="en-US" dirty="0">
                <a:solidFill>
                  <a:schemeClr val="bg1"/>
                </a:solidFill>
                <a:latin typeface="Miriam Fixed" panose="020B0509050101010101" pitchFamily="49" charset="-79"/>
                <a:cs typeface="Miriam Fixed" panose="020B0509050101010101" pitchFamily="49" charset="-79"/>
              </a:rPr>
              <a:t>Customer_Name </a:t>
            </a:r>
            <a:r>
              <a:rPr lang="en-US" dirty="0">
                <a:solidFill>
                  <a:srgbClr val="00B0F0"/>
                </a:solidFill>
                <a:latin typeface="Miriam Fixed" panose="020B0509050101010101" pitchFamily="49" charset="-79"/>
                <a:cs typeface="Miriam Fixed" panose="020B0509050101010101" pitchFamily="49" charset="-79"/>
              </a:rPr>
              <a:t>ON</a:t>
            </a:r>
            <a:r>
              <a:rPr lang="en-US" dirty="0">
                <a:solidFill>
                  <a:schemeClr val="bg1"/>
                </a:solidFill>
                <a:latin typeface="Miriam Fixed" panose="020B0509050101010101" pitchFamily="49" charset="-79"/>
                <a:cs typeface="Miriam Fixed" panose="020B0509050101010101" pitchFamily="49" charset="-79"/>
              </a:rPr>
              <a:t> Customers (FirstName, MiddleName, LastName);</a:t>
            </a:r>
          </a:p>
          <a:p>
            <a:endParaRPr lang="en-US" dirty="0">
              <a:solidFill>
                <a:schemeClr val="bg1"/>
              </a:solidFill>
              <a:cs typeface="Miriam Fixed" panose="020B0509050101010101" pitchFamily="49" charset="-79"/>
            </a:endParaRPr>
          </a:p>
          <a:p>
            <a:r>
              <a:rPr lang="en-US" dirty="0">
                <a:solidFill>
                  <a:srgbClr val="00B0F0"/>
                </a:solidFill>
                <a:latin typeface="Miriam Fixed" panose="020B0509050101010101" pitchFamily="49" charset="-79"/>
                <a:cs typeface="Miriam Fixed" panose="020B0509050101010101" pitchFamily="49" charset="-79"/>
              </a:rPr>
              <a:t>CREATE UNIQUE INDEX </a:t>
            </a:r>
            <a:r>
              <a:rPr lang="en-US" dirty="0">
                <a:solidFill>
                  <a:schemeClr val="bg1"/>
                </a:solidFill>
                <a:latin typeface="Miriam Fixed" panose="020B0509050101010101" pitchFamily="49" charset="-79"/>
                <a:cs typeface="Miriam Fixed" panose="020B0509050101010101" pitchFamily="49" charset="-79"/>
              </a:rPr>
              <a:t>Customer_PhoneNumber </a:t>
            </a:r>
            <a:r>
              <a:rPr lang="en-US" dirty="0">
                <a:solidFill>
                  <a:srgbClr val="00B0F0"/>
                </a:solidFill>
                <a:latin typeface="Miriam Fixed" panose="020B0509050101010101" pitchFamily="49" charset="-79"/>
                <a:cs typeface="Miriam Fixed" panose="020B0509050101010101" pitchFamily="49" charset="-79"/>
              </a:rPr>
              <a:t>ON</a:t>
            </a:r>
            <a:r>
              <a:rPr lang="en-US" dirty="0">
                <a:solidFill>
                  <a:schemeClr val="bg1"/>
                </a:solidFill>
                <a:latin typeface="Miriam Fixed" panose="020B0509050101010101" pitchFamily="49" charset="-79"/>
                <a:cs typeface="Miriam Fixed" panose="020B0509050101010101" pitchFamily="49" charset="-79"/>
              </a:rPr>
              <a:t> Customers (PhoneNumber);</a:t>
            </a:r>
          </a:p>
          <a:p>
            <a:endParaRPr lang="en-US" sz="1600" dirty="0">
              <a:solidFill>
                <a:schemeClr val="bg1"/>
              </a:solidFill>
              <a:cs typeface="Miriam Fixed" panose="020B0509050101010101" pitchFamily="49" charset="-79"/>
            </a:endParaRPr>
          </a:p>
          <a:p>
            <a:r>
              <a:rPr lang="en-US" dirty="0">
                <a:solidFill>
                  <a:srgbClr val="00B0F0"/>
                </a:solidFill>
                <a:latin typeface="Miriam Fixed" panose="020B0509050101010101" pitchFamily="49" charset="-79"/>
                <a:cs typeface="Miriam Fixed" panose="020B0509050101010101" pitchFamily="49" charset="-79"/>
              </a:rPr>
              <a:t>ALTER TABLE </a:t>
            </a:r>
            <a:r>
              <a:rPr lang="en-US" dirty="0">
                <a:solidFill>
                  <a:schemeClr val="bg1"/>
                </a:solidFill>
                <a:latin typeface="Miriam Fixed" panose="020B0509050101010101" pitchFamily="49" charset="-79"/>
                <a:cs typeface="Miriam Fixed" panose="020B0509050101010101" pitchFamily="49" charset="-79"/>
              </a:rPr>
              <a:t>Customers </a:t>
            </a:r>
            <a:r>
              <a:rPr lang="en-US" dirty="0">
                <a:solidFill>
                  <a:srgbClr val="00B0F0"/>
                </a:solidFill>
                <a:latin typeface="Miriam Fixed" panose="020B0509050101010101" pitchFamily="49" charset="-79"/>
                <a:cs typeface="Miriam Fixed" panose="020B0509050101010101" pitchFamily="49" charset="-79"/>
              </a:rPr>
              <a:t>DROP INDEX </a:t>
            </a:r>
            <a:r>
              <a:rPr lang="en-US" dirty="0">
                <a:solidFill>
                  <a:schemeClr val="bg1"/>
                </a:solidFill>
                <a:latin typeface="Miriam Fixed" panose="020B0509050101010101" pitchFamily="49" charset="-79"/>
                <a:cs typeface="Miriam Fixed" panose="020B0509050101010101" pitchFamily="49" charset="-79"/>
              </a:rPr>
              <a:t>Customer_Name; </a:t>
            </a:r>
          </a:p>
        </p:txBody>
      </p:sp>
    </p:spTree>
    <p:extLst>
      <p:ext uri="{BB962C8B-B14F-4D97-AF65-F5344CB8AC3E}">
        <p14:creationId xmlns:p14="http://schemas.microsoft.com/office/powerpoint/2010/main" val="26687091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6EA2-BA5C-194F-90C4-CE942C45CE2C}"/>
              </a:ext>
            </a:extLst>
          </p:cNvPr>
          <p:cNvSpPr>
            <a:spLocks noGrp="1"/>
          </p:cNvSpPr>
          <p:nvPr>
            <p:ph type="title"/>
          </p:nvPr>
        </p:nvSpPr>
        <p:spPr>
          <a:xfrm>
            <a:off x="5408755" y="0"/>
            <a:ext cx="1372127" cy="1058779"/>
          </a:xfrm>
        </p:spPr>
        <p:txBody>
          <a:bodyPr>
            <a:normAutofit/>
          </a:bodyPr>
          <a:lstStyle/>
          <a:p>
            <a:r>
              <a:rPr lang="en-US" sz="2800" dirty="0"/>
              <a:t>JOINs</a:t>
            </a:r>
          </a:p>
        </p:txBody>
      </p:sp>
      <p:sp>
        <p:nvSpPr>
          <p:cNvPr id="6" name="Content Placeholder 2">
            <a:extLst>
              <a:ext uri="{FF2B5EF4-FFF2-40B4-BE49-F238E27FC236}">
                <a16:creationId xmlns:a16="http://schemas.microsoft.com/office/drawing/2014/main" id="{510B432B-2362-5445-A2F5-99E68B94D665}"/>
              </a:ext>
            </a:extLst>
          </p:cNvPr>
          <p:cNvSpPr>
            <a:spLocks noGrp="1"/>
          </p:cNvSpPr>
          <p:nvPr>
            <p:ph idx="1"/>
          </p:nvPr>
        </p:nvSpPr>
        <p:spPr>
          <a:xfrm>
            <a:off x="6276084" y="1292765"/>
            <a:ext cx="5771535" cy="5727031"/>
          </a:xfrm>
        </p:spPr>
        <p:txBody>
          <a:bodyPr anchor="t">
            <a:normAutofit/>
          </a:bodyPr>
          <a:lstStyle/>
          <a:p>
            <a:r>
              <a:rPr lang="en-US" sz="1800" dirty="0">
                <a:effectLst/>
              </a:rPr>
              <a:t>A </a:t>
            </a:r>
            <a:r>
              <a:rPr lang="en-US" sz="1800" b="1" dirty="0">
                <a:effectLst/>
              </a:rPr>
              <a:t>JOIN</a:t>
            </a:r>
            <a:r>
              <a:rPr lang="en-US" sz="1800" dirty="0">
                <a:effectLst/>
              </a:rPr>
              <a:t> clause is used to combine rows from two or more tables, based on a related column between them.</a:t>
            </a:r>
          </a:p>
          <a:p>
            <a:r>
              <a:rPr lang="en-US" sz="1800" dirty="0">
                <a:effectLst/>
              </a:rPr>
              <a:t>Here are the different types of the JOINs in SQL:</a:t>
            </a:r>
          </a:p>
          <a:p>
            <a:pPr lvl="1"/>
            <a:r>
              <a:rPr lang="en-US" b="1" dirty="0">
                <a:effectLst/>
              </a:rPr>
              <a:t>Left (Outer) Join: </a:t>
            </a:r>
            <a:r>
              <a:rPr lang="en-US" dirty="0">
                <a:effectLst/>
              </a:rPr>
              <a:t>Returns all records from the left table, and the matched records from the right table.</a:t>
            </a:r>
          </a:p>
          <a:p>
            <a:pPr lvl="1"/>
            <a:r>
              <a:rPr lang="en-US" b="1" dirty="0">
                <a:effectLst/>
              </a:rPr>
              <a:t>Right (Outer) Join: </a:t>
            </a:r>
            <a:r>
              <a:rPr lang="en-US" dirty="0">
                <a:effectLst/>
              </a:rPr>
              <a:t>Returns all records from the right table, and the matched records from the left table.</a:t>
            </a:r>
          </a:p>
          <a:p>
            <a:pPr lvl="1"/>
            <a:r>
              <a:rPr lang="en-US" b="1" dirty="0">
                <a:effectLst/>
              </a:rPr>
              <a:t>(Inner Join): </a:t>
            </a:r>
            <a:r>
              <a:rPr lang="en-US" dirty="0">
                <a:effectLst/>
              </a:rPr>
              <a:t>Returns records that have matching values in both tables.</a:t>
            </a:r>
          </a:p>
          <a:p>
            <a:pPr lvl="1"/>
            <a:r>
              <a:rPr lang="en-US" b="1" dirty="0">
                <a:effectLst/>
              </a:rPr>
              <a:t>Full (Outer) Join: </a:t>
            </a:r>
            <a:r>
              <a:rPr lang="en-US" dirty="0">
                <a:effectLst/>
              </a:rPr>
              <a:t>Returns all records when there is a match in either left or right table.</a:t>
            </a:r>
            <a:endParaRPr lang="en-US" dirty="0"/>
          </a:p>
        </p:txBody>
      </p:sp>
      <p:pic>
        <p:nvPicPr>
          <p:cNvPr id="1028" name="Picture 4" descr="Join Types">
            <a:extLst>
              <a:ext uri="{FF2B5EF4-FFF2-40B4-BE49-F238E27FC236}">
                <a16:creationId xmlns:a16="http://schemas.microsoft.com/office/drawing/2014/main" id="{F24AE4E5-F3E0-E64E-92F2-37F55FD8906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192" y="1292765"/>
            <a:ext cx="5451627" cy="3952429"/>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4360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6EA2-BA5C-194F-90C4-CE942C45CE2C}"/>
              </a:ext>
            </a:extLst>
          </p:cNvPr>
          <p:cNvSpPr>
            <a:spLocks noGrp="1"/>
          </p:cNvSpPr>
          <p:nvPr>
            <p:ph type="title"/>
          </p:nvPr>
        </p:nvSpPr>
        <p:spPr>
          <a:xfrm>
            <a:off x="5221178" y="0"/>
            <a:ext cx="2109813" cy="1058779"/>
          </a:xfrm>
        </p:spPr>
        <p:txBody>
          <a:bodyPr>
            <a:normAutofit fontScale="90000"/>
          </a:bodyPr>
          <a:lstStyle/>
          <a:p>
            <a:r>
              <a:rPr lang="en-US" dirty="0"/>
              <a:t>sql JOINs</a:t>
            </a:r>
          </a:p>
        </p:txBody>
      </p:sp>
      <p:pic>
        <p:nvPicPr>
          <p:cNvPr id="1028" name="Picture 4" descr="Join Types">
            <a:extLst>
              <a:ext uri="{FF2B5EF4-FFF2-40B4-BE49-F238E27FC236}">
                <a16:creationId xmlns:a16="http://schemas.microsoft.com/office/drawing/2014/main" id="{F24AE4E5-F3E0-E64E-92F2-37F55FD8906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192" y="1292765"/>
            <a:ext cx="5451627" cy="3952429"/>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7937F68-68AC-B54E-AF45-6A73EE0E11C1}"/>
              </a:ext>
            </a:extLst>
          </p:cNvPr>
          <p:cNvSpPr/>
          <p:nvPr/>
        </p:nvSpPr>
        <p:spPr>
          <a:xfrm>
            <a:off x="6304547" y="1058779"/>
            <a:ext cx="5596007" cy="52457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8" name="TextBox 7">
            <a:extLst>
              <a:ext uri="{FF2B5EF4-FFF2-40B4-BE49-F238E27FC236}">
                <a16:creationId xmlns:a16="http://schemas.microsoft.com/office/drawing/2014/main" id="{FF72148C-86DC-674E-B863-B959A638BA43}"/>
              </a:ext>
            </a:extLst>
          </p:cNvPr>
          <p:cNvSpPr txBox="1"/>
          <p:nvPr/>
        </p:nvSpPr>
        <p:spPr>
          <a:xfrm>
            <a:off x="6304547" y="1696504"/>
            <a:ext cx="5567544" cy="39703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Inner Join:</a:t>
            </a:r>
            <a:br>
              <a:rPr lang="en-US" sz="1600" dirty="0">
                <a:solidFill>
                  <a:schemeClr val="bg1"/>
                </a:solidFill>
              </a:rPr>
            </a:br>
            <a:r>
              <a:rPr lang="en-US" sz="2000" dirty="0">
                <a:solidFill>
                  <a:srgbClr val="00B0F0"/>
                </a:solidFill>
                <a:latin typeface="Miriam Fixed" panose="020B0509050101010101" pitchFamily="49" charset="-79"/>
                <a:cs typeface="Miriam Fixed" panose="020B0509050101010101" pitchFamily="49" charset="-79"/>
              </a:rPr>
              <a:t>SELECT </a:t>
            </a:r>
            <a:r>
              <a:rPr lang="en-US" sz="2000" dirty="0">
                <a:solidFill>
                  <a:schemeClr val="bg1"/>
                </a:solidFill>
                <a:latin typeface="Miriam Fixed" panose="020B0509050101010101" pitchFamily="49" charset="-79"/>
                <a:cs typeface="Miriam Fixed" panose="020B0509050101010101" pitchFamily="49" charset="-79"/>
              </a:rPr>
              <a:t>*</a:t>
            </a:r>
            <a:br>
              <a:rPr lang="en-US" sz="2000" dirty="0">
                <a:solidFill>
                  <a:srgbClr val="00B0F0"/>
                </a:solidFill>
                <a:latin typeface="Miriam Fixed" panose="020B0509050101010101" pitchFamily="49" charset="-79"/>
                <a:cs typeface="Miriam Fixed" panose="020B0509050101010101" pitchFamily="49" charset="-79"/>
              </a:rPr>
            </a:br>
            <a:r>
              <a:rPr lang="en-US" sz="2000" dirty="0">
                <a:solidFill>
                  <a:srgbClr val="00B0F0"/>
                </a:solidFill>
                <a:latin typeface="Miriam Fixed" panose="020B0509050101010101" pitchFamily="49" charset="-79"/>
                <a:cs typeface="Miriam Fixed" panose="020B0509050101010101" pitchFamily="49" charset="-79"/>
              </a:rPr>
              <a:t>FROM </a:t>
            </a:r>
            <a:r>
              <a:rPr lang="en-US" sz="2000" dirty="0">
                <a:solidFill>
                  <a:schemeClr val="bg1"/>
                </a:solidFill>
                <a:latin typeface="Miriam Fixed" panose="020B0509050101010101" pitchFamily="49" charset="-79"/>
                <a:cs typeface="Miriam Fixed" panose="020B0509050101010101" pitchFamily="49" charset="-79"/>
              </a:rPr>
              <a:t>Orders</a:t>
            </a:r>
            <a:br>
              <a:rPr lang="en-US" sz="2000" dirty="0">
                <a:solidFill>
                  <a:srgbClr val="00B0F0"/>
                </a:solidFill>
                <a:latin typeface="Miriam Fixed" panose="020B0509050101010101" pitchFamily="49" charset="-79"/>
                <a:cs typeface="Miriam Fixed" panose="020B0509050101010101" pitchFamily="49" charset="-79"/>
              </a:rPr>
            </a:br>
            <a:r>
              <a:rPr lang="en-US" sz="2000" dirty="0">
                <a:solidFill>
                  <a:srgbClr val="00B0F0"/>
                </a:solidFill>
                <a:latin typeface="Miriam Fixed" panose="020B0509050101010101" pitchFamily="49" charset="-79"/>
                <a:cs typeface="Miriam Fixed" panose="020B0509050101010101" pitchFamily="49" charset="-79"/>
              </a:rPr>
              <a:t>INNER JOIN </a:t>
            </a:r>
            <a:r>
              <a:rPr lang="en-US" sz="2000" dirty="0">
                <a:solidFill>
                  <a:schemeClr val="bg1"/>
                </a:solidFill>
                <a:latin typeface="Miriam Fixed" panose="020B0509050101010101" pitchFamily="49" charset="-79"/>
                <a:cs typeface="Miriam Fixed" panose="020B0509050101010101" pitchFamily="49" charset="-79"/>
              </a:rPr>
              <a:t>Customers</a:t>
            </a:r>
            <a:r>
              <a:rPr lang="en-US" sz="2000" dirty="0">
                <a:solidFill>
                  <a:srgbClr val="00B0F0"/>
                </a:solidFill>
                <a:latin typeface="Miriam Fixed" panose="020B0509050101010101" pitchFamily="49" charset="-79"/>
                <a:cs typeface="Miriam Fixed" panose="020B0509050101010101" pitchFamily="49" charset="-79"/>
              </a:rPr>
              <a:t> ON </a:t>
            </a:r>
            <a:br>
              <a:rPr lang="en-US" sz="2000" dirty="0">
                <a:solidFill>
                  <a:srgbClr val="00B0F0"/>
                </a:solidFill>
                <a:latin typeface="Miriam Fixed" panose="020B0509050101010101" pitchFamily="49" charset="-79"/>
                <a:cs typeface="Miriam Fixed" panose="020B0509050101010101" pitchFamily="49" charset="-79"/>
              </a:rPr>
            </a:br>
            <a:r>
              <a:rPr lang="en-US" sz="2000" dirty="0">
                <a:solidFill>
                  <a:schemeClr val="bg1"/>
                </a:solidFill>
                <a:latin typeface="Miriam Fixed" panose="020B0509050101010101" pitchFamily="49" charset="-79"/>
                <a:cs typeface="Miriam Fixed" panose="020B0509050101010101" pitchFamily="49" charset="-79"/>
              </a:rPr>
              <a:t>Orders.CustomerID = Customers.CustomerID;</a:t>
            </a:r>
            <a:br>
              <a:rPr lang="en-US" sz="2000" dirty="0">
                <a:solidFill>
                  <a:schemeClr val="bg1"/>
                </a:solidFill>
                <a:latin typeface="Miriam Fixed" panose="020B0509050101010101" pitchFamily="49" charset="-79"/>
                <a:cs typeface="Miriam Fixed" panose="020B0509050101010101" pitchFamily="49" charset="-79"/>
              </a:rPr>
            </a:br>
            <a:endParaRPr lang="en-US" sz="2000" dirty="0">
              <a:solidFill>
                <a:schemeClr val="bg1"/>
              </a:solidFill>
              <a:latin typeface="Miriam Fixed" panose="020B0509050101010101" pitchFamily="49" charset="-79"/>
              <a:cs typeface="Miriam Fixed" panose="020B0509050101010101" pitchFamily="49" charset="-79"/>
            </a:endParaRPr>
          </a:p>
          <a:p>
            <a:pPr marL="285750" indent="-285750">
              <a:buFont typeface="Arial" panose="020B0604020202020204" pitchFamily="34" charset="0"/>
              <a:buChar char="•"/>
            </a:pPr>
            <a:r>
              <a:rPr lang="en-US" sz="1600" dirty="0">
                <a:solidFill>
                  <a:schemeClr val="bg1"/>
                </a:solidFill>
              </a:rPr>
              <a:t>Left (Outer) Join:</a:t>
            </a:r>
            <a:br>
              <a:rPr lang="en-US" sz="1600" dirty="0">
                <a:solidFill>
                  <a:schemeClr val="bg1"/>
                </a:solidFill>
              </a:rPr>
            </a:br>
            <a:r>
              <a:rPr lang="en-US" sz="2000" dirty="0">
                <a:solidFill>
                  <a:srgbClr val="00B0F0"/>
                </a:solidFill>
                <a:latin typeface="Miriam Fixed" panose="020B0509050101010101" pitchFamily="49" charset="-79"/>
                <a:cs typeface="Miriam Fixed" panose="020B0509050101010101" pitchFamily="49" charset="-79"/>
              </a:rPr>
              <a:t>SELECT </a:t>
            </a:r>
            <a:r>
              <a:rPr lang="en-US" sz="2000" dirty="0">
                <a:solidFill>
                  <a:schemeClr val="bg1"/>
                </a:solidFill>
                <a:latin typeface="Miriam Fixed" panose="020B0509050101010101" pitchFamily="49" charset="-79"/>
                <a:cs typeface="Miriam Fixed" panose="020B0509050101010101" pitchFamily="49" charset="-79"/>
              </a:rPr>
              <a:t>*</a:t>
            </a:r>
            <a:br>
              <a:rPr lang="en-US" sz="2000" dirty="0">
                <a:solidFill>
                  <a:srgbClr val="00B0F0"/>
                </a:solidFill>
                <a:latin typeface="Miriam Fixed" panose="020B0509050101010101" pitchFamily="49" charset="-79"/>
                <a:cs typeface="Miriam Fixed" panose="020B0509050101010101" pitchFamily="49" charset="-79"/>
              </a:rPr>
            </a:br>
            <a:r>
              <a:rPr lang="en-US" sz="2000" dirty="0">
                <a:solidFill>
                  <a:srgbClr val="00B0F0"/>
                </a:solidFill>
                <a:latin typeface="Miriam Fixed" panose="020B0509050101010101" pitchFamily="49" charset="-79"/>
                <a:cs typeface="Miriam Fixed" panose="020B0509050101010101" pitchFamily="49" charset="-79"/>
              </a:rPr>
              <a:t>FROM </a:t>
            </a:r>
            <a:r>
              <a:rPr lang="en-US" sz="2000" dirty="0">
                <a:solidFill>
                  <a:schemeClr val="bg1"/>
                </a:solidFill>
                <a:latin typeface="Miriam Fixed" panose="020B0509050101010101" pitchFamily="49" charset="-79"/>
                <a:cs typeface="Miriam Fixed" panose="020B0509050101010101" pitchFamily="49" charset="-79"/>
              </a:rPr>
              <a:t>Orders</a:t>
            </a:r>
            <a:br>
              <a:rPr lang="en-US" sz="2000" dirty="0">
                <a:solidFill>
                  <a:srgbClr val="00B0F0"/>
                </a:solidFill>
                <a:latin typeface="Miriam Fixed" panose="020B0509050101010101" pitchFamily="49" charset="-79"/>
                <a:cs typeface="Miriam Fixed" panose="020B0509050101010101" pitchFamily="49" charset="-79"/>
              </a:rPr>
            </a:br>
            <a:r>
              <a:rPr lang="en-US" sz="2000" dirty="0">
                <a:solidFill>
                  <a:srgbClr val="00B0F0"/>
                </a:solidFill>
                <a:latin typeface="Miriam Fixed" panose="020B0509050101010101" pitchFamily="49" charset="-79"/>
                <a:cs typeface="Miriam Fixed" panose="020B0509050101010101" pitchFamily="49" charset="-79"/>
              </a:rPr>
              <a:t>LEFT JOIN </a:t>
            </a:r>
            <a:r>
              <a:rPr lang="en-US" sz="2000" dirty="0">
                <a:solidFill>
                  <a:schemeClr val="bg1"/>
                </a:solidFill>
                <a:latin typeface="Miriam Fixed" panose="020B0509050101010101" pitchFamily="49" charset="-79"/>
                <a:cs typeface="Miriam Fixed" panose="020B0509050101010101" pitchFamily="49" charset="-79"/>
              </a:rPr>
              <a:t>Customers</a:t>
            </a:r>
            <a:r>
              <a:rPr lang="en-US" sz="2000" dirty="0">
                <a:solidFill>
                  <a:srgbClr val="00B0F0"/>
                </a:solidFill>
                <a:latin typeface="Miriam Fixed" panose="020B0509050101010101" pitchFamily="49" charset="-79"/>
                <a:cs typeface="Miriam Fixed" panose="020B0509050101010101" pitchFamily="49" charset="-79"/>
              </a:rPr>
              <a:t> ON </a:t>
            </a:r>
            <a:br>
              <a:rPr lang="en-US" sz="2000" dirty="0">
                <a:solidFill>
                  <a:srgbClr val="00B0F0"/>
                </a:solidFill>
                <a:latin typeface="Miriam Fixed" panose="020B0509050101010101" pitchFamily="49" charset="-79"/>
                <a:cs typeface="Miriam Fixed" panose="020B0509050101010101" pitchFamily="49" charset="-79"/>
              </a:rPr>
            </a:br>
            <a:r>
              <a:rPr lang="en-US" sz="2000" dirty="0">
                <a:solidFill>
                  <a:schemeClr val="bg1"/>
                </a:solidFill>
                <a:latin typeface="Miriam Fixed" panose="020B0509050101010101" pitchFamily="49" charset="-79"/>
                <a:cs typeface="Miriam Fixed" panose="020B0509050101010101" pitchFamily="49" charset="-79"/>
              </a:rPr>
              <a:t>Orders.CustomerID = Customers.CustomerID;</a:t>
            </a:r>
          </a:p>
        </p:txBody>
      </p:sp>
    </p:spTree>
    <p:extLst>
      <p:ext uri="{BB962C8B-B14F-4D97-AF65-F5344CB8AC3E}">
        <p14:creationId xmlns:p14="http://schemas.microsoft.com/office/powerpoint/2010/main" val="33674804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6EA2-BA5C-194F-90C4-CE942C45CE2C}"/>
              </a:ext>
            </a:extLst>
          </p:cNvPr>
          <p:cNvSpPr>
            <a:spLocks noGrp="1"/>
          </p:cNvSpPr>
          <p:nvPr>
            <p:ph type="title"/>
          </p:nvPr>
        </p:nvSpPr>
        <p:spPr>
          <a:xfrm>
            <a:off x="5221178" y="0"/>
            <a:ext cx="2109813" cy="1058779"/>
          </a:xfrm>
        </p:spPr>
        <p:txBody>
          <a:bodyPr>
            <a:normAutofit fontScale="90000"/>
          </a:bodyPr>
          <a:lstStyle/>
          <a:p>
            <a:r>
              <a:rPr lang="en-US" dirty="0"/>
              <a:t>sql JOINs</a:t>
            </a:r>
          </a:p>
        </p:txBody>
      </p:sp>
      <p:pic>
        <p:nvPicPr>
          <p:cNvPr id="1028" name="Picture 4" descr="Join Types">
            <a:extLst>
              <a:ext uri="{FF2B5EF4-FFF2-40B4-BE49-F238E27FC236}">
                <a16:creationId xmlns:a16="http://schemas.microsoft.com/office/drawing/2014/main" id="{F24AE4E5-F3E0-E64E-92F2-37F55FD8906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192" y="1292765"/>
            <a:ext cx="5451627" cy="3952429"/>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7937F68-68AC-B54E-AF45-6A73EE0E11C1}"/>
              </a:ext>
            </a:extLst>
          </p:cNvPr>
          <p:cNvSpPr/>
          <p:nvPr/>
        </p:nvSpPr>
        <p:spPr>
          <a:xfrm>
            <a:off x="6304547" y="1058779"/>
            <a:ext cx="5596007" cy="52457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8" name="TextBox 7">
            <a:extLst>
              <a:ext uri="{FF2B5EF4-FFF2-40B4-BE49-F238E27FC236}">
                <a16:creationId xmlns:a16="http://schemas.microsoft.com/office/drawing/2014/main" id="{FF72148C-86DC-674E-B863-B959A638BA43}"/>
              </a:ext>
            </a:extLst>
          </p:cNvPr>
          <p:cNvSpPr txBox="1"/>
          <p:nvPr/>
        </p:nvSpPr>
        <p:spPr>
          <a:xfrm>
            <a:off x="6304547" y="2589056"/>
            <a:ext cx="5567544" cy="218521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Right (Outer) Join:</a:t>
            </a:r>
            <a:br>
              <a:rPr lang="en-US" sz="1600" dirty="0">
                <a:solidFill>
                  <a:schemeClr val="bg1"/>
                </a:solidFill>
              </a:rPr>
            </a:br>
            <a:r>
              <a:rPr lang="en-US" sz="2000" dirty="0">
                <a:solidFill>
                  <a:srgbClr val="00B0F0"/>
                </a:solidFill>
                <a:latin typeface="Miriam Fixed" panose="020B0509050101010101" pitchFamily="49" charset="-79"/>
                <a:cs typeface="Miriam Fixed" panose="020B0509050101010101" pitchFamily="49" charset="-79"/>
              </a:rPr>
              <a:t>SELECT </a:t>
            </a:r>
            <a:r>
              <a:rPr lang="en-US" sz="2000" dirty="0">
                <a:solidFill>
                  <a:schemeClr val="bg1"/>
                </a:solidFill>
                <a:latin typeface="Miriam Fixed" panose="020B0509050101010101" pitchFamily="49" charset="-79"/>
                <a:cs typeface="Miriam Fixed" panose="020B0509050101010101" pitchFamily="49" charset="-79"/>
              </a:rPr>
              <a:t>*</a:t>
            </a:r>
            <a:br>
              <a:rPr lang="en-US" sz="2000" dirty="0">
                <a:solidFill>
                  <a:srgbClr val="00B0F0"/>
                </a:solidFill>
                <a:latin typeface="Miriam Fixed" panose="020B0509050101010101" pitchFamily="49" charset="-79"/>
                <a:cs typeface="Miriam Fixed" panose="020B0509050101010101" pitchFamily="49" charset="-79"/>
              </a:rPr>
            </a:br>
            <a:r>
              <a:rPr lang="en-US" sz="2000" dirty="0">
                <a:solidFill>
                  <a:srgbClr val="00B0F0"/>
                </a:solidFill>
                <a:latin typeface="Miriam Fixed" panose="020B0509050101010101" pitchFamily="49" charset="-79"/>
                <a:cs typeface="Miriam Fixed" panose="020B0509050101010101" pitchFamily="49" charset="-79"/>
              </a:rPr>
              <a:t>FROM </a:t>
            </a:r>
            <a:r>
              <a:rPr lang="en-US" sz="2000" dirty="0">
                <a:solidFill>
                  <a:schemeClr val="bg1"/>
                </a:solidFill>
                <a:latin typeface="Miriam Fixed" panose="020B0509050101010101" pitchFamily="49" charset="-79"/>
                <a:cs typeface="Miriam Fixed" panose="020B0509050101010101" pitchFamily="49" charset="-79"/>
              </a:rPr>
              <a:t>Orders</a:t>
            </a:r>
            <a:br>
              <a:rPr lang="en-US" sz="2000" dirty="0">
                <a:solidFill>
                  <a:srgbClr val="00B0F0"/>
                </a:solidFill>
                <a:latin typeface="Miriam Fixed" panose="020B0509050101010101" pitchFamily="49" charset="-79"/>
                <a:cs typeface="Miriam Fixed" panose="020B0509050101010101" pitchFamily="49" charset="-79"/>
              </a:rPr>
            </a:br>
            <a:r>
              <a:rPr lang="en-US" sz="2000" dirty="0">
                <a:solidFill>
                  <a:srgbClr val="00B0F0"/>
                </a:solidFill>
                <a:latin typeface="Miriam Fixed" panose="020B0509050101010101" pitchFamily="49" charset="-79"/>
                <a:cs typeface="Miriam Fixed" panose="020B0509050101010101" pitchFamily="49" charset="-79"/>
              </a:rPr>
              <a:t>RIGHT JOIN </a:t>
            </a:r>
            <a:r>
              <a:rPr lang="en-US" sz="2000" dirty="0">
                <a:solidFill>
                  <a:schemeClr val="bg1"/>
                </a:solidFill>
                <a:latin typeface="Miriam Fixed" panose="020B0509050101010101" pitchFamily="49" charset="-79"/>
                <a:cs typeface="Miriam Fixed" panose="020B0509050101010101" pitchFamily="49" charset="-79"/>
              </a:rPr>
              <a:t>Customers</a:t>
            </a:r>
            <a:r>
              <a:rPr lang="en-US" sz="2000" dirty="0">
                <a:solidFill>
                  <a:srgbClr val="00B0F0"/>
                </a:solidFill>
                <a:latin typeface="Miriam Fixed" panose="020B0509050101010101" pitchFamily="49" charset="-79"/>
                <a:cs typeface="Miriam Fixed" panose="020B0509050101010101" pitchFamily="49" charset="-79"/>
              </a:rPr>
              <a:t> ON </a:t>
            </a:r>
            <a:br>
              <a:rPr lang="en-US" sz="2000" dirty="0">
                <a:solidFill>
                  <a:srgbClr val="00B0F0"/>
                </a:solidFill>
                <a:latin typeface="Miriam Fixed" panose="020B0509050101010101" pitchFamily="49" charset="-79"/>
                <a:cs typeface="Miriam Fixed" panose="020B0509050101010101" pitchFamily="49" charset="-79"/>
              </a:rPr>
            </a:br>
            <a:r>
              <a:rPr lang="en-US" sz="2000" dirty="0">
                <a:solidFill>
                  <a:schemeClr val="bg1"/>
                </a:solidFill>
                <a:latin typeface="Miriam Fixed" panose="020B0509050101010101" pitchFamily="49" charset="-79"/>
                <a:cs typeface="Miriam Fixed" panose="020B0509050101010101" pitchFamily="49" charset="-79"/>
              </a:rPr>
              <a:t>Orders.CustomerID = Customers.CustomerID;</a:t>
            </a:r>
          </a:p>
          <a:p>
            <a:endParaRPr lang="en-US" sz="2000" dirty="0">
              <a:solidFill>
                <a:schemeClr val="bg1"/>
              </a:solidFill>
              <a:latin typeface="Miriam Fixed" panose="020B0509050101010101" pitchFamily="49" charset="-79"/>
              <a:cs typeface="Miriam Fixed" panose="020B0509050101010101" pitchFamily="49" charset="-79"/>
            </a:endParaRPr>
          </a:p>
        </p:txBody>
      </p:sp>
    </p:spTree>
    <p:extLst>
      <p:ext uri="{BB962C8B-B14F-4D97-AF65-F5344CB8AC3E}">
        <p14:creationId xmlns:p14="http://schemas.microsoft.com/office/powerpoint/2010/main" val="29469130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6EA2-BA5C-194F-90C4-CE942C45CE2C}"/>
              </a:ext>
            </a:extLst>
          </p:cNvPr>
          <p:cNvSpPr>
            <a:spLocks noGrp="1"/>
          </p:cNvSpPr>
          <p:nvPr>
            <p:ph type="title"/>
          </p:nvPr>
        </p:nvSpPr>
        <p:spPr>
          <a:xfrm>
            <a:off x="5221178" y="0"/>
            <a:ext cx="2109813" cy="1058779"/>
          </a:xfrm>
        </p:spPr>
        <p:txBody>
          <a:bodyPr>
            <a:normAutofit fontScale="90000"/>
          </a:bodyPr>
          <a:lstStyle/>
          <a:p>
            <a:r>
              <a:rPr lang="en-US" dirty="0"/>
              <a:t>sql JOINs</a:t>
            </a:r>
          </a:p>
        </p:txBody>
      </p:sp>
      <p:pic>
        <p:nvPicPr>
          <p:cNvPr id="1028" name="Picture 4" descr="Join Types">
            <a:extLst>
              <a:ext uri="{FF2B5EF4-FFF2-40B4-BE49-F238E27FC236}">
                <a16:creationId xmlns:a16="http://schemas.microsoft.com/office/drawing/2014/main" id="{F24AE4E5-F3E0-E64E-92F2-37F55FD8906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192" y="1292765"/>
            <a:ext cx="5451627" cy="3952429"/>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7937F68-68AC-B54E-AF45-6A73EE0E11C1}"/>
              </a:ext>
            </a:extLst>
          </p:cNvPr>
          <p:cNvSpPr/>
          <p:nvPr/>
        </p:nvSpPr>
        <p:spPr>
          <a:xfrm>
            <a:off x="6304547" y="1058779"/>
            <a:ext cx="5596007" cy="52457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8" name="TextBox 7">
            <a:extLst>
              <a:ext uri="{FF2B5EF4-FFF2-40B4-BE49-F238E27FC236}">
                <a16:creationId xmlns:a16="http://schemas.microsoft.com/office/drawing/2014/main" id="{FF72148C-86DC-674E-B863-B959A638BA43}"/>
              </a:ext>
            </a:extLst>
          </p:cNvPr>
          <p:cNvSpPr txBox="1"/>
          <p:nvPr/>
        </p:nvSpPr>
        <p:spPr>
          <a:xfrm>
            <a:off x="6318778" y="1973503"/>
            <a:ext cx="5567544" cy="3724096"/>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Full (Outer) Join:</a:t>
            </a:r>
            <a:br>
              <a:rPr lang="en-US" sz="1600" dirty="0">
                <a:solidFill>
                  <a:schemeClr val="bg1"/>
                </a:solidFill>
              </a:rPr>
            </a:br>
            <a:r>
              <a:rPr lang="en-US" sz="2000" dirty="0">
                <a:solidFill>
                  <a:srgbClr val="00B0F0"/>
                </a:solidFill>
                <a:latin typeface="Miriam Fixed" panose="020B0509050101010101" pitchFamily="49" charset="-79"/>
                <a:cs typeface="Miriam Fixed" panose="020B0509050101010101" pitchFamily="49" charset="-79"/>
              </a:rPr>
              <a:t>SELECT </a:t>
            </a:r>
            <a:r>
              <a:rPr lang="en-US" sz="2000" dirty="0">
                <a:solidFill>
                  <a:schemeClr val="bg1"/>
                </a:solidFill>
                <a:latin typeface="Miriam Fixed" panose="020B0509050101010101" pitchFamily="49" charset="-79"/>
                <a:cs typeface="Miriam Fixed" panose="020B0509050101010101" pitchFamily="49" charset="-79"/>
              </a:rPr>
              <a:t>*</a:t>
            </a:r>
            <a:br>
              <a:rPr lang="en-US" sz="2000" dirty="0">
                <a:solidFill>
                  <a:srgbClr val="00B0F0"/>
                </a:solidFill>
                <a:latin typeface="Miriam Fixed" panose="020B0509050101010101" pitchFamily="49" charset="-79"/>
                <a:cs typeface="Miriam Fixed" panose="020B0509050101010101" pitchFamily="49" charset="-79"/>
              </a:rPr>
            </a:br>
            <a:r>
              <a:rPr lang="en-US" sz="2000" dirty="0">
                <a:solidFill>
                  <a:srgbClr val="00B0F0"/>
                </a:solidFill>
                <a:latin typeface="Miriam Fixed" panose="020B0509050101010101" pitchFamily="49" charset="-79"/>
                <a:cs typeface="Miriam Fixed" panose="020B0509050101010101" pitchFamily="49" charset="-79"/>
              </a:rPr>
              <a:t>FROM </a:t>
            </a:r>
            <a:r>
              <a:rPr lang="en-US" sz="2000" dirty="0">
                <a:solidFill>
                  <a:schemeClr val="bg1"/>
                </a:solidFill>
                <a:latin typeface="Miriam Fixed" panose="020B0509050101010101" pitchFamily="49" charset="-79"/>
                <a:cs typeface="Miriam Fixed" panose="020B0509050101010101" pitchFamily="49" charset="-79"/>
              </a:rPr>
              <a:t>Orders</a:t>
            </a:r>
            <a:br>
              <a:rPr lang="en-US" sz="2000" dirty="0">
                <a:solidFill>
                  <a:srgbClr val="00B0F0"/>
                </a:solidFill>
                <a:latin typeface="Miriam Fixed" panose="020B0509050101010101" pitchFamily="49" charset="-79"/>
                <a:cs typeface="Miriam Fixed" panose="020B0509050101010101" pitchFamily="49" charset="-79"/>
              </a:rPr>
            </a:br>
            <a:r>
              <a:rPr lang="en-US" sz="2000" dirty="0">
                <a:solidFill>
                  <a:srgbClr val="00B0F0"/>
                </a:solidFill>
                <a:latin typeface="Miriam Fixed" panose="020B0509050101010101" pitchFamily="49" charset="-79"/>
                <a:cs typeface="Miriam Fixed" panose="020B0509050101010101" pitchFamily="49" charset="-79"/>
              </a:rPr>
              <a:t>LEFT JOIN </a:t>
            </a:r>
            <a:r>
              <a:rPr lang="en-US" sz="2000" dirty="0">
                <a:solidFill>
                  <a:schemeClr val="bg1"/>
                </a:solidFill>
                <a:latin typeface="Miriam Fixed" panose="020B0509050101010101" pitchFamily="49" charset="-79"/>
                <a:cs typeface="Miriam Fixed" panose="020B0509050101010101" pitchFamily="49" charset="-79"/>
              </a:rPr>
              <a:t>Customers</a:t>
            </a:r>
            <a:r>
              <a:rPr lang="en-US" sz="2000" dirty="0">
                <a:solidFill>
                  <a:srgbClr val="00B0F0"/>
                </a:solidFill>
                <a:latin typeface="Miriam Fixed" panose="020B0509050101010101" pitchFamily="49" charset="-79"/>
                <a:cs typeface="Miriam Fixed" panose="020B0509050101010101" pitchFamily="49" charset="-79"/>
              </a:rPr>
              <a:t> ON </a:t>
            </a:r>
            <a:br>
              <a:rPr lang="en-US" sz="2000" dirty="0">
                <a:solidFill>
                  <a:srgbClr val="00B0F0"/>
                </a:solidFill>
                <a:latin typeface="Miriam Fixed" panose="020B0509050101010101" pitchFamily="49" charset="-79"/>
                <a:cs typeface="Miriam Fixed" panose="020B0509050101010101" pitchFamily="49" charset="-79"/>
              </a:rPr>
            </a:br>
            <a:r>
              <a:rPr lang="en-US" sz="2000" dirty="0">
                <a:solidFill>
                  <a:schemeClr val="bg1"/>
                </a:solidFill>
                <a:latin typeface="Miriam Fixed" panose="020B0509050101010101" pitchFamily="49" charset="-79"/>
                <a:cs typeface="Miriam Fixed" panose="020B0509050101010101" pitchFamily="49" charset="-79"/>
              </a:rPr>
              <a:t>Orders.CustomerID = Customers.CustomerID </a:t>
            </a:r>
          </a:p>
          <a:p>
            <a:pPr marL="285750" indent="-285750">
              <a:buFont typeface="Arial" panose="020B0604020202020204" pitchFamily="34" charset="0"/>
              <a:buChar char="•"/>
            </a:pPr>
            <a:r>
              <a:rPr lang="en-US" sz="2000" dirty="0">
                <a:solidFill>
                  <a:srgbClr val="00B0F0"/>
                </a:solidFill>
                <a:latin typeface="Miriam Fixed" panose="020B0509050101010101" pitchFamily="49" charset="-79"/>
                <a:cs typeface="Miriam Fixed" panose="020B0509050101010101" pitchFamily="49" charset="-79"/>
              </a:rPr>
              <a:t>UNION </a:t>
            </a:r>
            <a:br>
              <a:rPr lang="en-US" sz="2000" dirty="0">
                <a:solidFill>
                  <a:srgbClr val="00B0F0"/>
                </a:solidFill>
                <a:latin typeface="Miriam Fixed" panose="020B0509050101010101" pitchFamily="49" charset="-79"/>
                <a:cs typeface="Miriam Fixed" panose="020B0509050101010101" pitchFamily="49" charset="-79"/>
              </a:rPr>
            </a:br>
            <a:r>
              <a:rPr lang="en-US" sz="2000" dirty="0">
                <a:solidFill>
                  <a:srgbClr val="00B0F0"/>
                </a:solidFill>
                <a:latin typeface="Miriam Fixed" panose="020B0509050101010101" pitchFamily="49" charset="-79"/>
                <a:cs typeface="Miriam Fixed" panose="020B0509050101010101" pitchFamily="49" charset="-79"/>
              </a:rPr>
              <a:t>SELECT </a:t>
            </a:r>
            <a:r>
              <a:rPr lang="en-US" sz="2000" dirty="0">
                <a:solidFill>
                  <a:schemeClr val="bg1"/>
                </a:solidFill>
                <a:latin typeface="Miriam Fixed" panose="020B0509050101010101" pitchFamily="49" charset="-79"/>
                <a:cs typeface="Miriam Fixed" panose="020B0509050101010101" pitchFamily="49" charset="-79"/>
              </a:rPr>
              <a:t>*</a:t>
            </a:r>
            <a:br>
              <a:rPr lang="en-US" sz="2000" dirty="0">
                <a:solidFill>
                  <a:srgbClr val="00B0F0"/>
                </a:solidFill>
                <a:latin typeface="Miriam Fixed" panose="020B0509050101010101" pitchFamily="49" charset="-79"/>
                <a:cs typeface="Miriam Fixed" panose="020B0509050101010101" pitchFamily="49" charset="-79"/>
              </a:rPr>
            </a:br>
            <a:r>
              <a:rPr lang="en-US" sz="2000" dirty="0">
                <a:solidFill>
                  <a:srgbClr val="00B0F0"/>
                </a:solidFill>
                <a:latin typeface="Miriam Fixed" panose="020B0509050101010101" pitchFamily="49" charset="-79"/>
                <a:cs typeface="Miriam Fixed" panose="020B0509050101010101" pitchFamily="49" charset="-79"/>
              </a:rPr>
              <a:t>FROM </a:t>
            </a:r>
            <a:r>
              <a:rPr lang="en-US" sz="2000" dirty="0">
                <a:solidFill>
                  <a:schemeClr val="bg1"/>
                </a:solidFill>
                <a:latin typeface="Miriam Fixed" panose="020B0509050101010101" pitchFamily="49" charset="-79"/>
                <a:cs typeface="Miriam Fixed" panose="020B0509050101010101" pitchFamily="49" charset="-79"/>
              </a:rPr>
              <a:t>Orders</a:t>
            </a:r>
            <a:br>
              <a:rPr lang="en-US" sz="2000" dirty="0">
                <a:solidFill>
                  <a:srgbClr val="00B0F0"/>
                </a:solidFill>
                <a:latin typeface="Miriam Fixed" panose="020B0509050101010101" pitchFamily="49" charset="-79"/>
                <a:cs typeface="Miriam Fixed" panose="020B0509050101010101" pitchFamily="49" charset="-79"/>
              </a:rPr>
            </a:br>
            <a:r>
              <a:rPr lang="en-US" sz="2000" dirty="0">
                <a:solidFill>
                  <a:srgbClr val="00B0F0"/>
                </a:solidFill>
                <a:latin typeface="Miriam Fixed" panose="020B0509050101010101" pitchFamily="49" charset="-79"/>
                <a:cs typeface="Miriam Fixed" panose="020B0509050101010101" pitchFamily="49" charset="-79"/>
              </a:rPr>
              <a:t>RIGHT JOIN </a:t>
            </a:r>
            <a:r>
              <a:rPr lang="en-US" sz="2000" dirty="0">
                <a:solidFill>
                  <a:schemeClr val="bg1"/>
                </a:solidFill>
                <a:latin typeface="Miriam Fixed" panose="020B0509050101010101" pitchFamily="49" charset="-79"/>
                <a:cs typeface="Miriam Fixed" panose="020B0509050101010101" pitchFamily="49" charset="-79"/>
              </a:rPr>
              <a:t>Customers</a:t>
            </a:r>
            <a:r>
              <a:rPr lang="en-US" sz="2000" dirty="0">
                <a:solidFill>
                  <a:srgbClr val="00B0F0"/>
                </a:solidFill>
                <a:latin typeface="Miriam Fixed" panose="020B0509050101010101" pitchFamily="49" charset="-79"/>
                <a:cs typeface="Miriam Fixed" panose="020B0509050101010101" pitchFamily="49" charset="-79"/>
              </a:rPr>
              <a:t> ON </a:t>
            </a:r>
            <a:br>
              <a:rPr lang="en-US" sz="2000" dirty="0">
                <a:solidFill>
                  <a:srgbClr val="00B0F0"/>
                </a:solidFill>
                <a:latin typeface="Miriam Fixed" panose="020B0509050101010101" pitchFamily="49" charset="-79"/>
                <a:cs typeface="Miriam Fixed" panose="020B0509050101010101" pitchFamily="49" charset="-79"/>
              </a:rPr>
            </a:br>
            <a:r>
              <a:rPr lang="en-US" sz="2000" dirty="0">
                <a:solidFill>
                  <a:schemeClr val="bg1"/>
                </a:solidFill>
                <a:latin typeface="Miriam Fixed" panose="020B0509050101010101" pitchFamily="49" charset="-79"/>
                <a:cs typeface="Miriam Fixed" panose="020B0509050101010101" pitchFamily="49" charset="-79"/>
              </a:rPr>
              <a:t>Orders.CustomerID = Customers.CustomerID;</a:t>
            </a:r>
          </a:p>
        </p:txBody>
      </p:sp>
      <p:sp>
        <p:nvSpPr>
          <p:cNvPr id="6" name="TextBox 5">
            <a:extLst>
              <a:ext uri="{FF2B5EF4-FFF2-40B4-BE49-F238E27FC236}">
                <a16:creationId xmlns:a16="http://schemas.microsoft.com/office/drawing/2014/main" id="{A5BC2F4D-AE78-CD43-B3CD-9A21CBADD06F}"/>
              </a:ext>
            </a:extLst>
          </p:cNvPr>
          <p:cNvSpPr txBox="1"/>
          <p:nvPr/>
        </p:nvSpPr>
        <p:spPr>
          <a:xfrm>
            <a:off x="1715324" y="5719772"/>
            <a:ext cx="4379495" cy="923330"/>
          </a:xfrm>
          <a:prstGeom prst="rect">
            <a:avLst/>
          </a:prstGeom>
          <a:noFill/>
        </p:spPr>
        <p:txBody>
          <a:bodyPr wrap="square" rtlCol="0">
            <a:spAutoFit/>
          </a:bodyPr>
          <a:lstStyle/>
          <a:p>
            <a:pPr fontAlgn="base"/>
            <a:r>
              <a:rPr lang="en-US" dirty="0"/>
              <a:t>(We actually don't have full joins in MySQL, but we sure can emulate them!)</a:t>
            </a:r>
          </a:p>
        </p:txBody>
      </p:sp>
    </p:spTree>
    <p:extLst>
      <p:ext uri="{BB962C8B-B14F-4D97-AF65-F5344CB8AC3E}">
        <p14:creationId xmlns:p14="http://schemas.microsoft.com/office/powerpoint/2010/main" val="417780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1BEB8C-7289-DD49-A971-E7E061561220}"/>
              </a:ext>
            </a:extLst>
          </p:cNvPr>
          <p:cNvSpPr/>
          <p:nvPr/>
        </p:nvSpPr>
        <p:spPr>
          <a:xfrm>
            <a:off x="1683262" y="2669000"/>
            <a:ext cx="8189843" cy="36973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Content Placeholder 2">
            <a:extLst>
              <a:ext uri="{FF2B5EF4-FFF2-40B4-BE49-F238E27FC236}">
                <a16:creationId xmlns:a16="http://schemas.microsoft.com/office/drawing/2014/main" id="{510B432B-2362-5445-A2F5-99E68B94D665}"/>
              </a:ext>
            </a:extLst>
          </p:cNvPr>
          <p:cNvSpPr>
            <a:spLocks noGrp="1"/>
          </p:cNvSpPr>
          <p:nvPr>
            <p:ph idx="1"/>
          </p:nvPr>
        </p:nvSpPr>
        <p:spPr>
          <a:xfrm>
            <a:off x="699407" y="1184700"/>
            <a:ext cx="10793186" cy="2425147"/>
          </a:xfrm>
        </p:spPr>
        <p:txBody>
          <a:bodyPr anchor="t">
            <a:normAutofit/>
          </a:bodyPr>
          <a:lstStyle/>
          <a:p>
            <a:pPr marL="0" indent="0" algn="ctr">
              <a:lnSpc>
                <a:spcPct val="90000"/>
              </a:lnSpc>
              <a:buNone/>
            </a:pPr>
            <a:endParaRPr lang="en-US" dirty="0">
              <a:effectLst/>
            </a:endParaRPr>
          </a:p>
          <a:p>
            <a:pPr marL="0" indent="0" algn="ctr">
              <a:lnSpc>
                <a:spcPct val="90000"/>
              </a:lnSpc>
              <a:buNone/>
            </a:pPr>
            <a:r>
              <a:rPr lang="en-US" dirty="0">
                <a:effectLst/>
              </a:rPr>
              <a:t>Used to give a table, or a column in a table, a temporary name.</a:t>
            </a:r>
            <a:endParaRPr lang="en-US" dirty="0"/>
          </a:p>
        </p:txBody>
      </p:sp>
      <p:sp>
        <p:nvSpPr>
          <p:cNvPr id="4" name="Title 1">
            <a:extLst>
              <a:ext uri="{FF2B5EF4-FFF2-40B4-BE49-F238E27FC236}">
                <a16:creationId xmlns:a16="http://schemas.microsoft.com/office/drawing/2014/main" id="{771FD787-76E3-8247-8CE2-FD026124C391}"/>
              </a:ext>
            </a:extLst>
          </p:cNvPr>
          <p:cNvSpPr>
            <a:spLocks noGrp="1"/>
          </p:cNvSpPr>
          <p:nvPr>
            <p:ph type="title"/>
          </p:nvPr>
        </p:nvSpPr>
        <p:spPr>
          <a:xfrm>
            <a:off x="5148162" y="202067"/>
            <a:ext cx="1895675" cy="579153"/>
          </a:xfrm>
        </p:spPr>
        <p:txBody>
          <a:bodyPr>
            <a:normAutofit/>
          </a:bodyPr>
          <a:lstStyle/>
          <a:p>
            <a:pPr algn="ctr"/>
            <a:r>
              <a:rPr lang="en-US" sz="2800" dirty="0"/>
              <a:t>aliases</a:t>
            </a:r>
          </a:p>
        </p:txBody>
      </p:sp>
      <p:sp>
        <p:nvSpPr>
          <p:cNvPr id="5" name="TextBox 4">
            <a:extLst>
              <a:ext uri="{FF2B5EF4-FFF2-40B4-BE49-F238E27FC236}">
                <a16:creationId xmlns:a16="http://schemas.microsoft.com/office/drawing/2014/main" id="{AE2945C4-FAB4-2F42-A1E3-9FFA900F2FDA}"/>
              </a:ext>
            </a:extLst>
          </p:cNvPr>
          <p:cNvSpPr txBox="1"/>
          <p:nvPr/>
        </p:nvSpPr>
        <p:spPr>
          <a:xfrm>
            <a:off x="1684361" y="2669000"/>
            <a:ext cx="8188743" cy="1200329"/>
          </a:xfrm>
          <a:prstGeom prst="rect">
            <a:avLst/>
          </a:prstGeom>
          <a:noFill/>
        </p:spPr>
        <p:txBody>
          <a:bodyPr wrap="square" rtlCol="0">
            <a:spAutoFit/>
          </a:bodyPr>
          <a:lstStyle/>
          <a:p>
            <a:r>
              <a:rPr lang="en-US" dirty="0">
                <a:solidFill>
                  <a:srgbClr val="00B0F0"/>
                </a:solidFill>
                <a:latin typeface="Miriam Fixed" panose="020B0509050101010101" pitchFamily="49" charset="-79"/>
                <a:cs typeface="Miriam Fixed" panose="020B0509050101010101" pitchFamily="49" charset="-79"/>
              </a:rPr>
              <a:t>SELECT </a:t>
            </a:r>
            <a:r>
              <a:rPr lang="en-US" dirty="0">
                <a:solidFill>
                  <a:schemeClr val="bg1"/>
                </a:solidFill>
                <a:latin typeface="Miriam Fixed" panose="020B0509050101010101" pitchFamily="49" charset="-79"/>
                <a:cs typeface="Miriam Fixed" panose="020B0509050101010101" pitchFamily="49" charset="-79"/>
              </a:rPr>
              <a:t>CustomerID </a:t>
            </a:r>
            <a:r>
              <a:rPr lang="en-US" dirty="0">
                <a:solidFill>
                  <a:srgbClr val="00B0F0"/>
                </a:solidFill>
                <a:latin typeface="Miriam Fixed" panose="020B0509050101010101" pitchFamily="49" charset="-79"/>
                <a:cs typeface="Miriam Fixed" panose="020B0509050101010101" pitchFamily="49" charset="-79"/>
              </a:rPr>
              <a:t>AS</a:t>
            </a:r>
            <a:r>
              <a:rPr lang="en-US" dirty="0">
                <a:solidFill>
                  <a:schemeClr val="bg1"/>
                </a:solidFill>
                <a:latin typeface="Miriam Fixed" panose="020B0509050101010101" pitchFamily="49" charset="-79"/>
                <a:cs typeface="Miriam Fixed" panose="020B0509050101010101" pitchFamily="49" charset="-79"/>
              </a:rPr>
              <a:t> ID </a:t>
            </a:r>
            <a:r>
              <a:rPr lang="en-US" dirty="0">
                <a:solidFill>
                  <a:srgbClr val="00B0F0"/>
                </a:solidFill>
                <a:latin typeface="Miriam Fixed" panose="020B0509050101010101" pitchFamily="49" charset="-79"/>
                <a:cs typeface="Miriam Fixed" panose="020B0509050101010101" pitchFamily="49" charset="-79"/>
              </a:rPr>
              <a:t>FROM</a:t>
            </a:r>
            <a:r>
              <a:rPr lang="en-US" dirty="0">
                <a:solidFill>
                  <a:schemeClr val="bg1"/>
                </a:solidFill>
                <a:latin typeface="Miriam Fixed" panose="020B0509050101010101" pitchFamily="49" charset="-79"/>
                <a:cs typeface="Miriam Fixed" panose="020B0509050101010101" pitchFamily="49" charset="-79"/>
              </a:rPr>
              <a:t> Customers;</a:t>
            </a:r>
            <a:endParaRPr lang="en-US" dirty="0">
              <a:solidFill>
                <a:srgbClr val="00B0F0"/>
              </a:solidFill>
              <a:latin typeface="Miriam Fixed" panose="020B0509050101010101" pitchFamily="49" charset="-79"/>
              <a:cs typeface="Miriam Fixed" panose="020B0509050101010101" pitchFamily="49" charset="-79"/>
            </a:endParaRPr>
          </a:p>
          <a:p>
            <a:endParaRPr lang="en-US" dirty="0">
              <a:solidFill>
                <a:srgbClr val="00B0F0"/>
              </a:solidFill>
              <a:latin typeface="Miriam Fixed" panose="020B0509050101010101" pitchFamily="49" charset="-79"/>
              <a:cs typeface="Miriam Fixed" panose="020B0509050101010101" pitchFamily="49" charset="-79"/>
            </a:endParaRPr>
          </a:p>
          <a:p>
            <a:r>
              <a:rPr lang="en-US" dirty="0">
                <a:solidFill>
                  <a:srgbClr val="00B0F0"/>
                </a:solidFill>
                <a:latin typeface="Miriam Fixed" panose="020B0509050101010101" pitchFamily="49" charset="-79"/>
                <a:cs typeface="Miriam Fixed" panose="020B0509050101010101" pitchFamily="49" charset="-79"/>
              </a:rPr>
              <a:t>SELECT CONCAT </a:t>
            </a:r>
            <a:r>
              <a:rPr lang="en-US" dirty="0">
                <a:solidFill>
                  <a:schemeClr val="bg1"/>
                </a:solidFill>
                <a:latin typeface="Miriam Fixed" panose="020B0509050101010101" pitchFamily="49" charset="-79"/>
                <a:cs typeface="Miriam Fixed" panose="020B0509050101010101" pitchFamily="49" charset="-79"/>
              </a:rPr>
              <a:t>(FirstName, </a:t>
            </a:r>
            <a:r>
              <a:rPr lang="en-US" dirty="0">
                <a:solidFill>
                  <a:schemeClr val="accent6"/>
                </a:solidFill>
                <a:latin typeface="Miriam Fixed" panose="020B0509050101010101" pitchFamily="49" charset="-79"/>
                <a:cs typeface="Miriam Fixed" panose="020B0509050101010101" pitchFamily="49" charset="-79"/>
              </a:rPr>
              <a:t>‘ ’</a:t>
            </a:r>
            <a:r>
              <a:rPr lang="en-US" dirty="0">
                <a:solidFill>
                  <a:schemeClr val="bg1"/>
                </a:solidFill>
                <a:latin typeface="Miriam Fixed" panose="020B0509050101010101" pitchFamily="49" charset="-79"/>
                <a:cs typeface="Miriam Fixed" panose="020B0509050101010101" pitchFamily="49" charset="-79"/>
              </a:rPr>
              <a:t>, MiddleName,  </a:t>
            </a:r>
            <a:r>
              <a:rPr lang="en-US" dirty="0">
                <a:solidFill>
                  <a:schemeClr val="accent6"/>
                </a:solidFill>
                <a:latin typeface="Miriam Fixed" panose="020B0509050101010101" pitchFamily="49" charset="-79"/>
                <a:cs typeface="Miriam Fixed" panose="020B0509050101010101" pitchFamily="49" charset="-79"/>
              </a:rPr>
              <a:t>‘ ’</a:t>
            </a:r>
            <a:r>
              <a:rPr lang="en-US" dirty="0">
                <a:solidFill>
                  <a:schemeClr val="bg1"/>
                </a:solidFill>
                <a:latin typeface="Miriam Fixed" panose="020B0509050101010101" pitchFamily="49" charset="-79"/>
                <a:cs typeface="Miriam Fixed" panose="020B0509050101010101" pitchFamily="49" charset="-79"/>
              </a:rPr>
              <a:t>, LastName) </a:t>
            </a:r>
            <a:r>
              <a:rPr lang="en-US" dirty="0">
                <a:solidFill>
                  <a:srgbClr val="00B0F0"/>
                </a:solidFill>
                <a:latin typeface="Miriam Fixed" panose="020B0509050101010101" pitchFamily="49" charset="-79"/>
                <a:cs typeface="Miriam Fixed" panose="020B0509050101010101" pitchFamily="49" charset="-79"/>
              </a:rPr>
              <a:t>AS</a:t>
            </a:r>
            <a:r>
              <a:rPr lang="en-US" dirty="0">
                <a:solidFill>
                  <a:schemeClr val="bg1"/>
                </a:solidFill>
                <a:latin typeface="Miriam Fixed" panose="020B0509050101010101" pitchFamily="49" charset="-79"/>
                <a:cs typeface="Miriam Fixed" panose="020B0509050101010101" pitchFamily="49" charset="-79"/>
              </a:rPr>
              <a:t> FullName </a:t>
            </a:r>
            <a:r>
              <a:rPr lang="en-US" dirty="0">
                <a:solidFill>
                  <a:srgbClr val="00B0F0"/>
                </a:solidFill>
                <a:latin typeface="Miriam Fixed" panose="020B0509050101010101" pitchFamily="49" charset="-79"/>
                <a:cs typeface="Miriam Fixed" panose="020B0509050101010101" pitchFamily="49" charset="-79"/>
              </a:rPr>
              <a:t>FROM</a:t>
            </a:r>
            <a:r>
              <a:rPr lang="en-US" dirty="0">
                <a:solidFill>
                  <a:schemeClr val="bg1"/>
                </a:solidFill>
                <a:latin typeface="Miriam Fixed" panose="020B0509050101010101" pitchFamily="49" charset="-79"/>
                <a:cs typeface="Miriam Fixed" panose="020B0509050101010101" pitchFamily="49" charset="-79"/>
              </a:rPr>
              <a:t> Customers;</a:t>
            </a:r>
          </a:p>
        </p:txBody>
      </p:sp>
    </p:spTree>
    <p:extLst>
      <p:ext uri="{BB962C8B-B14F-4D97-AF65-F5344CB8AC3E}">
        <p14:creationId xmlns:p14="http://schemas.microsoft.com/office/powerpoint/2010/main" val="39607959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1BEB8C-7289-DD49-A971-E7E061561220}"/>
              </a:ext>
            </a:extLst>
          </p:cNvPr>
          <p:cNvSpPr/>
          <p:nvPr/>
        </p:nvSpPr>
        <p:spPr>
          <a:xfrm>
            <a:off x="1683262" y="2669000"/>
            <a:ext cx="8189843" cy="36973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Content Placeholder 2">
            <a:extLst>
              <a:ext uri="{FF2B5EF4-FFF2-40B4-BE49-F238E27FC236}">
                <a16:creationId xmlns:a16="http://schemas.microsoft.com/office/drawing/2014/main" id="{510B432B-2362-5445-A2F5-99E68B94D665}"/>
              </a:ext>
            </a:extLst>
          </p:cNvPr>
          <p:cNvSpPr>
            <a:spLocks noGrp="1"/>
          </p:cNvSpPr>
          <p:nvPr>
            <p:ph idx="1"/>
          </p:nvPr>
        </p:nvSpPr>
        <p:spPr>
          <a:xfrm>
            <a:off x="699407" y="1184700"/>
            <a:ext cx="10793186" cy="2425147"/>
          </a:xfrm>
        </p:spPr>
        <p:txBody>
          <a:bodyPr anchor="t">
            <a:normAutofit/>
          </a:bodyPr>
          <a:lstStyle/>
          <a:p>
            <a:pPr marL="0" indent="0" algn="ctr">
              <a:lnSpc>
                <a:spcPct val="90000"/>
              </a:lnSpc>
              <a:buNone/>
            </a:pPr>
            <a:endParaRPr lang="en-US" dirty="0">
              <a:effectLst/>
            </a:endParaRPr>
          </a:p>
          <a:p>
            <a:pPr marL="0" indent="0" algn="ctr">
              <a:lnSpc>
                <a:spcPct val="90000"/>
              </a:lnSpc>
              <a:buNone/>
            </a:pPr>
            <a:r>
              <a:rPr lang="en-US" dirty="0">
                <a:effectLst/>
              </a:rPr>
              <a:t>Used for more complicated queries/commands.</a:t>
            </a:r>
            <a:endParaRPr lang="en-US" dirty="0"/>
          </a:p>
        </p:txBody>
      </p:sp>
      <p:sp>
        <p:nvSpPr>
          <p:cNvPr id="4" name="Title 1">
            <a:extLst>
              <a:ext uri="{FF2B5EF4-FFF2-40B4-BE49-F238E27FC236}">
                <a16:creationId xmlns:a16="http://schemas.microsoft.com/office/drawing/2014/main" id="{771FD787-76E3-8247-8CE2-FD026124C391}"/>
              </a:ext>
            </a:extLst>
          </p:cNvPr>
          <p:cNvSpPr>
            <a:spLocks noGrp="1"/>
          </p:cNvSpPr>
          <p:nvPr>
            <p:ph type="title"/>
          </p:nvPr>
        </p:nvSpPr>
        <p:spPr>
          <a:xfrm>
            <a:off x="3497596" y="327"/>
            <a:ext cx="5196807" cy="982633"/>
          </a:xfrm>
        </p:spPr>
        <p:txBody>
          <a:bodyPr>
            <a:normAutofit/>
          </a:bodyPr>
          <a:lstStyle/>
          <a:p>
            <a:pPr algn="ctr"/>
            <a:r>
              <a:rPr lang="en-US" sz="2800" dirty="0"/>
              <a:t>subqueries/ nested queries</a:t>
            </a:r>
          </a:p>
        </p:txBody>
      </p:sp>
      <p:sp>
        <p:nvSpPr>
          <p:cNvPr id="5" name="TextBox 4">
            <a:extLst>
              <a:ext uri="{FF2B5EF4-FFF2-40B4-BE49-F238E27FC236}">
                <a16:creationId xmlns:a16="http://schemas.microsoft.com/office/drawing/2014/main" id="{AE2945C4-FAB4-2F42-A1E3-9FFA900F2FDA}"/>
              </a:ext>
            </a:extLst>
          </p:cNvPr>
          <p:cNvSpPr txBox="1"/>
          <p:nvPr/>
        </p:nvSpPr>
        <p:spPr>
          <a:xfrm>
            <a:off x="1684361" y="2669000"/>
            <a:ext cx="8188743" cy="2862322"/>
          </a:xfrm>
          <a:prstGeom prst="rect">
            <a:avLst/>
          </a:prstGeom>
          <a:noFill/>
        </p:spPr>
        <p:txBody>
          <a:bodyPr wrap="square" rtlCol="0">
            <a:spAutoFit/>
          </a:bodyPr>
          <a:lstStyle/>
          <a:p>
            <a:r>
              <a:rPr lang="en-US" dirty="0">
                <a:solidFill>
                  <a:srgbClr val="00B0F0"/>
                </a:solidFill>
                <a:latin typeface="Miriam Fixed" panose="020B0509050101010101" pitchFamily="49" charset="-79"/>
                <a:cs typeface="Miriam Fixed" panose="020B0509050101010101" pitchFamily="49" charset="-79"/>
              </a:rPr>
              <a:t>SELECT </a:t>
            </a:r>
            <a:r>
              <a:rPr lang="en-US" dirty="0">
                <a:solidFill>
                  <a:schemeClr val="bg1"/>
                </a:solidFill>
                <a:latin typeface="Miriam Fixed" panose="020B0509050101010101" pitchFamily="49" charset="-79"/>
                <a:cs typeface="Miriam Fixed" panose="020B0509050101010101" pitchFamily="49" charset="-79"/>
              </a:rPr>
              <a:t>* </a:t>
            </a:r>
            <a:r>
              <a:rPr lang="en-US" dirty="0">
                <a:solidFill>
                  <a:srgbClr val="00B0F0"/>
                </a:solidFill>
                <a:latin typeface="Miriam Fixed" panose="020B0509050101010101" pitchFamily="49" charset="-79"/>
                <a:cs typeface="Miriam Fixed" panose="020B0509050101010101" pitchFamily="49" charset="-79"/>
              </a:rPr>
              <a:t>FROM</a:t>
            </a:r>
            <a:r>
              <a:rPr lang="en-US" dirty="0">
                <a:solidFill>
                  <a:schemeClr val="bg1"/>
                </a:solidFill>
                <a:latin typeface="Miriam Fixed" panose="020B0509050101010101" pitchFamily="49" charset="-79"/>
                <a:cs typeface="Miriam Fixed" panose="020B0509050101010101" pitchFamily="49" charset="-79"/>
              </a:rPr>
              <a:t> Customers </a:t>
            </a:r>
            <a:r>
              <a:rPr lang="en-US" dirty="0">
                <a:solidFill>
                  <a:srgbClr val="00B0F0"/>
                </a:solidFill>
                <a:latin typeface="Miriam Fixed" panose="020B0509050101010101" pitchFamily="49" charset="-79"/>
                <a:cs typeface="Miriam Fixed" panose="020B0509050101010101" pitchFamily="49" charset="-79"/>
              </a:rPr>
              <a:t>WHERE</a:t>
            </a:r>
            <a:r>
              <a:rPr lang="en-US" dirty="0">
                <a:solidFill>
                  <a:schemeClr val="bg1"/>
                </a:solidFill>
                <a:latin typeface="Miriam Fixed" panose="020B0509050101010101" pitchFamily="49" charset="-79"/>
                <a:cs typeface="Miriam Fixed" panose="020B0509050101010101" pitchFamily="49" charset="-79"/>
              </a:rPr>
              <a:t> CustomerID In (</a:t>
            </a:r>
            <a:r>
              <a:rPr lang="en-US" dirty="0">
                <a:solidFill>
                  <a:srgbClr val="00B0F0"/>
                </a:solidFill>
                <a:latin typeface="Miriam Fixed" panose="020B0509050101010101" pitchFamily="49" charset="-79"/>
                <a:cs typeface="Miriam Fixed" panose="020B0509050101010101" pitchFamily="49" charset="-79"/>
              </a:rPr>
              <a:t>SELECT</a:t>
            </a:r>
            <a:r>
              <a:rPr lang="en-US" dirty="0">
                <a:solidFill>
                  <a:schemeClr val="bg1"/>
                </a:solidFill>
                <a:latin typeface="Miriam Fixed" panose="020B0509050101010101" pitchFamily="49" charset="-79"/>
                <a:cs typeface="Miriam Fixed" panose="020B0509050101010101" pitchFamily="49" charset="-79"/>
              </a:rPr>
              <a:t> CustomerID </a:t>
            </a:r>
            <a:r>
              <a:rPr lang="en-US" dirty="0">
                <a:solidFill>
                  <a:srgbClr val="00B0F0"/>
                </a:solidFill>
                <a:latin typeface="Miriam Fixed" panose="020B0509050101010101" pitchFamily="49" charset="-79"/>
                <a:cs typeface="Miriam Fixed" panose="020B0509050101010101" pitchFamily="49" charset="-79"/>
              </a:rPr>
              <a:t>FROM</a:t>
            </a:r>
            <a:r>
              <a:rPr lang="en-US" dirty="0">
                <a:solidFill>
                  <a:schemeClr val="bg1"/>
                </a:solidFill>
                <a:latin typeface="Miriam Fixed" panose="020B0509050101010101" pitchFamily="49" charset="-79"/>
                <a:cs typeface="Miriam Fixed" panose="020B0509050101010101" pitchFamily="49" charset="-79"/>
              </a:rPr>
              <a:t> Orders </a:t>
            </a:r>
            <a:r>
              <a:rPr lang="en-US" dirty="0">
                <a:solidFill>
                  <a:srgbClr val="00B0F0"/>
                </a:solidFill>
                <a:latin typeface="Miriam Fixed" panose="020B0509050101010101" pitchFamily="49" charset="-79"/>
                <a:cs typeface="Miriam Fixed" panose="020B0509050101010101" pitchFamily="49" charset="-79"/>
              </a:rPr>
              <a:t>WHERE</a:t>
            </a:r>
            <a:r>
              <a:rPr lang="en-US" dirty="0">
                <a:solidFill>
                  <a:schemeClr val="bg1"/>
                </a:solidFill>
                <a:latin typeface="Miriam Fixed" panose="020B0509050101010101" pitchFamily="49" charset="-79"/>
                <a:cs typeface="Miriam Fixed" panose="020B0509050101010101" pitchFamily="49" charset="-79"/>
              </a:rPr>
              <a:t> IsInTransit = </a:t>
            </a:r>
            <a:r>
              <a:rPr lang="en-US" dirty="0">
                <a:solidFill>
                  <a:srgbClr val="00B0F0"/>
                </a:solidFill>
                <a:latin typeface="Miriam Fixed" panose="020B0509050101010101" pitchFamily="49" charset="-79"/>
                <a:cs typeface="Miriam Fixed" panose="020B0509050101010101" pitchFamily="49" charset="-79"/>
              </a:rPr>
              <a:t>TRUE</a:t>
            </a:r>
            <a:r>
              <a:rPr lang="en-US" dirty="0">
                <a:solidFill>
                  <a:schemeClr val="bg1"/>
                </a:solidFill>
                <a:latin typeface="Miriam Fixed" panose="020B0509050101010101" pitchFamily="49" charset="-79"/>
                <a:cs typeface="Miriam Fixed" panose="020B0509050101010101" pitchFamily="49" charset="-79"/>
              </a:rPr>
              <a:t>);</a:t>
            </a:r>
          </a:p>
          <a:p>
            <a:endParaRPr lang="en-US" dirty="0">
              <a:solidFill>
                <a:schemeClr val="bg1"/>
              </a:solidFill>
              <a:latin typeface="Miriam Fixed" panose="020B0509050101010101" pitchFamily="49" charset="-79"/>
              <a:cs typeface="Miriam Fixed" panose="020B0509050101010101" pitchFamily="49" charset="-79"/>
            </a:endParaRPr>
          </a:p>
          <a:p>
            <a:r>
              <a:rPr lang="en-US" dirty="0">
                <a:solidFill>
                  <a:srgbClr val="00B0F0"/>
                </a:solidFill>
                <a:latin typeface="Miriam Fixed" panose="020B0509050101010101" pitchFamily="49" charset="-79"/>
                <a:cs typeface="Miriam Fixed" panose="020B0509050101010101" pitchFamily="49" charset="-79"/>
              </a:rPr>
              <a:t>UPDATE </a:t>
            </a:r>
            <a:r>
              <a:rPr lang="en-US" dirty="0">
                <a:solidFill>
                  <a:schemeClr val="bg1"/>
                </a:solidFill>
                <a:latin typeface="Miriam Fixed" panose="020B0509050101010101" pitchFamily="49" charset="-79"/>
                <a:cs typeface="Miriam Fixed" panose="020B0509050101010101" pitchFamily="49" charset="-79"/>
              </a:rPr>
              <a:t>Customers </a:t>
            </a:r>
            <a:r>
              <a:rPr lang="en-US" dirty="0">
                <a:solidFill>
                  <a:srgbClr val="00B0F0"/>
                </a:solidFill>
                <a:latin typeface="Miriam Fixed" panose="020B0509050101010101" pitchFamily="49" charset="-79"/>
                <a:cs typeface="Miriam Fixed" panose="020B0509050101010101" pitchFamily="49" charset="-79"/>
              </a:rPr>
              <a:t>SET</a:t>
            </a:r>
            <a:r>
              <a:rPr lang="en-US" dirty="0">
                <a:solidFill>
                  <a:schemeClr val="bg1"/>
                </a:solidFill>
                <a:latin typeface="Miriam Fixed" panose="020B0509050101010101" pitchFamily="49" charset="-79"/>
                <a:cs typeface="Miriam Fixed" panose="020B0509050101010101" pitchFamily="49" charset="-79"/>
              </a:rPr>
              <a:t> IsLocalCustomer = </a:t>
            </a:r>
            <a:r>
              <a:rPr lang="en-US" dirty="0">
                <a:solidFill>
                  <a:srgbClr val="00B0F0"/>
                </a:solidFill>
                <a:latin typeface="Miriam Fixed" panose="020B0509050101010101" pitchFamily="49" charset="-79"/>
                <a:cs typeface="Miriam Fixed" panose="020B0509050101010101" pitchFamily="49" charset="-79"/>
              </a:rPr>
              <a:t>TRUE WHERE </a:t>
            </a:r>
            <a:r>
              <a:rPr lang="en-US" dirty="0">
                <a:solidFill>
                  <a:schemeClr val="bg1"/>
                </a:solidFill>
                <a:latin typeface="Miriam Fixed" panose="020B0509050101010101" pitchFamily="49" charset="-79"/>
                <a:cs typeface="Miriam Fixed" panose="020B0509050101010101" pitchFamily="49" charset="-79"/>
              </a:rPr>
              <a:t>CustomerID = (</a:t>
            </a:r>
            <a:r>
              <a:rPr lang="en-US" dirty="0">
                <a:solidFill>
                  <a:srgbClr val="00B0F0"/>
                </a:solidFill>
                <a:latin typeface="Miriam Fixed" panose="020B0509050101010101" pitchFamily="49" charset="-79"/>
                <a:cs typeface="Miriam Fixed" panose="020B0509050101010101" pitchFamily="49" charset="-79"/>
              </a:rPr>
              <a:t>SELECT</a:t>
            </a:r>
            <a:r>
              <a:rPr lang="en-US" dirty="0">
                <a:solidFill>
                  <a:schemeClr val="bg1"/>
                </a:solidFill>
                <a:latin typeface="Miriam Fixed" panose="020B0509050101010101" pitchFamily="49" charset="-79"/>
                <a:cs typeface="Miriam Fixed" panose="020B0509050101010101" pitchFamily="49" charset="-79"/>
              </a:rPr>
              <a:t> CustomerID </a:t>
            </a:r>
            <a:r>
              <a:rPr lang="en-US" dirty="0">
                <a:solidFill>
                  <a:srgbClr val="00B0F0"/>
                </a:solidFill>
                <a:latin typeface="Miriam Fixed" panose="020B0509050101010101" pitchFamily="49" charset="-79"/>
                <a:cs typeface="Miriam Fixed" panose="020B0509050101010101" pitchFamily="49" charset="-79"/>
              </a:rPr>
              <a:t>FROM</a:t>
            </a:r>
            <a:r>
              <a:rPr lang="en-US" dirty="0">
                <a:solidFill>
                  <a:schemeClr val="bg1"/>
                </a:solidFill>
                <a:latin typeface="Miriam Fixed" panose="020B0509050101010101" pitchFamily="49" charset="-79"/>
                <a:cs typeface="Miriam Fixed" panose="020B0509050101010101" pitchFamily="49" charset="-79"/>
              </a:rPr>
              <a:t> Addresses </a:t>
            </a:r>
            <a:r>
              <a:rPr lang="en-US" dirty="0">
                <a:solidFill>
                  <a:srgbClr val="00B0F0"/>
                </a:solidFill>
                <a:latin typeface="Miriam Fixed" panose="020B0509050101010101" pitchFamily="49" charset="-79"/>
                <a:cs typeface="Miriam Fixed" panose="020B0509050101010101" pitchFamily="49" charset="-79"/>
              </a:rPr>
              <a:t>WHERE</a:t>
            </a:r>
            <a:r>
              <a:rPr lang="en-US" dirty="0">
                <a:solidFill>
                  <a:schemeClr val="bg1"/>
                </a:solidFill>
                <a:latin typeface="Miriam Fixed" panose="020B0509050101010101" pitchFamily="49" charset="-79"/>
                <a:cs typeface="Miriam Fixed" panose="020B0509050101010101" pitchFamily="49" charset="-79"/>
              </a:rPr>
              <a:t> ZipCode = </a:t>
            </a:r>
            <a:r>
              <a:rPr lang="en-US" dirty="0">
                <a:solidFill>
                  <a:schemeClr val="accent6"/>
                </a:solidFill>
                <a:latin typeface="Miriam Fixed" panose="020B0509050101010101" pitchFamily="49" charset="-79"/>
                <a:cs typeface="Miriam Fixed" panose="020B0509050101010101" pitchFamily="49" charset="-79"/>
              </a:rPr>
              <a:t>“10004”</a:t>
            </a:r>
            <a:r>
              <a:rPr lang="en-US" dirty="0">
                <a:solidFill>
                  <a:schemeClr val="bg1"/>
                </a:solidFill>
                <a:latin typeface="Miriam Fixed" panose="020B0509050101010101" pitchFamily="49" charset="-79"/>
                <a:cs typeface="Miriam Fixed" panose="020B0509050101010101" pitchFamily="49" charset="-79"/>
              </a:rPr>
              <a:t>);</a:t>
            </a:r>
          </a:p>
          <a:p>
            <a:endParaRPr lang="en-US" dirty="0">
              <a:solidFill>
                <a:schemeClr val="bg1"/>
              </a:solidFill>
              <a:latin typeface="Miriam Fixed" panose="020B0509050101010101" pitchFamily="49" charset="-79"/>
              <a:cs typeface="Miriam Fixed" panose="020B0509050101010101" pitchFamily="49" charset="-79"/>
            </a:endParaRPr>
          </a:p>
          <a:p>
            <a:r>
              <a:rPr lang="en-US" dirty="0">
                <a:solidFill>
                  <a:srgbClr val="00B0F0"/>
                </a:solidFill>
                <a:latin typeface="Miriam Fixed" panose="020B0509050101010101" pitchFamily="49" charset="-79"/>
                <a:cs typeface="Miriam Fixed" panose="020B0509050101010101" pitchFamily="49" charset="-79"/>
              </a:rPr>
              <a:t>DELETE FROM</a:t>
            </a:r>
            <a:r>
              <a:rPr lang="en-US" dirty="0">
                <a:solidFill>
                  <a:schemeClr val="bg1"/>
                </a:solidFill>
                <a:latin typeface="Miriam Fixed" panose="020B0509050101010101" pitchFamily="49" charset="-79"/>
                <a:cs typeface="Miriam Fixed" panose="020B0509050101010101" pitchFamily="49" charset="-79"/>
              </a:rPr>
              <a:t> Addresses </a:t>
            </a:r>
            <a:r>
              <a:rPr lang="en-US" dirty="0">
                <a:solidFill>
                  <a:srgbClr val="00B0F0"/>
                </a:solidFill>
                <a:latin typeface="Miriam Fixed" panose="020B0509050101010101" pitchFamily="49" charset="-79"/>
                <a:cs typeface="Miriam Fixed" panose="020B0509050101010101" pitchFamily="49" charset="-79"/>
              </a:rPr>
              <a:t>WHERE</a:t>
            </a:r>
            <a:r>
              <a:rPr lang="en-US" dirty="0">
                <a:solidFill>
                  <a:schemeClr val="bg1"/>
                </a:solidFill>
                <a:latin typeface="Miriam Fixed" panose="020B0509050101010101" pitchFamily="49" charset="-79"/>
                <a:cs typeface="Miriam Fixed" panose="020B0509050101010101" pitchFamily="49" charset="-79"/>
              </a:rPr>
              <a:t> CustomerID In (</a:t>
            </a:r>
            <a:r>
              <a:rPr lang="en-US" dirty="0">
                <a:solidFill>
                  <a:srgbClr val="00B0F0"/>
                </a:solidFill>
                <a:latin typeface="Miriam Fixed" panose="020B0509050101010101" pitchFamily="49" charset="-79"/>
                <a:cs typeface="Miriam Fixed" panose="020B0509050101010101" pitchFamily="49" charset="-79"/>
              </a:rPr>
              <a:t>SELECT</a:t>
            </a:r>
            <a:r>
              <a:rPr lang="en-US" dirty="0">
                <a:solidFill>
                  <a:schemeClr val="bg1"/>
                </a:solidFill>
                <a:latin typeface="Miriam Fixed" panose="020B0509050101010101" pitchFamily="49" charset="-79"/>
                <a:cs typeface="Miriam Fixed" panose="020B0509050101010101" pitchFamily="49" charset="-79"/>
              </a:rPr>
              <a:t> CustomerID </a:t>
            </a:r>
            <a:r>
              <a:rPr lang="en-US" dirty="0">
                <a:solidFill>
                  <a:srgbClr val="00B0F0"/>
                </a:solidFill>
                <a:latin typeface="Miriam Fixed" panose="020B0509050101010101" pitchFamily="49" charset="-79"/>
                <a:cs typeface="Miriam Fixed" panose="020B0509050101010101" pitchFamily="49" charset="-79"/>
              </a:rPr>
              <a:t>FROM</a:t>
            </a:r>
            <a:r>
              <a:rPr lang="en-US" dirty="0">
                <a:solidFill>
                  <a:schemeClr val="bg1"/>
                </a:solidFill>
                <a:latin typeface="Miriam Fixed" panose="020B0509050101010101" pitchFamily="49" charset="-79"/>
                <a:cs typeface="Miriam Fixed" panose="020B0509050101010101" pitchFamily="49" charset="-79"/>
              </a:rPr>
              <a:t> Customers </a:t>
            </a:r>
            <a:r>
              <a:rPr lang="en-US" dirty="0">
                <a:solidFill>
                  <a:srgbClr val="00B0F0"/>
                </a:solidFill>
                <a:latin typeface="Miriam Fixed" panose="020B0509050101010101" pitchFamily="49" charset="-79"/>
                <a:cs typeface="Miriam Fixed" panose="020B0509050101010101" pitchFamily="49" charset="-79"/>
              </a:rPr>
              <a:t>WHERE</a:t>
            </a:r>
            <a:r>
              <a:rPr lang="en-US" dirty="0">
                <a:solidFill>
                  <a:schemeClr val="bg1"/>
                </a:solidFill>
                <a:latin typeface="Miriam Fixed" panose="020B0509050101010101" pitchFamily="49" charset="-79"/>
                <a:cs typeface="Miriam Fixed" panose="020B0509050101010101" pitchFamily="49" charset="-79"/>
              </a:rPr>
              <a:t> YEAR(LastActive) &lt;= </a:t>
            </a:r>
            <a:r>
              <a:rPr lang="en-US" dirty="0">
                <a:solidFill>
                  <a:schemeClr val="accent6"/>
                </a:solidFill>
                <a:latin typeface="Miriam Fixed" panose="020B0509050101010101" pitchFamily="49" charset="-79"/>
                <a:cs typeface="Miriam Fixed" panose="020B0509050101010101" pitchFamily="49" charset="-79"/>
              </a:rPr>
              <a:t>1980</a:t>
            </a:r>
            <a:r>
              <a:rPr lang="en-US" dirty="0">
                <a:solidFill>
                  <a:schemeClr val="bg1"/>
                </a:solidFill>
                <a:latin typeface="Miriam Fixed" panose="020B0509050101010101" pitchFamily="49" charset="-79"/>
                <a:cs typeface="Miriam Fixed" panose="020B0509050101010101" pitchFamily="49" charset="-79"/>
              </a:rPr>
              <a:t>);</a:t>
            </a:r>
          </a:p>
          <a:p>
            <a:endParaRPr lang="en-US" dirty="0">
              <a:solidFill>
                <a:srgbClr val="00B0F0"/>
              </a:solidFill>
              <a:latin typeface="Miriam Fixed" panose="020B0509050101010101" pitchFamily="49" charset="-79"/>
              <a:cs typeface="Miriam Fixed" panose="020B0509050101010101" pitchFamily="49" charset="-79"/>
            </a:endParaRPr>
          </a:p>
        </p:txBody>
      </p:sp>
    </p:spTree>
    <p:extLst>
      <p:ext uri="{BB962C8B-B14F-4D97-AF65-F5344CB8AC3E}">
        <p14:creationId xmlns:p14="http://schemas.microsoft.com/office/powerpoint/2010/main" val="2086920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useBgFill="1">
        <p:nvSpPr>
          <p:cNvPr id="2062" name="Rectangle 191">
            <a:extLst>
              <a:ext uri="{FF2B5EF4-FFF2-40B4-BE49-F238E27FC236}">
                <a16:creationId xmlns:a16="http://schemas.microsoft.com/office/drawing/2014/main" id="{833F5045-5779-4E8F-9507-636D7A19E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E86EA2-BA5C-194F-90C4-CE942C45CE2C}"/>
              </a:ext>
            </a:extLst>
          </p:cNvPr>
          <p:cNvSpPr>
            <a:spLocks noGrp="1"/>
          </p:cNvSpPr>
          <p:nvPr>
            <p:ph type="title"/>
          </p:nvPr>
        </p:nvSpPr>
        <p:spPr>
          <a:xfrm>
            <a:off x="725558" y="0"/>
            <a:ext cx="4800600" cy="1679882"/>
          </a:xfrm>
        </p:spPr>
        <p:txBody>
          <a:bodyPr>
            <a:normAutofit/>
          </a:bodyPr>
          <a:lstStyle/>
          <a:p>
            <a:pPr algn="ctr"/>
            <a:r>
              <a:rPr lang="en-US" sz="2800" dirty="0"/>
              <a:t>relational database management systems</a:t>
            </a:r>
          </a:p>
        </p:txBody>
      </p:sp>
      <p:sp>
        <p:nvSpPr>
          <p:cNvPr id="6" name="Content Placeholder 2">
            <a:extLst>
              <a:ext uri="{FF2B5EF4-FFF2-40B4-BE49-F238E27FC236}">
                <a16:creationId xmlns:a16="http://schemas.microsoft.com/office/drawing/2014/main" id="{510B432B-2362-5445-A2F5-99E68B94D665}"/>
              </a:ext>
            </a:extLst>
          </p:cNvPr>
          <p:cNvSpPr>
            <a:spLocks noGrp="1"/>
          </p:cNvSpPr>
          <p:nvPr>
            <p:ph idx="1"/>
          </p:nvPr>
        </p:nvSpPr>
        <p:spPr>
          <a:xfrm>
            <a:off x="-1" y="1510747"/>
            <a:ext cx="6096000" cy="5347253"/>
          </a:xfrm>
        </p:spPr>
        <p:txBody>
          <a:bodyPr anchor="t">
            <a:noAutofit/>
          </a:bodyPr>
          <a:lstStyle/>
          <a:p>
            <a:pPr>
              <a:lnSpc>
                <a:spcPct val="90000"/>
              </a:lnSpc>
            </a:pPr>
            <a:r>
              <a:rPr lang="en-US" sz="1550" dirty="0">
                <a:effectLst/>
              </a:rPr>
              <a:t>SQL is an integral part of many modern RDBMS (relational database management systems) like Oracle, Db2 Database, Microsoft SQL Server, MySQL, etc. </a:t>
            </a:r>
          </a:p>
          <a:p>
            <a:pPr lvl="1">
              <a:lnSpc>
                <a:spcPct val="90000"/>
              </a:lnSpc>
            </a:pPr>
            <a:r>
              <a:rPr lang="en-US" sz="1550" dirty="0">
                <a:effectLst/>
              </a:rPr>
              <a:t>A </a:t>
            </a:r>
            <a:r>
              <a:rPr lang="en-US" sz="1550" b="1" dirty="0">
                <a:effectLst/>
              </a:rPr>
              <a:t>relational</a:t>
            </a:r>
            <a:r>
              <a:rPr lang="en-US" sz="1550" dirty="0">
                <a:effectLst/>
              </a:rPr>
              <a:t> </a:t>
            </a:r>
            <a:r>
              <a:rPr lang="en-US" sz="1550" b="1" dirty="0">
                <a:effectLst/>
              </a:rPr>
              <a:t>database management system (RDBMS) </a:t>
            </a:r>
            <a:r>
              <a:rPr lang="en-US" sz="1550" dirty="0">
                <a:effectLst/>
              </a:rPr>
              <a:t>is a program that allows you to create, update, and administer a relational database.</a:t>
            </a:r>
          </a:p>
          <a:p>
            <a:pPr>
              <a:lnSpc>
                <a:spcPct val="90000"/>
              </a:lnSpc>
            </a:pPr>
            <a:r>
              <a:rPr lang="en-US" sz="1550" dirty="0">
                <a:effectLst/>
              </a:rPr>
              <a:t>many public and private agencies use different database products from different vendors, and each develop a system based on vendor-dependent SQL syntax, which can vary. ANSI (American National Standards Institute) developed a common standard for SQL which runs in all modern vendor databases.</a:t>
            </a:r>
          </a:p>
          <a:p>
            <a:pPr lvl="1">
              <a:lnSpc>
                <a:spcPct val="90000"/>
              </a:lnSpc>
            </a:pPr>
            <a:r>
              <a:rPr lang="en-US" sz="1550" dirty="0">
                <a:effectLst/>
              </a:rPr>
              <a:t>The </a:t>
            </a:r>
            <a:r>
              <a:rPr lang="en-US" sz="1550" b="1" dirty="0">
                <a:effectLst/>
              </a:rPr>
              <a:t>American National Standards Institute </a:t>
            </a:r>
            <a:r>
              <a:rPr lang="en-US" sz="1550" dirty="0">
                <a:effectLst/>
              </a:rPr>
              <a:t>is a private non-profit organization that oversees the development of voluntary consensus standards for products, services, processes, systems, and personnel in the United States.</a:t>
            </a:r>
          </a:p>
          <a:p>
            <a:pPr lvl="1">
              <a:lnSpc>
                <a:spcPct val="90000"/>
              </a:lnSpc>
            </a:pPr>
            <a:r>
              <a:rPr lang="en-US" sz="1550" dirty="0">
                <a:effectLst/>
              </a:rPr>
              <a:t>Every brand of SQL RDBMS adds some features to the language that are not in the ANSI SQL specification-- each brand implements features in its own way, not necessarily compatible with the others.</a:t>
            </a:r>
            <a:endParaRPr lang="en-US" sz="1600" dirty="0"/>
          </a:p>
        </p:txBody>
      </p:sp>
      <p:sp>
        <p:nvSpPr>
          <p:cNvPr id="193" name="Rectangle 192">
            <a:extLst>
              <a:ext uri="{FF2B5EF4-FFF2-40B4-BE49-F238E27FC236}">
                <a16:creationId xmlns:a16="http://schemas.microsoft.com/office/drawing/2014/main" id="{2C8C8ED6-A932-44F5-83A5-5793DDA44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0" name="Picture 12" descr="What is Db2">
            <a:extLst>
              <a:ext uri="{FF2B5EF4-FFF2-40B4-BE49-F238E27FC236}">
                <a16:creationId xmlns:a16="http://schemas.microsoft.com/office/drawing/2014/main" id="{84FE049A-EBF9-E242-880C-6A2599525AE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11526" y="721514"/>
            <a:ext cx="2109090" cy="210909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ySQL Workbench vs. DBConvert — Migrate From SQL Server to MySQL - DZone  Database">
            <a:extLst>
              <a:ext uri="{FF2B5EF4-FFF2-40B4-BE49-F238E27FC236}">
                <a16:creationId xmlns:a16="http://schemas.microsoft.com/office/drawing/2014/main" id="{988F7001-8379-874D-B05A-3F4E1C60C32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582889" y="811987"/>
            <a:ext cx="2109089" cy="210908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Differences between 11g and 12c Oracle Database - BAAER">
            <a:extLst>
              <a:ext uri="{FF2B5EF4-FFF2-40B4-BE49-F238E27FC236}">
                <a16:creationId xmlns:a16="http://schemas.microsoft.com/office/drawing/2014/main" id="{6F1CC6D0-A54B-6E4E-AB0A-EAE4F755FAAD}"/>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760805" y="3733062"/>
            <a:ext cx="3402131" cy="19136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icrosoft SQL Server Data Protection &amp;amp; Data Management">
            <a:extLst>
              <a:ext uri="{FF2B5EF4-FFF2-40B4-BE49-F238E27FC236}">
                <a16:creationId xmlns:a16="http://schemas.microsoft.com/office/drawing/2014/main" id="{CEE6FE02-0BF3-5348-8E64-16281B65E183}"/>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545482" y="3635366"/>
            <a:ext cx="2919156" cy="2109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4187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098" name="Picture 2" descr="Retro SQL Programming Icon - Sql - Pin | TeePublic">
            <a:extLst>
              <a:ext uri="{FF2B5EF4-FFF2-40B4-BE49-F238E27FC236}">
                <a16:creationId xmlns:a16="http://schemas.microsoft.com/office/drawing/2014/main" id="{5DE2B554-FDC0-4148-94B9-9F5B296224E4}"/>
              </a:ext>
            </a:extLst>
          </p:cNvPr>
          <p:cNvPicPr>
            <a:picLocks noChangeAspect="1" noChangeArrowheads="1"/>
          </p:cNvPicPr>
          <p:nvPr/>
        </p:nvPicPr>
        <p:blipFill rotWithShape="1">
          <a:blip r:embed="rId3">
            <a:duotone>
              <a:prstClr val="black"/>
              <a:schemeClr val="bg1">
                <a:tint val="45000"/>
                <a:satMod val="400000"/>
              </a:schemeClr>
            </a:duotone>
            <a:alphaModFix amt="25000"/>
            <a:extLst>
              <a:ext uri="{28A0092B-C50C-407E-A947-70E740481C1C}">
                <a14:useLocalDpi xmlns:a14="http://schemas.microsoft.com/office/drawing/2010/main" val="0"/>
              </a:ext>
            </a:extLst>
          </a:blip>
          <a:srcRect t="21895" b="21855"/>
          <a:stretch/>
        </p:blipFill>
        <p:spPr bwMode="auto">
          <a:xfrm>
            <a:off x="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0E25AC2B-99BD-5F45-BA28-0BC83D276E9F}"/>
              </a:ext>
            </a:extLst>
          </p:cNvPr>
          <p:cNvSpPr>
            <a:spLocks noGrp="1"/>
          </p:cNvSpPr>
          <p:nvPr>
            <p:ph type="title"/>
          </p:nvPr>
        </p:nvSpPr>
        <p:spPr>
          <a:xfrm>
            <a:off x="1143001" y="2330824"/>
            <a:ext cx="9905998" cy="1905000"/>
          </a:xfrm>
        </p:spPr>
        <p:txBody>
          <a:bodyPr>
            <a:normAutofit fontScale="90000"/>
          </a:bodyPr>
          <a:lstStyle/>
          <a:p>
            <a:pPr algn="ctr"/>
            <a:r>
              <a:rPr lang="en-US" dirty="0"/>
              <a:t>No activity today, take a break.</a:t>
            </a:r>
            <a:br>
              <a:rPr lang="en-US" dirty="0"/>
            </a:br>
            <a:br>
              <a:rPr lang="en-US" dirty="0"/>
            </a:br>
            <a:r>
              <a:rPr lang="en-US" dirty="0"/>
              <a:t>Try to think of ideas for your </a:t>
            </a:r>
            <a:r>
              <a:rPr lang="en-US" dirty="0" err="1"/>
              <a:t>api</a:t>
            </a:r>
            <a:r>
              <a:rPr lang="en-US" dirty="0"/>
              <a:t> final project!</a:t>
            </a:r>
          </a:p>
        </p:txBody>
      </p:sp>
    </p:spTree>
    <p:extLst>
      <p:ext uri="{BB962C8B-B14F-4D97-AF65-F5344CB8AC3E}">
        <p14:creationId xmlns:p14="http://schemas.microsoft.com/office/powerpoint/2010/main" val="898025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86EA2-BA5C-194F-90C4-CE942C45CE2C}"/>
              </a:ext>
            </a:extLst>
          </p:cNvPr>
          <p:cNvSpPr>
            <a:spLocks noGrp="1"/>
          </p:cNvSpPr>
          <p:nvPr>
            <p:ph type="title"/>
          </p:nvPr>
        </p:nvSpPr>
        <p:spPr>
          <a:xfrm>
            <a:off x="643192" y="609600"/>
            <a:ext cx="3643674" cy="1905000"/>
          </a:xfrm>
        </p:spPr>
        <p:txBody>
          <a:bodyPr>
            <a:normAutofit/>
          </a:bodyPr>
          <a:lstStyle/>
          <a:p>
            <a:r>
              <a:rPr lang="en-US" sz="2800" dirty="0"/>
              <a:t>what are sql scripts?</a:t>
            </a:r>
          </a:p>
        </p:txBody>
      </p:sp>
      <p:sp>
        <p:nvSpPr>
          <p:cNvPr id="6" name="Content Placeholder 2">
            <a:extLst>
              <a:ext uri="{FF2B5EF4-FFF2-40B4-BE49-F238E27FC236}">
                <a16:creationId xmlns:a16="http://schemas.microsoft.com/office/drawing/2014/main" id="{510B432B-2362-5445-A2F5-99E68B94D665}"/>
              </a:ext>
            </a:extLst>
          </p:cNvPr>
          <p:cNvSpPr>
            <a:spLocks noGrp="1"/>
          </p:cNvSpPr>
          <p:nvPr>
            <p:ph idx="1"/>
          </p:nvPr>
        </p:nvSpPr>
        <p:spPr>
          <a:xfrm>
            <a:off x="643192" y="2666999"/>
            <a:ext cx="4386008" cy="3216276"/>
          </a:xfrm>
        </p:spPr>
        <p:txBody>
          <a:bodyPr anchor="t">
            <a:normAutofit/>
          </a:bodyPr>
          <a:lstStyle/>
          <a:p>
            <a:r>
              <a:rPr lang="en-US" dirty="0">
                <a:effectLst/>
              </a:rPr>
              <a:t>A </a:t>
            </a:r>
            <a:r>
              <a:rPr lang="en-US" b="1" dirty="0">
                <a:effectLst/>
              </a:rPr>
              <a:t>SQL script</a:t>
            </a:r>
            <a:r>
              <a:rPr lang="en-US" dirty="0">
                <a:effectLst/>
              </a:rPr>
              <a:t> is a set of </a:t>
            </a:r>
            <a:r>
              <a:rPr lang="en-US" b="1" dirty="0">
                <a:effectLst/>
              </a:rPr>
              <a:t>SQL</a:t>
            </a:r>
            <a:r>
              <a:rPr lang="en-US" dirty="0">
                <a:effectLst/>
              </a:rPr>
              <a:t> commands, usually saved in a .sql-extension file. </a:t>
            </a:r>
            <a:endParaRPr lang="en-US" dirty="0"/>
          </a:p>
        </p:txBody>
      </p:sp>
      <p:pic>
        <p:nvPicPr>
          <p:cNvPr id="1026" name="Picture 2" descr="Database, db, file, filetypes, sql, sql file, watchkit icon - Download on  Iconfinder">
            <a:extLst>
              <a:ext uri="{FF2B5EF4-FFF2-40B4-BE49-F238E27FC236}">
                <a16:creationId xmlns:a16="http://schemas.microsoft.com/office/drawing/2014/main" id="{D32BC364-C902-C54C-ACA4-2D9BA669055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65437" y="645106"/>
            <a:ext cx="5247747" cy="5247747"/>
          </a:xfrm>
          <a:prstGeom prst="roundRect">
            <a:avLst>
              <a:gd name="adj" fmla="val 3517"/>
            </a:avLst>
          </a:prstGeom>
          <a:no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715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1BEB8C-7289-DD49-A971-E7E061561220}"/>
              </a:ext>
            </a:extLst>
          </p:cNvPr>
          <p:cNvSpPr/>
          <p:nvPr/>
        </p:nvSpPr>
        <p:spPr>
          <a:xfrm>
            <a:off x="1699590" y="2397274"/>
            <a:ext cx="8189843" cy="36973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510B432B-2362-5445-A2F5-99E68B94D665}"/>
              </a:ext>
            </a:extLst>
          </p:cNvPr>
          <p:cNvSpPr>
            <a:spLocks noGrp="1"/>
          </p:cNvSpPr>
          <p:nvPr>
            <p:ph idx="1"/>
          </p:nvPr>
        </p:nvSpPr>
        <p:spPr>
          <a:xfrm>
            <a:off x="2746513" y="866524"/>
            <a:ext cx="6698973" cy="2425147"/>
          </a:xfrm>
        </p:spPr>
        <p:txBody>
          <a:bodyPr anchor="t">
            <a:normAutofit/>
          </a:bodyPr>
          <a:lstStyle/>
          <a:p>
            <a:pPr marL="0" indent="0">
              <a:lnSpc>
                <a:spcPct val="90000"/>
              </a:lnSpc>
              <a:buNone/>
            </a:pPr>
            <a:br>
              <a:rPr lang="en-US" dirty="0"/>
            </a:br>
            <a:r>
              <a:rPr lang="en-US" dirty="0"/>
              <a:t>Let’s say we want to get all rows and columns from our existing Customers table… </a:t>
            </a:r>
          </a:p>
        </p:txBody>
      </p:sp>
    </p:spTree>
    <p:extLst>
      <p:ext uri="{BB962C8B-B14F-4D97-AF65-F5344CB8AC3E}">
        <p14:creationId xmlns:p14="http://schemas.microsoft.com/office/powerpoint/2010/main" val="3820150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1BEB8C-7289-DD49-A971-E7E061561220}"/>
              </a:ext>
            </a:extLst>
          </p:cNvPr>
          <p:cNvSpPr/>
          <p:nvPr/>
        </p:nvSpPr>
        <p:spPr>
          <a:xfrm>
            <a:off x="1699590" y="2397274"/>
            <a:ext cx="8189843" cy="36973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510B432B-2362-5445-A2F5-99E68B94D665}"/>
              </a:ext>
            </a:extLst>
          </p:cNvPr>
          <p:cNvSpPr>
            <a:spLocks noGrp="1"/>
          </p:cNvSpPr>
          <p:nvPr>
            <p:ph idx="1"/>
          </p:nvPr>
        </p:nvSpPr>
        <p:spPr>
          <a:xfrm>
            <a:off x="2746513" y="866524"/>
            <a:ext cx="6698973" cy="2425147"/>
          </a:xfrm>
        </p:spPr>
        <p:txBody>
          <a:bodyPr anchor="t">
            <a:normAutofit/>
          </a:bodyPr>
          <a:lstStyle/>
          <a:p>
            <a:pPr marL="0" indent="0">
              <a:lnSpc>
                <a:spcPct val="90000"/>
              </a:lnSpc>
              <a:buNone/>
            </a:pPr>
            <a:br>
              <a:rPr lang="en-US" dirty="0"/>
            </a:br>
            <a:r>
              <a:rPr lang="en-US" dirty="0"/>
              <a:t>Let’s say we want to get all rows and columns from our existing Customers table… </a:t>
            </a:r>
          </a:p>
        </p:txBody>
      </p:sp>
      <p:sp>
        <p:nvSpPr>
          <p:cNvPr id="2" name="TextBox 1">
            <a:extLst>
              <a:ext uri="{FF2B5EF4-FFF2-40B4-BE49-F238E27FC236}">
                <a16:creationId xmlns:a16="http://schemas.microsoft.com/office/drawing/2014/main" id="{19C673A3-91AB-FB43-A5D0-8FC1D800B102}"/>
              </a:ext>
            </a:extLst>
          </p:cNvPr>
          <p:cNvSpPr txBox="1"/>
          <p:nvPr/>
        </p:nvSpPr>
        <p:spPr>
          <a:xfrm>
            <a:off x="1699590" y="2427383"/>
            <a:ext cx="5168004" cy="369332"/>
          </a:xfrm>
          <a:prstGeom prst="rect">
            <a:avLst/>
          </a:prstGeom>
          <a:noFill/>
        </p:spPr>
        <p:txBody>
          <a:bodyPr wrap="square" rtlCol="0">
            <a:spAutoFit/>
          </a:bodyPr>
          <a:lstStyle/>
          <a:p>
            <a:r>
              <a:rPr lang="en-US" dirty="0">
                <a:solidFill>
                  <a:srgbClr val="00B0F0"/>
                </a:solidFill>
                <a:latin typeface="Miriam Fixed" panose="020F0502020204030204" pitchFamily="34" charset="0"/>
                <a:cs typeface="Miriam Fixed" panose="020F0502020204030204" pitchFamily="34" charset="0"/>
              </a:rPr>
              <a:t>SELECT</a:t>
            </a:r>
            <a:r>
              <a:rPr lang="en-US" dirty="0">
                <a:latin typeface="Miriam Fixed" panose="020F0502020204030204" pitchFamily="34" charset="0"/>
                <a:cs typeface="Miriam Fixed" panose="020F0502020204030204" pitchFamily="34" charset="0"/>
              </a:rPr>
              <a:t> </a:t>
            </a:r>
            <a:r>
              <a:rPr lang="en-US" dirty="0">
                <a:solidFill>
                  <a:schemeClr val="bg1"/>
                </a:solidFill>
                <a:latin typeface="Miriam Fixed" panose="020F0502020204030204" pitchFamily="34" charset="0"/>
                <a:cs typeface="Miriam Fixed" panose="020F0502020204030204" pitchFamily="34" charset="0"/>
              </a:rPr>
              <a:t>*</a:t>
            </a:r>
            <a:r>
              <a:rPr lang="en-US" dirty="0">
                <a:latin typeface="Miriam Fixed" panose="020F0502020204030204" pitchFamily="34" charset="0"/>
                <a:cs typeface="Miriam Fixed" panose="020F0502020204030204" pitchFamily="34" charset="0"/>
              </a:rPr>
              <a:t> </a:t>
            </a:r>
            <a:r>
              <a:rPr lang="en-US" dirty="0">
                <a:solidFill>
                  <a:srgbClr val="00B0F0"/>
                </a:solidFill>
                <a:latin typeface="Miriam Fixed" panose="020F0502020204030204" pitchFamily="34" charset="0"/>
                <a:cs typeface="Miriam Fixed" panose="020F0502020204030204" pitchFamily="34" charset="0"/>
              </a:rPr>
              <a:t>FROM</a:t>
            </a:r>
            <a:r>
              <a:rPr lang="en-US" dirty="0">
                <a:latin typeface="Miriam Fixed" panose="020F0502020204030204" pitchFamily="34" charset="0"/>
                <a:cs typeface="Miriam Fixed" panose="020F0502020204030204" pitchFamily="34" charset="0"/>
              </a:rPr>
              <a:t> </a:t>
            </a:r>
            <a:r>
              <a:rPr lang="en-US" dirty="0">
                <a:solidFill>
                  <a:schemeClr val="bg1"/>
                </a:solidFill>
                <a:latin typeface="Miriam Fixed" panose="020F0502020204030204" pitchFamily="34" charset="0"/>
                <a:cs typeface="Miriam Fixed" panose="020F0502020204030204" pitchFamily="34" charset="0"/>
              </a:rPr>
              <a:t>Customers; </a:t>
            </a:r>
          </a:p>
        </p:txBody>
      </p:sp>
    </p:spTree>
    <p:extLst>
      <p:ext uri="{BB962C8B-B14F-4D97-AF65-F5344CB8AC3E}">
        <p14:creationId xmlns:p14="http://schemas.microsoft.com/office/powerpoint/2010/main" val="2082537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1BEB8C-7289-DD49-A971-E7E061561220}"/>
              </a:ext>
            </a:extLst>
          </p:cNvPr>
          <p:cNvSpPr/>
          <p:nvPr/>
        </p:nvSpPr>
        <p:spPr>
          <a:xfrm>
            <a:off x="1699590" y="2397274"/>
            <a:ext cx="8189843" cy="36973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510B432B-2362-5445-A2F5-99E68B94D665}"/>
              </a:ext>
            </a:extLst>
          </p:cNvPr>
          <p:cNvSpPr>
            <a:spLocks noGrp="1"/>
          </p:cNvSpPr>
          <p:nvPr>
            <p:ph idx="1"/>
          </p:nvPr>
        </p:nvSpPr>
        <p:spPr>
          <a:xfrm>
            <a:off x="2746513" y="866524"/>
            <a:ext cx="6698973" cy="2425147"/>
          </a:xfrm>
        </p:spPr>
        <p:txBody>
          <a:bodyPr anchor="t">
            <a:normAutofit/>
          </a:bodyPr>
          <a:lstStyle/>
          <a:p>
            <a:pPr marL="0" indent="0">
              <a:lnSpc>
                <a:spcPct val="90000"/>
              </a:lnSpc>
              <a:buNone/>
            </a:pPr>
            <a:br>
              <a:rPr lang="en-US" dirty="0"/>
            </a:br>
            <a:r>
              <a:rPr lang="en-US" dirty="0"/>
              <a:t>Let’s say we want to get everything in the FirstName column from our existing Customers table… </a:t>
            </a:r>
          </a:p>
        </p:txBody>
      </p:sp>
    </p:spTree>
    <p:extLst>
      <p:ext uri="{BB962C8B-B14F-4D97-AF65-F5344CB8AC3E}">
        <p14:creationId xmlns:p14="http://schemas.microsoft.com/office/powerpoint/2010/main" val="1802875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1BEB8C-7289-DD49-A971-E7E061561220}"/>
              </a:ext>
            </a:extLst>
          </p:cNvPr>
          <p:cNvSpPr/>
          <p:nvPr/>
        </p:nvSpPr>
        <p:spPr>
          <a:xfrm>
            <a:off x="1699590" y="2397274"/>
            <a:ext cx="8189843" cy="369735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510B432B-2362-5445-A2F5-99E68B94D665}"/>
              </a:ext>
            </a:extLst>
          </p:cNvPr>
          <p:cNvSpPr>
            <a:spLocks noGrp="1"/>
          </p:cNvSpPr>
          <p:nvPr>
            <p:ph idx="1"/>
          </p:nvPr>
        </p:nvSpPr>
        <p:spPr>
          <a:xfrm>
            <a:off x="2746513" y="866524"/>
            <a:ext cx="6698973" cy="2425147"/>
          </a:xfrm>
        </p:spPr>
        <p:txBody>
          <a:bodyPr anchor="t">
            <a:normAutofit/>
          </a:bodyPr>
          <a:lstStyle/>
          <a:p>
            <a:pPr marL="0" indent="0">
              <a:lnSpc>
                <a:spcPct val="90000"/>
              </a:lnSpc>
              <a:buNone/>
            </a:pPr>
            <a:br>
              <a:rPr lang="en-US" dirty="0"/>
            </a:br>
            <a:r>
              <a:rPr lang="en-US" dirty="0"/>
              <a:t>Let’s say we want to get everything in the FirstName column from our existing Customers table… </a:t>
            </a:r>
          </a:p>
        </p:txBody>
      </p:sp>
      <p:sp>
        <p:nvSpPr>
          <p:cNvPr id="2" name="TextBox 1">
            <a:extLst>
              <a:ext uri="{FF2B5EF4-FFF2-40B4-BE49-F238E27FC236}">
                <a16:creationId xmlns:a16="http://schemas.microsoft.com/office/drawing/2014/main" id="{19C673A3-91AB-FB43-A5D0-8FC1D800B102}"/>
              </a:ext>
            </a:extLst>
          </p:cNvPr>
          <p:cNvSpPr txBox="1"/>
          <p:nvPr/>
        </p:nvSpPr>
        <p:spPr>
          <a:xfrm>
            <a:off x="1699590" y="2427383"/>
            <a:ext cx="5168004" cy="369332"/>
          </a:xfrm>
          <a:prstGeom prst="rect">
            <a:avLst/>
          </a:prstGeom>
          <a:noFill/>
        </p:spPr>
        <p:txBody>
          <a:bodyPr wrap="square" rtlCol="0">
            <a:spAutoFit/>
          </a:bodyPr>
          <a:lstStyle/>
          <a:p>
            <a:r>
              <a:rPr lang="en-US" dirty="0">
                <a:solidFill>
                  <a:srgbClr val="00B0F0"/>
                </a:solidFill>
                <a:latin typeface="Miriam Fixed" panose="020F0502020204030204" pitchFamily="34" charset="0"/>
                <a:cs typeface="Miriam Fixed" panose="020F0502020204030204" pitchFamily="34" charset="0"/>
              </a:rPr>
              <a:t>SELECT </a:t>
            </a:r>
            <a:r>
              <a:rPr lang="en-US" dirty="0">
                <a:solidFill>
                  <a:schemeClr val="bg1"/>
                </a:solidFill>
                <a:latin typeface="Miriam Fixed" panose="020F0502020204030204" pitchFamily="34" charset="0"/>
                <a:cs typeface="Miriam Fixed" panose="020F0502020204030204" pitchFamily="34" charset="0"/>
              </a:rPr>
              <a:t>FirstName</a:t>
            </a:r>
            <a:r>
              <a:rPr lang="en-US" dirty="0">
                <a:solidFill>
                  <a:srgbClr val="00B0F0"/>
                </a:solidFill>
                <a:latin typeface="Miriam Fixed" panose="020F0502020204030204" pitchFamily="34" charset="0"/>
                <a:cs typeface="Miriam Fixed" panose="020F0502020204030204" pitchFamily="34" charset="0"/>
              </a:rPr>
              <a:t> FROM</a:t>
            </a:r>
            <a:r>
              <a:rPr lang="en-US" dirty="0">
                <a:latin typeface="Miriam Fixed" panose="020F0502020204030204" pitchFamily="34" charset="0"/>
                <a:cs typeface="Miriam Fixed" panose="020F0502020204030204" pitchFamily="34" charset="0"/>
              </a:rPr>
              <a:t> </a:t>
            </a:r>
            <a:r>
              <a:rPr lang="en-US" dirty="0">
                <a:solidFill>
                  <a:schemeClr val="bg1"/>
                </a:solidFill>
                <a:latin typeface="Miriam Fixed" panose="020F0502020204030204" pitchFamily="34" charset="0"/>
                <a:cs typeface="Miriam Fixed" panose="020F0502020204030204" pitchFamily="34" charset="0"/>
              </a:rPr>
              <a:t>Customers; </a:t>
            </a:r>
          </a:p>
        </p:txBody>
      </p:sp>
    </p:spTree>
    <p:extLst>
      <p:ext uri="{BB962C8B-B14F-4D97-AF65-F5344CB8AC3E}">
        <p14:creationId xmlns:p14="http://schemas.microsoft.com/office/powerpoint/2010/main" val="4112660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29382</TotalTime>
  <Words>2165</Words>
  <Application>Microsoft Macintosh PowerPoint</Application>
  <PresentationFormat>Widescreen</PresentationFormat>
  <Paragraphs>162</Paragraphs>
  <Slides>40</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Century Gothic</vt:lpstr>
      <vt:lpstr>Miriam Fixed</vt:lpstr>
      <vt:lpstr>Mesh</vt:lpstr>
      <vt:lpstr>SQL</vt:lpstr>
      <vt:lpstr>what is sql? </vt:lpstr>
      <vt:lpstr>sql</vt:lpstr>
      <vt:lpstr>relational database management systems</vt:lpstr>
      <vt:lpstr>what are sql scripts?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DATABASE commands</vt:lpstr>
      <vt:lpstr>table commands</vt:lpstr>
      <vt:lpstr>column commands</vt:lpstr>
      <vt:lpstr>constraint commands: when making a table</vt:lpstr>
      <vt:lpstr>constraint commands: NOT NULL</vt:lpstr>
      <vt:lpstr>constraint commands: UNIQUE</vt:lpstr>
      <vt:lpstr>Indexes</vt:lpstr>
      <vt:lpstr>constraint commands: Primary Key</vt:lpstr>
      <vt:lpstr>constraint commands: foreign Key</vt:lpstr>
      <vt:lpstr>constraint commands: check</vt:lpstr>
      <vt:lpstr>constraint commands: indexes (Unique and regular)</vt:lpstr>
      <vt:lpstr>JOINs</vt:lpstr>
      <vt:lpstr>sql JOINs</vt:lpstr>
      <vt:lpstr>sql JOINs</vt:lpstr>
      <vt:lpstr>sql JOINs</vt:lpstr>
      <vt:lpstr>aliases</vt:lpstr>
      <vt:lpstr>subqueries/ nested queries</vt:lpstr>
      <vt:lpstr>No activity today, take a break.  Try to think of ideas for your api final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Microsoft Office User</dc:creator>
  <cp:lastModifiedBy>Microsoft Office User</cp:lastModifiedBy>
  <cp:revision>124</cp:revision>
  <dcterms:created xsi:type="dcterms:W3CDTF">2022-01-13T14:13:00Z</dcterms:created>
  <dcterms:modified xsi:type="dcterms:W3CDTF">2022-03-03T03:14:31Z</dcterms:modified>
</cp:coreProperties>
</file>