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58" r:id="rId5"/>
    <p:sldId id="259" r:id="rId6"/>
    <p:sldId id="260" r:id="rId7"/>
    <p:sldId id="261" r:id="rId8"/>
    <p:sldId id="263" r:id="rId9"/>
    <p:sldId id="264" r:id="rId10"/>
    <p:sldId id="266" r:id="rId11"/>
    <p:sldId id="267" r:id="rId12"/>
    <p:sldId id="268" r:id="rId13"/>
    <p:sldId id="275" r:id="rId14"/>
    <p:sldId id="269" r:id="rId15"/>
    <p:sldId id="270" r:id="rId16"/>
    <p:sldId id="272" r:id="rId17"/>
    <p:sldId id="273"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57"/>
    <p:restoredTop sz="96327"/>
  </p:normalViewPr>
  <p:slideViewPr>
    <p:cSldViewPr snapToGrid="0" snapToObjects="1">
      <p:cViewPr varScale="1">
        <p:scale>
          <a:sx n="93" d="100"/>
          <a:sy n="93" d="100"/>
        </p:scale>
        <p:origin x="216" y="8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3/26/22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3/26/22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3/26/22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3/26/22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3/26/22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3/26/22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3/26/22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3/26/22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3/26/22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hyperlink" Target="https://localhost:7063/api/customer/1"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4365C-0B52-3C45-BC49-2CEFE6CC458D}"/>
              </a:ext>
            </a:extLst>
          </p:cNvPr>
          <p:cNvSpPr>
            <a:spLocks noGrp="1"/>
          </p:cNvSpPr>
          <p:nvPr>
            <p:ph type="ctrTitle"/>
          </p:nvPr>
        </p:nvSpPr>
        <p:spPr/>
        <p:txBody>
          <a:bodyPr/>
          <a:lstStyle/>
          <a:p>
            <a:r>
              <a:rPr lang="en-US" dirty="0"/>
              <a:t>Creating an api</a:t>
            </a:r>
          </a:p>
        </p:txBody>
      </p:sp>
      <p:sp>
        <p:nvSpPr>
          <p:cNvPr id="3" name="Subtitle 2">
            <a:extLst>
              <a:ext uri="{FF2B5EF4-FFF2-40B4-BE49-F238E27FC236}">
                <a16:creationId xmlns:a16="http://schemas.microsoft.com/office/drawing/2014/main" id="{76E7A4A5-0ED7-D843-811E-BA99A17EEEA3}"/>
              </a:ext>
            </a:extLst>
          </p:cNvPr>
          <p:cNvSpPr>
            <a:spLocks noGrp="1"/>
          </p:cNvSpPr>
          <p:nvPr>
            <p:ph type="subTitle" idx="1"/>
          </p:nvPr>
        </p:nvSpPr>
        <p:spPr/>
        <p:txBody>
          <a:bodyPr/>
          <a:lstStyle/>
          <a:p>
            <a:r>
              <a:rPr lang="en-US" dirty="0"/>
              <a:t>Intro to APIs – Class 8</a:t>
            </a:r>
          </a:p>
        </p:txBody>
      </p:sp>
    </p:spTree>
    <p:extLst>
      <p:ext uri="{BB962C8B-B14F-4D97-AF65-F5344CB8AC3E}">
        <p14:creationId xmlns:p14="http://schemas.microsoft.com/office/powerpoint/2010/main" val="892976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2" name="Rectangle 31">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34" name="Picture 33">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36" name="Picture 35">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9" name="Content Placeholder 8">
            <a:extLst>
              <a:ext uri="{FF2B5EF4-FFF2-40B4-BE49-F238E27FC236}">
                <a16:creationId xmlns:a16="http://schemas.microsoft.com/office/drawing/2014/main" id="{4111038C-F98C-45E6-AAAB-FCBF7A50E941}"/>
              </a:ext>
            </a:extLst>
          </p:cNvPr>
          <p:cNvSpPr>
            <a:spLocks noGrp="1"/>
          </p:cNvSpPr>
          <p:nvPr>
            <p:ph idx="1"/>
          </p:nvPr>
        </p:nvSpPr>
        <p:spPr>
          <a:xfrm>
            <a:off x="379362" y="1854835"/>
            <a:ext cx="3687417" cy="2520316"/>
          </a:xfrm>
        </p:spPr>
        <p:txBody>
          <a:bodyPr>
            <a:normAutofit/>
          </a:bodyPr>
          <a:lstStyle/>
          <a:p>
            <a:r>
              <a:rPr lang="en-US" sz="1600" dirty="0">
                <a:solidFill>
                  <a:schemeClr val="bg1"/>
                </a:solidFill>
              </a:rPr>
              <a:t>In </a:t>
            </a:r>
            <a:r>
              <a:rPr lang="en-US" sz="1600" b="1" dirty="0">
                <a:solidFill>
                  <a:schemeClr val="bg1"/>
                </a:solidFill>
              </a:rPr>
              <a:t>Properties &gt; launchSettings.json</a:t>
            </a:r>
            <a:r>
              <a:rPr lang="en-US" sz="1600" dirty="0">
                <a:solidFill>
                  <a:schemeClr val="bg1"/>
                </a:solidFill>
              </a:rPr>
              <a:t>, under profiles, in MyFirstAPI, update </a:t>
            </a:r>
            <a:r>
              <a:rPr lang="en-US" sz="1600" dirty="0" err="1">
                <a:solidFill>
                  <a:schemeClr val="bg1"/>
                </a:solidFill>
              </a:rPr>
              <a:t>launchUrl</a:t>
            </a:r>
            <a:r>
              <a:rPr lang="en-US" sz="1600" dirty="0">
                <a:solidFill>
                  <a:schemeClr val="bg1"/>
                </a:solidFill>
              </a:rPr>
              <a:t> from "swagger" to "api/customer”.</a:t>
            </a:r>
          </a:p>
          <a:p>
            <a:r>
              <a:rPr lang="en-US" sz="1600" dirty="0">
                <a:solidFill>
                  <a:schemeClr val="bg1"/>
                </a:solidFill>
              </a:rPr>
              <a:t>Because Swagger will be removed, the preceding markup changes the URL that is launched to the GET method of the controller added later.</a:t>
            </a:r>
          </a:p>
        </p:txBody>
      </p:sp>
      <p:pic>
        <p:nvPicPr>
          <p:cNvPr id="4" name="Picture 3" descr="Text&#10;&#10;Description automatically generated">
            <a:extLst>
              <a:ext uri="{FF2B5EF4-FFF2-40B4-BE49-F238E27FC236}">
                <a16:creationId xmlns:a16="http://schemas.microsoft.com/office/drawing/2014/main" id="{6BFE5D5C-B0E9-2B4C-909F-FF2FAFE3ADCC}"/>
              </a:ext>
            </a:extLst>
          </p:cNvPr>
          <p:cNvPicPr>
            <a:picLocks noChangeAspect="1"/>
          </p:cNvPicPr>
          <p:nvPr/>
        </p:nvPicPr>
        <p:blipFill>
          <a:blip r:embed="rId4"/>
          <a:stretch>
            <a:fillRect/>
          </a:stretch>
        </p:blipFill>
        <p:spPr>
          <a:xfrm>
            <a:off x="5194554" y="2349500"/>
            <a:ext cx="6438900" cy="2159000"/>
          </a:xfrm>
          <a:prstGeom prst="rect">
            <a:avLst/>
          </a:prstGeom>
        </p:spPr>
      </p:pic>
    </p:spTree>
    <p:extLst>
      <p:ext uri="{BB962C8B-B14F-4D97-AF65-F5344CB8AC3E}">
        <p14:creationId xmlns:p14="http://schemas.microsoft.com/office/powerpoint/2010/main" val="229986174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2" name="Rectangle 31">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34" name="Picture 33">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36" name="Picture 35">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9" name="Content Placeholder 8">
            <a:extLst>
              <a:ext uri="{FF2B5EF4-FFF2-40B4-BE49-F238E27FC236}">
                <a16:creationId xmlns:a16="http://schemas.microsoft.com/office/drawing/2014/main" id="{4111038C-F98C-45E6-AAAB-FCBF7A50E941}"/>
              </a:ext>
            </a:extLst>
          </p:cNvPr>
          <p:cNvSpPr>
            <a:spLocks noGrp="1"/>
          </p:cNvSpPr>
          <p:nvPr>
            <p:ph idx="1"/>
          </p:nvPr>
        </p:nvSpPr>
        <p:spPr>
          <a:xfrm>
            <a:off x="319985" y="1477777"/>
            <a:ext cx="3687417" cy="3902445"/>
          </a:xfrm>
        </p:spPr>
        <p:txBody>
          <a:bodyPr>
            <a:normAutofit fontScale="92500"/>
          </a:bodyPr>
          <a:lstStyle/>
          <a:p>
            <a:r>
              <a:rPr lang="en-US" sz="1600" dirty="0">
                <a:solidFill>
                  <a:schemeClr val="bg1"/>
                </a:solidFill>
              </a:rPr>
              <a:t>Right-click on the </a:t>
            </a:r>
            <a:r>
              <a:rPr lang="en-US" sz="1600" dirty="0" err="1">
                <a:solidFill>
                  <a:schemeClr val="bg1"/>
                </a:solidFill>
              </a:rPr>
              <a:t>MyFIrstAPI</a:t>
            </a:r>
            <a:r>
              <a:rPr lang="en-US" sz="1600" dirty="0">
                <a:solidFill>
                  <a:schemeClr val="bg1"/>
                </a:solidFill>
              </a:rPr>
              <a:t> </a:t>
            </a:r>
            <a:r>
              <a:rPr lang="en-US" sz="1600" i="1" dirty="0">
                <a:solidFill>
                  <a:schemeClr val="bg1"/>
                </a:solidFill>
              </a:rPr>
              <a:t>project</a:t>
            </a:r>
            <a:r>
              <a:rPr lang="en-US" sz="1600" dirty="0">
                <a:solidFill>
                  <a:schemeClr val="bg1"/>
                </a:solidFill>
              </a:rPr>
              <a:t> (not </a:t>
            </a:r>
            <a:r>
              <a:rPr lang="en-US" sz="1600" i="1" dirty="0">
                <a:solidFill>
                  <a:schemeClr val="bg1"/>
                </a:solidFill>
              </a:rPr>
              <a:t>solution</a:t>
            </a:r>
            <a:r>
              <a:rPr lang="en-US" sz="1600" dirty="0">
                <a:solidFill>
                  <a:schemeClr val="bg1"/>
                </a:solidFill>
              </a:rPr>
              <a:t>!) in your Solution Explorer and select </a:t>
            </a:r>
            <a:r>
              <a:rPr lang="en-US" sz="1600" b="1" dirty="0">
                <a:solidFill>
                  <a:schemeClr val="bg1"/>
                </a:solidFill>
              </a:rPr>
              <a:t>Add</a:t>
            </a:r>
            <a:r>
              <a:rPr lang="en-US" sz="1600" dirty="0">
                <a:solidFill>
                  <a:schemeClr val="bg1"/>
                </a:solidFill>
              </a:rPr>
              <a:t>, then </a:t>
            </a:r>
            <a:r>
              <a:rPr lang="en-US" sz="1600" b="1" dirty="0">
                <a:solidFill>
                  <a:schemeClr val="bg1"/>
                </a:solidFill>
              </a:rPr>
              <a:t>New Folder…</a:t>
            </a:r>
            <a:r>
              <a:rPr lang="en-US" sz="1600" dirty="0">
                <a:solidFill>
                  <a:schemeClr val="bg1"/>
                </a:solidFill>
              </a:rPr>
              <a:t> name it </a:t>
            </a:r>
            <a:r>
              <a:rPr lang="en-US" sz="1600" b="1" dirty="0">
                <a:solidFill>
                  <a:schemeClr val="bg1"/>
                </a:solidFill>
              </a:rPr>
              <a:t>Models</a:t>
            </a:r>
            <a:r>
              <a:rPr lang="en-US" sz="1600" dirty="0">
                <a:solidFill>
                  <a:schemeClr val="bg1"/>
                </a:solidFill>
              </a:rPr>
              <a:t>. </a:t>
            </a:r>
          </a:p>
          <a:p>
            <a:r>
              <a:rPr lang="en-US" sz="1600" dirty="0">
                <a:solidFill>
                  <a:schemeClr val="bg1"/>
                </a:solidFill>
              </a:rPr>
              <a:t>Right-click on the </a:t>
            </a:r>
            <a:r>
              <a:rPr lang="en-US" sz="1600" b="1" dirty="0">
                <a:solidFill>
                  <a:schemeClr val="bg1"/>
                </a:solidFill>
              </a:rPr>
              <a:t>Models</a:t>
            </a:r>
            <a:r>
              <a:rPr lang="en-US" sz="1600" dirty="0">
                <a:solidFill>
                  <a:schemeClr val="bg1"/>
                </a:solidFill>
              </a:rPr>
              <a:t> folder, select </a:t>
            </a:r>
            <a:r>
              <a:rPr lang="en-US" sz="1600" b="1" dirty="0">
                <a:solidFill>
                  <a:schemeClr val="bg1"/>
                </a:solidFill>
              </a:rPr>
              <a:t>Add</a:t>
            </a:r>
            <a:r>
              <a:rPr lang="en-US" sz="1600" dirty="0">
                <a:solidFill>
                  <a:schemeClr val="bg1"/>
                </a:solidFill>
              </a:rPr>
              <a:t>, then </a:t>
            </a:r>
            <a:r>
              <a:rPr lang="en-US" sz="1600" b="1" dirty="0">
                <a:solidFill>
                  <a:schemeClr val="bg1"/>
                </a:solidFill>
              </a:rPr>
              <a:t>New Class…</a:t>
            </a:r>
            <a:r>
              <a:rPr lang="en-US" sz="1600" dirty="0">
                <a:solidFill>
                  <a:schemeClr val="bg1"/>
                </a:solidFill>
              </a:rPr>
              <a:t> name it Customer. </a:t>
            </a:r>
          </a:p>
          <a:p>
            <a:r>
              <a:rPr lang="en-US" sz="1600" dirty="0">
                <a:solidFill>
                  <a:schemeClr val="bg1"/>
                </a:solidFill>
              </a:rPr>
              <a:t>Define the Customer class as shown here.</a:t>
            </a:r>
          </a:p>
          <a:p>
            <a:r>
              <a:rPr lang="en-US" sz="1600" dirty="0">
                <a:solidFill>
                  <a:schemeClr val="bg1"/>
                </a:solidFill>
              </a:rPr>
              <a:t>Notice that we have a one-to-one relationship with Email, meaning every customer has one e-mail address. If we wanted to set up a one-to-many relationship, where a customer has many e-mails, this would be a list. </a:t>
            </a:r>
          </a:p>
          <a:p>
            <a:endParaRPr lang="en-US" sz="1600" dirty="0">
              <a:solidFill>
                <a:schemeClr val="bg1"/>
              </a:solidFill>
            </a:endParaRPr>
          </a:p>
        </p:txBody>
      </p:sp>
      <p:pic>
        <p:nvPicPr>
          <p:cNvPr id="3" name="Picture 2" descr="Text&#10;&#10;Description automatically generated">
            <a:extLst>
              <a:ext uri="{FF2B5EF4-FFF2-40B4-BE49-F238E27FC236}">
                <a16:creationId xmlns:a16="http://schemas.microsoft.com/office/drawing/2014/main" id="{5DA310F5-DE28-B647-A3E2-0AA9195CF0EC}"/>
              </a:ext>
            </a:extLst>
          </p:cNvPr>
          <p:cNvPicPr>
            <a:picLocks noChangeAspect="1"/>
          </p:cNvPicPr>
          <p:nvPr/>
        </p:nvPicPr>
        <p:blipFill>
          <a:blip r:embed="rId4"/>
          <a:stretch>
            <a:fillRect/>
          </a:stretch>
        </p:blipFill>
        <p:spPr>
          <a:xfrm>
            <a:off x="6465360" y="2273299"/>
            <a:ext cx="4356100" cy="2311400"/>
          </a:xfrm>
          <a:prstGeom prst="rect">
            <a:avLst/>
          </a:prstGeom>
        </p:spPr>
      </p:pic>
    </p:spTree>
    <p:extLst>
      <p:ext uri="{BB962C8B-B14F-4D97-AF65-F5344CB8AC3E}">
        <p14:creationId xmlns:p14="http://schemas.microsoft.com/office/powerpoint/2010/main" val="939794154"/>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2" name="Rectangle 31">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34" name="Picture 33">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36" name="Picture 35">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9" name="Content Placeholder 8">
            <a:extLst>
              <a:ext uri="{FF2B5EF4-FFF2-40B4-BE49-F238E27FC236}">
                <a16:creationId xmlns:a16="http://schemas.microsoft.com/office/drawing/2014/main" id="{4111038C-F98C-45E6-AAAB-FCBF7A50E941}"/>
              </a:ext>
            </a:extLst>
          </p:cNvPr>
          <p:cNvSpPr>
            <a:spLocks noGrp="1"/>
          </p:cNvSpPr>
          <p:nvPr>
            <p:ph idx="1"/>
          </p:nvPr>
        </p:nvSpPr>
        <p:spPr>
          <a:xfrm>
            <a:off x="367487" y="2858983"/>
            <a:ext cx="3687417" cy="570017"/>
          </a:xfrm>
        </p:spPr>
        <p:txBody>
          <a:bodyPr>
            <a:normAutofit/>
          </a:bodyPr>
          <a:lstStyle/>
          <a:p>
            <a:r>
              <a:rPr lang="en-US" sz="1600" dirty="0">
                <a:solidFill>
                  <a:schemeClr val="bg1"/>
                </a:solidFill>
              </a:rPr>
              <a:t>Follow the same set of steps for your Email class. </a:t>
            </a:r>
          </a:p>
          <a:p>
            <a:endParaRPr lang="en-US" sz="1600" dirty="0">
              <a:solidFill>
                <a:schemeClr val="bg1"/>
              </a:solidFill>
            </a:endParaRPr>
          </a:p>
        </p:txBody>
      </p:sp>
      <p:pic>
        <p:nvPicPr>
          <p:cNvPr id="4" name="Picture 3" descr="Text&#10;&#10;Description automatically generated">
            <a:extLst>
              <a:ext uri="{FF2B5EF4-FFF2-40B4-BE49-F238E27FC236}">
                <a16:creationId xmlns:a16="http://schemas.microsoft.com/office/drawing/2014/main" id="{FBFBAB7A-4CA5-6E4B-93F6-77ADC32B0B58}"/>
              </a:ext>
            </a:extLst>
          </p:cNvPr>
          <p:cNvPicPr>
            <a:picLocks noChangeAspect="1"/>
          </p:cNvPicPr>
          <p:nvPr/>
        </p:nvPicPr>
        <p:blipFill>
          <a:blip r:embed="rId4"/>
          <a:stretch>
            <a:fillRect/>
          </a:stretch>
        </p:blipFill>
        <p:spPr>
          <a:xfrm>
            <a:off x="6373162" y="2406650"/>
            <a:ext cx="4635500" cy="1968500"/>
          </a:xfrm>
          <a:prstGeom prst="rect">
            <a:avLst/>
          </a:prstGeom>
        </p:spPr>
      </p:pic>
    </p:spTree>
    <p:extLst>
      <p:ext uri="{BB962C8B-B14F-4D97-AF65-F5344CB8AC3E}">
        <p14:creationId xmlns:p14="http://schemas.microsoft.com/office/powerpoint/2010/main" val="369826300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2" name="Rectangle 31">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34" name="Picture 33">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36" name="Picture 35">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9" name="Content Placeholder 8">
            <a:extLst>
              <a:ext uri="{FF2B5EF4-FFF2-40B4-BE49-F238E27FC236}">
                <a16:creationId xmlns:a16="http://schemas.microsoft.com/office/drawing/2014/main" id="{4111038C-F98C-45E6-AAAB-FCBF7A50E941}"/>
              </a:ext>
            </a:extLst>
          </p:cNvPr>
          <p:cNvSpPr>
            <a:spLocks noGrp="1"/>
          </p:cNvSpPr>
          <p:nvPr>
            <p:ph idx="1"/>
          </p:nvPr>
        </p:nvSpPr>
        <p:spPr>
          <a:xfrm>
            <a:off x="383584" y="2079812"/>
            <a:ext cx="4123612" cy="4304946"/>
          </a:xfrm>
        </p:spPr>
        <p:txBody>
          <a:bodyPr>
            <a:normAutofit/>
          </a:bodyPr>
          <a:lstStyle/>
          <a:p>
            <a:r>
              <a:rPr lang="en-US" sz="1400" dirty="0">
                <a:solidFill>
                  <a:schemeClr val="bg1"/>
                </a:solidFill>
              </a:rPr>
              <a:t>Add your database information to your </a:t>
            </a:r>
            <a:r>
              <a:rPr lang="en-US" sz="1400" b="1" dirty="0" err="1">
                <a:solidFill>
                  <a:schemeClr val="bg1"/>
                </a:solidFill>
              </a:rPr>
              <a:t>appsettings.json</a:t>
            </a:r>
            <a:r>
              <a:rPr lang="en-US" sz="1400" dirty="0">
                <a:solidFill>
                  <a:schemeClr val="bg1"/>
                </a:solidFill>
              </a:rPr>
              <a:t> file. </a:t>
            </a:r>
          </a:p>
          <a:p>
            <a:pPr lvl="1"/>
            <a:r>
              <a:rPr lang="en-US" sz="1200" dirty="0">
                <a:solidFill>
                  <a:schemeClr val="bg1"/>
                </a:solidFill>
              </a:rPr>
              <a:t>“</a:t>
            </a:r>
            <a:r>
              <a:rPr lang="en-US" sz="1200" dirty="0" err="1">
                <a:solidFill>
                  <a:schemeClr val="bg1"/>
                </a:solidFill>
              </a:rPr>
              <a:t>CustomerDataService</a:t>
            </a:r>
            <a:r>
              <a:rPr lang="en-US" sz="1200" dirty="0">
                <a:solidFill>
                  <a:schemeClr val="bg1"/>
                </a:solidFill>
              </a:rPr>
              <a:t>” would be the name of your connection on MySQL Workbench (the variable name as well as inside of the string right after Database=). </a:t>
            </a:r>
          </a:p>
          <a:p>
            <a:pPr lvl="2"/>
            <a:r>
              <a:rPr lang="en-US" sz="1000" dirty="0">
                <a:solidFill>
                  <a:schemeClr val="bg1"/>
                </a:solidFill>
              </a:rPr>
              <a:t>USER would be the username that has permission to access your connection. Same idea goes for PASSWORD!</a:t>
            </a:r>
          </a:p>
        </p:txBody>
      </p:sp>
      <p:pic>
        <p:nvPicPr>
          <p:cNvPr id="8" name="Picture 7" descr="Text&#10;&#10;Description automatically generated">
            <a:extLst>
              <a:ext uri="{FF2B5EF4-FFF2-40B4-BE49-F238E27FC236}">
                <a16:creationId xmlns:a16="http://schemas.microsoft.com/office/drawing/2014/main" id="{34B76C4B-443E-0D41-8B17-6FB1311B9758}"/>
              </a:ext>
            </a:extLst>
          </p:cNvPr>
          <p:cNvPicPr>
            <a:picLocks noChangeAspect="1"/>
          </p:cNvPicPr>
          <p:nvPr/>
        </p:nvPicPr>
        <p:blipFill>
          <a:blip r:embed="rId4"/>
          <a:stretch>
            <a:fillRect/>
          </a:stretch>
        </p:blipFill>
        <p:spPr>
          <a:xfrm>
            <a:off x="4893632" y="2333291"/>
            <a:ext cx="7058527" cy="1587737"/>
          </a:xfrm>
          <a:prstGeom prst="rect">
            <a:avLst/>
          </a:prstGeom>
        </p:spPr>
      </p:pic>
    </p:spTree>
    <p:extLst>
      <p:ext uri="{BB962C8B-B14F-4D97-AF65-F5344CB8AC3E}">
        <p14:creationId xmlns:p14="http://schemas.microsoft.com/office/powerpoint/2010/main" val="945344291"/>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2" name="Rectangle 31">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34" name="Picture 33">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36" name="Picture 35">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9" name="Content Placeholder 8">
            <a:extLst>
              <a:ext uri="{FF2B5EF4-FFF2-40B4-BE49-F238E27FC236}">
                <a16:creationId xmlns:a16="http://schemas.microsoft.com/office/drawing/2014/main" id="{4111038C-F98C-45E6-AAAB-FCBF7A50E941}"/>
              </a:ext>
            </a:extLst>
          </p:cNvPr>
          <p:cNvSpPr>
            <a:spLocks noGrp="1"/>
          </p:cNvSpPr>
          <p:nvPr>
            <p:ph idx="1"/>
          </p:nvPr>
        </p:nvSpPr>
        <p:spPr>
          <a:xfrm>
            <a:off x="336884" y="898357"/>
            <a:ext cx="4299124" cy="5293895"/>
          </a:xfrm>
        </p:spPr>
        <p:txBody>
          <a:bodyPr>
            <a:normAutofit lnSpcReduction="10000"/>
          </a:bodyPr>
          <a:lstStyle/>
          <a:p>
            <a:r>
              <a:rPr lang="en-US" sz="1600" dirty="0">
                <a:solidFill>
                  <a:schemeClr val="bg1"/>
                </a:solidFill>
              </a:rPr>
              <a:t>Now, follow the same steps for your models another time to make your database context (class that inherits from the DbContext class in Entity Framework). </a:t>
            </a:r>
          </a:p>
          <a:p>
            <a:r>
              <a:rPr lang="en-US" sz="1600" dirty="0">
                <a:solidFill>
                  <a:schemeClr val="bg1"/>
                </a:solidFill>
              </a:rPr>
              <a:t>The database context is the main class that coordinates Entity Framework functionality for a data model. </a:t>
            </a:r>
          </a:p>
          <a:p>
            <a:r>
              <a:rPr lang="en-US" sz="1600" b="1" dirty="0">
                <a:solidFill>
                  <a:schemeClr val="bg1"/>
                </a:solidFill>
              </a:rPr>
              <a:t>= null!; </a:t>
            </a:r>
            <a:r>
              <a:rPr lang="en-US" sz="1600" dirty="0">
                <a:solidFill>
                  <a:schemeClr val="bg1"/>
                </a:solidFill>
              </a:rPr>
              <a:t>is just a way of promising that this non-nullable property will eventually have a value before it is used, even though it is null upon initialization. </a:t>
            </a:r>
          </a:p>
          <a:p>
            <a:r>
              <a:rPr lang="en-US" sz="1600" dirty="0">
                <a:solidFill>
                  <a:schemeClr val="bg1"/>
                </a:solidFill>
              </a:rPr>
              <a:t>Now, if you try to run your app, you’ll notice a number of errors. Try to look at them and tell me what you think. Looks like we need to download some NuGet packages. Download the Microsoft.EntityFrameworkCore NuGet Package, as well as </a:t>
            </a:r>
            <a:r>
              <a:rPr lang="en-US" sz="1600" dirty="0" err="1">
                <a:solidFill>
                  <a:schemeClr val="bg1"/>
                </a:solidFill>
              </a:rPr>
              <a:t>Microsoft.EntityFrameworkCore.InMemory</a:t>
            </a:r>
            <a:r>
              <a:rPr lang="en-US" sz="1600" dirty="0">
                <a:solidFill>
                  <a:schemeClr val="bg1"/>
                </a:solidFill>
              </a:rPr>
              <a:t> and </a:t>
            </a:r>
            <a:r>
              <a:rPr lang="en-US" sz="1600" dirty="0" err="1">
                <a:solidFill>
                  <a:schemeClr val="bg1"/>
                </a:solidFill>
              </a:rPr>
              <a:t>Pomelo.EntityFrameworkCore.MySql</a:t>
            </a:r>
            <a:r>
              <a:rPr lang="en-US" sz="1600" dirty="0">
                <a:solidFill>
                  <a:schemeClr val="bg1"/>
                </a:solidFill>
              </a:rPr>
              <a:t>.</a:t>
            </a:r>
          </a:p>
        </p:txBody>
      </p:sp>
      <p:pic>
        <p:nvPicPr>
          <p:cNvPr id="18" name="Picture 17" descr="Text&#10;&#10;Description automatically generated">
            <a:extLst>
              <a:ext uri="{FF2B5EF4-FFF2-40B4-BE49-F238E27FC236}">
                <a16:creationId xmlns:a16="http://schemas.microsoft.com/office/drawing/2014/main" id="{9FED20F2-5B54-D743-9E64-4AB619427F9C}"/>
              </a:ext>
            </a:extLst>
          </p:cNvPr>
          <p:cNvPicPr>
            <a:picLocks noChangeAspect="1"/>
          </p:cNvPicPr>
          <p:nvPr/>
        </p:nvPicPr>
        <p:blipFill>
          <a:blip r:embed="rId4"/>
          <a:stretch>
            <a:fillRect/>
          </a:stretch>
        </p:blipFill>
        <p:spPr>
          <a:xfrm>
            <a:off x="4836613" y="1714691"/>
            <a:ext cx="7156907" cy="3428617"/>
          </a:xfrm>
          <a:prstGeom prst="rect">
            <a:avLst/>
          </a:prstGeom>
        </p:spPr>
      </p:pic>
    </p:spTree>
    <p:extLst>
      <p:ext uri="{BB962C8B-B14F-4D97-AF65-F5344CB8AC3E}">
        <p14:creationId xmlns:p14="http://schemas.microsoft.com/office/powerpoint/2010/main" val="1559473153"/>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2" name="Rectangle 31">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34" name="Picture 33">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36" name="Picture 35">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9" name="Content Placeholder 8">
            <a:extLst>
              <a:ext uri="{FF2B5EF4-FFF2-40B4-BE49-F238E27FC236}">
                <a16:creationId xmlns:a16="http://schemas.microsoft.com/office/drawing/2014/main" id="{4111038C-F98C-45E6-AAAB-FCBF7A50E941}"/>
              </a:ext>
            </a:extLst>
          </p:cNvPr>
          <p:cNvSpPr>
            <a:spLocks noGrp="1"/>
          </p:cNvSpPr>
          <p:nvPr>
            <p:ph idx="1"/>
          </p:nvPr>
        </p:nvSpPr>
        <p:spPr>
          <a:xfrm>
            <a:off x="385010" y="1812758"/>
            <a:ext cx="4123612" cy="4315326"/>
          </a:xfrm>
        </p:spPr>
        <p:txBody>
          <a:bodyPr>
            <a:normAutofit/>
          </a:bodyPr>
          <a:lstStyle/>
          <a:p>
            <a:r>
              <a:rPr lang="en-US" sz="1600" dirty="0">
                <a:solidFill>
                  <a:schemeClr val="bg1"/>
                </a:solidFill>
              </a:rPr>
              <a:t>Now, go back to your </a:t>
            </a:r>
            <a:r>
              <a:rPr lang="en-US" sz="1600" b="1" dirty="0">
                <a:solidFill>
                  <a:schemeClr val="bg1"/>
                </a:solidFill>
              </a:rPr>
              <a:t>Program.cs </a:t>
            </a:r>
            <a:r>
              <a:rPr lang="en-US" sz="1600" dirty="0">
                <a:solidFill>
                  <a:schemeClr val="bg1"/>
                </a:solidFill>
              </a:rPr>
              <a:t>file.  Make it look like this. </a:t>
            </a:r>
          </a:p>
          <a:p>
            <a:r>
              <a:rPr lang="en-US" sz="1600" dirty="0">
                <a:solidFill>
                  <a:schemeClr val="bg1"/>
                </a:solidFill>
              </a:rPr>
              <a:t>This code:</a:t>
            </a:r>
          </a:p>
          <a:p>
            <a:pPr lvl="1"/>
            <a:r>
              <a:rPr lang="en-US" sz="1400" dirty="0">
                <a:solidFill>
                  <a:schemeClr val="bg1"/>
                </a:solidFill>
              </a:rPr>
              <a:t>Removes the Swagger calls.</a:t>
            </a:r>
          </a:p>
          <a:p>
            <a:pPr lvl="1"/>
            <a:r>
              <a:rPr lang="en-US" sz="1400" dirty="0">
                <a:solidFill>
                  <a:schemeClr val="bg1"/>
                </a:solidFill>
              </a:rPr>
              <a:t>Properly sets up using directives.</a:t>
            </a:r>
          </a:p>
          <a:p>
            <a:pPr lvl="1"/>
            <a:r>
              <a:rPr lang="en-US" sz="1400" dirty="0">
                <a:solidFill>
                  <a:schemeClr val="bg1"/>
                </a:solidFill>
              </a:rPr>
              <a:t>Registers our DbContext. </a:t>
            </a:r>
          </a:p>
          <a:p>
            <a:endParaRPr lang="en-US" sz="1600" dirty="0">
              <a:solidFill>
                <a:schemeClr val="bg1"/>
              </a:solidFill>
            </a:endParaRPr>
          </a:p>
        </p:txBody>
      </p:sp>
      <p:pic>
        <p:nvPicPr>
          <p:cNvPr id="11" name="Picture 10" descr="Text&#10;&#10;Description automatically generated">
            <a:extLst>
              <a:ext uri="{FF2B5EF4-FFF2-40B4-BE49-F238E27FC236}">
                <a16:creationId xmlns:a16="http://schemas.microsoft.com/office/drawing/2014/main" id="{1B859B31-934D-C841-BB48-F5DF9265F238}"/>
              </a:ext>
            </a:extLst>
          </p:cNvPr>
          <p:cNvPicPr>
            <a:picLocks noChangeAspect="1"/>
          </p:cNvPicPr>
          <p:nvPr/>
        </p:nvPicPr>
        <p:blipFill>
          <a:blip r:embed="rId4"/>
          <a:stretch>
            <a:fillRect/>
          </a:stretch>
        </p:blipFill>
        <p:spPr>
          <a:xfrm>
            <a:off x="5937504" y="1339349"/>
            <a:ext cx="4953000" cy="4305300"/>
          </a:xfrm>
          <a:prstGeom prst="rect">
            <a:avLst/>
          </a:prstGeom>
        </p:spPr>
      </p:pic>
    </p:spTree>
    <p:extLst>
      <p:ext uri="{BB962C8B-B14F-4D97-AF65-F5344CB8AC3E}">
        <p14:creationId xmlns:p14="http://schemas.microsoft.com/office/powerpoint/2010/main" val="2170295554"/>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2" name="Rectangle 31">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34" name="Picture 33">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36" name="Picture 35">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9" name="Content Placeholder 8">
            <a:extLst>
              <a:ext uri="{FF2B5EF4-FFF2-40B4-BE49-F238E27FC236}">
                <a16:creationId xmlns:a16="http://schemas.microsoft.com/office/drawing/2014/main" id="{4111038C-F98C-45E6-AAAB-FCBF7A50E941}"/>
              </a:ext>
            </a:extLst>
          </p:cNvPr>
          <p:cNvSpPr>
            <a:spLocks noGrp="1"/>
          </p:cNvSpPr>
          <p:nvPr>
            <p:ph idx="1"/>
          </p:nvPr>
        </p:nvSpPr>
        <p:spPr>
          <a:xfrm>
            <a:off x="385010" y="3048000"/>
            <a:ext cx="4123612" cy="3080084"/>
          </a:xfrm>
        </p:spPr>
        <p:txBody>
          <a:bodyPr>
            <a:normAutofit/>
          </a:bodyPr>
          <a:lstStyle/>
          <a:p>
            <a:r>
              <a:rPr lang="en-US" sz="1600" dirty="0">
                <a:solidFill>
                  <a:schemeClr val="bg1"/>
                </a:solidFill>
              </a:rPr>
              <a:t>Next, right-click your </a:t>
            </a:r>
            <a:r>
              <a:rPr lang="en-US" sz="1600" b="1" dirty="0">
                <a:solidFill>
                  <a:schemeClr val="bg1"/>
                </a:solidFill>
              </a:rPr>
              <a:t>Controller</a:t>
            </a:r>
            <a:r>
              <a:rPr lang="en-US" sz="1600" dirty="0">
                <a:solidFill>
                  <a:schemeClr val="bg1"/>
                </a:solidFill>
              </a:rPr>
              <a:t> folder and select </a:t>
            </a:r>
            <a:r>
              <a:rPr lang="en-US" sz="1600" b="1" dirty="0">
                <a:solidFill>
                  <a:schemeClr val="bg1"/>
                </a:solidFill>
              </a:rPr>
              <a:t>Add &gt; New Scaffolding…</a:t>
            </a:r>
            <a:r>
              <a:rPr lang="en-US" sz="1600" dirty="0">
                <a:solidFill>
                  <a:schemeClr val="bg1"/>
                </a:solidFill>
              </a:rPr>
              <a:t> </a:t>
            </a:r>
          </a:p>
          <a:p>
            <a:r>
              <a:rPr lang="en-US" sz="1600" dirty="0">
                <a:solidFill>
                  <a:schemeClr val="bg1"/>
                </a:solidFill>
              </a:rPr>
              <a:t>Select </a:t>
            </a:r>
            <a:r>
              <a:rPr lang="en-US" sz="1600" b="1" dirty="0">
                <a:solidFill>
                  <a:schemeClr val="bg1"/>
                </a:solidFill>
              </a:rPr>
              <a:t>API Controller with actions using Entity Framework</a:t>
            </a:r>
            <a:r>
              <a:rPr lang="en-US" sz="1600" dirty="0">
                <a:solidFill>
                  <a:schemeClr val="bg1"/>
                </a:solidFill>
              </a:rPr>
              <a:t>. Set your API controller values as shown here. </a:t>
            </a:r>
            <a:endParaRPr lang="en-US" sz="1400" dirty="0">
              <a:solidFill>
                <a:schemeClr val="bg1"/>
              </a:solidFill>
            </a:endParaRPr>
          </a:p>
        </p:txBody>
      </p:sp>
      <p:pic>
        <p:nvPicPr>
          <p:cNvPr id="4" name="Picture 3" descr="Graphical user interface, application&#10;&#10;Description automatically generated">
            <a:extLst>
              <a:ext uri="{FF2B5EF4-FFF2-40B4-BE49-F238E27FC236}">
                <a16:creationId xmlns:a16="http://schemas.microsoft.com/office/drawing/2014/main" id="{73DD2CBC-8CE4-6142-8022-8A152F3319F8}"/>
              </a:ext>
            </a:extLst>
          </p:cNvPr>
          <p:cNvPicPr>
            <a:picLocks noChangeAspect="1"/>
          </p:cNvPicPr>
          <p:nvPr/>
        </p:nvPicPr>
        <p:blipFill>
          <a:blip r:embed="rId4"/>
          <a:stretch>
            <a:fillRect/>
          </a:stretch>
        </p:blipFill>
        <p:spPr>
          <a:xfrm>
            <a:off x="5475918" y="1797050"/>
            <a:ext cx="6331072" cy="3263900"/>
          </a:xfrm>
          <a:prstGeom prst="rect">
            <a:avLst/>
          </a:prstGeom>
        </p:spPr>
      </p:pic>
    </p:spTree>
    <p:extLst>
      <p:ext uri="{BB962C8B-B14F-4D97-AF65-F5344CB8AC3E}">
        <p14:creationId xmlns:p14="http://schemas.microsoft.com/office/powerpoint/2010/main" val="3075017620"/>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2" name="Rectangle 31">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34" name="Picture 33">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36" name="Picture 35">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9" name="Content Placeholder 8">
            <a:extLst>
              <a:ext uri="{FF2B5EF4-FFF2-40B4-BE49-F238E27FC236}">
                <a16:creationId xmlns:a16="http://schemas.microsoft.com/office/drawing/2014/main" id="{4111038C-F98C-45E6-AAAB-FCBF7A50E941}"/>
              </a:ext>
            </a:extLst>
          </p:cNvPr>
          <p:cNvSpPr>
            <a:spLocks noGrp="1"/>
          </p:cNvSpPr>
          <p:nvPr>
            <p:ph idx="1"/>
          </p:nvPr>
        </p:nvSpPr>
        <p:spPr>
          <a:xfrm>
            <a:off x="385010" y="1989220"/>
            <a:ext cx="4123612" cy="4138863"/>
          </a:xfrm>
        </p:spPr>
        <p:txBody>
          <a:bodyPr>
            <a:normAutofit/>
          </a:bodyPr>
          <a:lstStyle/>
          <a:p>
            <a:r>
              <a:rPr lang="en-US" sz="1600" dirty="0">
                <a:solidFill>
                  <a:schemeClr val="bg1"/>
                </a:solidFill>
              </a:rPr>
              <a:t>The generated code in </a:t>
            </a:r>
            <a:r>
              <a:rPr lang="en-US" sz="1600" b="1" dirty="0">
                <a:solidFill>
                  <a:schemeClr val="bg1"/>
                </a:solidFill>
              </a:rPr>
              <a:t>Controllers &gt; </a:t>
            </a:r>
            <a:r>
              <a:rPr lang="en-US" sz="1600" b="1" dirty="0" err="1">
                <a:solidFill>
                  <a:schemeClr val="bg1"/>
                </a:solidFill>
              </a:rPr>
              <a:t>CustomerController</a:t>
            </a:r>
            <a:r>
              <a:rPr lang="en-US" sz="1600" dirty="0">
                <a:solidFill>
                  <a:schemeClr val="bg1"/>
                </a:solidFill>
              </a:rPr>
              <a:t>:</a:t>
            </a:r>
          </a:p>
          <a:p>
            <a:pPr lvl="1"/>
            <a:r>
              <a:rPr lang="en-US" sz="1400" dirty="0">
                <a:solidFill>
                  <a:schemeClr val="bg1"/>
                </a:solidFill>
              </a:rPr>
              <a:t>Marks the class with the [ApiController] attribute. This attribute indicates that the controller responds to web API requests. </a:t>
            </a:r>
          </a:p>
          <a:p>
            <a:pPr lvl="1"/>
            <a:r>
              <a:rPr lang="en-US" sz="1400" dirty="0">
                <a:solidFill>
                  <a:schemeClr val="bg1"/>
                </a:solidFill>
              </a:rPr>
              <a:t>Uses DI to inject the database context (MyFirstAPIDBContext) into the controller. The database context is used in each of the methods in the controller to interact with the database.</a:t>
            </a:r>
          </a:p>
        </p:txBody>
      </p:sp>
      <p:pic>
        <p:nvPicPr>
          <p:cNvPr id="6" name="Picture 5" descr="Text&#10;&#10;Description automatically generated">
            <a:extLst>
              <a:ext uri="{FF2B5EF4-FFF2-40B4-BE49-F238E27FC236}">
                <a16:creationId xmlns:a16="http://schemas.microsoft.com/office/drawing/2014/main" id="{2EEF5869-93E2-324B-8633-11552089E195}"/>
              </a:ext>
            </a:extLst>
          </p:cNvPr>
          <p:cNvPicPr>
            <a:picLocks noChangeAspect="1"/>
          </p:cNvPicPr>
          <p:nvPr/>
        </p:nvPicPr>
        <p:blipFill>
          <a:blip r:embed="rId4"/>
          <a:stretch>
            <a:fillRect/>
          </a:stretch>
        </p:blipFill>
        <p:spPr>
          <a:xfrm>
            <a:off x="5021018" y="850900"/>
            <a:ext cx="6845300" cy="5156200"/>
          </a:xfrm>
          <a:prstGeom prst="rect">
            <a:avLst/>
          </a:prstGeom>
        </p:spPr>
      </p:pic>
    </p:spTree>
    <p:extLst>
      <p:ext uri="{BB962C8B-B14F-4D97-AF65-F5344CB8AC3E}">
        <p14:creationId xmlns:p14="http://schemas.microsoft.com/office/powerpoint/2010/main" val="1739737632"/>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2" name="Rectangle 31">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34" name="Picture 33">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36" name="Picture 35">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9" name="Content Placeholder 8">
            <a:extLst>
              <a:ext uri="{FF2B5EF4-FFF2-40B4-BE49-F238E27FC236}">
                <a16:creationId xmlns:a16="http://schemas.microsoft.com/office/drawing/2014/main" id="{4111038C-F98C-45E6-AAAB-FCBF7A50E941}"/>
              </a:ext>
            </a:extLst>
          </p:cNvPr>
          <p:cNvSpPr>
            <a:spLocks noGrp="1"/>
          </p:cNvSpPr>
          <p:nvPr>
            <p:ph idx="1"/>
          </p:nvPr>
        </p:nvSpPr>
        <p:spPr>
          <a:xfrm>
            <a:off x="249574" y="1970899"/>
            <a:ext cx="4386433" cy="3679991"/>
          </a:xfrm>
        </p:spPr>
        <p:txBody>
          <a:bodyPr>
            <a:normAutofit lnSpcReduction="10000"/>
          </a:bodyPr>
          <a:lstStyle/>
          <a:p>
            <a:r>
              <a:rPr lang="en-US" sz="1600" dirty="0">
                <a:solidFill>
                  <a:schemeClr val="bg1"/>
                </a:solidFill>
              </a:rPr>
              <a:t>Run your app. Your web browser should be able to run GET queries on your API now! Try both GET queries in your controller, </a:t>
            </a:r>
            <a:r>
              <a:rPr lang="en-US" sz="1600" b="1" dirty="0">
                <a:solidFill>
                  <a:schemeClr val="bg1"/>
                </a:solidFill>
              </a:rPr>
              <a:t>with</a:t>
            </a:r>
            <a:r>
              <a:rPr lang="en-US" sz="1600" dirty="0">
                <a:solidFill>
                  <a:schemeClr val="bg1"/>
                </a:solidFill>
              </a:rPr>
              <a:t> and </a:t>
            </a:r>
            <a:r>
              <a:rPr lang="en-US" sz="1600" b="1" dirty="0">
                <a:solidFill>
                  <a:schemeClr val="bg1"/>
                </a:solidFill>
              </a:rPr>
              <a:t>without</a:t>
            </a:r>
            <a:r>
              <a:rPr lang="en-US" sz="1600" dirty="0">
                <a:solidFill>
                  <a:schemeClr val="bg1"/>
                </a:solidFill>
              </a:rPr>
              <a:t> an id number added to the end (so, </a:t>
            </a:r>
            <a:r>
              <a:rPr lang="en-US" sz="1600" dirty="0">
                <a:solidFill>
                  <a:schemeClr val="bg1"/>
                </a:solidFill>
                <a:hlinkClick r:id="rId4"/>
              </a:rPr>
              <a:t>https://localhost:7063/api/customer/1</a:t>
            </a:r>
            <a:r>
              <a:rPr lang="en-US" sz="1600" dirty="0">
                <a:solidFill>
                  <a:schemeClr val="bg1"/>
                </a:solidFill>
              </a:rPr>
              <a:t> </a:t>
            </a:r>
            <a:br>
              <a:rPr lang="en-US" sz="1600" dirty="0">
                <a:solidFill>
                  <a:schemeClr val="bg1"/>
                </a:solidFill>
              </a:rPr>
            </a:br>
            <a:r>
              <a:rPr lang="en-US" sz="1600" dirty="0">
                <a:solidFill>
                  <a:schemeClr val="bg1"/>
                </a:solidFill>
              </a:rPr>
              <a:t>in my case)</a:t>
            </a:r>
          </a:p>
          <a:p>
            <a:r>
              <a:rPr lang="en-US" sz="1600" dirty="0">
                <a:solidFill>
                  <a:schemeClr val="bg1"/>
                </a:solidFill>
              </a:rPr>
              <a:t>Your API is officially up and running locally! Typically, you’d still need to add additional logic for handling validation as well as the Email children of Customers (all of this could be done in your controller or in other files, depending on what additional frameworks you want to or don’t want to use, as well as how simple your logic really is.) </a:t>
            </a:r>
            <a:endParaRPr lang="en-US" sz="1400" dirty="0">
              <a:solidFill>
                <a:schemeClr val="bg1"/>
              </a:solidFill>
            </a:endParaRPr>
          </a:p>
        </p:txBody>
      </p:sp>
      <p:pic>
        <p:nvPicPr>
          <p:cNvPr id="4" name="Picture 3" descr="Graphical user interface, application&#10;&#10;Description automatically generated">
            <a:extLst>
              <a:ext uri="{FF2B5EF4-FFF2-40B4-BE49-F238E27FC236}">
                <a16:creationId xmlns:a16="http://schemas.microsoft.com/office/drawing/2014/main" id="{8FE7A535-E2BD-534D-A7BB-01C4034B4950}"/>
              </a:ext>
            </a:extLst>
          </p:cNvPr>
          <p:cNvPicPr>
            <a:picLocks noChangeAspect="1"/>
          </p:cNvPicPr>
          <p:nvPr/>
        </p:nvPicPr>
        <p:blipFill>
          <a:blip r:embed="rId5"/>
          <a:stretch>
            <a:fillRect/>
          </a:stretch>
        </p:blipFill>
        <p:spPr>
          <a:xfrm>
            <a:off x="4771443" y="2416008"/>
            <a:ext cx="7285121" cy="1150838"/>
          </a:xfrm>
          <a:prstGeom prst="rect">
            <a:avLst/>
          </a:prstGeom>
        </p:spPr>
      </p:pic>
    </p:spTree>
    <p:extLst>
      <p:ext uri="{BB962C8B-B14F-4D97-AF65-F5344CB8AC3E}">
        <p14:creationId xmlns:p14="http://schemas.microsoft.com/office/powerpoint/2010/main" val="22110548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1" name="Rectangle 20">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3" name="Picture 22">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25" name="Picture 24">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9" name="Content Placeholder 8">
            <a:extLst>
              <a:ext uri="{FF2B5EF4-FFF2-40B4-BE49-F238E27FC236}">
                <a16:creationId xmlns:a16="http://schemas.microsoft.com/office/drawing/2014/main" id="{4111038C-F98C-45E6-AAAB-FCBF7A50E941}"/>
              </a:ext>
            </a:extLst>
          </p:cNvPr>
          <p:cNvSpPr>
            <a:spLocks noGrp="1"/>
          </p:cNvSpPr>
          <p:nvPr>
            <p:ph idx="1"/>
          </p:nvPr>
        </p:nvSpPr>
        <p:spPr>
          <a:xfrm>
            <a:off x="685800" y="2821775"/>
            <a:ext cx="3687417" cy="607226"/>
          </a:xfrm>
        </p:spPr>
        <p:txBody>
          <a:bodyPr>
            <a:normAutofit/>
          </a:bodyPr>
          <a:lstStyle/>
          <a:p>
            <a:r>
              <a:rPr lang="en-US" sz="1600" dirty="0">
                <a:solidFill>
                  <a:schemeClr val="bg1"/>
                </a:solidFill>
              </a:rPr>
              <a:t>This is going to be the design of our API.</a:t>
            </a:r>
          </a:p>
        </p:txBody>
      </p:sp>
      <p:pic>
        <p:nvPicPr>
          <p:cNvPr id="1026" name="Picture 2" descr="The client is represented by a box on the left. It submits a request and receives a response from the application, a box drawn on the right. Within the application box, three boxes represent the controller, the model, and the data access layer. The request comes into the application's controller, and read/write operations occur between the controller and the data access layer. The model is serialized and returned to the client in the response.">
            <a:extLst>
              <a:ext uri="{FF2B5EF4-FFF2-40B4-BE49-F238E27FC236}">
                <a16:creationId xmlns:a16="http://schemas.microsoft.com/office/drawing/2014/main" id="{99336175-5058-8347-AEBD-BD0DFAD57E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8172" y="1914823"/>
            <a:ext cx="5076131" cy="3645585"/>
          </a:xfrm>
          <a:prstGeom prst="rect">
            <a:avLst/>
          </a:prstGeom>
          <a:noFill/>
          <a:effectLst>
            <a:glow>
              <a:schemeClr val="accent1">
                <a:alpha val="4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801174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1" name="Rectangle 20">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3" name="Picture 22">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25" name="Picture 24">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9" name="Content Placeholder 8">
            <a:extLst>
              <a:ext uri="{FF2B5EF4-FFF2-40B4-BE49-F238E27FC236}">
                <a16:creationId xmlns:a16="http://schemas.microsoft.com/office/drawing/2014/main" id="{4111038C-F98C-45E6-AAAB-FCBF7A50E941}"/>
              </a:ext>
            </a:extLst>
          </p:cNvPr>
          <p:cNvSpPr>
            <a:spLocks noGrp="1"/>
          </p:cNvSpPr>
          <p:nvPr>
            <p:ph idx="1"/>
          </p:nvPr>
        </p:nvSpPr>
        <p:spPr>
          <a:xfrm>
            <a:off x="685800" y="2821774"/>
            <a:ext cx="3687417" cy="3148329"/>
          </a:xfrm>
        </p:spPr>
        <p:txBody>
          <a:bodyPr>
            <a:normAutofit/>
          </a:bodyPr>
          <a:lstStyle/>
          <a:p>
            <a:r>
              <a:rPr lang="en-US" sz="1600" dirty="0">
                <a:solidFill>
                  <a:schemeClr val="bg1"/>
                </a:solidFill>
              </a:rPr>
              <a:t>Create a new project! </a:t>
            </a:r>
          </a:p>
        </p:txBody>
      </p:sp>
      <p:pic>
        <p:nvPicPr>
          <p:cNvPr id="7" name="Picture 6" descr="Graphical user interface, text&#10;&#10;Description automatically generated">
            <a:extLst>
              <a:ext uri="{FF2B5EF4-FFF2-40B4-BE49-F238E27FC236}">
                <a16:creationId xmlns:a16="http://schemas.microsoft.com/office/drawing/2014/main" id="{D31A8A3D-9C2E-A648-810A-73A6CEE5EE01}"/>
              </a:ext>
            </a:extLst>
          </p:cNvPr>
          <p:cNvPicPr>
            <a:picLocks noChangeAspect="1"/>
          </p:cNvPicPr>
          <p:nvPr/>
        </p:nvPicPr>
        <p:blipFill>
          <a:blip r:embed="rId4"/>
          <a:stretch>
            <a:fillRect/>
          </a:stretch>
        </p:blipFill>
        <p:spPr>
          <a:xfrm>
            <a:off x="6997954" y="2876550"/>
            <a:ext cx="2832100" cy="1104900"/>
          </a:xfrm>
          <a:prstGeom prst="rect">
            <a:avLst/>
          </a:prstGeom>
        </p:spPr>
      </p:pic>
    </p:spTree>
    <p:extLst>
      <p:ext uri="{BB962C8B-B14F-4D97-AF65-F5344CB8AC3E}">
        <p14:creationId xmlns:p14="http://schemas.microsoft.com/office/powerpoint/2010/main" val="354138759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3" name="Rectangle 42">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5" name="Picture 44">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47" name="Picture 46">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9" name="Content Placeholder 8">
            <a:extLst>
              <a:ext uri="{FF2B5EF4-FFF2-40B4-BE49-F238E27FC236}">
                <a16:creationId xmlns:a16="http://schemas.microsoft.com/office/drawing/2014/main" id="{4111038C-F98C-45E6-AAAB-FCBF7A50E941}"/>
              </a:ext>
            </a:extLst>
          </p:cNvPr>
          <p:cNvSpPr>
            <a:spLocks noGrp="1"/>
          </p:cNvSpPr>
          <p:nvPr>
            <p:ph idx="1"/>
          </p:nvPr>
        </p:nvSpPr>
        <p:spPr>
          <a:xfrm>
            <a:off x="685800" y="2821774"/>
            <a:ext cx="3687417" cy="3148329"/>
          </a:xfrm>
        </p:spPr>
        <p:txBody>
          <a:bodyPr>
            <a:normAutofit/>
          </a:bodyPr>
          <a:lstStyle/>
          <a:p>
            <a:r>
              <a:rPr lang="en-US" sz="1600" dirty="0">
                <a:solidFill>
                  <a:schemeClr val="bg1"/>
                </a:solidFill>
              </a:rPr>
              <a:t>We’ll start with this template. </a:t>
            </a:r>
          </a:p>
        </p:txBody>
      </p:sp>
      <p:pic>
        <p:nvPicPr>
          <p:cNvPr id="6" name="Picture 5" descr="A screenshot of a phone&#10;&#10;Description automatically generated with low confidence">
            <a:extLst>
              <a:ext uri="{FF2B5EF4-FFF2-40B4-BE49-F238E27FC236}">
                <a16:creationId xmlns:a16="http://schemas.microsoft.com/office/drawing/2014/main" id="{7F01E744-6B18-A540-8035-E4AA76A4C4F6}"/>
              </a:ext>
            </a:extLst>
          </p:cNvPr>
          <p:cNvPicPr>
            <a:picLocks noChangeAspect="1"/>
          </p:cNvPicPr>
          <p:nvPr/>
        </p:nvPicPr>
        <p:blipFill>
          <a:blip r:embed="rId4"/>
          <a:stretch>
            <a:fillRect/>
          </a:stretch>
        </p:blipFill>
        <p:spPr>
          <a:xfrm>
            <a:off x="4744353" y="1441450"/>
            <a:ext cx="7384147" cy="3839755"/>
          </a:xfrm>
          <a:prstGeom prst="rect">
            <a:avLst/>
          </a:prstGeom>
        </p:spPr>
      </p:pic>
    </p:spTree>
    <p:extLst>
      <p:ext uri="{BB962C8B-B14F-4D97-AF65-F5344CB8AC3E}">
        <p14:creationId xmlns:p14="http://schemas.microsoft.com/office/powerpoint/2010/main" val="330874286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2" name="Rectangle 31">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34" name="Picture 33">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36" name="Picture 35">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9" name="Content Placeholder 8">
            <a:extLst>
              <a:ext uri="{FF2B5EF4-FFF2-40B4-BE49-F238E27FC236}">
                <a16:creationId xmlns:a16="http://schemas.microsoft.com/office/drawing/2014/main" id="{4111038C-F98C-45E6-AAAB-FCBF7A50E941}"/>
              </a:ext>
            </a:extLst>
          </p:cNvPr>
          <p:cNvSpPr>
            <a:spLocks noGrp="1"/>
          </p:cNvSpPr>
          <p:nvPr>
            <p:ph idx="1"/>
          </p:nvPr>
        </p:nvSpPr>
        <p:spPr>
          <a:xfrm>
            <a:off x="685800" y="2821774"/>
            <a:ext cx="3687417" cy="3148329"/>
          </a:xfrm>
        </p:spPr>
        <p:txBody>
          <a:bodyPr>
            <a:normAutofit/>
          </a:bodyPr>
          <a:lstStyle/>
          <a:p>
            <a:r>
              <a:rPr lang="en-US" sz="1600" dirty="0">
                <a:solidFill>
                  <a:schemeClr val="bg1"/>
                </a:solidFill>
              </a:rPr>
              <a:t>Set configurations for your new API.</a:t>
            </a:r>
          </a:p>
        </p:txBody>
      </p:sp>
      <p:pic>
        <p:nvPicPr>
          <p:cNvPr id="3" name="Picture 2" descr="Graphical user interface, application&#10;&#10;Description automatically generated">
            <a:extLst>
              <a:ext uri="{FF2B5EF4-FFF2-40B4-BE49-F238E27FC236}">
                <a16:creationId xmlns:a16="http://schemas.microsoft.com/office/drawing/2014/main" id="{0FD1276C-0169-FB4A-9420-A1F8A54EBF57}"/>
              </a:ext>
            </a:extLst>
          </p:cNvPr>
          <p:cNvPicPr>
            <a:picLocks noChangeAspect="1"/>
          </p:cNvPicPr>
          <p:nvPr/>
        </p:nvPicPr>
        <p:blipFill>
          <a:blip r:embed="rId4"/>
          <a:stretch>
            <a:fillRect/>
          </a:stretch>
        </p:blipFill>
        <p:spPr>
          <a:xfrm>
            <a:off x="5766054" y="1606550"/>
            <a:ext cx="5295900" cy="3873500"/>
          </a:xfrm>
          <a:prstGeom prst="rect">
            <a:avLst/>
          </a:prstGeom>
        </p:spPr>
      </p:pic>
    </p:spTree>
    <p:extLst>
      <p:ext uri="{BB962C8B-B14F-4D97-AF65-F5344CB8AC3E}">
        <p14:creationId xmlns:p14="http://schemas.microsoft.com/office/powerpoint/2010/main" val="398705256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2" name="Rectangle 31">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34" name="Picture 33">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36" name="Picture 35">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9" name="Content Placeholder 8">
            <a:extLst>
              <a:ext uri="{FF2B5EF4-FFF2-40B4-BE49-F238E27FC236}">
                <a16:creationId xmlns:a16="http://schemas.microsoft.com/office/drawing/2014/main" id="{4111038C-F98C-45E6-AAAB-FCBF7A50E941}"/>
              </a:ext>
            </a:extLst>
          </p:cNvPr>
          <p:cNvSpPr>
            <a:spLocks noGrp="1"/>
          </p:cNvSpPr>
          <p:nvPr>
            <p:ph idx="1"/>
          </p:nvPr>
        </p:nvSpPr>
        <p:spPr>
          <a:xfrm>
            <a:off x="685800" y="2821774"/>
            <a:ext cx="3687417" cy="3148329"/>
          </a:xfrm>
        </p:spPr>
        <p:txBody>
          <a:bodyPr>
            <a:normAutofit/>
          </a:bodyPr>
          <a:lstStyle/>
          <a:p>
            <a:r>
              <a:rPr lang="en-US" sz="1600" dirty="0">
                <a:solidFill>
                  <a:schemeClr val="bg1"/>
                </a:solidFill>
              </a:rPr>
              <a:t>Set configurations for your new API.</a:t>
            </a:r>
          </a:p>
        </p:txBody>
      </p:sp>
      <p:pic>
        <p:nvPicPr>
          <p:cNvPr id="4" name="Picture 3" descr="Graphical user interface, application&#10;&#10;Description automatically generated">
            <a:extLst>
              <a:ext uri="{FF2B5EF4-FFF2-40B4-BE49-F238E27FC236}">
                <a16:creationId xmlns:a16="http://schemas.microsoft.com/office/drawing/2014/main" id="{D4999C85-0945-AA48-9BB5-076D89891E7C}"/>
              </a:ext>
            </a:extLst>
          </p:cNvPr>
          <p:cNvPicPr>
            <a:picLocks noChangeAspect="1"/>
          </p:cNvPicPr>
          <p:nvPr/>
        </p:nvPicPr>
        <p:blipFill>
          <a:blip r:embed="rId4"/>
          <a:stretch>
            <a:fillRect/>
          </a:stretch>
        </p:blipFill>
        <p:spPr>
          <a:xfrm>
            <a:off x="5259324" y="1047750"/>
            <a:ext cx="6598425" cy="4248150"/>
          </a:xfrm>
          <a:prstGeom prst="rect">
            <a:avLst/>
          </a:prstGeom>
        </p:spPr>
      </p:pic>
    </p:spTree>
    <p:extLst>
      <p:ext uri="{BB962C8B-B14F-4D97-AF65-F5344CB8AC3E}">
        <p14:creationId xmlns:p14="http://schemas.microsoft.com/office/powerpoint/2010/main" val="307649940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9" name="Content Placeholder 8">
            <a:extLst>
              <a:ext uri="{FF2B5EF4-FFF2-40B4-BE49-F238E27FC236}">
                <a16:creationId xmlns:a16="http://schemas.microsoft.com/office/drawing/2014/main" id="{4111038C-F98C-45E6-AAAB-FCBF7A50E941}"/>
              </a:ext>
            </a:extLst>
          </p:cNvPr>
          <p:cNvSpPr>
            <a:spLocks noGrp="1"/>
          </p:cNvSpPr>
          <p:nvPr>
            <p:ph idx="1"/>
          </p:nvPr>
        </p:nvSpPr>
        <p:spPr>
          <a:xfrm>
            <a:off x="1193800" y="4572000"/>
            <a:ext cx="9474200" cy="1409700"/>
          </a:xfrm>
        </p:spPr>
        <p:txBody>
          <a:bodyPr>
            <a:normAutofit/>
          </a:bodyPr>
          <a:lstStyle/>
          <a:p>
            <a:r>
              <a:rPr lang="en-US" sz="1600" dirty="0"/>
              <a:t>The project template creates a WeatherForecast API with support for Swagger.</a:t>
            </a:r>
          </a:p>
          <a:p>
            <a:pPr lvl="1"/>
            <a:r>
              <a:rPr lang="en-US" sz="1400" b="1" dirty="0"/>
              <a:t>Swagger</a:t>
            </a:r>
            <a:r>
              <a:rPr lang="en-US" sz="1400" dirty="0"/>
              <a:t> is an Interface Description Language for describing RESTful APIs expressed using JSON.</a:t>
            </a:r>
          </a:p>
          <a:p>
            <a:pPr lvl="2"/>
            <a:r>
              <a:rPr lang="en-US" sz="1200" b="1" dirty="0"/>
              <a:t>IDL (Interface Definition Language) </a:t>
            </a:r>
            <a:r>
              <a:rPr lang="en-US" sz="1200" dirty="0"/>
              <a:t>is a declarative language used to define the interfaces that objects expose to the public (so that client objects can call them).</a:t>
            </a:r>
          </a:p>
          <a:p>
            <a:pPr lvl="1"/>
            <a:r>
              <a:rPr lang="en-US" sz="1400" b="1" dirty="0"/>
              <a:t>Swagger UI </a:t>
            </a:r>
            <a:r>
              <a:rPr lang="en-US" sz="1400" dirty="0"/>
              <a:t>generates an interactive API console for users to quickly learn about your API and experiment with requests.</a:t>
            </a:r>
          </a:p>
        </p:txBody>
      </p:sp>
      <p:pic>
        <p:nvPicPr>
          <p:cNvPr id="3" name="Picture 2" descr="A screenshot of a computer&#10;&#10;Description automatically generated with medium confidence">
            <a:extLst>
              <a:ext uri="{FF2B5EF4-FFF2-40B4-BE49-F238E27FC236}">
                <a16:creationId xmlns:a16="http://schemas.microsoft.com/office/drawing/2014/main" id="{7272DB51-E7EA-A844-8566-FFBB06F755EE}"/>
              </a:ext>
            </a:extLst>
          </p:cNvPr>
          <p:cNvPicPr>
            <a:picLocks noChangeAspect="1"/>
          </p:cNvPicPr>
          <p:nvPr/>
        </p:nvPicPr>
        <p:blipFill>
          <a:blip r:embed="rId3"/>
          <a:stretch>
            <a:fillRect/>
          </a:stretch>
        </p:blipFill>
        <p:spPr>
          <a:xfrm>
            <a:off x="984899" y="423416"/>
            <a:ext cx="9897428" cy="3513584"/>
          </a:xfrm>
          <a:prstGeom prst="rect">
            <a:avLst/>
          </a:prstGeom>
        </p:spPr>
      </p:pic>
    </p:spTree>
    <p:extLst>
      <p:ext uri="{BB962C8B-B14F-4D97-AF65-F5344CB8AC3E}">
        <p14:creationId xmlns:p14="http://schemas.microsoft.com/office/powerpoint/2010/main" val="4280396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95DD5BC2-A8E7-4CAD-955A-3807355EC97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2" name="Rounded Rectangle 11">
            <a:extLst>
              <a:ext uri="{FF2B5EF4-FFF2-40B4-BE49-F238E27FC236}">
                <a16:creationId xmlns:a16="http://schemas.microsoft.com/office/drawing/2014/main" id="{2770B5F4-AED0-4A3A-859D-B6239ED38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03" y="643464"/>
            <a:ext cx="10905195"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Graphical user interface, text, application, email&#10;&#10;Description automatically generated">
            <a:extLst>
              <a:ext uri="{FF2B5EF4-FFF2-40B4-BE49-F238E27FC236}">
                <a16:creationId xmlns:a16="http://schemas.microsoft.com/office/drawing/2014/main" id="{6E75E9E5-87FC-054C-8017-C15B6001ACEC}"/>
              </a:ext>
            </a:extLst>
          </p:cNvPr>
          <p:cNvPicPr>
            <a:picLocks noChangeAspect="1"/>
          </p:cNvPicPr>
          <p:nvPr/>
        </p:nvPicPr>
        <p:blipFill rotWithShape="1">
          <a:blip r:embed="rId3"/>
          <a:srcRect t="7560"/>
          <a:stretch/>
        </p:blipFill>
        <p:spPr>
          <a:xfrm>
            <a:off x="1481999" y="799763"/>
            <a:ext cx="9228002" cy="5352835"/>
          </a:xfrm>
          <a:prstGeom prst="rect">
            <a:avLst/>
          </a:prstGeom>
          <a:ln w="31750" cap="sq">
            <a:noFill/>
            <a:miter lim="800000"/>
          </a:ln>
          <a:effectLst>
            <a:softEdge rad="25400"/>
          </a:effectLst>
        </p:spPr>
      </p:pic>
      <p:sp>
        <p:nvSpPr>
          <p:cNvPr id="12" name="TextBox 11">
            <a:extLst>
              <a:ext uri="{FF2B5EF4-FFF2-40B4-BE49-F238E27FC236}">
                <a16:creationId xmlns:a16="http://schemas.microsoft.com/office/drawing/2014/main" id="{FC9E04E1-BCBA-8B4F-9183-8EEFB0C370AB}"/>
              </a:ext>
            </a:extLst>
          </p:cNvPr>
          <p:cNvSpPr txBox="1"/>
          <p:nvPr/>
        </p:nvSpPr>
        <p:spPr>
          <a:xfrm>
            <a:off x="4104465" y="0"/>
            <a:ext cx="7248939" cy="1815882"/>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600" dirty="0">
                <a:solidFill>
                  <a:schemeClr val="bg1"/>
                </a:solidFill>
              </a:rPr>
              <a:t>Run your API in Release mode. A web browser window should pop up. </a:t>
            </a:r>
          </a:p>
          <a:p>
            <a:pPr marL="285750" indent="-285750">
              <a:buFont typeface="Arial" panose="020B0604020202020204" pitchFamily="34" charset="0"/>
              <a:buChar char="•"/>
            </a:pPr>
            <a:r>
              <a:rPr lang="en-US" sz="1600" dirty="0">
                <a:solidFill>
                  <a:schemeClr val="bg1"/>
                </a:solidFill>
              </a:rPr>
              <a:t>If you don’t get the pop-up window… </a:t>
            </a:r>
          </a:p>
          <a:p>
            <a:pPr marL="742950" lvl="1" indent="-285750">
              <a:buFont typeface="Arial" panose="020B0604020202020204" pitchFamily="34" charset="0"/>
              <a:buChar char="•"/>
            </a:pPr>
            <a:r>
              <a:rPr lang="en-US" sz="1600" dirty="0">
                <a:solidFill>
                  <a:schemeClr val="bg1"/>
                </a:solidFill>
              </a:rPr>
              <a:t>Go to </a:t>
            </a:r>
            <a:r>
              <a:rPr lang="en-US" sz="1600" b="1" dirty="0">
                <a:solidFill>
                  <a:schemeClr val="bg1"/>
                </a:solidFill>
              </a:rPr>
              <a:t>Properties &gt; launchSettings.json </a:t>
            </a:r>
            <a:r>
              <a:rPr lang="en-US" sz="1600" dirty="0">
                <a:solidFill>
                  <a:schemeClr val="bg1"/>
                </a:solidFill>
              </a:rPr>
              <a:t>in your Solution Explorer.</a:t>
            </a:r>
          </a:p>
          <a:p>
            <a:pPr marL="742950" lvl="1" indent="-285750">
              <a:buFont typeface="Arial" panose="020B0604020202020204" pitchFamily="34" charset="0"/>
              <a:buChar char="•"/>
            </a:pPr>
            <a:r>
              <a:rPr lang="en-US" sz="1600" dirty="0">
                <a:solidFill>
                  <a:schemeClr val="bg1"/>
                </a:solidFill>
              </a:rPr>
              <a:t>In the </a:t>
            </a:r>
            <a:r>
              <a:rPr lang="en-US" sz="1600" i="1" dirty="0">
                <a:solidFill>
                  <a:schemeClr val="bg1"/>
                </a:solidFill>
              </a:rPr>
              <a:t>profiles</a:t>
            </a:r>
            <a:r>
              <a:rPr lang="en-US" sz="1600" dirty="0">
                <a:solidFill>
                  <a:schemeClr val="bg1"/>
                </a:solidFill>
              </a:rPr>
              <a:t> object, under </a:t>
            </a:r>
            <a:r>
              <a:rPr lang="en-US" sz="1600" i="1" dirty="0">
                <a:solidFill>
                  <a:schemeClr val="bg1"/>
                </a:solidFill>
              </a:rPr>
              <a:t>MyFirstAPI</a:t>
            </a:r>
            <a:r>
              <a:rPr lang="en-US" sz="1600" dirty="0">
                <a:solidFill>
                  <a:schemeClr val="bg1"/>
                </a:solidFill>
              </a:rPr>
              <a:t>, find the first localhost URL from the </a:t>
            </a:r>
            <a:r>
              <a:rPr lang="en-US" sz="1600" i="1" dirty="0">
                <a:solidFill>
                  <a:schemeClr val="bg1"/>
                </a:solidFill>
              </a:rPr>
              <a:t>applicationUrl</a:t>
            </a:r>
            <a:r>
              <a:rPr lang="en-US" sz="1600" dirty="0">
                <a:solidFill>
                  <a:schemeClr val="bg1"/>
                </a:solidFill>
              </a:rPr>
              <a:t> semi-colon delimited list. Go to that localhost URL + /</a:t>
            </a:r>
            <a:r>
              <a:rPr lang="en-US" sz="1600" i="1" dirty="0">
                <a:solidFill>
                  <a:schemeClr val="bg1"/>
                </a:solidFill>
              </a:rPr>
              <a:t>swagger/index.html </a:t>
            </a:r>
            <a:r>
              <a:rPr lang="en-US" sz="1600" dirty="0">
                <a:solidFill>
                  <a:schemeClr val="bg1"/>
                </a:solidFill>
              </a:rPr>
              <a:t>on your web browser.  </a:t>
            </a:r>
          </a:p>
        </p:txBody>
      </p:sp>
      <p:sp>
        <p:nvSpPr>
          <p:cNvPr id="25" name="TextBox 24">
            <a:extLst>
              <a:ext uri="{FF2B5EF4-FFF2-40B4-BE49-F238E27FC236}">
                <a16:creationId xmlns:a16="http://schemas.microsoft.com/office/drawing/2014/main" id="{75BD3E9E-E3CF-504A-A26C-9EF9A553C88B}"/>
              </a:ext>
            </a:extLst>
          </p:cNvPr>
          <p:cNvSpPr txBox="1"/>
          <p:nvPr/>
        </p:nvSpPr>
        <p:spPr>
          <a:xfrm>
            <a:off x="4104464" y="2809780"/>
            <a:ext cx="7248939" cy="584775"/>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600" dirty="0">
                <a:solidFill>
                  <a:schemeClr val="bg1"/>
                </a:solidFill>
              </a:rPr>
              <a:t>Hit the </a:t>
            </a:r>
            <a:r>
              <a:rPr lang="en-US" sz="1600" b="1" dirty="0">
                <a:solidFill>
                  <a:schemeClr val="bg1"/>
                </a:solidFill>
              </a:rPr>
              <a:t>GET</a:t>
            </a:r>
            <a:r>
              <a:rPr lang="en-US" sz="1600" dirty="0">
                <a:solidFill>
                  <a:schemeClr val="bg1"/>
                </a:solidFill>
              </a:rPr>
              <a:t> button, then </a:t>
            </a:r>
            <a:r>
              <a:rPr lang="en-US" sz="1600" b="1" dirty="0">
                <a:solidFill>
                  <a:schemeClr val="bg1"/>
                </a:solidFill>
              </a:rPr>
              <a:t>Try it out</a:t>
            </a:r>
            <a:r>
              <a:rPr lang="en-US" sz="1600" dirty="0">
                <a:solidFill>
                  <a:schemeClr val="bg1"/>
                </a:solidFill>
              </a:rPr>
              <a:t>, then </a:t>
            </a:r>
            <a:r>
              <a:rPr lang="en-US" sz="1600" b="1" dirty="0">
                <a:solidFill>
                  <a:schemeClr val="bg1"/>
                </a:solidFill>
              </a:rPr>
              <a:t>Execute</a:t>
            </a:r>
            <a:r>
              <a:rPr lang="en-US" sz="1600" dirty="0">
                <a:solidFill>
                  <a:schemeClr val="bg1"/>
                </a:solidFill>
              </a:rPr>
              <a:t>. Note the fast response. Try it a few times. What do you think it might be doing? </a:t>
            </a:r>
          </a:p>
        </p:txBody>
      </p:sp>
    </p:spTree>
    <p:extLst>
      <p:ext uri="{BB962C8B-B14F-4D97-AF65-F5344CB8AC3E}">
        <p14:creationId xmlns:p14="http://schemas.microsoft.com/office/powerpoint/2010/main" val="1760664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95DD5BC2-A8E7-4CAD-955A-3807355EC97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2" name="Rounded Rectangle 11">
            <a:extLst>
              <a:ext uri="{FF2B5EF4-FFF2-40B4-BE49-F238E27FC236}">
                <a16:creationId xmlns:a16="http://schemas.microsoft.com/office/drawing/2014/main" id="{2770B5F4-AED0-4A3A-859D-B6239ED38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03" y="643464"/>
            <a:ext cx="10905195"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Text&#10;&#10;Description automatically generated">
            <a:extLst>
              <a:ext uri="{FF2B5EF4-FFF2-40B4-BE49-F238E27FC236}">
                <a16:creationId xmlns:a16="http://schemas.microsoft.com/office/drawing/2014/main" id="{F298E53A-AD1D-B347-BB04-3CC2372CA139}"/>
              </a:ext>
            </a:extLst>
          </p:cNvPr>
          <p:cNvPicPr>
            <a:picLocks noChangeAspect="1"/>
          </p:cNvPicPr>
          <p:nvPr/>
        </p:nvPicPr>
        <p:blipFill>
          <a:blip r:embed="rId3"/>
          <a:stretch>
            <a:fillRect/>
          </a:stretch>
        </p:blipFill>
        <p:spPr>
          <a:xfrm>
            <a:off x="954157" y="736600"/>
            <a:ext cx="8280400" cy="5384800"/>
          </a:xfrm>
          <a:prstGeom prst="rect">
            <a:avLst/>
          </a:prstGeom>
        </p:spPr>
      </p:pic>
      <p:sp>
        <p:nvSpPr>
          <p:cNvPr id="12" name="TextBox 11">
            <a:extLst>
              <a:ext uri="{FF2B5EF4-FFF2-40B4-BE49-F238E27FC236}">
                <a16:creationId xmlns:a16="http://schemas.microsoft.com/office/drawing/2014/main" id="{FC9E04E1-BCBA-8B4F-9183-8EEFB0C370AB}"/>
              </a:ext>
            </a:extLst>
          </p:cNvPr>
          <p:cNvSpPr txBox="1"/>
          <p:nvPr/>
        </p:nvSpPr>
        <p:spPr>
          <a:xfrm>
            <a:off x="4794816" y="221188"/>
            <a:ext cx="7248939" cy="584775"/>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600" dirty="0">
                <a:solidFill>
                  <a:schemeClr val="bg1"/>
                </a:solidFill>
              </a:rPr>
              <a:t>Let’s look at </a:t>
            </a:r>
            <a:r>
              <a:rPr lang="en-US" sz="1600" b="1" dirty="0">
                <a:solidFill>
                  <a:schemeClr val="bg1"/>
                </a:solidFill>
              </a:rPr>
              <a:t>Controllers &gt; WeatherForecastController.cs </a:t>
            </a:r>
          </a:p>
          <a:p>
            <a:pPr marL="285750" indent="-285750">
              <a:buFont typeface="Arial" panose="020B0604020202020204" pitchFamily="34" charset="0"/>
              <a:buChar char="•"/>
            </a:pPr>
            <a:r>
              <a:rPr lang="en-US" sz="1600" dirty="0">
                <a:solidFill>
                  <a:schemeClr val="bg1"/>
                </a:solidFill>
              </a:rPr>
              <a:t>This explains a lot, doesn’t it?</a:t>
            </a:r>
          </a:p>
        </p:txBody>
      </p:sp>
      <p:sp>
        <p:nvSpPr>
          <p:cNvPr id="25" name="TextBox 24">
            <a:extLst>
              <a:ext uri="{FF2B5EF4-FFF2-40B4-BE49-F238E27FC236}">
                <a16:creationId xmlns:a16="http://schemas.microsoft.com/office/drawing/2014/main" id="{75BD3E9E-E3CF-504A-A26C-9EF9A553C88B}"/>
              </a:ext>
            </a:extLst>
          </p:cNvPr>
          <p:cNvSpPr txBox="1"/>
          <p:nvPr/>
        </p:nvSpPr>
        <p:spPr>
          <a:xfrm>
            <a:off x="4794816" y="3429000"/>
            <a:ext cx="7248939" cy="1077218"/>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600" dirty="0">
                <a:solidFill>
                  <a:schemeClr val="bg1"/>
                </a:solidFill>
              </a:rPr>
              <a:t>An in API, the controller handles receiving client requests and also handles sending back responses. Note how we’re creating a list of randomized  WeatherForecast objects to send back– you can find that class in elsewhere in the code.</a:t>
            </a:r>
          </a:p>
        </p:txBody>
      </p:sp>
    </p:spTree>
    <p:extLst>
      <p:ext uri="{BB962C8B-B14F-4D97-AF65-F5344CB8AC3E}">
        <p14:creationId xmlns:p14="http://schemas.microsoft.com/office/powerpoint/2010/main" val="315881617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9890</TotalTime>
  <Words>885</Words>
  <Application>Microsoft Macintosh PowerPoint</Application>
  <PresentationFormat>Widescreen</PresentationFormat>
  <Paragraphs>45</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Century Gothic</vt:lpstr>
      <vt:lpstr>Vapor Trail</vt:lpstr>
      <vt:lpstr>Creating an api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an api</dc:title>
  <dc:creator>Microsoft Office User</dc:creator>
  <cp:lastModifiedBy>Microsoft Office User</cp:lastModifiedBy>
  <cp:revision>81</cp:revision>
  <dcterms:created xsi:type="dcterms:W3CDTF">2022-02-28T00:29:48Z</dcterms:created>
  <dcterms:modified xsi:type="dcterms:W3CDTF">2022-03-28T01:07:48Z</dcterms:modified>
</cp:coreProperties>
</file>