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72" r:id="rId8"/>
    <p:sldId id="262" r:id="rId9"/>
    <p:sldId id="263" r:id="rId10"/>
    <p:sldId id="264" r:id="rId11"/>
    <p:sldId id="265" r:id="rId12"/>
    <p:sldId id="266"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
    <p:restoredTop sz="96327"/>
  </p:normalViewPr>
  <p:slideViewPr>
    <p:cSldViewPr snapToGrid="0" snapToObjects="1">
      <p:cViewPr varScale="1">
        <p:scale>
          <a:sx n="128" d="100"/>
          <a:sy n="128" d="100"/>
        </p:scale>
        <p:origin x="9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10/3/22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10/3/22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0A65-3900-0F4C-A40A-9D524BB3928A}"/>
              </a:ext>
            </a:extLst>
          </p:cNvPr>
          <p:cNvSpPr>
            <a:spLocks noGrp="1"/>
          </p:cNvSpPr>
          <p:nvPr>
            <p:ph type="ctrTitle"/>
          </p:nvPr>
        </p:nvSpPr>
        <p:spPr/>
        <p:txBody>
          <a:bodyPr/>
          <a:lstStyle/>
          <a:p>
            <a:r>
              <a:rPr lang="en-US" dirty="0"/>
              <a:t>POSTMAN</a:t>
            </a:r>
          </a:p>
        </p:txBody>
      </p:sp>
      <p:sp>
        <p:nvSpPr>
          <p:cNvPr id="3" name="Subtitle 2">
            <a:extLst>
              <a:ext uri="{FF2B5EF4-FFF2-40B4-BE49-F238E27FC236}">
                <a16:creationId xmlns:a16="http://schemas.microsoft.com/office/drawing/2014/main" id="{3F594C56-196E-454F-BD7B-3300C728C99B}"/>
              </a:ext>
            </a:extLst>
          </p:cNvPr>
          <p:cNvSpPr>
            <a:spLocks noGrp="1"/>
          </p:cNvSpPr>
          <p:nvPr>
            <p:ph type="subTitle" idx="1"/>
          </p:nvPr>
        </p:nvSpPr>
        <p:spPr/>
        <p:txBody>
          <a:bodyPr/>
          <a:lstStyle/>
          <a:p>
            <a:r>
              <a:rPr lang="en-US" dirty="0"/>
              <a:t>Intro to APIs – Class 9</a:t>
            </a:r>
          </a:p>
        </p:txBody>
      </p:sp>
    </p:spTree>
    <p:extLst>
      <p:ext uri="{BB962C8B-B14F-4D97-AF65-F5344CB8AC3E}">
        <p14:creationId xmlns:p14="http://schemas.microsoft.com/office/powerpoint/2010/main" val="100111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690971" y="1711842"/>
            <a:ext cx="6463744" cy="4143941"/>
          </a:xfrm>
        </p:spPr>
        <p:txBody>
          <a:bodyPr>
            <a:normAutofit fontScale="92500" lnSpcReduction="10000"/>
          </a:bodyPr>
          <a:lstStyle/>
          <a:p>
            <a:r>
              <a:rPr lang="en-US" sz="1800" dirty="0">
                <a:solidFill>
                  <a:schemeClr val="bg1"/>
                </a:solidFill>
              </a:rPr>
              <a:t>Make sure the HTTP method of our new request is set to </a:t>
            </a:r>
            <a:r>
              <a:rPr lang="en-US" sz="1800" b="1" dirty="0">
                <a:solidFill>
                  <a:schemeClr val="bg1"/>
                </a:solidFill>
              </a:rPr>
              <a:t>GET</a:t>
            </a:r>
            <a:r>
              <a:rPr lang="en-US" sz="1800" dirty="0">
                <a:solidFill>
                  <a:schemeClr val="bg1"/>
                </a:solidFill>
              </a:rPr>
              <a:t>. </a:t>
            </a:r>
          </a:p>
          <a:p>
            <a:r>
              <a:rPr lang="en-US" sz="1800" dirty="0">
                <a:solidFill>
                  <a:schemeClr val="bg1"/>
                </a:solidFill>
              </a:rPr>
              <a:t>Make sure </a:t>
            </a:r>
            <a:r>
              <a:rPr lang="en-US" sz="1800" dirty="0" err="1">
                <a:solidFill>
                  <a:schemeClr val="bg1"/>
                </a:solidFill>
              </a:rPr>
              <a:t>MySql</a:t>
            </a:r>
            <a:r>
              <a:rPr lang="en-US" sz="1800" dirty="0">
                <a:solidFill>
                  <a:schemeClr val="bg1"/>
                </a:solidFill>
              </a:rPr>
              <a:t> Server is running. Run the API we put together last class.</a:t>
            </a:r>
          </a:p>
          <a:p>
            <a:r>
              <a:rPr lang="en-US" sz="1800" dirty="0">
                <a:solidFill>
                  <a:schemeClr val="bg1"/>
                </a:solidFill>
              </a:rPr>
              <a:t>Set the request URL as the same URL that our web browser hit when we ran our API program by the end of last class.</a:t>
            </a:r>
          </a:p>
          <a:p>
            <a:r>
              <a:rPr lang="en-US" sz="1800" dirty="0">
                <a:solidFill>
                  <a:schemeClr val="bg1"/>
                </a:solidFill>
              </a:rPr>
              <a:t>Hit </a:t>
            </a:r>
            <a:r>
              <a:rPr lang="en-US" sz="1800" b="1" dirty="0">
                <a:solidFill>
                  <a:schemeClr val="bg1"/>
                </a:solidFill>
              </a:rPr>
              <a:t>Send</a:t>
            </a:r>
            <a:r>
              <a:rPr lang="en-US" sz="1800" dirty="0">
                <a:solidFill>
                  <a:schemeClr val="bg1"/>
                </a:solidFill>
              </a:rPr>
              <a:t> and you should get everything that is in your Customer table that we set up in our Database class, represented in JSON. Notice the HTTP response status we got back, as well (</a:t>
            </a:r>
            <a:r>
              <a:rPr lang="en-US" sz="1800" i="1" dirty="0">
                <a:solidFill>
                  <a:schemeClr val="bg1"/>
                </a:solidFill>
              </a:rPr>
              <a:t>200 OK</a:t>
            </a:r>
            <a:r>
              <a:rPr lang="en-US" sz="1800" dirty="0">
                <a:solidFill>
                  <a:schemeClr val="bg1"/>
                </a:solidFill>
              </a:rPr>
              <a:t>). </a:t>
            </a:r>
          </a:p>
          <a:p>
            <a:pPr lvl="1"/>
            <a:r>
              <a:rPr lang="en-US" sz="1800" b="1" dirty="0">
                <a:solidFill>
                  <a:schemeClr val="bg1"/>
                </a:solidFill>
              </a:rPr>
              <a:t>JavaScript Object Notation (JSON) </a:t>
            </a:r>
            <a:r>
              <a:rPr lang="en-US" sz="1800" dirty="0">
                <a:solidFill>
                  <a:schemeClr val="bg1"/>
                </a:solidFill>
              </a:rPr>
              <a:t>is a standard text-based format for representing structured data based on JavaScript object syntax.</a:t>
            </a:r>
          </a:p>
          <a:p>
            <a:r>
              <a:rPr lang="en-US" sz="1800" dirty="0">
                <a:solidFill>
                  <a:schemeClr val="bg1"/>
                </a:solidFill>
              </a:rPr>
              <a:t>Try this with other API endpoints, like the API endpoint our client app hit when we did that activity for our Calling an API class!</a:t>
            </a:r>
          </a:p>
          <a:p>
            <a:endParaRPr lang="en-US" sz="1800" dirty="0">
              <a:solidFill>
                <a:schemeClr val="bg1"/>
              </a:solidFill>
            </a:endParaRPr>
          </a:p>
        </p:txBody>
      </p:sp>
      <p:pic>
        <p:nvPicPr>
          <p:cNvPr id="8" name="Picture 7" descr="Graphical user interface, text, application, email&#10;&#10;Description automatically generated">
            <a:extLst>
              <a:ext uri="{FF2B5EF4-FFF2-40B4-BE49-F238E27FC236}">
                <a16:creationId xmlns:a16="http://schemas.microsoft.com/office/drawing/2014/main" id="{C83A5B6F-0989-4443-AC8B-721D4DCD8884}"/>
              </a:ext>
            </a:extLst>
          </p:cNvPr>
          <p:cNvPicPr>
            <a:picLocks noChangeAspect="1"/>
          </p:cNvPicPr>
          <p:nvPr/>
        </p:nvPicPr>
        <p:blipFill>
          <a:blip r:embed="rId4"/>
          <a:stretch>
            <a:fillRect/>
          </a:stretch>
        </p:blipFill>
        <p:spPr>
          <a:xfrm>
            <a:off x="7154715" y="1046720"/>
            <a:ext cx="4926250" cy="5201680"/>
          </a:xfrm>
          <a:prstGeom prst="rect">
            <a:avLst/>
          </a:prstGeom>
        </p:spPr>
      </p:pic>
    </p:spTree>
    <p:extLst>
      <p:ext uri="{BB962C8B-B14F-4D97-AF65-F5344CB8AC3E}">
        <p14:creationId xmlns:p14="http://schemas.microsoft.com/office/powerpoint/2010/main" val="290498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690971" y="733648"/>
            <a:ext cx="6463744" cy="5122136"/>
          </a:xfrm>
        </p:spPr>
        <p:txBody>
          <a:bodyPr>
            <a:normAutofit/>
          </a:bodyPr>
          <a:lstStyle/>
          <a:p>
            <a:r>
              <a:rPr lang="en-US" sz="1700" dirty="0">
                <a:solidFill>
                  <a:schemeClr val="bg1"/>
                </a:solidFill>
              </a:rPr>
              <a:t>Set the HTTP method as </a:t>
            </a:r>
            <a:r>
              <a:rPr lang="en-US" sz="1700" b="1" dirty="0">
                <a:solidFill>
                  <a:schemeClr val="bg1"/>
                </a:solidFill>
              </a:rPr>
              <a:t>POST</a:t>
            </a:r>
            <a:r>
              <a:rPr lang="en-US" sz="1700" dirty="0">
                <a:solidFill>
                  <a:schemeClr val="bg1"/>
                </a:solidFill>
              </a:rPr>
              <a:t>. </a:t>
            </a:r>
          </a:p>
          <a:p>
            <a:r>
              <a:rPr lang="en-US" sz="1700" dirty="0">
                <a:solidFill>
                  <a:schemeClr val="bg1"/>
                </a:solidFill>
              </a:rPr>
              <a:t>Now, select the </a:t>
            </a:r>
            <a:r>
              <a:rPr lang="en-US" sz="1700" b="1" dirty="0">
                <a:solidFill>
                  <a:schemeClr val="bg1"/>
                </a:solidFill>
              </a:rPr>
              <a:t>Body</a:t>
            </a:r>
            <a:r>
              <a:rPr lang="en-US" sz="1700" dirty="0">
                <a:solidFill>
                  <a:schemeClr val="bg1"/>
                </a:solidFill>
              </a:rPr>
              <a:t> tab right below the request URL. Right below that tab select the drop-down menu that says </a:t>
            </a:r>
            <a:r>
              <a:rPr lang="en-US" sz="1700" b="1" dirty="0">
                <a:solidFill>
                  <a:schemeClr val="bg1"/>
                </a:solidFill>
              </a:rPr>
              <a:t>none</a:t>
            </a:r>
            <a:r>
              <a:rPr lang="en-US" sz="1700" dirty="0">
                <a:solidFill>
                  <a:schemeClr val="bg1"/>
                </a:solidFill>
              </a:rPr>
              <a:t> and set it to </a:t>
            </a:r>
            <a:r>
              <a:rPr lang="en-US" sz="1700" b="1" dirty="0">
                <a:solidFill>
                  <a:schemeClr val="bg1"/>
                </a:solidFill>
              </a:rPr>
              <a:t>raw</a:t>
            </a:r>
            <a:r>
              <a:rPr lang="en-US" sz="1700" dirty="0">
                <a:solidFill>
                  <a:schemeClr val="bg1"/>
                </a:solidFill>
              </a:rPr>
              <a:t>. Under the </a:t>
            </a:r>
            <a:r>
              <a:rPr lang="en-US" sz="1700" b="1" dirty="0">
                <a:solidFill>
                  <a:schemeClr val="bg1"/>
                </a:solidFill>
              </a:rPr>
              <a:t>Text</a:t>
            </a:r>
            <a:r>
              <a:rPr lang="en-US" sz="1700" dirty="0">
                <a:solidFill>
                  <a:schemeClr val="bg1"/>
                </a:solidFill>
              </a:rPr>
              <a:t> drop-down menu select </a:t>
            </a:r>
            <a:r>
              <a:rPr lang="en-US" sz="1700" b="1" dirty="0">
                <a:solidFill>
                  <a:schemeClr val="bg1"/>
                </a:solidFill>
              </a:rPr>
              <a:t>JSON</a:t>
            </a:r>
            <a:r>
              <a:rPr lang="en-US" sz="1700" dirty="0">
                <a:solidFill>
                  <a:schemeClr val="bg1"/>
                </a:solidFill>
              </a:rPr>
              <a:t>. </a:t>
            </a:r>
          </a:p>
          <a:p>
            <a:r>
              <a:rPr lang="en-US" sz="1700" dirty="0">
                <a:solidFill>
                  <a:schemeClr val="bg1"/>
                </a:solidFill>
              </a:rPr>
              <a:t>In our code, every customer has an e-mail. Let’s send a customer with an e-mail over! Fill the body in like shown here and hit </a:t>
            </a:r>
            <a:r>
              <a:rPr lang="en-US" sz="1700" b="1" dirty="0">
                <a:solidFill>
                  <a:schemeClr val="bg1"/>
                </a:solidFill>
              </a:rPr>
              <a:t>Send</a:t>
            </a:r>
            <a:r>
              <a:rPr lang="en-US" sz="1700" dirty="0">
                <a:solidFill>
                  <a:schemeClr val="bg1"/>
                </a:solidFill>
              </a:rPr>
              <a:t>. </a:t>
            </a:r>
          </a:p>
          <a:p>
            <a:r>
              <a:rPr lang="en-US" sz="1700" dirty="0">
                <a:solidFill>
                  <a:schemeClr val="bg1"/>
                </a:solidFill>
              </a:rPr>
              <a:t>Notice the </a:t>
            </a:r>
            <a:r>
              <a:rPr lang="en-US" sz="1700" i="1" dirty="0">
                <a:solidFill>
                  <a:schemeClr val="bg1"/>
                </a:solidFill>
              </a:rPr>
              <a:t>201 - Created </a:t>
            </a:r>
            <a:r>
              <a:rPr lang="en-US" sz="1700" dirty="0">
                <a:solidFill>
                  <a:schemeClr val="bg1"/>
                </a:solidFill>
              </a:rPr>
              <a:t>HTTP response and how we get the created items back in the body of our response. </a:t>
            </a:r>
          </a:p>
          <a:p>
            <a:r>
              <a:rPr lang="en-US" sz="1700" dirty="0">
                <a:solidFill>
                  <a:schemeClr val="bg1"/>
                </a:solidFill>
              </a:rPr>
              <a:t>In your database, check your Customers table and your Emails table that we made in our Database class. </a:t>
            </a:r>
            <a:r>
              <a:rPr lang="en-US" sz="1700" dirty="0">
                <a:solidFill>
                  <a:schemeClr val="bg1"/>
                </a:solidFill>
                <a:sym typeface="Wingdings" pitchFamily="2" charset="2"/>
              </a:rPr>
              <a:t> </a:t>
            </a:r>
            <a:endParaRPr lang="en-US" sz="1700" dirty="0">
              <a:solidFill>
                <a:schemeClr val="bg1"/>
              </a:solidFill>
            </a:endParaRPr>
          </a:p>
          <a:p>
            <a:endParaRPr lang="en-US" sz="1700" dirty="0">
              <a:solidFill>
                <a:schemeClr val="bg1"/>
              </a:solidFill>
            </a:endParaRPr>
          </a:p>
        </p:txBody>
      </p:sp>
      <p:pic>
        <p:nvPicPr>
          <p:cNvPr id="4" name="Picture 3" descr="Graphical user interface, text, application, email&#10;&#10;Description automatically generated">
            <a:extLst>
              <a:ext uri="{FF2B5EF4-FFF2-40B4-BE49-F238E27FC236}">
                <a16:creationId xmlns:a16="http://schemas.microsoft.com/office/drawing/2014/main" id="{F061C269-E341-FF4E-865E-1890D4892D11}"/>
              </a:ext>
            </a:extLst>
          </p:cNvPr>
          <p:cNvPicPr>
            <a:picLocks noChangeAspect="1"/>
          </p:cNvPicPr>
          <p:nvPr/>
        </p:nvPicPr>
        <p:blipFill rotWithShape="1">
          <a:blip r:embed="rId4"/>
          <a:srcRect l="1" r="40417" b="4896"/>
          <a:stretch/>
        </p:blipFill>
        <p:spPr>
          <a:xfrm>
            <a:off x="7154715" y="3119021"/>
            <a:ext cx="4980813" cy="3522364"/>
          </a:xfrm>
          <a:prstGeom prst="rect">
            <a:avLst/>
          </a:prstGeom>
        </p:spPr>
      </p:pic>
    </p:spTree>
    <p:extLst>
      <p:ext uri="{BB962C8B-B14F-4D97-AF65-F5344CB8AC3E}">
        <p14:creationId xmlns:p14="http://schemas.microsoft.com/office/powerpoint/2010/main" val="367694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390639" y="3221665"/>
            <a:ext cx="7730032" cy="3437537"/>
          </a:xfrm>
        </p:spPr>
        <p:txBody>
          <a:bodyPr>
            <a:normAutofit fontScale="85000" lnSpcReduction="10000"/>
          </a:bodyPr>
          <a:lstStyle/>
          <a:p>
            <a:r>
              <a:rPr lang="en-US" sz="1800" dirty="0"/>
              <a:t>Set the HTTP method as </a:t>
            </a:r>
            <a:r>
              <a:rPr lang="en-US" sz="1800" b="1" dirty="0"/>
              <a:t>DELETE</a:t>
            </a:r>
            <a:r>
              <a:rPr lang="en-US" sz="1800" dirty="0"/>
              <a:t>. </a:t>
            </a:r>
          </a:p>
          <a:p>
            <a:r>
              <a:rPr lang="en-US" sz="1800" dirty="0"/>
              <a:t>Add the </a:t>
            </a:r>
            <a:r>
              <a:rPr lang="en-US" sz="1800" b="1" dirty="0"/>
              <a:t>customerId </a:t>
            </a:r>
            <a:r>
              <a:rPr lang="en-US" sz="1800" dirty="0"/>
              <a:t>of the new customer record to the end of your request URL (Remember, we set that automatic ID generation up when we were making our tables!)</a:t>
            </a:r>
          </a:p>
          <a:p>
            <a:r>
              <a:rPr lang="en-US" sz="1800" dirty="0"/>
              <a:t>Change </a:t>
            </a:r>
            <a:r>
              <a:rPr lang="en-US" sz="1800" b="1" dirty="0"/>
              <a:t>Body</a:t>
            </a:r>
            <a:r>
              <a:rPr lang="en-US" sz="1800" dirty="0"/>
              <a:t> to </a:t>
            </a:r>
            <a:r>
              <a:rPr lang="en-US" sz="1800" b="1" dirty="0"/>
              <a:t>none</a:t>
            </a:r>
            <a:r>
              <a:rPr lang="en-US" sz="1800" dirty="0"/>
              <a:t>. No body is expected to be in our HTTP request when deleting objects, according to our API!</a:t>
            </a:r>
          </a:p>
          <a:p>
            <a:r>
              <a:rPr lang="en-US" sz="1800" dirty="0"/>
              <a:t>Hit </a:t>
            </a:r>
            <a:r>
              <a:rPr lang="en-US" sz="1800" b="1" dirty="0"/>
              <a:t>Send</a:t>
            </a:r>
            <a:r>
              <a:rPr lang="en-US" sz="1800" dirty="0"/>
              <a:t>. </a:t>
            </a:r>
          </a:p>
          <a:p>
            <a:r>
              <a:rPr lang="en-US" sz="1800" dirty="0"/>
              <a:t>Check out your database tables! Notice how our customer record is gone, but our e-mail record remains. </a:t>
            </a:r>
          </a:p>
          <a:p>
            <a:r>
              <a:rPr lang="en-US" sz="1800" dirty="0"/>
              <a:t>If you change your DeleteCustomer method in your CustomerController to this, your e-mail will also be deleted. Note how we’re using the Include method in that first line to grab the Email property of our Customer (otherwise, it will always be null).  </a:t>
            </a:r>
          </a:p>
          <a:p>
            <a:r>
              <a:rPr lang="en-US" sz="1800" dirty="0"/>
              <a:t>This is a basic example of some additional logic you’d typically add to an API!</a:t>
            </a:r>
          </a:p>
        </p:txBody>
      </p:sp>
      <p:pic>
        <p:nvPicPr>
          <p:cNvPr id="4" name="Picture 3" descr="Graphical user interface, text, application&#10;&#10;Description automatically generated">
            <a:extLst>
              <a:ext uri="{FF2B5EF4-FFF2-40B4-BE49-F238E27FC236}">
                <a16:creationId xmlns:a16="http://schemas.microsoft.com/office/drawing/2014/main" id="{9D5118BD-9401-8843-BB4E-15AF2C855447}"/>
              </a:ext>
            </a:extLst>
          </p:cNvPr>
          <p:cNvPicPr>
            <a:picLocks noChangeAspect="1"/>
          </p:cNvPicPr>
          <p:nvPr/>
        </p:nvPicPr>
        <p:blipFill>
          <a:blip r:embed="rId2"/>
          <a:stretch>
            <a:fillRect/>
          </a:stretch>
        </p:blipFill>
        <p:spPr>
          <a:xfrm>
            <a:off x="4166768" y="124369"/>
            <a:ext cx="7630672" cy="2937807"/>
          </a:xfrm>
          <a:prstGeom prst="rect">
            <a:avLst/>
          </a:prstGeom>
          <a:ln>
            <a:noFill/>
          </a:ln>
          <a:effectLst>
            <a:outerShdw blurRad="76200" dist="63500" dir="5040000" algn="tl" rotWithShape="0">
              <a:srgbClr val="000000">
                <a:alpha val="41000"/>
              </a:srgbClr>
            </a:outerShdw>
          </a:effectLst>
        </p:spPr>
      </p:pic>
      <p:cxnSp>
        <p:nvCxnSpPr>
          <p:cNvPr id="8" name="Elbow Connector 7">
            <a:extLst>
              <a:ext uri="{FF2B5EF4-FFF2-40B4-BE49-F238E27FC236}">
                <a16:creationId xmlns:a16="http://schemas.microsoft.com/office/drawing/2014/main" id="{29E53905-4EB0-D246-8DDE-F97EADAC0B26}"/>
              </a:ext>
            </a:extLst>
          </p:cNvPr>
          <p:cNvCxnSpPr>
            <a:cxnSpLocks/>
          </p:cNvCxnSpPr>
          <p:nvPr/>
        </p:nvCxnSpPr>
        <p:spPr>
          <a:xfrm rot="5400000" flipH="1" flipV="1">
            <a:off x="7820248" y="3407737"/>
            <a:ext cx="2721934" cy="23497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18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9D5118BD-9401-8843-BB4E-15AF2C855447}"/>
              </a:ext>
            </a:extLst>
          </p:cNvPr>
          <p:cNvPicPr>
            <a:picLocks noChangeAspect="1"/>
          </p:cNvPicPr>
          <p:nvPr/>
        </p:nvPicPr>
        <p:blipFill>
          <a:blip r:embed="rId2"/>
          <a:stretch>
            <a:fillRect/>
          </a:stretch>
        </p:blipFill>
        <p:spPr>
          <a:xfrm>
            <a:off x="375647" y="1644826"/>
            <a:ext cx="7630672" cy="2937807"/>
          </a:xfrm>
          <a:prstGeom prst="rect">
            <a:avLst/>
          </a:prstGeom>
          <a:ln>
            <a:noFill/>
          </a:ln>
          <a:effectLst>
            <a:outerShdw blurRad="76200" dist="63500" dir="5040000" algn="tl" rotWithShape="0">
              <a:srgbClr val="000000">
                <a:alpha val="41000"/>
              </a:srgbClr>
            </a:outerShdw>
          </a:effectLst>
        </p:spPr>
      </p:pic>
      <p:cxnSp>
        <p:nvCxnSpPr>
          <p:cNvPr id="8" name="Elbow Connector 7">
            <a:extLst>
              <a:ext uri="{FF2B5EF4-FFF2-40B4-BE49-F238E27FC236}">
                <a16:creationId xmlns:a16="http://schemas.microsoft.com/office/drawing/2014/main" id="{29E53905-4EB0-D246-8DDE-F97EADAC0B26}"/>
              </a:ext>
            </a:extLst>
          </p:cNvPr>
          <p:cNvCxnSpPr>
            <a:cxnSpLocks/>
          </p:cNvCxnSpPr>
          <p:nvPr/>
        </p:nvCxnSpPr>
        <p:spPr>
          <a:xfrm flipV="1">
            <a:off x="8006318" y="1402080"/>
            <a:ext cx="985282" cy="9042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5518FC0C-14B9-584D-A360-6B653597BCCC}"/>
              </a:ext>
            </a:extLst>
          </p:cNvPr>
          <p:cNvCxnSpPr>
            <a:cxnSpLocks/>
          </p:cNvCxnSpPr>
          <p:nvPr/>
        </p:nvCxnSpPr>
        <p:spPr>
          <a:xfrm>
            <a:off x="7345680" y="3444476"/>
            <a:ext cx="1645920" cy="741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2F5F0A3-72C1-1140-AB67-17023491AB16}"/>
              </a:ext>
            </a:extLst>
          </p:cNvPr>
          <p:cNvSpPr>
            <a:spLocks noGrp="1"/>
          </p:cNvSpPr>
          <p:nvPr>
            <p:ph idx="1"/>
          </p:nvPr>
        </p:nvSpPr>
        <p:spPr>
          <a:xfrm>
            <a:off x="9072880" y="1280395"/>
            <a:ext cx="2987040" cy="2336565"/>
          </a:xfrm>
          <a:solidFill>
            <a:schemeClr val="tx1"/>
          </a:solidFill>
        </p:spPr>
        <p:txBody>
          <a:bodyPr>
            <a:normAutofit fontScale="85000" lnSpcReduction="10000"/>
          </a:bodyPr>
          <a:lstStyle/>
          <a:p>
            <a:r>
              <a:rPr lang="en-US" sz="1700" dirty="0">
                <a:solidFill>
                  <a:schemeClr val="bg1"/>
                </a:solidFill>
              </a:rPr>
              <a:t>Get the first Customer from the Customers table (_context.Customers) where the id received by the client is equal to the CustomerId, automatically mapping it to a Customer model. Include the mapping of the Email model children. </a:t>
            </a:r>
          </a:p>
          <a:p>
            <a:r>
              <a:rPr lang="en-US" sz="1700" dirty="0">
                <a:solidFill>
                  <a:schemeClr val="bg1"/>
                </a:solidFill>
              </a:rPr>
              <a:t>If no such Customer exists, a default value will be assigned to </a:t>
            </a:r>
            <a:r>
              <a:rPr lang="en-US" sz="1700" b="1" dirty="0">
                <a:solidFill>
                  <a:schemeClr val="bg1"/>
                </a:solidFill>
              </a:rPr>
              <a:t>var customer</a:t>
            </a:r>
            <a:r>
              <a:rPr lang="en-US" sz="1700" dirty="0">
                <a:solidFill>
                  <a:schemeClr val="bg1"/>
                </a:solidFill>
              </a:rPr>
              <a:t>.</a:t>
            </a:r>
          </a:p>
        </p:txBody>
      </p:sp>
      <p:sp>
        <p:nvSpPr>
          <p:cNvPr id="19" name="Content Placeholder 2">
            <a:extLst>
              <a:ext uri="{FF2B5EF4-FFF2-40B4-BE49-F238E27FC236}">
                <a16:creationId xmlns:a16="http://schemas.microsoft.com/office/drawing/2014/main" id="{B5106D1C-E82E-EC4E-A025-482B4DBCDABF}"/>
              </a:ext>
            </a:extLst>
          </p:cNvPr>
          <p:cNvSpPr txBox="1">
            <a:spLocks/>
          </p:cNvSpPr>
          <p:nvPr/>
        </p:nvSpPr>
        <p:spPr>
          <a:xfrm>
            <a:off x="9072880" y="4084555"/>
            <a:ext cx="2987040" cy="1838725"/>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dirty="0">
                <a:solidFill>
                  <a:schemeClr val="bg1"/>
                </a:solidFill>
              </a:rPr>
              <a:t>Get the first Email from the Emails table (_</a:t>
            </a:r>
            <a:r>
              <a:rPr lang="en-US" sz="1400" dirty="0" err="1">
                <a:solidFill>
                  <a:schemeClr val="bg1"/>
                </a:solidFill>
              </a:rPr>
              <a:t>context.Emails</a:t>
            </a:r>
            <a:r>
              <a:rPr lang="en-US" sz="1400" dirty="0">
                <a:solidFill>
                  <a:schemeClr val="bg1"/>
                </a:solidFill>
              </a:rPr>
              <a:t>) where the </a:t>
            </a:r>
            <a:r>
              <a:rPr lang="en-US" sz="1400" dirty="0" err="1">
                <a:solidFill>
                  <a:schemeClr val="bg1"/>
                </a:solidFill>
              </a:rPr>
              <a:t>EmailId</a:t>
            </a:r>
            <a:r>
              <a:rPr lang="en-US" sz="1400" dirty="0">
                <a:solidFill>
                  <a:schemeClr val="bg1"/>
                </a:solidFill>
              </a:rPr>
              <a:t> is equal to the </a:t>
            </a:r>
            <a:r>
              <a:rPr lang="en-US" sz="1400" dirty="0" err="1">
                <a:solidFill>
                  <a:schemeClr val="bg1"/>
                </a:solidFill>
              </a:rPr>
              <a:t>EmailId</a:t>
            </a:r>
            <a:r>
              <a:rPr lang="en-US" sz="1400" dirty="0">
                <a:solidFill>
                  <a:schemeClr val="bg1"/>
                </a:solidFill>
              </a:rPr>
              <a:t> of the Customer’s Email. </a:t>
            </a:r>
          </a:p>
          <a:p>
            <a:r>
              <a:rPr lang="en-US" sz="1400" dirty="0">
                <a:solidFill>
                  <a:schemeClr val="bg1"/>
                </a:solidFill>
              </a:rPr>
              <a:t>If no such Email exists, a default value will be assigned to </a:t>
            </a:r>
            <a:r>
              <a:rPr lang="en-US" sz="1400" b="1" dirty="0">
                <a:solidFill>
                  <a:schemeClr val="bg1"/>
                </a:solidFill>
              </a:rPr>
              <a:t>var email</a:t>
            </a:r>
            <a:r>
              <a:rPr lang="en-US" sz="1400" dirty="0">
                <a:solidFill>
                  <a:schemeClr val="bg1"/>
                </a:solidFill>
              </a:rPr>
              <a:t>.</a:t>
            </a:r>
          </a:p>
          <a:p>
            <a:endParaRPr lang="en-US" sz="1700" dirty="0">
              <a:solidFill>
                <a:schemeClr val="bg1"/>
              </a:solidFill>
            </a:endParaRPr>
          </a:p>
        </p:txBody>
      </p:sp>
    </p:spTree>
    <p:extLst>
      <p:ext uri="{BB962C8B-B14F-4D97-AF65-F5344CB8AC3E}">
        <p14:creationId xmlns:p14="http://schemas.microsoft.com/office/powerpoint/2010/main" val="403969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390638" y="2488019"/>
            <a:ext cx="6095221" cy="4171183"/>
          </a:xfrm>
        </p:spPr>
        <p:txBody>
          <a:bodyPr>
            <a:normAutofit/>
          </a:bodyPr>
          <a:lstStyle/>
          <a:p>
            <a:r>
              <a:rPr lang="en-US" sz="1700" dirty="0"/>
              <a:t>Try generating an Email controller just as we did for our Customer model previously, when we initially made our API. </a:t>
            </a:r>
          </a:p>
          <a:p>
            <a:r>
              <a:rPr lang="en-US" sz="1700" dirty="0"/>
              <a:t>If one were to hit the delete method using the appropriate URL (api/email/[id]) and there was still a customer in the Customers table with the same </a:t>
            </a:r>
            <a:r>
              <a:rPr lang="en-US" sz="1700" dirty="0" err="1"/>
              <a:t>emailId</a:t>
            </a:r>
            <a:r>
              <a:rPr lang="en-US" sz="1700" dirty="0"/>
              <a:t>, they’d get an error due to a foreign key constraint. Your Email record is pointing to a Customer record that must be deleted first! </a:t>
            </a:r>
          </a:p>
        </p:txBody>
      </p:sp>
      <p:pic>
        <p:nvPicPr>
          <p:cNvPr id="3" name="Picture 2">
            <a:extLst>
              <a:ext uri="{FF2B5EF4-FFF2-40B4-BE49-F238E27FC236}">
                <a16:creationId xmlns:a16="http://schemas.microsoft.com/office/drawing/2014/main" id="{B7F2C373-A537-234B-8423-B93E2D0B9B76}"/>
              </a:ext>
            </a:extLst>
          </p:cNvPr>
          <p:cNvPicPr>
            <a:picLocks noChangeAspect="1"/>
          </p:cNvPicPr>
          <p:nvPr/>
        </p:nvPicPr>
        <p:blipFill>
          <a:blip r:embed="rId2"/>
          <a:stretch>
            <a:fillRect/>
          </a:stretch>
        </p:blipFill>
        <p:spPr>
          <a:xfrm>
            <a:off x="1693976" y="5223244"/>
            <a:ext cx="10299700" cy="685800"/>
          </a:xfrm>
          <a:prstGeom prst="rect">
            <a:avLst/>
          </a:prstGeom>
        </p:spPr>
      </p:pic>
    </p:spTree>
    <p:extLst>
      <p:ext uri="{BB962C8B-B14F-4D97-AF65-F5344CB8AC3E}">
        <p14:creationId xmlns:p14="http://schemas.microsoft.com/office/powerpoint/2010/main" val="408002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34FE3-4452-3E4B-A5B9-4A83D2858F03}"/>
              </a:ext>
            </a:extLst>
          </p:cNvPr>
          <p:cNvSpPr>
            <a:spLocks noGrp="1"/>
          </p:cNvSpPr>
          <p:nvPr>
            <p:ph type="title"/>
          </p:nvPr>
        </p:nvSpPr>
        <p:spPr>
          <a:xfrm>
            <a:off x="680321" y="753228"/>
            <a:ext cx="9613861" cy="1080938"/>
          </a:xfrm>
        </p:spPr>
        <p:txBody>
          <a:bodyPr>
            <a:normAutofit/>
          </a:bodyPr>
          <a:lstStyle/>
          <a:p>
            <a:r>
              <a:rPr lang="en-US" dirty="0"/>
              <a:t>ACTIVITY #6</a:t>
            </a:r>
            <a:endParaRPr lang="en-US"/>
          </a:p>
        </p:txBody>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816299" y="3256766"/>
            <a:ext cx="5559449" cy="2848005"/>
          </a:xfrm>
        </p:spPr>
        <p:txBody>
          <a:bodyPr>
            <a:normAutofit/>
          </a:bodyPr>
          <a:lstStyle/>
          <a:p>
            <a:r>
              <a:rPr lang="en-US" sz="1700" dirty="0"/>
              <a:t>Screenshot and send over the result of a valid POST call to our practice API! </a:t>
            </a:r>
          </a:p>
          <a:p>
            <a:pPr lvl="1"/>
            <a:r>
              <a:rPr lang="en-US" sz="1700" dirty="0"/>
              <a:t>In said screenshot, please be sure to include the </a:t>
            </a:r>
            <a:r>
              <a:rPr lang="en-US" sz="1700" b="1" dirty="0"/>
              <a:t>HTTP method</a:t>
            </a:r>
            <a:r>
              <a:rPr lang="en-US" sz="1700" dirty="0"/>
              <a:t>, </a:t>
            </a:r>
            <a:r>
              <a:rPr lang="en-US" sz="1700" b="1" dirty="0"/>
              <a:t>HTTP request URL</a:t>
            </a:r>
            <a:r>
              <a:rPr lang="en-US" sz="1700" dirty="0"/>
              <a:t>, </a:t>
            </a:r>
            <a:r>
              <a:rPr lang="en-US" sz="1700" b="1" dirty="0"/>
              <a:t>HTTP response body</a:t>
            </a:r>
            <a:r>
              <a:rPr lang="en-US" sz="1700" dirty="0"/>
              <a:t>, as well as the </a:t>
            </a:r>
            <a:r>
              <a:rPr lang="en-US" sz="1700" b="1" dirty="0"/>
              <a:t>HTTP response status code</a:t>
            </a:r>
            <a:r>
              <a:rPr lang="en-US" sz="1700" dirty="0"/>
              <a:t>.</a:t>
            </a:r>
          </a:p>
        </p:txBody>
      </p:sp>
      <p:pic>
        <p:nvPicPr>
          <p:cNvPr id="5124" name="Picture 4" descr="Working with Epicor REST Api ( a funny ) - Off Topic - Epicor User Help  Forum">
            <a:extLst>
              <a:ext uri="{FF2B5EF4-FFF2-40B4-BE49-F238E27FC236}">
                <a16:creationId xmlns:a16="http://schemas.microsoft.com/office/drawing/2014/main" id="{103B7211-2AE0-ED42-A1DE-281D04801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89" t="500" r="1811" b="2367"/>
          <a:stretch/>
        </p:blipFill>
        <p:spPr bwMode="auto">
          <a:xfrm>
            <a:off x="6891537" y="2382275"/>
            <a:ext cx="3612092" cy="349570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77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CF2-80EC-4C4B-AA42-B4ACBF762B03}"/>
              </a:ext>
            </a:extLst>
          </p:cNvPr>
          <p:cNvSpPr>
            <a:spLocks noGrp="1"/>
          </p:cNvSpPr>
          <p:nvPr>
            <p:ph type="title"/>
          </p:nvPr>
        </p:nvSpPr>
        <p:spPr/>
        <p:txBody>
          <a:bodyPr/>
          <a:lstStyle/>
          <a:p>
            <a:r>
              <a:rPr lang="en-US" dirty="0"/>
              <a:t>What is Postman? </a:t>
            </a:r>
          </a:p>
        </p:txBody>
      </p:sp>
      <p:sp>
        <p:nvSpPr>
          <p:cNvPr id="3" name="Content Placeholder 2">
            <a:extLst>
              <a:ext uri="{FF2B5EF4-FFF2-40B4-BE49-F238E27FC236}">
                <a16:creationId xmlns:a16="http://schemas.microsoft.com/office/drawing/2014/main" id="{EBF99648-19F2-F14E-BEE4-A7FD8E137950}"/>
              </a:ext>
            </a:extLst>
          </p:cNvPr>
          <p:cNvSpPr>
            <a:spLocks noGrp="1"/>
          </p:cNvSpPr>
          <p:nvPr>
            <p:ph idx="1"/>
          </p:nvPr>
        </p:nvSpPr>
        <p:spPr>
          <a:xfrm>
            <a:off x="680322" y="3125972"/>
            <a:ext cx="4572614" cy="3274827"/>
          </a:xfrm>
        </p:spPr>
        <p:txBody>
          <a:bodyPr>
            <a:normAutofit/>
          </a:bodyPr>
          <a:lstStyle/>
          <a:p>
            <a:r>
              <a:rPr lang="en-US" sz="1700" b="1" dirty="0"/>
              <a:t>Postman</a:t>
            </a:r>
            <a:r>
              <a:rPr lang="en-US" sz="1700" dirty="0"/>
              <a:t> is an </a:t>
            </a:r>
            <a:r>
              <a:rPr lang="en-US" sz="1700" b="1" dirty="0"/>
              <a:t>API client </a:t>
            </a:r>
            <a:r>
              <a:rPr lang="en-US" sz="1700" dirty="0"/>
              <a:t>that makes it easy for developers to create, share, test and document APIs. This is done by allowing users to create and save simple and complex HTTP/HTTPS requests, as well as read their responses. The result? More efficient and less tedious work!</a:t>
            </a:r>
          </a:p>
        </p:txBody>
      </p:sp>
      <p:pic>
        <p:nvPicPr>
          <p:cNvPr id="1026" name="Picture 2" descr="New Postman icon · Issue #11 · autopkg/killahquam-recipes · GitHub">
            <a:extLst>
              <a:ext uri="{FF2B5EF4-FFF2-40B4-BE49-F238E27FC236}">
                <a16:creationId xmlns:a16="http://schemas.microsoft.com/office/drawing/2014/main" id="{FBD5175C-B0B3-CD46-BE32-54AF26D2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066" y="2170891"/>
            <a:ext cx="3592747" cy="359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3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CF2-80EC-4C4B-AA42-B4ACBF762B03}"/>
              </a:ext>
            </a:extLst>
          </p:cNvPr>
          <p:cNvSpPr>
            <a:spLocks noGrp="1"/>
          </p:cNvSpPr>
          <p:nvPr>
            <p:ph type="title"/>
          </p:nvPr>
        </p:nvSpPr>
        <p:spPr/>
        <p:txBody>
          <a:bodyPr/>
          <a:lstStyle/>
          <a:p>
            <a:r>
              <a:rPr lang="en-US" dirty="0"/>
              <a:t>Why use Postman? </a:t>
            </a:r>
          </a:p>
        </p:txBody>
      </p:sp>
      <p:sp>
        <p:nvSpPr>
          <p:cNvPr id="3" name="Content Placeholder 2">
            <a:extLst>
              <a:ext uri="{FF2B5EF4-FFF2-40B4-BE49-F238E27FC236}">
                <a16:creationId xmlns:a16="http://schemas.microsoft.com/office/drawing/2014/main" id="{EBF99648-19F2-F14E-BEE4-A7FD8E137950}"/>
              </a:ext>
            </a:extLst>
          </p:cNvPr>
          <p:cNvSpPr>
            <a:spLocks noGrp="1"/>
          </p:cNvSpPr>
          <p:nvPr>
            <p:ph idx="1"/>
          </p:nvPr>
        </p:nvSpPr>
        <p:spPr>
          <a:xfrm>
            <a:off x="5114086" y="2775911"/>
            <a:ext cx="6775553" cy="3792511"/>
          </a:xfrm>
        </p:spPr>
        <p:txBody>
          <a:bodyPr>
            <a:normAutofit/>
          </a:bodyPr>
          <a:lstStyle/>
          <a:p>
            <a:r>
              <a:rPr lang="en-US" sz="1700" dirty="0"/>
              <a:t>Postman is a great tool for basic debugging; you have the ability to hit your API in every which way and see what your results are!</a:t>
            </a:r>
          </a:p>
          <a:p>
            <a:r>
              <a:rPr lang="en-US" sz="1700" dirty="0"/>
              <a:t>You can also test for specific results such as verifying for successful HTTP response status (200). These tests can be added to each Postman API call which helps ensure test coverage. </a:t>
            </a:r>
          </a:p>
          <a:p>
            <a:r>
              <a:rPr lang="en-US" sz="1700" dirty="0"/>
              <a:t>Postman allows users to create collections of their Postman API calls. Each collection can contain subfolders and multiple requests. This helps in organizing your test suites! </a:t>
            </a:r>
          </a:p>
          <a:p>
            <a:pPr lvl="1"/>
            <a:r>
              <a:rPr lang="en-US" sz="1700" dirty="0"/>
              <a:t>A </a:t>
            </a:r>
            <a:r>
              <a:rPr lang="en-US" sz="1700" b="1" dirty="0"/>
              <a:t>test suite </a:t>
            </a:r>
            <a:r>
              <a:rPr lang="en-US" sz="1700" dirty="0"/>
              <a:t>is is a collection of test cases that are intended to be used to test a software program to show that it has some specified set of behaviors.</a:t>
            </a:r>
          </a:p>
        </p:txBody>
      </p:sp>
      <p:pic>
        <p:nvPicPr>
          <p:cNvPr id="3074" name="Picture 2" descr="Questionmark Pictures, Questionmark Stock Photos &amp; Images | Depositphotos®">
            <a:extLst>
              <a:ext uri="{FF2B5EF4-FFF2-40B4-BE49-F238E27FC236}">
                <a16:creationId xmlns:a16="http://schemas.microsoft.com/office/drawing/2014/main" id="{25AFEE4E-A107-1446-85D1-2CCE078DC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86" y="2312261"/>
            <a:ext cx="3792511" cy="379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4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CF2-80EC-4C4B-AA42-B4ACBF762B03}"/>
              </a:ext>
            </a:extLst>
          </p:cNvPr>
          <p:cNvSpPr>
            <a:spLocks noGrp="1"/>
          </p:cNvSpPr>
          <p:nvPr>
            <p:ph type="title"/>
          </p:nvPr>
        </p:nvSpPr>
        <p:spPr/>
        <p:txBody>
          <a:bodyPr/>
          <a:lstStyle/>
          <a:p>
            <a:r>
              <a:rPr lang="en-US" dirty="0"/>
              <a:t>Why use Postman? </a:t>
            </a:r>
          </a:p>
        </p:txBody>
      </p:sp>
      <p:sp>
        <p:nvSpPr>
          <p:cNvPr id="3" name="Content Placeholder 2">
            <a:extLst>
              <a:ext uri="{FF2B5EF4-FFF2-40B4-BE49-F238E27FC236}">
                <a16:creationId xmlns:a16="http://schemas.microsoft.com/office/drawing/2014/main" id="{EBF99648-19F2-F14E-BEE4-A7FD8E137950}"/>
              </a:ext>
            </a:extLst>
          </p:cNvPr>
          <p:cNvSpPr>
            <a:spLocks noGrp="1"/>
          </p:cNvSpPr>
          <p:nvPr>
            <p:ph idx="1"/>
          </p:nvPr>
        </p:nvSpPr>
        <p:spPr>
          <a:xfrm>
            <a:off x="5402190" y="3094074"/>
            <a:ext cx="6463744" cy="3187849"/>
          </a:xfrm>
        </p:spPr>
        <p:txBody>
          <a:bodyPr>
            <a:normAutofit/>
          </a:bodyPr>
          <a:lstStyle/>
          <a:p>
            <a:r>
              <a:rPr lang="en-US" sz="1700" dirty="0"/>
              <a:t>To use Postman, one would need to simply log in to their own account on Postman Web on a machine with internet access, making it easy to access your information anytime, anywhere. (Or you can just download Postman on the machine, whatever works. I prefer the download.)</a:t>
            </a:r>
          </a:p>
          <a:p>
            <a:r>
              <a:rPr lang="en-US" sz="1700" dirty="0"/>
              <a:t>Collections and environments can be imported or exported, making it easy to share files. A direct link can also be used to share collections.</a:t>
            </a:r>
          </a:p>
          <a:p>
            <a:endParaRPr lang="en-US" sz="1800" dirty="0"/>
          </a:p>
        </p:txBody>
      </p:sp>
      <p:pic>
        <p:nvPicPr>
          <p:cNvPr id="3074" name="Picture 2" descr="Questionmark Pictures, Questionmark Stock Photos &amp; Images | Depositphotos®">
            <a:extLst>
              <a:ext uri="{FF2B5EF4-FFF2-40B4-BE49-F238E27FC236}">
                <a16:creationId xmlns:a16="http://schemas.microsoft.com/office/drawing/2014/main" id="{25AFEE4E-A107-1446-85D1-2CCE078DC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86" y="2312261"/>
            <a:ext cx="3792511" cy="379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81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634277" y="2678585"/>
            <a:ext cx="5768444" cy="1500829"/>
          </a:xfrm>
        </p:spPr>
        <p:txBody>
          <a:bodyPr>
            <a:normAutofit/>
          </a:bodyPr>
          <a:lstStyle/>
          <a:p>
            <a:r>
              <a:rPr lang="en-US" sz="1800" dirty="0">
                <a:solidFill>
                  <a:schemeClr val="bg1"/>
                </a:solidFill>
              </a:rPr>
              <a:t>Create an account. Skip the Team information section.</a:t>
            </a:r>
          </a:p>
          <a:p>
            <a:r>
              <a:rPr lang="en-US" sz="1800" dirty="0">
                <a:solidFill>
                  <a:schemeClr val="bg1"/>
                </a:solidFill>
              </a:rPr>
              <a:t>Navigate to your workspace by selecting the </a:t>
            </a:r>
            <a:r>
              <a:rPr lang="en-US" sz="1800" b="1" dirty="0">
                <a:solidFill>
                  <a:schemeClr val="bg1"/>
                </a:solidFill>
              </a:rPr>
              <a:t>Workspaces </a:t>
            </a:r>
            <a:r>
              <a:rPr lang="en-US" sz="1800" dirty="0">
                <a:solidFill>
                  <a:schemeClr val="bg1"/>
                </a:solidFill>
              </a:rPr>
              <a:t>menu and selecting </a:t>
            </a:r>
            <a:r>
              <a:rPr lang="en-US" sz="1800" b="1" dirty="0">
                <a:solidFill>
                  <a:schemeClr val="bg1"/>
                </a:solidFill>
              </a:rPr>
              <a:t>My Workspace</a:t>
            </a:r>
            <a:r>
              <a:rPr lang="en-US" sz="1800" dirty="0">
                <a:solidFill>
                  <a:schemeClr val="bg1"/>
                </a:solidFill>
              </a:rPr>
              <a:t>. </a:t>
            </a:r>
          </a:p>
        </p:txBody>
      </p:sp>
      <p:pic>
        <p:nvPicPr>
          <p:cNvPr id="5" name="Picture 4" descr="Graphical user interface, application&#10;&#10;Description automatically generated">
            <a:extLst>
              <a:ext uri="{FF2B5EF4-FFF2-40B4-BE49-F238E27FC236}">
                <a16:creationId xmlns:a16="http://schemas.microsoft.com/office/drawing/2014/main" id="{7906210F-DC40-B548-86B8-939BE5D01DD1}"/>
              </a:ext>
            </a:extLst>
          </p:cNvPr>
          <p:cNvPicPr>
            <a:picLocks noChangeAspect="1"/>
          </p:cNvPicPr>
          <p:nvPr/>
        </p:nvPicPr>
        <p:blipFill>
          <a:blip r:embed="rId4"/>
          <a:stretch>
            <a:fillRect/>
          </a:stretch>
        </p:blipFill>
        <p:spPr>
          <a:xfrm>
            <a:off x="6402721" y="1710015"/>
            <a:ext cx="5704816" cy="3348479"/>
          </a:xfrm>
          <a:prstGeom prst="rect">
            <a:avLst/>
          </a:prstGeom>
        </p:spPr>
      </p:pic>
    </p:spTree>
    <p:extLst>
      <p:ext uri="{BB962C8B-B14F-4D97-AF65-F5344CB8AC3E}">
        <p14:creationId xmlns:p14="http://schemas.microsoft.com/office/powerpoint/2010/main" val="82363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descr="Graphical user interface, application&#10;&#10;Description automatically generated">
            <a:extLst>
              <a:ext uri="{FF2B5EF4-FFF2-40B4-BE49-F238E27FC236}">
                <a16:creationId xmlns:a16="http://schemas.microsoft.com/office/drawing/2014/main" id="{2EEFB99C-CF6A-5242-92B7-C4B1A9385500}"/>
              </a:ext>
            </a:extLst>
          </p:cNvPr>
          <p:cNvPicPr>
            <a:picLocks noChangeAspect="1"/>
          </p:cNvPicPr>
          <p:nvPr/>
        </p:nvPicPr>
        <p:blipFill rotWithShape="1">
          <a:blip r:embed="rId4"/>
          <a:srcRect r="26627"/>
          <a:stretch/>
        </p:blipFill>
        <p:spPr>
          <a:xfrm>
            <a:off x="980501" y="447550"/>
            <a:ext cx="8945696" cy="5962900"/>
          </a:xfrm>
          <a:prstGeom prst="rect">
            <a:avLst/>
          </a:prstGeom>
        </p:spPr>
      </p:pic>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4" name="TextBox 23">
            <a:extLst>
              <a:ext uri="{FF2B5EF4-FFF2-40B4-BE49-F238E27FC236}">
                <a16:creationId xmlns:a16="http://schemas.microsoft.com/office/drawing/2014/main" id="{E52B24D4-6C92-D545-8F48-E14789A80F0A}"/>
              </a:ext>
            </a:extLst>
          </p:cNvPr>
          <p:cNvSpPr txBox="1"/>
          <p:nvPr/>
        </p:nvSpPr>
        <p:spPr>
          <a:xfrm>
            <a:off x="2049739" y="275471"/>
            <a:ext cx="1555188" cy="1277273"/>
          </a:xfrm>
          <a:prstGeom prst="rect">
            <a:avLst/>
          </a:prstGeom>
          <a:solidFill>
            <a:schemeClr val="tx1"/>
          </a:solidFill>
        </p:spPr>
        <p:txBody>
          <a:bodyPr wrap="square" rtlCol="0">
            <a:spAutoFit/>
          </a:bodyPr>
          <a:lstStyle/>
          <a:p>
            <a:r>
              <a:rPr lang="en-US" sz="1100" dirty="0">
                <a:solidFill>
                  <a:schemeClr val="bg1"/>
                </a:solidFill>
              </a:rPr>
              <a:t>A collection lets you group related requests and easily set common authorization, tests, scripts, and variables for all requests in it.</a:t>
            </a:r>
          </a:p>
        </p:txBody>
      </p:sp>
      <p:cxnSp>
        <p:nvCxnSpPr>
          <p:cNvPr id="28" name="Straight Connector 27">
            <a:extLst>
              <a:ext uri="{FF2B5EF4-FFF2-40B4-BE49-F238E27FC236}">
                <a16:creationId xmlns:a16="http://schemas.microsoft.com/office/drawing/2014/main" id="{1B584CEF-11DA-EE42-B7A2-A8327DD4EF33}"/>
              </a:ext>
            </a:extLst>
          </p:cNvPr>
          <p:cNvCxnSpPr>
            <a:cxnSpLocks/>
            <a:endCxn id="24" idx="1"/>
          </p:cNvCxnSpPr>
          <p:nvPr/>
        </p:nvCxnSpPr>
        <p:spPr>
          <a:xfrm flipV="1">
            <a:off x="1475558" y="914108"/>
            <a:ext cx="574181" cy="13120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24E6837-5BA0-6C41-BEC1-97AAD8CA8E61}"/>
              </a:ext>
            </a:extLst>
          </p:cNvPr>
          <p:cNvSpPr txBox="1"/>
          <p:nvPr/>
        </p:nvSpPr>
        <p:spPr>
          <a:xfrm>
            <a:off x="3364011" y="1615573"/>
            <a:ext cx="1555188" cy="769441"/>
          </a:xfrm>
          <a:prstGeom prst="rect">
            <a:avLst/>
          </a:prstGeom>
          <a:solidFill>
            <a:schemeClr val="tx1"/>
          </a:solidFill>
        </p:spPr>
        <p:txBody>
          <a:bodyPr wrap="square" rtlCol="0">
            <a:spAutoFit/>
          </a:bodyPr>
          <a:lstStyle/>
          <a:p>
            <a:r>
              <a:rPr lang="en-US" sz="1100" dirty="0">
                <a:solidFill>
                  <a:schemeClr val="bg1"/>
                </a:solidFill>
              </a:rPr>
              <a:t>APIs define related collections and environments under a consistent schema.</a:t>
            </a:r>
          </a:p>
        </p:txBody>
      </p:sp>
      <p:cxnSp>
        <p:nvCxnSpPr>
          <p:cNvPr id="38" name="Straight Connector 37">
            <a:extLst>
              <a:ext uri="{FF2B5EF4-FFF2-40B4-BE49-F238E27FC236}">
                <a16:creationId xmlns:a16="http://schemas.microsoft.com/office/drawing/2014/main" id="{64B5E94E-6E75-F44D-A545-B44A544323B3}"/>
              </a:ext>
            </a:extLst>
          </p:cNvPr>
          <p:cNvCxnSpPr>
            <a:cxnSpLocks/>
            <a:endCxn id="37" idx="1"/>
          </p:cNvCxnSpPr>
          <p:nvPr/>
        </p:nvCxnSpPr>
        <p:spPr>
          <a:xfrm>
            <a:off x="1475558" y="1737896"/>
            <a:ext cx="1888453" cy="262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FA1746-FAE7-DA43-AEBB-9E90B076C683}"/>
              </a:ext>
            </a:extLst>
          </p:cNvPr>
          <p:cNvCxnSpPr>
            <a:cxnSpLocks/>
            <a:endCxn id="39" idx="1"/>
          </p:cNvCxnSpPr>
          <p:nvPr/>
        </p:nvCxnSpPr>
        <p:spPr>
          <a:xfrm>
            <a:off x="1475558" y="2378817"/>
            <a:ext cx="333265" cy="21096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51F326E-58E6-504A-9686-86BD638EF99D}"/>
              </a:ext>
            </a:extLst>
          </p:cNvPr>
          <p:cNvSpPr txBox="1"/>
          <p:nvPr/>
        </p:nvSpPr>
        <p:spPr>
          <a:xfrm>
            <a:off x="3648549" y="2673111"/>
            <a:ext cx="1555188" cy="1446550"/>
          </a:xfrm>
          <a:prstGeom prst="rect">
            <a:avLst/>
          </a:prstGeom>
          <a:solidFill>
            <a:schemeClr val="tx1"/>
          </a:solidFill>
        </p:spPr>
        <p:txBody>
          <a:bodyPr wrap="square" rtlCol="0">
            <a:spAutoFit/>
          </a:bodyPr>
          <a:lstStyle/>
          <a:p>
            <a:r>
              <a:rPr lang="en-US" sz="1100" dirty="0">
                <a:solidFill>
                  <a:schemeClr val="bg1"/>
                </a:solidFill>
              </a:rPr>
              <a:t>Mock servers let you simulate endpoints and their corresponding responses in a collection without actually setting up a back end.</a:t>
            </a:r>
          </a:p>
        </p:txBody>
      </p:sp>
      <p:cxnSp>
        <p:nvCxnSpPr>
          <p:cNvPr id="43" name="Straight Connector 42">
            <a:extLst>
              <a:ext uri="{FF2B5EF4-FFF2-40B4-BE49-F238E27FC236}">
                <a16:creationId xmlns:a16="http://schemas.microsoft.com/office/drawing/2014/main" id="{BE084E89-775B-A24E-84C2-DF8EF3DC0872}"/>
              </a:ext>
            </a:extLst>
          </p:cNvPr>
          <p:cNvCxnSpPr>
            <a:cxnSpLocks/>
            <a:endCxn id="42" idx="1"/>
          </p:cNvCxnSpPr>
          <p:nvPr/>
        </p:nvCxnSpPr>
        <p:spPr>
          <a:xfrm>
            <a:off x="1475558" y="3008853"/>
            <a:ext cx="2172991" cy="387533"/>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94BB721-F4F1-8542-9BAD-0555979889B8}"/>
              </a:ext>
            </a:extLst>
          </p:cNvPr>
          <p:cNvSpPr txBox="1"/>
          <p:nvPr/>
        </p:nvSpPr>
        <p:spPr>
          <a:xfrm>
            <a:off x="1824594" y="3400939"/>
            <a:ext cx="1555188" cy="938719"/>
          </a:xfrm>
          <a:prstGeom prst="rect">
            <a:avLst/>
          </a:prstGeom>
          <a:solidFill>
            <a:schemeClr val="tx1"/>
          </a:solidFill>
        </p:spPr>
        <p:txBody>
          <a:bodyPr wrap="square" rtlCol="0">
            <a:spAutoFit/>
          </a:bodyPr>
          <a:lstStyle/>
          <a:p>
            <a:r>
              <a:rPr lang="en-US" sz="1100" dirty="0">
                <a:solidFill>
                  <a:schemeClr val="bg1"/>
                </a:solidFill>
              </a:rPr>
              <a:t>A monitor lets you run a collection periodically to check for its performance and response.</a:t>
            </a:r>
          </a:p>
        </p:txBody>
      </p:sp>
      <p:cxnSp>
        <p:nvCxnSpPr>
          <p:cNvPr id="56" name="Straight Connector 55">
            <a:extLst>
              <a:ext uri="{FF2B5EF4-FFF2-40B4-BE49-F238E27FC236}">
                <a16:creationId xmlns:a16="http://schemas.microsoft.com/office/drawing/2014/main" id="{4BC3695D-A1B7-A24D-8D82-12A5994132E7}"/>
              </a:ext>
            </a:extLst>
          </p:cNvPr>
          <p:cNvCxnSpPr>
            <a:cxnSpLocks/>
            <a:endCxn id="55" idx="1"/>
          </p:cNvCxnSpPr>
          <p:nvPr/>
        </p:nvCxnSpPr>
        <p:spPr>
          <a:xfrm>
            <a:off x="1475558" y="3624517"/>
            <a:ext cx="349036" cy="24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5925869-7B42-9F44-947F-CF24AB38CD2D}"/>
              </a:ext>
            </a:extLst>
          </p:cNvPr>
          <p:cNvCxnSpPr>
            <a:cxnSpLocks/>
            <a:endCxn id="58" idx="1"/>
          </p:cNvCxnSpPr>
          <p:nvPr/>
        </p:nvCxnSpPr>
        <p:spPr>
          <a:xfrm>
            <a:off x="1475558" y="4301295"/>
            <a:ext cx="2129369" cy="355926"/>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9E0EE9D-1054-A04C-A120-BCB5132D529A}"/>
              </a:ext>
            </a:extLst>
          </p:cNvPr>
          <p:cNvSpPr txBox="1"/>
          <p:nvPr/>
        </p:nvSpPr>
        <p:spPr>
          <a:xfrm>
            <a:off x="3604927" y="4272500"/>
            <a:ext cx="1555188" cy="769441"/>
          </a:xfrm>
          <a:prstGeom prst="rect">
            <a:avLst/>
          </a:prstGeom>
          <a:solidFill>
            <a:schemeClr val="tx1"/>
          </a:solidFill>
        </p:spPr>
        <p:txBody>
          <a:bodyPr wrap="square" rtlCol="0">
            <a:spAutoFit/>
          </a:bodyPr>
          <a:lstStyle/>
          <a:p>
            <a:r>
              <a:rPr lang="en-US" sz="1100" dirty="0">
                <a:solidFill>
                  <a:schemeClr val="bg1"/>
                </a:solidFill>
              </a:rPr>
              <a:t>Flows help you test real-world processes by connecting requests logically.</a:t>
            </a:r>
          </a:p>
        </p:txBody>
      </p:sp>
      <p:sp>
        <p:nvSpPr>
          <p:cNvPr id="59" name="TextBox 58">
            <a:extLst>
              <a:ext uri="{FF2B5EF4-FFF2-40B4-BE49-F238E27FC236}">
                <a16:creationId xmlns:a16="http://schemas.microsoft.com/office/drawing/2014/main" id="{3D488AE3-C289-DB42-927C-E44BD4B92E70}"/>
              </a:ext>
            </a:extLst>
          </p:cNvPr>
          <p:cNvSpPr txBox="1"/>
          <p:nvPr/>
        </p:nvSpPr>
        <p:spPr>
          <a:xfrm>
            <a:off x="1925848" y="5074515"/>
            <a:ext cx="1555188" cy="600164"/>
          </a:xfrm>
          <a:prstGeom prst="rect">
            <a:avLst/>
          </a:prstGeom>
          <a:solidFill>
            <a:schemeClr val="tx1"/>
          </a:solidFill>
        </p:spPr>
        <p:txBody>
          <a:bodyPr wrap="square" rtlCol="0">
            <a:spAutoFit/>
          </a:bodyPr>
          <a:lstStyle/>
          <a:p>
            <a:r>
              <a:rPr lang="en-US" sz="1100" dirty="0">
                <a:solidFill>
                  <a:schemeClr val="bg1"/>
                </a:solidFill>
              </a:rPr>
              <a:t>Any request you send in this workspace will appear here.</a:t>
            </a:r>
          </a:p>
        </p:txBody>
      </p:sp>
      <p:cxnSp>
        <p:nvCxnSpPr>
          <p:cNvPr id="60" name="Straight Connector 59">
            <a:extLst>
              <a:ext uri="{FF2B5EF4-FFF2-40B4-BE49-F238E27FC236}">
                <a16:creationId xmlns:a16="http://schemas.microsoft.com/office/drawing/2014/main" id="{826F6BED-EF14-0041-ABEF-A253CABA88BE}"/>
              </a:ext>
            </a:extLst>
          </p:cNvPr>
          <p:cNvCxnSpPr>
            <a:cxnSpLocks/>
            <a:endCxn id="59" idx="1"/>
          </p:cNvCxnSpPr>
          <p:nvPr/>
        </p:nvCxnSpPr>
        <p:spPr>
          <a:xfrm>
            <a:off x="1475558" y="4918571"/>
            <a:ext cx="450290" cy="4560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6ED7624-FF79-C94A-AC56-9CB1B89D9300}"/>
              </a:ext>
            </a:extLst>
          </p:cNvPr>
          <p:cNvSpPr txBox="1"/>
          <p:nvPr/>
        </p:nvSpPr>
        <p:spPr>
          <a:xfrm>
            <a:off x="1808823" y="2120426"/>
            <a:ext cx="1555188" cy="938719"/>
          </a:xfrm>
          <a:prstGeom prst="rect">
            <a:avLst/>
          </a:prstGeom>
          <a:solidFill>
            <a:schemeClr val="tx1"/>
          </a:solidFill>
        </p:spPr>
        <p:txBody>
          <a:bodyPr wrap="square" rtlCol="0">
            <a:spAutoFit/>
          </a:bodyPr>
          <a:lstStyle/>
          <a:p>
            <a:r>
              <a:rPr lang="en-US" sz="1100" dirty="0">
                <a:solidFill>
                  <a:schemeClr val="bg1"/>
                </a:solidFill>
              </a:rPr>
              <a:t>An environment is a set of variables that allows you to switch the context of your requests.</a:t>
            </a:r>
          </a:p>
        </p:txBody>
      </p:sp>
    </p:spTree>
    <p:extLst>
      <p:ext uri="{BB962C8B-B14F-4D97-AF65-F5344CB8AC3E}">
        <p14:creationId xmlns:p14="http://schemas.microsoft.com/office/powerpoint/2010/main" val="419799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1094281" y="2773180"/>
            <a:ext cx="5308439" cy="1406234"/>
          </a:xfrm>
        </p:spPr>
        <p:txBody>
          <a:bodyPr>
            <a:normAutofit/>
          </a:bodyPr>
          <a:lstStyle/>
          <a:p>
            <a:r>
              <a:rPr lang="en-US" sz="1800" dirty="0">
                <a:solidFill>
                  <a:schemeClr val="bg1"/>
                </a:solidFill>
              </a:rPr>
              <a:t>Let’s create a request! Select </a:t>
            </a:r>
            <a:r>
              <a:rPr lang="en-US" sz="1800" b="1" dirty="0">
                <a:solidFill>
                  <a:schemeClr val="bg1"/>
                </a:solidFill>
              </a:rPr>
              <a:t>Create a request</a:t>
            </a:r>
            <a:r>
              <a:rPr lang="en-US" sz="1800" dirty="0">
                <a:solidFill>
                  <a:schemeClr val="bg1"/>
                </a:solidFill>
              </a:rPr>
              <a:t> from the menu on the right under </a:t>
            </a:r>
            <a:r>
              <a:rPr lang="en-US" sz="1800" b="1" dirty="0">
                <a:solidFill>
                  <a:schemeClr val="bg1"/>
                </a:solidFill>
              </a:rPr>
              <a:t>Get Started</a:t>
            </a:r>
            <a:r>
              <a:rPr lang="en-US" sz="1800" dirty="0">
                <a:solidFill>
                  <a:schemeClr val="bg1"/>
                </a:solidFill>
              </a:rPr>
              <a:t>. </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6ED1BA8-B534-A140-B225-5492E0EEC176}"/>
              </a:ext>
            </a:extLst>
          </p:cNvPr>
          <p:cNvPicPr>
            <a:picLocks noChangeAspect="1"/>
          </p:cNvPicPr>
          <p:nvPr/>
        </p:nvPicPr>
        <p:blipFill>
          <a:blip r:embed="rId4"/>
          <a:stretch>
            <a:fillRect/>
          </a:stretch>
        </p:blipFill>
        <p:spPr>
          <a:xfrm>
            <a:off x="6694366" y="1583267"/>
            <a:ext cx="2997200" cy="3302000"/>
          </a:xfrm>
          <a:prstGeom prst="rect">
            <a:avLst/>
          </a:prstGeom>
        </p:spPr>
      </p:pic>
    </p:spTree>
    <p:extLst>
      <p:ext uri="{BB962C8B-B14F-4D97-AF65-F5344CB8AC3E}">
        <p14:creationId xmlns:p14="http://schemas.microsoft.com/office/powerpoint/2010/main" val="361513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Graphical user interface, application, Teams&#10;&#10;Description automatically generated">
            <a:extLst>
              <a:ext uri="{FF2B5EF4-FFF2-40B4-BE49-F238E27FC236}">
                <a16:creationId xmlns:a16="http://schemas.microsoft.com/office/drawing/2014/main" id="{952C1110-E298-1148-9C6D-CAB206780AF5}"/>
              </a:ext>
            </a:extLst>
          </p:cNvPr>
          <p:cNvPicPr>
            <a:picLocks noChangeAspect="1"/>
          </p:cNvPicPr>
          <p:nvPr/>
        </p:nvPicPr>
        <p:blipFill>
          <a:blip r:embed="rId4"/>
          <a:stretch>
            <a:fillRect/>
          </a:stretch>
        </p:blipFill>
        <p:spPr>
          <a:xfrm>
            <a:off x="-3177" y="1502682"/>
            <a:ext cx="12192000" cy="4269862"/>
          </a:xfrm>
          <a:prstGeom prst="rect">
            <a:avLst/>
          </a:prstGeom>
        </p:spPr>
      </p:pic>
      <p:cxnSp>
        <p:nvCxnSpPr>
          <p:cNvPr id="7" name="Straight Connector 6">
            <a:extLst>
              <a:ext uri="{FF2B5EF4-FFF2-40B4-BE49-F238E27FC236}">
                <a16:creationId xmlns:a16="http://schemas.microsoft.com/office/drawing/2014/main" id="{A4B977AA-AE50-7441-BA14-D55A58268901}"/>
              </a:ext>
            </a:extLst>
          </p:cNvPr>
          <p:cNvCxnSpPr>
            <a:cxnSpLocks/>
            <a:endCxn id="16" idx="2"/>
          </p:cNvCxnSpPr>
          <p:nvPr/>
        </p:nvCxnSpPr>
        <p:spPr>
          <a:xfrm flipV="1">
            <a:off x="634277" y="858910"/>
            <a:ext cx="841614" cy="175670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F05103-5427-0E4F-8D46-3DBB8D3813D4}"/>
              </a:ext>
            </a:extLst>
          </p:cNvPr>
          <p:cNvSpPr txBox="1"/>
          <p:nvPr/>
        </p:nvSpPr>
        <p:spPr>
          <a:xfrm>
            <a:off x="698297" y="428023"/>
            <a:ext cx="1555188" cy="430887"/>
          </a:xfrm>
          <a:prstGeom prst="rect">
            <a:avLst/>
          </a:prstGeom>
          <a:solidFill>
            <a:schemeClr val="tx1"/>
          </a:solidFill>
        </p:spPr>
        <p:txBody>
          <a:bodyPr wrap="square" rtlCol="0">
            <a:spAutoFit/>
          </a:bodyPr>
          <a:lstStyle/>
          <a:p>
            <a:r>
              <a:rPr lang="en-US" sz="1100" dirty="0">
                <a:solidFill>
                  <a:schemeClr val="bg1"/>
                </a:solidFill>
              </a:rPr>
              <a:t>Select an HTTP method.</a:t>
            </a:r>
          </a:p>
        </p:txBody>
      </p:sp>
      <p:cxnSp>
        <p:nvCxnSpPr>
          <p:cNvPr id="18" name="Straight Connector 17">
            <a:extLst>
              <a:ext uri="{FF2B5EF4-FFF2-40B4-BE49-F238E27FC236}">
                <a16:creationId xmlns:a16="http://schemas.microsoft.com/office/drawing/2014/main" id="{79A9A9E9-4955-9747-8683-A6052D9BB169}"/>
              </a:ext>
            </a:extLst>
          </p:cNvPr>
          <p:cNvCxnSpPr>
            <a:cxnSpLocks/>
            <a:endCxn id="20" idx="2"/>
          </p:cNvCxnSpPr>
          <p:nvPr/>
        </p:nvCxnSpPr>
        <p:spPr>
          <a:xfrm flipV="1">
            <a:off x="2594344" y="885453"/>
            <a:ext cx="680693" cy="173015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B48E06E-D77A-5E48-BBC2-14BFACA123B7}"/>
              </a:ext>
            </a:extLst>
          </p:cNvPr>
          <p:cNvSpPr txBox="1"/>
          <p:nvPr/>
        </p:nvSpPr>
        <p:spPr>
          <a:xfrm>
            <a:off x="2497443" y="454566"/>
            <a:ext cx="1555188" cy="430887"/>
          </a:xfrm>
          <a:prstGeom prst="rect">
            <a:avLst/>
          </a:prstGeom>
          <a:solidFill>
            <a:schemeClr val="tx1"/>
          </a:solidFill>
        </p:spPr>
        <p:txBody>
          <a:bodyPr wrap="square" rtlCol="0">
            <a:spAutoFit/>
          </a:bodyPr>
          <a:lstStyle/>
          <a:p>
            <a:r>
              <a:rPr lang="en-US" sz="1100" dirty="0">
                <a:solidFill>
                  <a:schemeClr val="bg1"/>
                </a:solidFill>
              </a:rPr>
              <a:t>The request URL goes here.</a:t>
            </a:r>
          </a:p>
        </p:txBody>
      </p:sp>
      <p:cxnSp>
        <p:nvCxnSpPr>
          <p:cNvPr id="24" name="Straight Connector 23">
            <a:extLst>
              <a:ext uri="{FF2B5EF4-FFF2-40B4-BE49-F238E27FC236}">
                <a16:creationId xmlns:a16="http://schemas.microsoft.com/office/drawing/2014/main" id="{EDEAB9C6-57FF-D349-A9BD-B8B4295AEA3B}"/>
              </a:ext>
            </a:extLst>
          </p:cNvPr>
          <p:cNvCxnSpPr>
            <a:cxnSpLocks/>
          </p:cNvCxnSpPr>
          <p:nvPr/>
        </p:nvCxnSpPr>
        <p:spPr>
          <a:xfrm>
            <a:off x="562563" y="3637442"/>
            <a:ext cx="681446" cy="96645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4DF6B35-0FB7-3C4C-A48E-F5669CE6FBF2}"/>
              </a:ext>
            </a:extLst>
          </p:cNvPr>
          <p:cNvSpPr txBox="1"/>
          <p:nvPr/>
        </p:nvSpPr>
        <p:spPr>
          <a:xfrm>
            <a:off x="572233" y="4655635"/>
            <a:ext cx="1555188" cy="1446550"/>
          </a:xfrm>
          <a:prstGeom prst="rect">
            <a:avLst/>
          </a:prstGeom>
          <a:solidFill>
            <a:schemeClr val="tx1"/>
          </a:solidFill>
        </p:spPr>
        <p:txBody>
          <a:bodyPr wrap="square" rtlCol="0">
            <a:spAutoFit/>
          </a:bodyPr>
          <a:lstStyle/>
          <a:p>
            <a:r>
              <a:rPr lang="en-US" sz="1100" dirty="0">
                <a:solidFill>
                  <a:schemeClr val="bg1"/>
                </a:solidFill>
              </a:rPr>
              <a:t>Query parameters are appended to the end of the request URL, following</a:t>
            </a:r>
            <a:r>
              <a:rPr lang="en-US" sz="1100" b="1" dirty="0">
                <a:solidFill>
                  <a:schemeClr val="bg1"/>
                </a:solidFill>
              </a:rPr>
              <a:t> ? </a:t>
            </a:r>
            <a:r>
              <a:rPr lang="en-US" sz="1100" dirty="0">
                <a:solidFill>
                  <a:schemeClr val="bg1"/>
                </a:solidFill>
              </a:rPr>
              <a:t>and listed in key-value pairs, separated by </a:t>
            </a:r>
            <a:r>
              <a:rPr lang="en-US" sz="1100" b="1" dirty="0">
                <a:solidFill>
                  <a:schemeClr val="bg1"/>
                </a:solidFill>
              </a:rPr>
              <a:t>&amp;</a:t>
            </a:r>
            <a:r>
              <a:rPr lang="en-US" sz="1100" dirty="0">
                <a:solidFill>
                  <a:schemeClr val="bg1"/>
                </a:solidFill>
              </a:rPr>
              <a:t>.</a:t>
            </a:r>
          </a:p>
          <a:p>
            <a:r>
              <a:rPr lang="en-US" sz="1100" dirty="0">
                <a:solidFill>
                  <a:schemeClr val="bg1"/>
                </a:solidFill>
              </a:rPr>
              <a:t>Example:</a:t>
            </a:r>
            <a:br>
              <a:rPr lang="en-US" sz="1100" dirty="0">
                <a:solidFill>
                  <a:schemeClr val="bg1"/>
                </a:solidFill>
              </a:rPr>
            </a:br>
            <a:r>
              <a:rPr lang="en-US" sz="1100" b="1" dirty="0">
                <a:solidFill>
                  <a:schemeClr val="bg1"/>
                </a:solidFill>
              </a:rPr>
              <a:t>?id=1&amp;type=new</a:t>
            </a:r>
          </a:p>
        </p:txBody>
      </p:sp>
      <p:cxnSp>
        <p:nvCxnSpPr>
          <p:cNvPr id="29" name="Straight Connector 28">
            <a:extLst>
              <a:ext uri="{FF2B5EF4-FFF2-40B4-BE49-F238E27FC236}">
                <a16:creationId xmlns:a16="http://schemas.microsoft.com/office/drawing/2014/main" id="{39AE9346-FDC2-6A42-AE50-7DE0D90C5958}"/>
              </a:ext>
            </a:extLst>
          </p:cNvPr>
          <p:cNvCxnSpPr>
            <a:cxnSpLocks/>
          </p:cNvCxnSpPr>
          <p:nvPr/>
        </p:nvCxnSpPr>
        <p:spPr>
          <a:xfrm flipV="1">
            <a:off x="3237429" y="3345055"/>
            <a:ext cx="0" cy="12999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D23AE13-B8C5-FB44-9D47-A309A4436DBD}"/>
              </a:ext>
            </a:extLst>
          </p:cNvPr>
          <p:cNvSpPr txBox="1"/>
          <p:nvPr/>
        </p:nvSpPr>
        <p:spPr>
          <a:xfrm>
            <a:off x="2459835" y="4709030"/>
            <a:ext cx="1555188" cy="600164"/>
          </a:xfrm>
          <a:prstGeom prst="rect">
            <a:avLst/>
          </a:prstGeom>
          <a:solidFill>
            <a:schemeClr val="tx1"/>
          </a:solidFill>
        </p:spPr>
        <p:txBody>
          <a:bodyPr wrap="square" rtlCol="0">
            <a:spAutoFit/>
          </a:bodyPr>
          <a:lstStyle/>
          <a:p>
            <a:r>
              <a:rPr lang="en-US" sz="1100" dirty="0">
                <a:solidFill>
                  <a:schemeClr val="bg1"/>
                </a:solidFill>
              </a:rPr>
              <a:t>Where you can put your HTTP request body if needed!</a:t>
            </a:r>
            <a:endParaRPr lang="en-US" sz="1100" b="1" dirty="0">
              <a:solidFill>
                <a:schemeClr val="bg1"/>
              </a:solidFill>
            </a:endParaRPr>
          </a:p>
        </p:txBody>
      </p:sp>
    </p:spTree>
    <p:extLst>
      <p:ext uri="{BB962C8B-B14F-4D97-AF65-F5344CB8AC3E}">
        <p14:creationId xmlns:p14="http://schemas.microsoft.com/office/powerpoint/2010/main" val="253723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Content Placeholder 2">
            <a:extLst>
              <a:ext uri="{FF2B5EF4-FFF2-40B4-BE49-F238E27FC236}">
                <a16:creationId xmlns:a16="http://schemas.microsoft.com/office/drawing/2014/main" id="{B5F19F3D-D192-914E-8AE3-65DC3C0965BC}"/>
              </a:ext>
            </a:extLst>
          </p:cNvPr>
          <p:cNvSpPr>
            <a:spLocks noGrp="1"/>
          </p:cNvSpPr>
          <p:nvPr>
            <p:ph idx="1"/>
          </p:nvPr>
        </p:nvSpPr>
        <p:spPr>
          <a:xfrm>
            <a:off x="634277" y="1297173"/>
            <a:ext cx="5553163" cy="4614530"/>
          </a:xfrm>
        </p:spPr>
        <p:txBody>
          <a:bodyPr>
            <a:normAutofit/>
          </a:bodyPr>
          <a:lstStyle/>
          <a:p>
            <a:r>
              <a:rPr lang="en-US" sz="1700" dirty="0">
                <a:solidFill>
                  <a:schemeClr val="bg1"/>
                </a:solidFill>
              </a:rPr>
              <a:t>Open the drop-down menu under the small gear icon on the upper right and select </a:t>
            </a:r>
            <a:r>
              <a:rPr lang="en-US" sz="1700" b="1" dirty="0">
                <a:solidFill>
                  <a:schemeClr val="bg1"/>
                </a:solidFill>
              </a:rPr>
              <a:t>Settings</a:t>
            </a:r>
            <a:r>
              <a:rPr lang="en-US" sz="1700" dirty="0">
                <a:solidFill>
                  <a:schemeClr val="bg1"/>
                </a:solidFill>
              </a:rPr>
              <a:t>.  </a:t>
            </a:r>
          </a:p>
          <a:p>
            <a:r>
              <a:rPr lang="en-US" sz="1700" dirty="0">
                <a:solidFill>
                  <a:schemeClr val="bg1"/>
                </a:solidFill>
              </a:rPr>
              <a:t>Turn off the </a:t>
            </a:r>
            <a:r>
              <a:rPr lang="en-US" sz="1700" b="1" dirty="0">
                <a:solidFill>
                  <a:schemeClr val="bg1"/>
                </a:solidFill>
              </a:rPr>
              <a:t>SSL certificate verification</a:t>
            </a:r>
            <a:r>
              <a:rPr lang="en-US" sz="1700" dirty="0">
                <a:solidFill>
                  <a:schemeClr val="bg1"/>
                </a:solidFill>
              </a:rPr>
              <a:t> option.</a:t>
            </a:r>
          </a:p>
          <a:p>
            <a:r>
              <a:rPr lang="en-US" sz="1700" b="1" dirty="0">
                <a:solidFill>
                  <a:schemeClr val="bg1"/>
                </a:solidFill>
              </a:rPr>
              <a:t>Secure Sockets Layer (SSL) certificates</a:t>
            </a:r>
            <a:r>
              <a:rPr lang="en-US" sz="1700" dirty="0">
                <a:solidFill>
                  <a:schemeClr val="bg1"/>
                </a:solidFill>
              </a:rPr>
              <a:t> are a type of authentication for some servers using the SSL encryption protocol. These certificates provide secure, encrypted communications between a client and a server. </a:t>
            </a:r>
          </a:p>
          <a:p>
            <a:pPr lvl="1"/>
            <a:r>
              <a:rPr lang="en-US" sz="1700" dirty="0">
                <a:solidFill>
                  <a:schemeClr val="bg1"/>
                </a:solidFill>
              </a:rPr>
              <a:t>When you add a client certificate to the Postman app, you associate a domain with the certificate. This means that for all HTTPS requests sent to this configured domain, the certificate will be sent along with the request.</a:t>
            </a:r>
            <a:br>
              <a:rPr lang="en-US" sz="1700" dirty="0">
                <a:solidFill>
                  <a:schemeClr val="bg1"/>
                </a:solidFill>
              </a:rPr>
            </a:br>
            <a:endParaRPr lang="en-US" sz="1700" dirty="0">
              <a:solidFill>
                <a:schemeClr val="bg1"/>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1ADAAEA6-3EB2-C242-A0B8-8C317F4C68B2}"/>
              </a:ext>
            </a:extLst>
          </p:cNvPr>
          <p:cNvPicPr>
            <a:picLocks noChangeAspect="1"/>
          </p:cNvPicPr>
          <p:nvPr/>
        </p:nvPicPr>
        <p:blipFill>
          <a:blip r:embed="rId4"/>
          <a:stretch>
            <a:fillRect/>
          </a:stretch>
        </p:blipFill>
        <p:spPr>
          <a:xfrm>
            <a:off x="6821717" y="272704"/>
            <a:ext cx="4595064" cy="3459813"/>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5683F5B8-61A4-724D-92F5-B154B177383E}"/>
              </a:ext>
            </a:extLst>
          </p:cNvPr>
          <p:cNvPicPr>
            <a:picLocks noChangeAspect="1"/>
          </p:cNvPicPr>
          <p:nvPr/>
        </p:nvPicPr>
        <p:blipFill>
          <a:blip r:embed="rId5"/>
          <a:stretch>
            <a:fillRect/>
          </a:stretch>
        </p:blipFill>
        <p:spPr>
          <a:xfrm>
            <a:off x="6096000" y="4069413"/>
            <a:ext cx="4381500" cy="2540000"/>
          </a:xfrm>
          <a:prstGeom prst="rect">
            <a:avLst/>
          </a:prstGeom>
        </p:spPr>
      </p:pic>
    </p:spTree>
    <p:extLst>
      <p:ext uri="{BB962C8B-B14F-4D97-AF65-F5344CB8AC3E}">
        <p14:creationId xmlns:p14="http://schemas.microsoft.com/office/powerpoint/2010/main" val="28201990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13149</TotalTime>
  <Words>1238</Words>
  <Application>Microsoft Macintosh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POSTMAN</vt:lpstr>
      <vt:lpstr>What is Postman? </vt:lpstr>
      <vt:lpstr>Why use Postman? </vt:lpstr>
      <vt:lpstr>Why use Postman?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dc:title>
  <dc:creator>Microsoft Office User</dc:creator>
  <cp:lastModifiedBy>Microsoft Office User</cp:lastModifiedBy>
  <cp:revision>99</cp:revision>
  <dcterms:created xsi:type="dcterms:W3CDTF">2022-03-14T16:45:15Z</dcterms:created>
  <dcterms:modified xsi:type="dcterms:W3CDTF">2022-10-03T21:29:24Z</dcterms:modified>
</cp:coreProperties>
</file>