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22b79fb8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22b79fb8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22b79fb8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22b79fb8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22b79fb89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22b79fb89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22b79fb89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22b79fb8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222b79fb89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222b79fb89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22b79fb8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22b79fb8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22b79fb8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22b79fb8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22b79fb89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22b79fb89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220"/>
              <a:t>Hate Speech Detection Using Natural Language Processing Techniques</a:t>
            </a:r>
            <a:endParaRPr sz="252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879"/>
              <a:t>Team No: 3</a:t>
            </a:r>
            <a:endParaRPr sz="1879"/>
          </a:p>
          <a:p>
            <a:pPr indent="0" lvl="0" marL="0" rtl="0" algn="ctr">
              <a:lnSpc>
                <a:spcPct val="90000"/>
              </a:lnSpc>
              <a:spcBef>
                <a:spcPts val="0"/>
              </a:spcBef>
              <a:spcAft>
                <a:spcPts val="0"/>
              </a:spcAft>
              <a:buSzPts val="358"/>
              <a:buNone/>
            </a:pPr>
            <a:r>
              <a:rPr lang="en" sz="1879"/>
              <a:t>Name: F M Tahoshin Alam</a:t>
            </a:r>
            <a:endParaRPr sz="1879"/>
          </a:p>
          <a:p>
            <a:pPr indent="0" lvl="0" marL="0" rtl="0" algn="ctr">
              <a:lnSpc>
                <a:spcPct val="90000"/>
              </a:lnSpc>
              <a:spcBef>
                <a:spcPts val="0"/>
              </a:spcBef>
              <a:spcAft>
                <a:spcPts val="0"/>
              </a:spcAft>
              <a:buSzPts val="358"/>
              <a:buNone/>
            </a:pPr>
            <a:r>
              <a:rPr lang="en" sz="1879"/>
              <a:t>ID: 18101030</a:t>
            </a:r>
            <a:endParaRPr sz="1879"/>
          </a:p>
          <a:p>
            <a:pPr indent="0" lvl="0" marL="0" rtl="0" algn="ctr">
              <a:lnSpc>
                <a:spcPct val="90000"/>
              </a:lnSpc>
              <a:spcBef>
                <a:spcPts val="0"/>
              </a:spcBef>
              <a:spcAft>
                <a:spcPts val="0"/>
              </a:spcAft>
              <a:buSzPts val="358"/>
              <a:buNone/>
            </a:pPr>
            <a:r>
              <a:rPr lang="en" sz="1879"/>
              <a:t>ST: Ehsanur , RA: Sabbir</a:t>
            </a:r>
            <a:endParaRPr sz="1879"/>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821">
              <a:solidFill>
                <a:schemeClr val="dk2"/>
              </a:solidFill>
              <a:highlight>
                <a:schemeClr val="lt1"/>
              </a:highlight>
            </a:endParaRPr>
          </a:p>
          <a:p>
            <a:pPr indent="-330200" lvl="0" marL="457200" rtl="0" algn="l">
              <a:spcBef>
                <a:spcPts val="1200"/>
              </a:spcBef>
              <a:spcAft>
                <a:spcPts val="0"/>
              </a:spcAft>
              <a:buClr>
                <a:schemeClr val="dk2"/>
              </a:buClr>
              <a:buSzPct val="100000"/>
              <a:buChar char="❖"/>
            </a:pPr>
            <a:r>
              <a:rPr lang="en" sz="6400">
                <a:solidFill>
                  <a:schemeClr val="dk2"/>
                </a:solidFill>
                <a:highlight>
                  <a:schemeClr val="lt1"/>
                </a:highlight>
              </a:rPr>
              <a:t>Hate speech is defined as any speech or expression that attacks a person or a group on the basis of their race, ethnicity, national origin, religion, sexual orientation, gender, or other characteristics.</a:t>
            </a:r>
            <a:endParaRPr sz="6400">
              <a:solidFill>
                <a:schemeClr val="dk2"/>
              </a:solidFill>
              <a:highlight>
                <a:schemeClr val="lt1"/>
              </a:highlight>
            </a:endParaRPr>
          </a:p>
          <a:p>
            <a:pPr indent="0" lvl="0" marL="0" rtl="0" algn="l">
              <a:spcBef>
                <a:spcPts val="1200"/>
              </a:spcBef>
              <a:spcAft>
                <a:spcPts val="0"/>
              </a:spcAft>
              <a:buNone/>
            </a:pPr>
            <a:r>
              <a:t/>
            </a:r>
            <a:endParaRPr sz="6400">
              <a:solidFill>
                <a:schemeClr val="dk2"/>
              </a:solidFill>
              <a:highlight>
                <a:schemeClr val="lt1"/>
              </a:highlight>
            </a:endParaRPr>
          </a:p>
          <a:p>
            <a:pPr indent="-330200" lvl="0" marL="457200" rtl="0" algn="l">
              <a:spcBef>
                <a:spcPts val="1200"/>
              </a:spcBef>
              <a:spcAft>
                <a:spcPts val="0"/>
              </a:spcAft>
              <a:buClr>
                <a:schemeClr val="dk2"/>
              </a:buClr>
              <a:buSzPct val="100000"/>
              <a:buChar char="❖"/>
            </a:pPr>
            <a:r>
              <a:rPr lang="en" sz="6400">
                <a:solidFill>
                  <a:schemeClr val="dk2"/>
                </a:solidFill>
                <a:highlight>
                  <a:schemeClr val="lt1"/>
                </a:highlight>
              </a:rPr>
              <a:t>Detecting hate speech is important because it can have a negative impact on individuals and society as a whole. Hate speech can lead to discrimination, harassment, and even violence.</a:t>
            </a:r>
            <a:endParaRPr sz="6400">
              <a:solidFill>
                <a:schemeClr val="dk2"/>
              </a:solidFill>
              <a:highlight>
                <a:schemeClr val="lt1"/>
              </a:highlight>
            </a:endParaRPr>
          </a:p>
          <a:p>
            <a:pPr indent="0" lvl="0" marL="0" rtl="0" algn="l">
              <a:spcBef>
                <a:spcPts val="1200"/>
              </a:spcBef>
              <a:spcAft>
                <a:spcPts val="0"/>
              </a:spcAft>
              <a:buNone/>
            </a:pPr>
            <a:r>
              <a:t/>
            </a:r>
            <a:endParaRPr sz="6400">
              <a:solidFill>
                <a:schemeClr val="dk2"/>
              </a:solidFill>
              <a:highlight>
                <a:schemeClr val="lt1"/>
              </a:highlight>
            </a:endParaRPr>
          </a:p>
          <a:p>
            <a:pPr indent="-330200" lvl="0" marL="457200" rtl="0" algn="l">
              <a:spcBef>
                <a:spcPts val="1200"/>
              </a:spcBef>
              <a:spcAft>
                <a:spcPts val="0"/>
              </a:spcAft>
              <a:buClr>
                <a:schemeClr val="dk2"/>
              </a:buClr>
              <a:buSzPct val="100000"/>
              <a:buChar char="❖"/>
            </a:pPr>
            <a:r>
              <a:rPr lang="en" sz="6400">
                <a:solidFill>
                  <a:schemeClr val="dk2"/>
                </a:solidFill>
                <a:highlight>
                  <a:schemeClr val="lt1"/>
                </a:highlight>
              </a:rPr>
              <a:t>However, detecting hate speech using natural language processing (NLP) is challenging due to the ambiguity of hate speech and the need for annotated datasets.</a:t>
            </a:r>
            <a:endParaRPr sz="6400">
              <a:solidFill>
                <a:schemeClr val="dk2"/>
              </a:solidFill>
              <a:highlight>
                <a:schemeClr val="lt1"/>
              </a:highlight>
            </a:endParaRPr>
          </a:p>
          <a:p>
            <a:pPr indent="0" lvl="0" marL="0" rtl="0" algn="l">
              <a:spcBef>
                <a:spcPts val="12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2800">
              <a:solidFill>
                <a:schemeClr val="dk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Hate speech is not always clear-cut and can vary based on the context and cultural nuances.</a:t>
            </a:r>
            <a:endParaRPr sz="1600"/>
          </a:p>
          <a:p>
            <a:pPr indent="-330200" lvl="0" marL="457200" rtl="0" algn="l">
              <a:spcBef>
                <a:spcPts val="0"/>
              </a:spcBef>
              <a:spcAft>
                <a:spcPts val="0"/>
              </a:spcAft>
              <a:buSzPts val="1600"/>
              <a:buChar char="❖"/>
            </a:pPr>
            <a:r>
              <a:rPr lang="en" sz="1600"/>
              <a:t>Developing a dataset of annotated examples of hate speech is difficult, time-consuming, and expensive.</a:t>
            </a:r>
            <a:endParaRPr sz="1600"/>
          </a:p>
          <a:p>
            <a:pPr indent="-330200" lvl="0" marL="457200" rtl="0" algn="l">
              <a:spcBef>
                <a:spcPts val="0"/>
              </a:spcBef>
              <a:spcAft>
                <a:spcPts val="0"/>
              </a:spcAft>
              <a:buSzPts val="1600"/>
              <a:buChar char="❖"/>
            </a:pPr>
            <a:r>
              <a:rPr lang="en" sz="1600"/>
              <a:t>There is also a need for more annotated datasets in different languages and cultures.</a:t>
            </a:r>
            <a:endParaRPr sz="1600"/>
          </a:p>
          <a:p>
            <a:pPr indent="-330200" lvl="0" marL="457200" rtl="0" algn="l">
              <a:spcBef>
                <a:spcPts val="0"/>
              </a:spcBef>
              <a:spcAft>
                <a:spcPts val="0"/>
              </a:spcAft>
              <a:buSzPts val="1600"/>
              <a:buChar char="❖"/>
            </a:pPr>
            <a:r>
              <a:rPr lang="en" sz="1600"/>
              <a:t>Hate speech can be implicit and expressed through subtle cues, making it difficult to detect using NLP.</a:t>
            </a:r>
            <a:endParaRPr sz="1600"/>
          </a:p>
          <a:p>
            <a:pPr indent="-330200" lvl="0" marL="457200" rtl="0" algn="l">
              <a:spcBef>
                <a:spcPts val="0"/>
              </a:spcBef>
              <a:spcAft>
                <a:spcPts val="0"/>
              </a:spcAft>
              <a:buSzPts val="1600"/>
              <a:buChar char="❖"/>
            </a:pPr>
            <a:r>
              <a:rPr lang="en" sz="1600"/>
              <a:t>The same language can have different meanings based on the context in which it is used, making it challenging to develop a single algorithm that can detect all instances of hate speech</a:t>
            </a:r>
            <a:endParaRPr sz="16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a:t>
            </a:r>
            <a:endParaRPr/>
          </a:p>
        </p:txBody>
      </p:sp>
      <p:sp>
        <p:nvSpPr>
          <p:cNvPr id="78" name="Google Shape;78;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SzPct val="100000"/>
              <a:buChar char="❖"/>
            </a:pPr>
            <a:r>
              <a:rPr lang="en" sz="7200"/>
              <a:t>Traditional machine learning models (e.g., SVM, Naive Bayes)</a:t>
            </a:r>
            <a:endParaRPr sz="7200"/>
          </a:p>
          <a:p>
            <a:pPr indent="0" lvl="0" marL="0" rtl="0" algn="l">
              <a:spcBef>
                <a:spcPts val="1200"/>
              </a:spcBef>
              <a:spcAft>
                <a:spcPts val="0"/>
              </a:spcAft>
              <a:buNone/>
            </a:pPr>
            <a:r>
              <a:t/>
            </a:r>
            <a:endParaRPr sz="7200"/>
          </a:p>
          <a:p>
            <a:pPr indent="-342900" lvl="0" marL="457200" rtl="0" algn="l">
              <a:spcBef>
                <a:spcPts val="1200"/>
              </a:spcBef>
              <a:spcAft>
                <a:spcPts val="0"/>
              </a:spcAft>
              <a:buSzPct val="100000"/>
              <a:buChar char="❖"/>
            </a:pPr>
            <a:r>
              <a:rPr lang="en" sz="7200"/>
              <a:t>Deep learning models (e.g., CNN, RNN)</a:t>
            </a:r>
            <a:endParaRPr sz="7200"/>
          </a:p>
          <a:p>
            <a:pPr indent="0" lvl="0" marL="914400" rtl="0" algn="l">
              <a:spcBef>
                <a:spcPts val="1200"/>
              </a:spcBef>
              <a:spcAft>
                <a:spcPts val="0"/>
              </a:spcAft>
              <a:buNone/>
            </a:pPr>
            <a:r>
              <a:t/>
            </a:r>
            <a:endParaRPr sz="7200"/>
          </a:p>
          <a:p>
            <a:pPr indent="-342900" lvl="0" marL="457200" rtl="0" algn="l">
              <a:spcBef>
                <a:spcPts val="1200"/>
              </a:spcBef>
              <a:spcAft>
                <a:spcPts val="0"/>
              </a:spcAft>
              <a:buSzPct val="100000"/>
              <a:buChar char="❖"/>
            </a:pPr>
            <a:r>
              <a:rPr lang="en" sz="7200"/>
              <a:t>Hybrid approaches (e.g., combining rule-based and machine learning models)</a:t>
            </a:r>
            <a:endParaRPr sz="7200"/>
          </a:p>
          <a:p>
            <a:pPr indent="0" lvl="0" marL="914400" rtl="0" algn="l">
              <a:spcBef>
                <a:spcPts val="1200"/>
              </a:spcBef>
              <a:spcAft>
                <a:spcPts val="0"/>
              </a:spcAft>
              <a:buNone/>
            </a:pPr>
            <a:r>
              <a:t/>
            </a:r>
            <a:endParaRPr sz="3095"/>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79" name="Google Shape;79;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4832400" y="1199050"/>
            <a:ext cx="3952475" cy="1825100"/>
          </a:xfrm>
          <a:prstGeom prst="rect">
            <a:avLst/>
          </a:prstGeom>
          <a:noFill/>
          <a:ln>
            <a:noFill/>
          </a:ln>
        </p:spPr>
      </p:pic>
      <p:pic>
        <p:nvPicPr>
          <p:cNvPr id="81" name="Google Shape;81;p16"/>
          <p:cNvPicPr preferRelativeResize="0"/>
          <p:nvPr/>
        </p:nvPicPr>
        <p:blipFill>
          <a:blip r:embed="rId4">
            <a:alphaModFix/>
          </a:blip>
          <a:stretch>
            <a:fillRect/>
          </a:stretch>
        </p:blipFill>
        <p:spPr>
          <a:xfrm>
            <a:off x="4832400" y="3205475"/>
            <a:ext cx="3999900" cy="155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processing techniques:</a:t>
            </a:r>
            <a:endParaRPr/>
          </a:p>
        </p:txBody>
      </p:sp>
      <p:sp>
        <p:nvSpPr>
          <p:cNvPr id="87" name="Google Shape;87;p17"/>
          <p:cNvSpPr txBox="1"/>
          <p:nvPr>
            <p:ph idx="1" type="body"/>
          </p:nvPr>
        </p:nvSpPr>
        <p:spPr>
          <a:xfrm>
            <a:off x="444850" y="1104525"/>
            <a:ext cx="8075700" cy="340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Part-of-speech tagging</a:t>
            </a:r>
            <a:endParaRPr sz="2300"/>
          </a:p>
          <a:p>
            <a:pPr indent="-374650" lvl="0" marL="457200" rtl="0" algn="l">
              <a:spcBef>
                <a:spcPts val="0"/>
              </a:spcBef>
              <a:spcAft>
                <a:spcPts val="0"/>
              </a:spcAft>
              <a:buSzPts val="2300"/>
              <a:buChar char="❖"/>
            </a:pPr>
            <a:r>
              <a:rPr lang="en" sz="2300"/>
              <a:t>Named entity recognition</a:t>
            </a:r>
            <a:endParaRPr sz="2300"/>
          </a:p>
          <a:p>
            <a:pPr indent="-374650" lvl="0" marL="457200" rtl="0" algn="l">
              <a:spcBef>
                <a:spcPts val="0"/>
              </a:spcBef>
              <a:spcAft>
                <a:spcPts val="0"/>
              </a:spcAft>
              <a:buSzPts val="2300"/>
              <a:buChar char="❖"/>
            </a:pPr>
            <a:r>
              <a:rPr lang="en" sz="2300"/>
              <a:t>Sentiment analysis</a:t>
            </a:r>
            <a:endParaRPr sz="2300"/>
          </a:p>
          <a:p>
            <a:pPr indent="-374650" lvl="0" marL="457200" rtl="0" algn="l">
              <a:spcBef>
                <a:spcPts val="0"/>
              </a:spcBef>
              <a:spcAft>
                <a:spcPts val="0"/>
              </a:spcAft>
              <a:buSzPts val="2300"/>
              <a:buChar char="❖"/>
            </a:pPr>
            <a:r>
              <a:rPr lang="en" sz="2300"/>
              <a:t>Word embeddings</a:t>
            </a:r>
            <a:endParaRPr sz="2300"/>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502913" y="3191525"/>
            <a:ext cx="3133725" cy="1457325"/>
          </a:xfrm>
          <a:prstGeom prst="rect">
            <a:avLst/>
          </a:prstGeom>
          <a:noFill/>
          <a:ln>
            <a:noFill/>
          </a:ln>
        </p:spPr>
      </p:pic>
      <p:pic>
        <p:nvPicPr>
          <p:cNvPr id="89" name="Google Shape;89;p17"/>
          <p:cNvPicPr preferRelativeResize="0"/>
          <p:nvPr/>
        </p:nvPicPr>
        <p:blipFill>
          <a:blip r:embed="rId4">
            <a:alphaModFix/>
          </a:blip>
          <a:stretch>
            <a:fillRect/>
          </a:stretch>
        </p:blipFill>
        <p:spPr>
          <a:xfrm>
            <a:off x="4800325" y="1406200"/>
            <a:ext cx="4143474" cy="3242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Precision</a:t>
            </a:r>
            <a:endParaRPr sz="2300"/>
          </a:p>
          <a:p>
            <a:pPr indent="-374650" lvl="0" marL="457200" rtl="0" algn="l">
              <a:spcBef>
                <a:spcPts val="0"/>
              </a:spcBef>
              <a:spcAft>
                <a:spcPts val="0"/>
              </a:spcAft>
              <a:buSzPts val="2300"/>
              <a:buChar char="❖"/>
            </a:pPr>
            <a:r>
              <a:rPr lang="en" sz="2300"/>
              <a:t>Recall</a:t>
            </a:r>
            <a:endParaRPr sz="2300"/>
          </a:p>
          <a:p>
            <a:pPr indent="-374650" lvl="0" marL="457200" rtl="0" algn="l">
              <a:spcBef>
                <a:spcPts val="0"/>
              </a:spcBef>
              <a:spcAft>
                <a:spcPts val="0"/>
              </a:spcAft>
              <a:buSzPts val="2300"/>
              <a:buChar char="❖"/>
            </a:pPr>
            <a:r>
              <a:rPr lang="en" sz="2300"/>
              <a:t>F1-score</a:t>
            </a:r>
            <a:endParaRPr sz="2300"/>
          </a:p>
          <a:p>
            <a:pPr indent="-374650" lvl="0" marL="457200" rtl="0" algn="l">
              <a:spcBef>
                <a:spcPts val="0"/>
              </a:spcBef>
              <a:spcAft>
                <a:spcPts val="0"/>
              </a:spcAft>
              <a:buSzPts val="2300"/>
              <a:buChar char="❖"/>
            </a:pPr>
            <a:r>
              <a:rPr lang="en" sz="2300"/>
              <a:t>Area under the ROC curve (AUC)</a:t>
            </a:r>
            <a:endParaRPr sz="23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chemeClr val="lt1"/>
                </a:highlight>
                <a:latin typeface="Average"/>
                <a:ea typeface="Average"/>
                <a:cs typeface="Average"/>
                <a:sym typeface="Average"/>
              </a:rPr>
              <a:t>Publicly available hate speech datasets :</a:t>
            </a:r>
            <a:endParaRPr b="1" sz="2000">
              <a:highlight>
                <a:schemeClr val="lt1"/>
              </a:highlight>
              <a:latin typeface="Average"/>
              <a:ea typeface="Average"/>
              <a:cs typeface="Average"/>
              <a:sym typeface="Average"/>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Annotated datasets are essential for training and evaluating machine learning models for hate speech detection</a:t>
            </a:r>
            <a:endParaRPr sz="2000"/>
          </a:p>
          <a:p>
            <a:pPr indent="-355600" lvl="0" marL="457200" rtl="0" algn="l">
              <a:spcBef>
                <a:spcPts val="0"/>
              </a:spcBef>
              <a:spcAft>
                <a:spcPts val="0"/>
              </a:spcAft>
              <a:buSzPts val="2000"/>
              <a:buChar char="❖"/>
            </a:pPr>
            <a:r>
              <a:rPr lang="en" sz="2000"/>
              <a:t>HateXplain is a dataset that provides explanations for hate speech, GermEval is a dataset for German hate speech detection, and HASOC is a dataset for hate speech and offensive content in Hindi, English, and German.</a:t>
            </a:r>
            <a:endParaRPr sz="2000"/>
          </a:p>
          <a:p>
            <a:pPr indent="-355600" lvl="0" marL="457200" rtl="0" algn="l">
              <a:spcBef>
                <a:spcPts val="0"/>
              </a:spcBef>
              <a:spcAft>
                <a:spcPts val="0"/>
              </a:spcAft>
              <a:buSzPts val="2000"/>
              <a:buChar char="❖"/>
            </a:pPr>
            <a:r>
              <a:rPr lang="en" sz="2000"/>
              <a:t>limitations of current hate speech datasets</a:t>
            </a:r>
            <a:endParaRPr sz="20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365845" lvl="0" marL="457200" rtl="0" algn="l">
              <a:spcBef>
                <a:spcPts val="1200"/>
              </a:spcBef>
              <a:spcAft>
                <a:spcPts val="0"/>
              </a:spcAft>
              <a:buSzPct val="100000"/>
              <a:buChar char="❖"/>
            </a:pPr>
            <a:r>
              <a:rPr lang="en" sz="3458"/>
              <a:t>The model predicting each category with 91% accuracy and a loss of 36%. The final model gives an overall precision of 0.91, a recall of 0.90 and a F1-score of 0.90</a:t>
            </a:r>
            <a:endParaRPr sz="3458"/>
          </a:p>
          <a:p>
            <a:pPr indent="-365845" lvl="0" marL="457200" rtl="0" algn="l">
              <a:spcBef>
                <a:spcPts val="0"/>
              </a:spcBef>
              <a:spcAft>
                <a:spcPts val="0"/>
              </a:spcAft>
              <a:buSzPct val="100000"/>
              <a:buChar char="❖"/>
            </a:pPr>
            <a:r>
              <a:rPr lang="en" sz="3458"/>
              <a:t>This model also incorrectly identified some non-hate speech as hate speech</a:t>
            </a:r>
            <a:endParaRPr sz="3458"/>
          </a:p>
          <a:p>
            <a:pPr indent="-365845" lvl="0" marL="457200" rtl="0" algn="l">
              <a:spcBef>
                <a:spcPts val="0"/>
              </a:spcBef>
              <a:spcAft>
                <a:spcPts val="0"/>
              </a:spcAft>
              <a:buSzPct val="100000"/>
              <a:buChar char="❖"/>
            </a:pPr>
            <a:r>
              <a:rPr lang="en" sz="3458"/>
              <a:t>It did perform better in identifying the offensive class</a:t>
            </a:r>
            <a:endParaRPr sz="3458"/>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Conclusion and future directions :</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11936" lvl="0" marL="457200" rtl="0" algn="l">
              <a:spcBef>
                <a:spcPts val="0"/>
              </a:spcBef>
              <a:spcAft>
                <a:spcPts val="0"/>
              </a:spcAft>
              <a:buSzPct val="100000"/>
              <a:buChar char="❖"/>
            </a:pPr>
            <a:r>
              <a:rPr lang="en" sz="5249"/>
              <a:t>It has</a:t>
            </a:r>
            <a:r>
              <a:rPr lang="en" sz="5249"/>
              <a:t> provided a comprehensive review of the challenges and techniques for hate speech detection using NLP. and  also discussed evaluation metrics, publicly available hate speech datasets, and potential future directions for research in this area.</a:t>
            </a:r>
            <a:endParaRPr sz="5249"/>
          </a:p>
          <a:p>
            <a:pPr indent="0" lvl="0" marL="457200" rtl="0" algn="l">
              <a:spcBef>
                <a:spcPts val="1200"/>
              </a:spcBef>
              <a:spcAft>
                <a:spcPts val="0"/>
              </a:spcAft>
              <a:buNone/>
            </a:pPr>
            <a:r>
              <a:t/>
            </a:r>
            <a:endParaRPr sz="5249"/>
          </a:p>
          <a:p>
            <a:pPr indent="-311936" lvl="0" marL="457200" rtl="0" algn="l">
              <a:spcBef>
                <a:spcPts val="1200"/>
              </a:spcBef>
              <a:spcAft>
                <a:spcPts val="0"/>
              </a:spcAft>
              <a:buSzPct val="100000"/>
              <a:buChar char="❖"/>
            </a:pPr>
            <a:r>
              <a:rPr lang="en" sz="5249"/>
              <a:t>Future research should aim to address these limitations and improve the accuracy of hate speech detection systems</a:t>
            </a:r>
            <a:endParaRPr sz="5249"/>
          </a:p>
          <a:p>
            <a:pPr indent="0" lvl="0" marL="457200" rtl="0" algn="l">
              <a:spcBef>
                <a:spcPts val="1200"/>
              </a:spcBef>
              <a:spcAft>
                <a:spcPts val="0"/>
              </a:spcAft>
              <a:buNone/>
            </a:pPr>
            <a:r>
              <a:t/>
            </a:r>
            <a:endParaRPr sz="5249"/>
          </a:p>
          <a:p>
            <a:pPr indent="-311936" lvl="0" marL="457200" rtl="0" algn="l">
              <a:spcBef>
                <a:spcPts val="1200"/>
              </a:spcBef>
              <a:spcAft>
                <a:spcPts val="0"/>
              </a:spcAft>
              <a:buSzPct val="100000"/>
              <a:buChar char="❖"/>
            </a:pPr>
            <a:r>
              <a:rPr lang="en" sz="5249"/>
              <a:t>Possible future directions include developing more accurate and efficient deep learning models, incorporating more advanced NLP techniques such as context-aware sentiment analysis, and exploring the use of explainable AI for hate speech detection.</a:t>
            </a:r>
            <a:endParaRPr sz="5249"/>
          </a:p>
          <a:p>
            <a:pPr indent="0" lvl="0" marL="457200" rtl="0" algn="l">
              <a:spcBef>
                <a:spcPts val="1200"/>
              </a:spcBef>
              <a:spcAft>
                <a:spcPts val="0"/>
              </a:spcAft>
              <a:buNone/>
            </a:pPr>
            <a:r>
              <a:rPr lang="en" sz="5249"/>
              <a:t> </a:t>
            </a:r>
            <a:endParaRPr sz="5249"/>
          </a:p>
          <a:p>
            <a:pPr indent="-311936" lvl="0" marL="457200" rtl="0" algn="l">
              <a:spcBef>
                <a:spcPts val="1200"/>
              </a:spcBef>
              <a:spcAft>
                <a:spcPts val="0"/>
              </a:spcAft>
              <a:buSzPct val="100000"/>
              <a:buChar char="❖"/>
            </a:pPr>
            <a:r>
              <a:rPr lang="en" sz="5249"/>
              <a:t>Developing effective hate speech detection systems is essential for combating these harmful effects and promoting a more inclusive and respectful online community.</a:t>
            </a:r>
            <a:endParaRPr sz="5249"/>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