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88" r:id="rId6"/>
    <p:sldId id="294" r:id="rId7"/>
    <p:sldId id="289" r:id="rId8"/>
    <p:sldId id="306" r:id="rId9"/>
    <p:sldId id="301" r:id="rId10"/>
    <p:sldId id="297" r:id="rId11"/>
    <p:sldId id="292" r:id="rId12"/>
    <p:sldId id="304" r:id="rId13"/>
    <p:sldId id="298" r:id="rId14"/>
    <p:sldId id="299" r:id="rId15"/>
    <p:sldId id="302" r:id="rId16"/>
    <p:sldId id="279"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p:scale>
          <a:sx n="80" d="100"/>
          <a:sy n="80" d="100"/>
        </p:scale>
        <p:origin x="58" y="19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283593197291415E-2"/>
          <c:y val="6.0607582855061723E-2"/>
          <c:w val="0.95088093422394548"/>
          <c:h val="0.90156963987448624"/>
        </c:manualLayout>
      </c:layout>
      <c:lineChart>
        <c:grouping val="standard"/>
        <c:varyColors val="0"/>
        <c:ser>
          <c:idx val="2"/>
          <c:order val="0"/>
          <c:tx>
            <c:strRef>
              <c:f>Sheet1!$D$1</c:f>
              <c:strCache>
                <c:ptCount val="1"/>
                <c:pt idx="0">
                  <c:v>Series 3</c:v>
                </c:pt>
              </c:strCache>
            </c:strRef>
          </c:tx>
          <c:spPr>
            <a:ln w="28575" cap="rnd">
              <a:solidFill>
                <a:schemeClr val="accent3">
                  <a:alpha val="31000"/>
                </a:schemeClr>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alpha val="1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0.08594</cdr:x>
      <cdr:y>0.03612</cdr:y>
    </cdr:from>
    <cdr:to>
      <cdr:x>0.85781</cdr:x>
      <cdr:y>0.97424</cdr:y>
    </cdr:to>
    <cdr:sp macro="" textlink="">
      <cdr:nvSpPr>
        <cdr:cNvPr id="3" name="TextBox 2">
          <a:extLst xmlns:a="http://schemas.openxmlformats.org/drawingml/2006/main">
            <a:ext uri="{FF2B5EF4-FFF2-40B4-BE49-F238E27FC236}">
              <a16:creationId xmlns:a16="http://schemas.microsoft.com/office/drawing/2014/main" id="{EEC0F3CB-BC75-E244-0320-64B85AA41477}"/>
            </a:ext>
          </a:extLst>
        </cdr:cNvPr>
        <cdr:cNvSpPr txBox="1"/>
      </cdr:nvSpPr>
      <cdr:spPr>
        <a:xfrm xmlns:a="http://schemas.openxmlformats.org/drawingml/2006/main">
          <a:off x="1047750" y="213622"/>
          <a:ext cx="9410700" cy="55490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nSpc>
              <a:spcPct val="107000"/>
            </a:lnSpc>
            <a:spcAft>
              <a:spcPts val="800"/>
            </a:spcAft>
          </a:pPr>
          <a:r>
            <a:rPr lang="en-IN" sz="1600" dirty="0">
              <a:solidFill>
                <a:srgbClr val="111236"/>
              </a:solidFill>
              <a:latin typeface="Arial" panose="020B0604020202020204" pitchFamily="34" charset="0"/>
              <a:ea typeface="Calibri" panose="020F0502020204030204" pitchFamily="34" charset="0"/>
              <a:cs typeface="Arial" panose="020B0604020202020204" pitchFamily="34" charset="0"/>
            </a:rPr>
            <a:t>1. Our analysis shows that flight prices go through a weekly &amp; Monthly cycle . Typically, the lowest prices are made available earlier in the week, and the highest prices are offered later in the week.</a:t>
          </a:r>
          <a:endParaRPr lang="en-IN" sz="1600" dirty="0">
            <a:latin typeface="Arial" panose="020B0604020202020204" pitchFamily="34" charset="0"/>
            <a:ea typeface="Calibri" panose="020F0502020204030204" pitchFamily="34" charset="0"/>
            <a:cs typeface="Arial" panose="020B0604020202020204" pitchFamily="34" charset="0"/>
          </a:endParaRPr>
        </a:p>
        <a:p xmlns:a="http://schemas.openxmlformats.org/drawingml/2006/main">
          <a:pPr>
            <a:lnSpc>
              <a:spcPct val="107000"/>
            </a:lnSpc>
            <a:spcAft>
              <a:spcPts val="800"/>
            </a:spcAft>
          </a:pPr>
          <a:r>
            <a:rPr lang="en-IN" sz="1600" dirty="0">
              <a:solidFill>
                <a:srgbClr val="111236"/>
              </a:solidFill>
              <a:latin typeface="Arial" panose="020B0604020202020204" pitchFamily="34" charset="0"/>
              <a:ea typeface="Calibri" panose="020F0502020204030204" pitchFamily="34" charset="0"/>
              <a:cs typeface="Arial" panose="020B0604020202020204" pitchFamily="34" charset="0"/>
            </a:rPr>
            <a:t>2.Midweek. Flights that take off and land on weekends, or Mondays and Fridays generally cost more. So aim for Tuesdays, Wednesdays and Thursdays.</a:t>
          </a:r>
          <a:endParaRPr lang="en-IN" sz="1600" dirty="0">
            <a:latin typeface="Arial" panose="020B0604020202020204" pitchFamily="34" charset="0"/>
            <a:ea typeface="Calibri" panose="020F0502020204030204" pitchFamily="34" charset="0"/>
            <a:cs typeface="Arial" panose="020B0604020202020204" pitchFamily="34" charset="0"/>
          </a:endParaRPr>
        </a:p>
        <a:p xmlns:a="http://schemas.openxmlformats.org/drawingml/2006/main">
          <a:pPr>
            <a:spcAft>
              <a:spcPts val="1200"/>
            </a:spcAft>
          </a:pPr>
          <a:r>
            <a:rPr lang="en-IN" sz="1600" dirty="0">
              <a:solidFill>
                <a:srgbClr val="282829"/>
              </a:solidFill>
              <a:latin typeface="Arial" panose="020B0604020202020204" pitchFamily="34" charset="0"/>
              <a:ea typeface="Times New Roman" panose="02020603050405020304" pitchFamily="18" charset="0"/>
              <a:cs typeface="Arial" panose="020B0604020202020204" pitchFamily="34" charset="0"/>
            </a:rPr>
            <a:t>3.Prices are based on demand and availability. The aim of each airline is to fly with fully loaded airplanes and having sold each seat as expensive as possible. So, they cannot overdo it (in prices) as this would mean they would fly empty. Airlines have so called Yield Managements where the loading and the pricing of each flight and each seat is reviewed at regular basis. They can lock back at passed years to see how the situation was on this particular day or period one, two or three years ago.</a:t>
          </a:r>
          <a:endParaRPr lang="en-IN" sz="1600" dirty="0">
            <a:latin typeface="Arial" panose="020B0604020202020204" pitchFamily="34" charset="0"/>
            <a:ea typeface="Times New Roman" panose="02020603050405020304" pitchFamily="18" charset="0"/>
            <a:cs typeface="Arial" panose="020B0604020202020204" pitchFamily="34" charset="0"/>
          </a:endParaRPr>
        </a:p>
        <a:p xmlns:a="http://schemas.openxmlformats.org/drawingml/2006/main">
          <a:pPr>
            <a:spcAft>
              <a:spcPts val="1200"/>
            </a:spcAft>
          </a:pPr>
          <a:r>
            <a:rPr lang="en-IN" sz="1600" dirty="0">
              <a:solidFill>
                <a:srgbClr val="282829"/>
              </a:solidFill>
              <a:latin typeface="Arial" panose="020B0604020202020204" pitchFamily="34" charset="0"/>
              <a:ea typeface="Times New Roman" panose="02020603050405020304" pitchFamily="18" charset="0"/>
              <a:cs typeface="Arial" panose="020B0604020202020204" pitchFamily="34" charset="0"/>
            </a:rPr>
            <a:t>4.If the plane is half empty, they will release a few cheaper seats, if the plane is rather full, they will take the cheaper seats out of sale and show only more expensive fares hoping to find passengers willing to pay more.</a:t>
          </a:r>
          <a:endParaRPr lang="en-IN" sz="1600" dirty="0">
            <a:latin typeface="Arial" panose="020B0604020202020204" pitchFamily="34" charset="0"/>
            <a:ea typeface="Times New Roman" panose="02020603050405020304" pitchFamily="18" charset="0"/>
            <a:cs typeface="Arial" panose="020B0604020202020204" pitchFamily="34" charset="0"/>
          </a:endParaRPr>
        </a:p>
        <a:p xmlns:a="http://schemas.openxmlformats.org/drawingml/2006/main">
          <a:r>
            <a:rPr lang="en-IN" sz="1600" dirty="0">
              <a:solidFill>
                <a:srgbClr val="282829"/>
              </a:solidFill>
              <a:latin typeface="Arial" panose="020B0604020202020204" pitchFamily="34" charset="0"/>
              <a:ea typeface="Times New Roman" panose="02020603050405020304" pitchFamily="18" charset="0"/>
              <a:cs typeface="Arial" panose="020B0604020202020204" pitchFamily="34" charset="0"/>
            </a:rPr>
            <a:t>5. This Yield Management is done mainly by complex computer programs with some manual interventions by Yield-Management specialists reviewing at regular basis the load factors and the revenue or profit generated by each flight.</a:t>
          </a:r>
          <a:endParaRPr lang="en-IN" sz="1600" dirty="0">
            <a:latin typeface="Arial" panose="020B0604020202020204" pitchFamily="34" charset="0"/>
            <a:ea typeface="Times New Roman" panose="02020603050405020304" pitchFamily="18" charset="0"/>
            <a:cs typeface="Arial" panose="020B0604020202020204" pitchFamily="34" charset="0"/>
          </a:endParaRPr>
        </a:p>
        <a:p xmlns:a="http://schemas.openxmlformats.org/drawingml/2006/main">
          <a:pPr>
            <a:lnSpc>
              <a:spcPct val="107000"/>
            </a:lnSpc>
            <a:spcAft>
              <a:spcPts val="800"/>
            </a:spcAft>
          </a:pPr>
          <a:r>
            <a:rPr lang="en-IN" sz="1600" dirty="0">
              <a:solidFill>
                <a:srgbClr val="282829"/>
              </a:solidFill>
              <a:latin typeface="Arial" panose="020B0604020202020204" pitchFamily="34" charset="0"/>
              <a:ea typeface="Calibri" panose="020F0502020204030204" pitchFamily="34" charset="0"/>
              <a:cs typeface="Arial" panose="020B0604020202020204" pitchFamily="34" charset="0"/>
            </a:rPr>
            <a:t>Airline ticket prices fluctuate because of yield management, computer programs that aim to maximize the revenue an airline gets from a seat. If you look very closely at airline schedules you may notice subtle capacity changes from week to week, or month to month</a:t>
          </a:r>
          <a:r>
            <a:rPr lang="en-IN" dirty="0">
              <a:solidFill>
                <a:srgbClr val="282829"/>
              </a:solidFill>
              <a:latin typeface="Arial" panose="020B0604020202020204" pitchFamily="34" charset="0"/>
              <a:ea typeface="Calibri" panose="020F0502020204030204" pitchFamily="34" charset="0"/>
              <a:cs typeface="Arial" panose="020B0604020202020204" pitchFamily="34" charset="0"/>
            </a:rPr>
            <a:t>.</a:t>
          </a:r>
          <a:endParaRPr lang="en-IN" dirty="0">
            <a:latin typeface="Arial" panose="020B0604020202020204" pitchFamily="34" charset="0"/>
            <a:ea typeface="Calibri" panose="020F0502020204030204" pitchFamily="34" charset="0"/>
            <a:cs typeface="Arial" panose="020B0604020202020204" pitchFamily="34" charset="0"/>
          </a:endParaRPr>
        </a:p>
        <a:p xmlns:a="http://schemas.openxmlformats.org/drawingml/2006/main">
          <a:endParaRPr lang="en-IN"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5/27/2022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5/27/2022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alpha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5/27/2022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alpha val="7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3999" y="4021584"/>
            <a:ext cx="9211795" cy="1384995"/>
          </a:xfrm>
          <a:effectLst>
            <a:glow rad="139700">
              <a:schemeClr val="accent4">
                <a:satMod val="175000"/>
                <a:alpha val="40000"/>
              </a:schemeClr>
            </a:glow>
          </a:effectLst>
        </p:spPr>
        <p:txBody>
          <a:bodyPr wrap="square" lIns="0" tIns="0" rIns="0" bIns="0" anchor="t">
            <a:spAutoFit/>
          </a:bodyPr>
          <a:lstStyle/>
          <a:p>
            <a:r>
              <a:rPr lang="en-US" b="1" dirty="0">
                <a:solidFill>
                  <a:schemeClr val="bg1"/>
                </a:solidFill>
              </a:rPr>
              <a:t>Airline Fare Prediction</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4792319" y="2720351"/>
            <a:ext cx="2237172" cy="1319175"/>
            <a:chOff x="2025650" y="4786313"/>
            <a:chExt cx="285750" cy="287338"/>
          </a:xfrm>
          <a:solidFill>
            <a:schemeClr val="bg1"/>
          </a:solidFill>
          <a:effectLst>
            <a:glow rad="139700">
              <a:schemeClr val="accent4">
                <a:satMod val="175000"/>
                <a:alpha val="40000"/>
              </a:schemeClr>
            </a:glow>
          </a:effectLst>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2" name="Picture 11">
            <a:extLst>
              <a:ext uri="{FF2B5EF4-FFF2-40B4-BE49-F238E27FC236}">
                <a16:creationId xmlns:a16="http://schemas.microsoft.com/office/drawing/2014/main" id="{DE838D9D-D980-4CFC-B244-CA9E69AC4913}"/>
              </a:ext>
            </a:extLst>
          </p:cNvPr>
          <p:cNvPicPr>
            <a:picLocks noChangeAspect="1"/>
          </p:cNvPicPr>
          <p:nvPr/>
        </p:nvPicPr>
        <p:blipFill>
          <a:blip r:embed="rId3"/>
          <a:stretch>
            <a:fillRect/>
          </a:stretch>
        </p:blipFill>
        <p:spPr>
          <a:xfrm rot="21367639" flipH="1">
            <a:off x="3010858" y="-85"/>
            <a:ext cx="5576374" cy="2445494"/>
          </a:xfrm>
          <a:prstGeom prst="ellipse">
            <a:avLst/>
          </a:prstGeom>
          <a:ln>
            <a:noFill/>
          </a:ln>
          <a:effectLst>
            <a:softEdge rad="112500"/>
          </a:effectLst>
        </p:spPr>
      </p:pic>
      <p:sp>
        <p:nvSpPr>
          <p:cNvPr id="3" name="TextBox 2">
            <a:extLst>
              <a:ext uri="{FF2B5EF4-FFF2-40B4-BE49-F238E27FC236}">
                <a16:creationId xmlns:a16="http://schemas.microsoft.com/office/drawing/2014/main" id="{3FF16016-0A60-C39C-178D-9B9DD204C9A5}"/>
              </a:ext>
            </a:extLst>
          </p:cNvPr>
          <p:cNvSpPr txBox="1"/>
          <p:nvPr/>
        </p:nvSpPr>
        <p:spPr>
          <a:xfrm>
            <a:off x="4048125" y="6038850"/>
            <a:ext cx="3200400" cy="369332"/>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Arial Black" panose="020B0A04020102020204" pitchFamily="34" charset="0"/>
              </a:rPr>
              <a:t>13 Slides</a:t>
            </a:r>
            <a:endParaRPr lang="en-IN"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70BFD0-0505-9E6B-E139-B3BB8938A814}"/>
              </a:ext>
            </a:extLst>
          </p:cNvPr>
          <p:cNvPicPr>
            <a:picLocks noChangeAspect="1"/>
          </p:cNvPicPr>
          <p:nvPr/>
        </p:nvPicPr>
        <p:blipFill>
          <a:blip r:embed="rId2"/>
          <a:stretch>
            <a:fillRect/>
          </a:stretch>
        </p:blipFill>
        <p:spPr>
          <a:xfrm>
            <a:off x="5459767" y="396211"/>
            <a:ext cx="6122633" cy="5282897"/>
          </a:xfrm>
          <a:prstGeom prst="rect">
            <a:avLst/>
          </a:prstGeom>
        </p:spPr>
      </p:pic>
      <p:sp>
        <p:nvSpPr>
          <p:cNvPr id="7" name="TextBox 6">
            <a:extLst>
              <a:ext uri="{FF2B5EF4-FFF2-40B4-BE49-F238E27FC236}">
                <a16:creationId xmlns:a16="http://schemas.microsoft.com/office/drawing/2014/main" id="{931C64FB-8ADB-FBE2-C0F9-A0661CCC54A3}"/>
              </a:ext>
            </a:extLst>
          </p:cNvPr>
          <p:cNvSpPr txBox="1"/>
          <p:nvPr/>
        </p:nvSpPr>
        <p:spPr>
          <a:xfrm>
            <a:off x="609600" y="124287"/>
            <a:ext cx="5486400" cy="3385542"/>
          </a:xfrm>
          <a:prstGeom prst="rect">
            <a:avLst/>
          </a:prstGeom>
          <a:noFill/>
        </p:spPr>
        <p:txBody>
          <a:bodyPr wrap="square">
            <a:spAutoFit/>
          </a:bodyPr>
          <a:lstStyle/>
          <a:p>
            <a:pPr algn="l"/>
            <a:r>
              <a:rPr lang="en-IN" b="1" i="0" dirty="0">
                <a:solidFill>
                  <a:srgbClr val="24292F"/>
                </a:solidFill>
                <a:effectLst/>
                <a:latin typeface="-apple-system"/>
              </a:rPr>
              <a:t>FITTING MODELS :</a:t>
            </a:r>
          </a:p>
          <a:p>
            <a:r>
              <a:rPr lang="en-IN" b="1" i="0" dirty="0">
                <a:effectLst/>
                <a:latin typeface="-apple-system"/>
              </a:rPr>
              <a:t>Model Fitting : </a:t>
            </a:r>
            <a:r>
              <a:rPr lang="en-IN" b="1" i="0" dirty="0" err="1">
                <a:effectLst/>
                <a:latin typeface="-apple-system"/>
              </a:rPr>
              <a:t>RandomForestRegressor</a:t>
            </a:r>
            <a:endParaRPr lang="en-IN" b="1" i="0" dirty="0">
              <a:effectLst/>
              <a:latin typeface="-apple-system"/>
            </a:endParaRPr>
          </a:p>
          <a:p>
            <a:pPr algn="l"/>
            <a:endParaRPr lang="en-IN" b="1" i="0" dirty="0">
              <a:solidFill>
                <a:srgbClr val="24292F"/>
              </a:solidFill>
              <a:effectLst/>
              <a:latin typeface="-apple-system"/>
            </a:endParaRPr>
          </a:p>
          <a:p>
            <a:pPr algn="l"/>
            <a:r>
              <a:rPr lang="en-IN" sz="1600" b="0" i="0" dirty="0">
                <a:solidFill>
                  <a:srgbClr val="24292F"/>
                </a:solidFill>
                <a:effectLst/>
                <a:latin typeface="Arial" panose="020B0604020202020204" pitchFamily="34" charset="0"/>
                <a:cs typeface="Arial" panose="020B0604020202020204" pitchFamily="34" charset="0"/>
              </a:rPr>
              <a:t>This is the regression problem so I applied regression models in this dataset.</a:t>
            </a:r>
          </a:p>
          <a:p>
            <a:pPr algn="l">
              <a:buFont typeface="+mj-lt"/>
              <a:buAutoNum type="arabicPeriod"/>
            </a:pPr>
            <a:r>
              <a:rPr lang="en-IN" sz="1600" b="0" i="0" dirty="0" err="1">
                <a:solidFill>
                  <a:srgbClr val="24292F"/>
                </a:solidFill>
                <a:effectLst/>
                <a:latin typeface="Arial" panose="020B0604020202020204" pitchFamily="34" charset="0"/>
                <a:cs typeface="Arial" panose="020B0604020202020204" pitchFamily="34" charset="0"/>
              </a:rPr>
              <a:t>RandomForestRegressor</a:t>
            </a:r>
            <a:r>
              <a:rPr lang="en-IN" sz="1600" b="0" i="0" dirty="0">
                <a:solidFill>
                  <a:srgbClr val="24292F"/>
                </a:solidFill>
                <a:effectLst/>
                <a:latin typeface="Arial" panose="020B0604020202020204" pitchFamily="34" charset="0"/>
                <a:cs typeface="Arial" panose="020B0604020202020204" pitchFamily="34" charset="0"/>
              </a:rPr>
              <a:t>: Using </a:t>
            </a:r>
            <a:r>
              <a:rPr lang="en-IN" sz="1600" b="0" i="0" dirty="0" err="1">
                <a:solidFill>
                  <a:srgbClr val="24292F"/>
                </a:solidFill>
                <a:effectLst/>
                <a:latin typeface="Arial" panose="020B0604020202020204" pitchFamily="34" charset="0"/>
                <a:cs typeface="Arial" panose="020B0604020202020204" pitchFamily="34" charset="0"/>
              </a:rPr>
              <a:t>RandomForestRegressor</a:t>
            </a:r>
            <a:r>
              <a:rPr lang="en-IN" sz="1600" b="0" i="0" dirty="0">
                <a:solidFill>
                  <a:srgbClr val="24292F"/>
                </a:solidFill>
                <a:effectLst/>
                <a:latin typeface="Arial" panose="020B0604020202020204" pitchFamily="34" charset="0"/>
                <a:cs typeface="Arial" panose="020B0604020202020204" pitchFamily="34" charset="0"/>
              </a:rPr>
              <a:t> using </a:t>
            </a:r>
            <a:r>
              <a:rPr lang="en-IN" sz="1600" b="0" i="0" dirty="0" err="1">
                <a:solidFill>
                  <a:srgbClr val="24292F"/>
                </a:solidFill>
                <a:effectLst/>
                <a:latin typeface="Arial" panose="020B0604020202020204" pitchFamily="34" charset="0"/>
                <a:cs typeface="Arial" panose="020B0604020202020204" pitchFamily="34" charset="0"/>
              </a:rPr>
              <a:t>sklearn</a:t>
            </a:r>
            <a:r>
              <a:rPr lang="en-IN" sz="1600" b="0" i="0" dirty="0">
                <a:solidFill>
                  <a:srgbClr val="24292F"/>
                </a:solidFill>
                <a:effectLst/>
                <a:latin typeface="Arial" panose="020B0604020202020204" pitchFamily="34" charset="0"/>
                <a:cs typeface="Arial" panose="020B0604020202020204" pitchFamily="34" charset="0"/>
              </a:rPr>
              <a:t> library.</a:t>
            </a:r>
          </a:p>
          <a:p>
            <a:pPr algn="l"/>
            <a:r>
              <a:rPr lang="en-IN" sz="1600" b="0" i="0" dirty="0">
                <a:solidFill>
                  <a:srgbClr val="24292F"/>
                </a:solidFill>
                <a:effectLst/>
                <a:latin typeface="Arial" panose="020B0604020202020204" pitchFamily="34" charset="0"/>
                <a:cs typeface="Arial" panose="020B0604020202020204" pitchFamily="34" charset="0"/>
              </a:rPr>
              <a:t>● R^2 score on train dataset: 0.9770633013293992</a:t>
            </a:r>
          </a:p>
          <a:p>
            <a:pPr algn="l"/>
            <a:r>
              <a:rPr lang="en-IN" sz="1600" b="0" i="0" dirty="0">
                <a:solidFill>
                  <a:srgbClr val="24292F"/>
                </a:solidFill>
                <a:effectLst/>
                <a:latin typeface="Arial" panose="020B0604020202020204" pitchFamily="34" charset="0"/>
                <a:cs typeface="Arial" panose="020B0604020202020204" pitchFamily="34" charset="0"/>
              </a:rPr>
              <a:t>● R^2 score on test dataset: 0.8620968227604909</a:t>
            </a:r>
          </a:p>
          <a:p>
            <a:pPr algn="l"/>
            <a:r>
              <a:rPr lang="en-IN" sz="1600" b="0" i="0" dirty="0">
                <a:solidFill>
                  <a:srgbClr val="24292F"/>
                </a:solidFill>
                <a:effectLst/>
                <a:latin typeface="Arial" panose="020B0604020202020204" pitchFamily="34" charset="0"/>
                <a:cs typeface="Arial" panose="020B0604020202020204" pitchFamily="34" charset="0"/>
              </a:rPr>
              <a:t>● MAE: 804.3463478047694</a:t>
            </a:r>
          </a:p>
          <a:p>
            <a:pPr algn="l"/>
            <a:r>
              <a:rPr lang="en-IN" sz="1600" b="0" i="0" dirty="0">
                <a:solidFill>
                  <a:srgbClr val="24292F"/>
                </a:solidFill>
                <a:effectLst/>
                <a:latin typeface="Arial" panose="020B0604020202020204" pitchFamily="34" charset="0"/>
                <a:cs typeface="Arial" panose="020B0604020202020204" pitchFamily="34" charset="0"/>
              </a:rPr>
              <a:t>● MSE: 2813352.593918533</a:t>
            </a:r>
          </a:p>
          <a:p>
            <a:pPr algn="l"/>
            <a:r>
              <a:rPr lang="en-IN" sz="1600" b="0" i="0" dirty="0">
                <a:solidFill>
                  <a:srgbClr val="24292F"/>
                </a:solidFill>
                <a:effectLst/>
                <a:latin typeface="Arial" panose="020B0604020202020204" pitchFamily="34" charset="0"/>
                <a:cs typeface="Arial" panose="020B0604020202020204" pitchFamily="34" charset="0"/>
              </a:rPr>
              <a:t>● RMSE: 1677.3051582578923</a:t>
            </a:r>
          </a:p>
          <a:p>
            <a:pPr algn="l"/>
            <a:r>
              <a:rPr lang="en-IN" sz="1600" b="0" i="0" dirty="0">
                <a:solidFill>
                  <a:srgbClr val="24292F"/>
                </a:solidFill>
                <a:effectLst/>
                <a:latin typeface="Arial" panose="020B0604020202020204" pitchFamily="34" charset="0"/>
                <a:cs typeface="Arial" panose="020B0604020202020204" pitchFamily="34" charset="0"/>
              </a:rPr>
              <a:t>Visualize the </a:t>
            </a:r>
            <a:r>
              <a:rPr lang="en-IN" sz="1600" b="0" i="0" dirty="0" err="1">
                <a:solidFill>
                  <a:srgbClr val="24292F"/>
                </a:solidFill>
                <a:effectLst/>
                <a:latin typeface="Arial" panose="020B0604020202020204" pitchFamily="34" charset="0"/>
                <a:cs typeface="Arial" panose="020B0604020202020204" pitchFamily="34" charset="0"/>
              </a:rPr>
              <a:t>y_test</a:t>
            </a:r>
            <a:r>
              <a:rPr lang="en-IN" sz="1600" b="0" i="0" dirty="0">
                <a:solidFill>
                  <a:srgbClr val="24292F"/>
                </a:solidFill>
                <a:effectLst/>
                <a:latin typeface="Arial" panose="020B0604020202020204" pitchFamily="34" charset="0"/>
                <a:cs typeface="Arial" panose="020B0604020202020204" pitchFamily="34" charset="0"/>
              </a:rPr>
              <a:t> and </a:t>
            </a:r>
            <a:r>
              <a:rPr lang="en-IN" sz="1600" b="0" i="0" dirty="0" err="1">
                <a:solidFill>
                  <a:srgbClr val="24292F"/>
                </a:solidFill>
                <a:effectLst/>
                <a:latin typeface="Arial" panose="020B0604020202020204" pitchFamily="34" charset="0"/>
                <a:cs typeface="Arial" panose="020B0604020202020204" pitchFamily="34" charset="0"/>
              </a:rPr>
              <a:t>y_pred</a:t>
            </a:r>
            <a:r>
              <a:rPr lang="en-IN" sz="1600" b="0" i="0" dirty="0">
                <a:solidFill>
                  <a:srgbClr val="24292F"/>
                </a:solidFill>
                <a:effectLst/>
                <a:latin typeface="Arial" panose="020B0604020202020204" pitchFamily="34" charset="0"/>
                <a:cs typeface="Arial" panose="020B0604020202020204" pitchFamily="34" charset="0"/>
              </a:rPr>
              <a:t> graph.</a:t>
            </a:r>
          </a:p>
        </p:txBody>
      </p:sp>
    </p:spTree>
    <p:extLst>
      <p:ext uri="{BB962C8B-B14F-4D97-AF65-F5344CB8AC3E}">
        <p14:creationId xmlns:p14="http://schemas.microsoft.com/office/powerpoint/2010/main" val="240764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F96F56-FDA4-B513-B71A-D8250D0C7C08}"/>
              </a:ext>
            </a:extLst>
          </p:cNvPr>
          <p:cNvSpPr txBox="1"/>
          <p:nvPr/>
        </p:nvSpPr>
        <p:spPr>
          <a:xfrm>
            <a:off x="301841" y="488272"/>
            <a:ext cx="3941685" cy="2862322"/>
          </a:xfrm>
          <a:prstGeom prst="rect">
            <a:avLst/>
          </a:prstGeom>
          <a:noFill/>
        </p:spPr>
        <p:txBody>
          <a:bodyPr wrap="square">
            <a:spAutoFit/>
          </a:bodyPr>
          <a:lstStyle/>
          <a:p>
            <a:pPr algn="l">
              <a:buFont typeface="+mj-lt"/>
              <a:buAutoNum type="arabicPeriod" startAt="2"/>
            </a:pPr>
            <a:r>
              <a:rPr lang="en-IN" b="1" i="0" dirty="0" err="1">
                <a:solidFill>
                  <a:srgbClr val="24292F"/>
                </a:solidFill>
                <a:effectLst/>
                <a:latin typeface="-apple-system"/>
              </a:rPr>
              <a:t>XgBoost</a:t>
            </a:r>
            <a:r>
              <a:rPr lang="en-IN" b="1" i="0" dirty="0">
                <a:solidFill>
                  <a:srgbClr val="24292F"/>
                </a:solidFill>
                <a:effectLst/>
                <a:latin typeface="-apple-system"/>
              </a:rPr>
              <a:t>: Using </a:t>
            </a:r>
            <a:r>
              <a:rPr lang="en-IN" b="1" i="0" dirty="0" err="1">
                <a:solidFill>
                  <a:srgbClr val="24292F"/>
                </a:solidFill>
                <a:effectLst/>
                <a:latin typeface="-apple-system"/>
              </a:rPr>
              <a:t>XgBoost</a:t>
            </a:r>
            <a:r>
              <a:rPr lang="en-IN" b="1" i="0" dirty="0">
                <a:solidFill>
                  <a:srgbClr val="24292F"/>
                </a:solidFill>
                <a:effectLst/>
                <a:latin typeface="-apple-system"/>
              </a:rPr>
              <a:t> using </a:t>
            </a:r>
            <a:r>
              <a:rPr lang="en-IN" b="1" i="0" dirty="0" err="1">
                <a:solidFill>
                  <a:srgbClr val="24292F"/>
                </a:solidFill>
                <a:effectLst/>
                <a:latin typeface="-apple-system"/>
              </a:rPr>
              <a:t>sklearn</a:t>
            </a:r>
            <a:r>
              <a:rPr lang="en-IN" b="1" i="0" dirty="0">
                <a:solidFill>
                  <a:srgbClr val="24292F"/>
                </a:solidFill>
                <a:effectLst/>
                <a:latin typeface="-apple-system"/>
              </a:rPr>
              <a:t> library.</a:t>
            </a:r>
          </a:p>
          <a:p>
            <a:pPr algn="l"/>
            <a:r>
              <a:rPr lang="en-IN" b="0" i="0" dirty="0">
                <a:solidFill>
                  <a:srgbClr val="24292F"/>
                </a:solidFill>
                <a:effectLst/>
                <a:latin typeface="-apple-system"/>
              </a:rPr>
              <a:t>● R^2 score on train dataset:0.963060144809135</a:t>
            </a:r>
          </a:p>
          <a:p>
            <a:pPr algn="l"/>
            <a:r>
              <a:rPr lang="en-IN" b="0" i="0" dirty="0">
                <a:solidFill>
                  <a:srgbClr val="24292F"/>
                </a:solidFill>
                <a:effectLst/>
                <a:latin typeface="-apple-system"/>
              </a:rPr>
              <a:t>● R^2 score on test dataset:0.8936472104393411</a:t>
            </a:r>
          </a:p>
          <a:p>
            <a:pPr algn="l"/>
            <a:r>
              <a:rPr lang="en-IN" b="0" i="0" dirty="0">
                <a:solidFill>
                  <a:srgbClr val="24292F"/>
                </a:solidFill>
                <a:effectLst/>
                <a:latin typeface="-apple-system"/>
              </a:rPr>
              <a:t>● MAE: </a:t>
            </a:r>
            <a:r>
              <a:rPr lang="en-IN" sz="1400" b="0" i="0" dirty="0">
                <a:solidFill>
                  <a:srgbClr val="24292F"/>
                </a:solidFill>
                <a:effectLst/>
                <a:latin typeface="Arial" panose="020B0604020202020204" pitchFamily="34" charset="0"/>
                <a:cs typeface="Arial" panose="020B0604020202020204" pitchFamily="34" charset="0"/>
              </a:rPr>
              <a:t>866.5499163218482</a:t>
            </a:r>
          </a:p>
          <a:p>
            <a:pPr algn="l"/>
            <a:r>
              <a:rPr lang="en-IN" b="0" i="0" dirty="0">
                <a:solidFill>
                  <a:srgbClr val="24292F"/>
                </a:solidFill>
                <a:effectLst/>
                <a:latin typeface="-apple-system"/>
              </a:rPr>
              <a:t>● MSE: 2169695.4513331465</a:t>
            </a:r>
          </a:p>
          <a:p>
            <a:pPr algn="l"/>
            <a:r>
              <a:rPr lang="en-IN" b="0" i="0" dirty="0">
                <a:solidFill>
                  <a:srgbClr val="24292F"/>
                </a:solidFill>
                <a:effectLst/>
                <a:latin typeface="-apple-system"/>
              </a:rPr>
              <a:t>● RMSE: 1472.988612085357</a:t>
            </a:r>
          </a:p>
          <a:p>
            <a:pPr algn="l"/>
            <a:r>
              <a:rPr lang="en-IN" b="0" i="0" dirty="0">
                <a:solidFill>
                  <a:srgbClr val="24292F"/>
                </a:solidFill>
                <a:effectLst/>
                <a:latin typeface="-apple-system"/>
              </a:rPr>
              <a:t>Visualize the </a:t>
            </a:r>
            <a:r>
              <a:rPr lang="en-IN" b="0" i="0" dirty="0" err="1">
                <a:solidFill>
                  <a:srgbClr val="24292F"/>
                </a:solidFill>
                <a:effectLst/>
                <a:latin typeface="-apple-system"/>
              </a:rPr>
              <a:t>y_test</a:t>
            </a:r>
            <a:r>
              <a:rPr lang="en-IN" b="0" i="0" dirty="0">
                <a:solidFill>
                  <a:srgbClr val="24292F"/>
                </a:solidFill>
                <a:effectLst/>
                <a:latin typeface="-apple-system"/>
              </a:rPr>
              <a:t> and </a:t>
            </a:r>
            <a:r>
              <a:rPr lang="en-IN" b="0" i="0" dirty="0" err="1">
                <a:solidFill>
                  <a:srgbClr val="24292F"/>
                </a:solidFill>
                <a:effectLst/>
                <a:latin typeface="-apple-system"/>
              </a:rPr>
              <a:t>y_pred</a:t>
            </a:r>
            <a:r>
              <a:rPr lang="en-IN" b="0" i="0" dirty="0">
                <a:solidFill>
                  <a:srgbClr val="24292F"/>
                </a:solidFill>
                <a:effectLst/>
                <a:latin typeface="-apple-system"/>
              </a:rPr>
              <a:t> graph.</a:t>
            </a:r>
          </a:p>
        </p:txBody>
      </p:sp>
      <p:pic>
        <p:nvPicPr>
          <p:cNvPr id="7" name="Picture 6">
            <a:extLst>
              <a:ext uri="{FF2B5EF4-FFF2-40B4-BE49-F238E27FC236}">
                <a16:creationId xmlns:a16="http://schemas.microsoft.com/office/drawing/2014/main" id="{1785A81D-1F9D-8D82-E2CD-55419E96267D}"/>
              </a:ext>
            </a:extLst>
          </p:cNvPr>
          <p:cNvPicPr>
            <a:picLocks noChangeAspect="1"/>
          </p:cNvPicPr>
          <p:nvPr/>
        </p:nvPicPr>
        <p:blipFill>
          <a:blip r:embed="rId2"/>
          <a:stretch>
            <a:fillRect/>
          </a:stretch>
        </p:blipFill>
        <p:spPr>
          <a:xfrm>
            <a:off x="5273335" y="323664"/>
            <a:ext cx="5140171" cy="4759779"/>
          </a:xfrm>
          <a:prstGeom prst="rect">
            <a:avLst/>
          </a:prstGeom>
        </p:spPr>
      </p:pic>
    </p:spTree>
    <p:extLst>
      <p:ext uri="{BB962C8B-B14F-4D97-AF65-F5344CB8AC3E}">
        <p14:creationId xmlns:p14="http://schemas.microsoft.com/office/powerpoint/2010/main" val="372876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C51F8-B5C2-A37C-7CE4-D1A1596D7D83}"/>
              </a:ext>
            </a:extLst>
          </p:cNvPr>
          <p:cNvSpPr>
            <a:spLocks noGrp="1"/>
          </p:cNvSpPr>
          <p:nvPr>
            <p:ph idx="1"/>
          </p:nvPr>
        </p:nvSpPr>
        <p:spPr>
          <a:xfrm>
            <a:off x="838200" y="807868"/>
            <a:ext cx="3458592" cy="5369095"/>
          </a:xfrm>
        </p:spPr>
        <p:txBody>
          <a:bodyPr>
            <a:normAutofit/>
          </a:bodyPr>
          <a:lstStyle/>
          <a:p>
            <a:pPr algn="l">
              <a:buFont typeface="+mj-lt"/>
              <a:buAutoNum type="arabicPeriod" startAt="3"/>
            </a:pPr>
            <a:r>
              <a:rPr lang="en-IN" sz="1400" b="1" i="0" dirty="0" err="1">
                <a:solidFill>
                  <a:srgbClr val="24292F"/>
                </a:solidFill>
                <a:effectLst/>
                <a:latin typeface="Arial" panose="020B0604020202020204" pitchFamily="34" charset="0"/>
                <a:cs typeface="Arial" panose="020B0604020202020204" pitchFamily="34" charset="0"/>
              </a:rPr>
              <a:t>LightGBM</a:t>
            </a:r>
            <a:r>
              <a:rPr lang="en-IN" sz="1400" b="1" i="0" dirty="0">
                <a:solidFill>
                  <a:srgbClr val="24292F"/>
                </a:solidFill>
                <a:effectLst/>
                <a:latin typeface="Arial" panose="020B0604020202020204" pitchFamily="34" charset="0"/>
                <a:cs typeface="Arial" panose="020B0604020202020204" pitchFamily="34" charset="0"/>
              </a:rPr>
              <a:t> Regressor: Using </a:t>
            </a:r>
            <a:r>
              <a:rPr lang="en-IN" sz="1400" b="1" i="0" dirty="0" err="1">
                <a:solidFill>
                  <a:srgbClr val="24292F"/>
                </a:solidFill>
                <a:effectLst/>
                <a:latin typeface="Arial" panose="020B0604020202020204" pitchFamily="34" charset="0"/>
                <a:cs typeface="Arial" panose="020B0604020202020204" pitchFamily="34" charset="0"/>
              </a:rPr>
              <a:t>LightGBM</a:t>
            </a:r>
            <a:r>
              <a:rPr lang="en-IN" sz="1400" b="1" i="0" dirty="0">
                <a:solidFill>
                  <a:srgbClr val="24292F"/>
                </a:solidFill>
                <a:effectLst/>
                <a:latin typeface="Arial" panose="020B0604020202020204" pitchFamily="34" charset="0"/>
                <a:cs typeface="Arial" panose="020B0604020202020204" pitchFamily="34" charset="0"/>
              </a:rPr>
              <a:t> using </a:t>
            </a:r>
            <a:r>
              <a:rPr lang="en-IN" sz="1400" b="1" i="0" dirty="0" err="1">
                <a:solidFill>
                  <a:srgbClr val="24292F"/>
                </a:solidFill>
                <a:effectLst/>
                <a:latin typeface="Arial" panose="020B0604020202020204" pitchFamily="34" charset="0"/>
                <a:cs typeface="Arial" panose="020B0604020202020204" pitchFamily="34" charset="0"/>
              </a:rPr>
              <a:t>sklearn</a:t>
            </a:r>
            <a:r>
              <a:rPr lang="en-IN" sz="1400" b="1" i="0" dirty="0">
                <a:solidFill>
                  <a:srgbClr val="24292F"/>
                </a:solidFill>
                <a:effectLst/>
                <a:latin typeface="Arial" panose="020B0604020202020204" pitchFamily="34" charset="0"/>
                <a:cs typeface="Arial" panose="020B0604020202020204" pitchFamily="34" charset="0"/>
              </a:rPr>
              <a:t> library.</a:t>
            </a:r>
          </a:p>
          <a:p>
            <a:pPr algn="l"/>
            <a:r>
              <a:rPr lang="en-IN" sz="1400" b="0" i="0" dirty="0">
                <a:solidFill>
                  <a:srgbClr val="24292F"/>
                </a:solidFill>
                <a:effectLst/>
                <a:latin typeface="Arial" panose="020B0604020202020204" pitchFamily="34" charset="0"/>
                <a:cs typeface="Arial" panose="020B0604020202020204" pitchFamily="34" charset="0"/>
              </a:rPr>
              <a:t>● R^2 score on train dataset:0.8992678740590899</a:t>
            </a:r>
          </a:p>
          <a:p>
            <a:pPr algn="l"/>
            <a:r>
              <a:rPr lang="en-IN" sz="1400" b="0" i="0" dirty="0">
                <a:solidFill>
                  <a:srgbClr val="24292F"/>
                </a:solidFill>
                <a:effectLst/>
                <a:latin typeface="Arial" panose="020B0604020202020204" pitchFamily="34" charset="0"/>
                <a:cs typeface="Arial" panose="020B0604020202020204" pitchFamily="34" charset="0"/>
              </a:rPr>
              <a:t>● R^2 score on test dataset: 0.8641622806709836</a:t>
            </a:r>
          </a:p>
          <a:p>
            <a:pPr algn="l"/>
            <a:r>
              <a:rPr lang="en-IN" sz="1400" b="0" i="0" dirty="0">
                <a:solidFill>
                  <a:srgbClr val="24292F"/>
                </a:solidFill>
                <a:effectLst/>
                <a:latin typeface="Arial" panose="020B0604020202020204" pitchFamily="34" charset="0"/>
                <a:cs typeface="Arial" panose="020B0604020202020204" pitchFamily="34" charset="0"/>
              </a:rPr>
              <a:t>● MAE: 866.5499163218482</a:t>
            </a:r>
          </a:p>
          <a:p>
            <a:pPr algn="l"/>
            <a:r>
              <a:rPr lang="en-IN" sz="1400" b="0" i="0" dirty="0">
                <a:solidFill>
                  <a:srgbClr val="24292F"/>
                </a:solidFill>
                <a:effectLst/>
                <a:latin typeface="Arial" panose="020B0604020202020204" pitchFamily="34" charset="0"/>
                <a:cs typeface="Arial" panose="020B0604020202020204" pitchFamily="34" charset="0"/>
              </a:rPr>
              <a:t>● MSE: 2169695.4513331465</a:t>
            </a:r>
          </a:p>
          <a:p>
            <a:pPr algn="l"/>
            <a:r>
              <a:rPr lang="en-IN" sz="1400" b="0" i="0" dirty="0">
                <a:solidFill>
                  <a:srgbClr val="24292F"/>
                </a:solidFill>
                <a:effectLst/>
                <a:latin typeface="Arial" panose="020B0604020202020204" pitchFamily="34" charset="0"/>
                <a:cs typeface="Arial" panose="020B0604020202020204" pitchFamily="34" charset="0"/>
              </a:rPr>
              <a:t>● RMSE: 1472.988612085357</a:t>
            </a:r>
          </a:p>
          <a:p>
            <a:pPr algn="l"/>
            <a:r>
              <a:rPr lang="en-IN" sz="1400" b="0" i="0" dirty="0">
                <a:solidFill>
                  <a:srgbClr val="24292F"/>
                </a:solidFill>
                <a:effectLst/>
                <a:latin typeface="Arial" panose="020B0604020202020204" pitchFamily="34" charset="0"/>
                <a:cs typeface="Arial" panose="020B0604020202020204" pitchFamily="34" charset="0"/>
              </a:rPr>
              <a:t>Visualize the </a:t>
            </a:r>
            <a:r>
              <a:rPr lang="en-IN" sz="1400" b="0" i="0" dirty="0" err="1">
                <a:solidFill>
                  <a:srgbClr val="24292F"/>
                </a:solidFill>
                <a:effectLst/>
                <a:latin typeface="Arial" panose="020B0604020202020204" pitchFamily="34" charset="0"/>
                <a:cs typeface="Arial" panose="020B0604020202020204" pitchFamily="34" charset="0"/>
              </a:rPr>
              <a:t>y_test</a:t>
            </a:r>
            <a:r>
              <a:rPr lang="en-IN" sz="1400" b="0" i="0" dirty="0">
                <a:solidFill>
                  <a:srgbClr val="24292F"/>
                </a:solidFill>
                <a:effectLst/>
                <a:latin typeface="Arial" panose="020B0604020202020204" pitchFamily="34" charset="0"/>
                <a:cs typeface="Arial" panose="020B0604020202020204" pitchFamily="34" charset="0"/>
              </a:rPr>
              <a:t> and </a:t>
            </a:r>
            <a:r>
              <a:rPr lang="en-IN" sz="1400" b="0" i="0" dirty="0" err="1">
                <a:solidFill>
                  <a:srgbClr val="24292F"/>
                </a:solidFill>
                <a:effectLst/>
                <a:latin typeface="Arial" panose="020B0604020202020204" pitchFamily="34" charset="0"/>
                <a:cs typeface="Arial" panose="020B0604020202020204" pitchFamily="34" charset="0"/>
              </a:rPr>
              <a:t>y_pred</a:t>
            </a:r>
            <a:r>
              <a:rPr lang="en-IN" sz="1400" b="0" i="0" dirty="0">
                <a:solidFill>
                  <a:srgbClr val="24292F"/>
                </a:solidFill>
                <a:effectLst/>
                <a:latin typeface="Arial" panose="020B0604020202020204" pitchFamily="34" charset="0"/>
                <a:cs typeface="Arial" panose="020B0604020202020204" pitchFamily="34" charset="0"/>
              </a:rPr>
              <a:t> graph.</a:t>
            </a:r>
          </a:p>
          <a:p>
            <a:endParaRPr lang="en-IN" dirty="0"/>
          </a:p>
        </p:txBody>
      </p:sp>
      <p:pic>
        <p:nvPicPr>
          <p:cNvPr id="5" name="Picture 4">
            <a:extLst>
              <a:ext uri="{FF2B5EF4-FFF2-40B4-BE49-F238E27FC236}">
                <a16:creationId xmlns:a16="http://schemas.microsoft.com/office/drawing/2014/main" id="{7F9F26AB-E3C0-F4A5-8448-1264DC122C6B}"/>
              </a:ext>
            </a:extLst>
          </p:cNvPr>
          <p:cNvPicPr>
            <a:picLocks noChangeAspect="1"/>
          </p:cNvPicPr>
          <p:nvPr/>
        </p:nvPicPr>
        <p:blipFill>
          <a:blip r:embed="rId2"/>
          <a:stretch>
            <a:fillRect/>
          </a:stretch>
        </p:blipFill>
        <p:spPr>
          <a:xfrm>
            <a:off x="6263566" y="807868"/>
            <a:ext cx="5257800" cy="4724400"/>
          </a:xfrm>
          <a:prstGeom prst="rect">
            <a:avLst/>
          </a:prstGeom>
          <a:solidFill>
            <a:schemeClr val="accent3">
              <a:lumMod val="50000"/>
            </a:schemeClr>
          </a:solidFill>
        </p:spPr>
      </p:pic>
    </p:spTree>
    <p:extLst>
      <p:ext uri="{BB962C8B-B14F-4D97-AF65-F5344CB8AC3E}">
        <p14:creationId xmlns:p14="http://schemas.microsoft.com/office/powerpoint/2010/main" val="125844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554886944"/>
              </p:ext>
            </p:extLst>
          </p:nvPr>
        </p:nvGraphicFramePr>
        <p:xfrm>
          <a:off x="0" y="752475"/>
          <a:ext cx="12192000" cy="59150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214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0718-C757-766A-AF50-7FCA14D1C2FB}"/>
              </a:ext>
            </a:extLst>
          </p:cNvPr>
          <p:cNvSpPr>
            <a:spLocks noGrp="1"/>
          </p:cNvSpPr>
          <p:nvPr>
            <p:ph type="title"/>
          </p:nvPr>
        </p:nvSpPr>
        <p:spPr>
          <a:xfrm>
            <a:off x="589626" y="258593"/>
            <a:ext cx="10578483" cy="2386953"/>
          </a:xfrm>
        </p:spPr>
        <p:txBody>
          <a:bodyPr>
            <a:normAutofit fontScale="90000"/>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Business: Airline Industry Domestic Travel within India</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111236"/>
                </a:solidFill>
                <a:effectLst/>
                <a:latin typeface="Calibri" panose="020F0502020204030204" pitchFamily="34" charset="0"/>
                <a:ea typeface="Times New Roman" panose="02020603050405020304" pitchFamily="18" charset="0"/>
                <a:cs typeface="Calibri" panose="020F0502020204030204" pitchFamily="34" charset="0"/>
              </a:rPr>
              <a:t>It is in airlines’ best interest to make sure people can afford to fly with them, so they want to offer good prices. But they also need to find the right balance between (a) making sure they fill up a flight and (b) earning enough money to justify all the costs that go into operating the journey.</a:t>
            </a:r>
            <a:br>
              <a:rPr lang="en-IN" sz="1800" dirty="0">
                <a:effectLst/>
                <a:latin typeface="Calibri" panose="020F0502020204030204" pitchFamily="34" charset="0"/>
                <a:ea typeface="Times New Roman" panose="02020603050405020304" pitchFamily="18" charset="0"/>
                <a:cs typeface="Calibri" panose="020F0502020204030204" pitchFamily="34" charset="0"/>
              </a:rPr>
            </a:br>
            <a:r>
              <a:rPr lang="en-IN" sz="1800" dirty="0">
                <a:solidFill>
                  <a:srgbClr val="111236"/>
                </a:solidFill>
                <a:effectLst/>
                <a:latin typeface="Calibri" panose="020F0502020204030204" pitchFamily="34" charset="0"/>
                <a:ea typeface="Times New Roman" panose="02020603050405020304" pitchFamily="18" charset="0"/>
                <a:cs typeface="Calibri" panose="020F0502020204030204" pitchFamily="34" charset="0"/>
              </a:rPr>
              <a:t>For this reason, ticket prices will drop and rise very regularly, depending on many different factors that are specific to that particular flight. Those things can include:</a:t>
            </a:r>
            <a:br>
              <a:rPr lang="en-IN" sz="1800" dirty="0">
                <a:effectLst/>
                <a:latin typeface="Calibri" panose="020F0502020204030204" pitchFamily="34" charset="0"/>
                <a:ea typeface="Times New Roman" panose="02020603050405020304" pitchFamily="18" charset="0"/>
                <a:cs typeface="Calibri" panose="020F0502020204030204" pitchFamily="34" charset="0"/>
              </a:rPr>
            </a:br>
            <a:r>
              <a:rPr lang="en-IN" sz="1800" dirty="0">
                <a:solidFill>
                  <a:srgbClr val="111236"/>
                </a:solidFill>
                <a:effectLst/>
                <a:latin typeface="Calibri" panose="020F0502020204030204" pitchFamily="34" charset="0"/>
                <a:ea typeface="Calibri" panose="020F0502020204030204" pitchFamily="34" charset="0"/>
                <a:cs typeface="Calibri" panose="020F0502020204030204" pitchFamily="34" charset="0"/>
              </a:rPr>
              <a:t>Of course, this depends on a ton of different and ever-changing factors, like how well that particular flight or route is selling.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b="1" dirty="0"/>
          </a:p>
        </p:txBody>
      </p:sp>
      <p:sp>
        <p:nvSpPr>
          <p:cNvPr id="3" name="Content Placeholder 2">
            <a:extLst>
              <a:ext uri="{FF2B5EF4-FFF2-40B4-BE49-F238E27FC236}">
                <a16:creationId xmlns:a16="http://schemas.microsoft.com/office/drawing/2014/main" id="{5C3C396A-28D7-15C4-B47F-C7C578159E62}"/>
              </a:ext>
            </a:extLst>
          </p:cNvPr>
          <p:cNvSpPr>
            <a:spLocks noGrp="1"/>
          </p:cNvSpPr>
          <p:nvPr>
            <p:ph idx="1"/>
          </p:nvPr>
        </p:nvSpPr>
        <p:spPr>
          <a:xfrm>
            <a:off x="838200" y="2867486"/>
            <a:ext cx="10329909" cy="1571163"/>
          </a:xfrm>
        </p:spPr>
        <p:txBody>
          <a:bodyPr>
            <a:normAutofit/>
          </a:bodyPr>
          <a:lstStyle/>
          <a:p>
            <a:pPr marL="0" indent="0">
              <a:lnSpc>
                <a:spcPct val="117000"/>
              </a:lnSpc>
              <a:spcAft>
                <a:spcPts val="800"/>
              </a:spcAft>
              <a:buNone/>
            </a:pPr>
            <a:r>
              <a:rPr lang="en-US" sz="1800" b="1" dirty="0">
                <a:latin typeface="Calibri" panose="020F0502020204030204" pitchFamily="34" charset="0"/>
                <a:cs typeface="Times New Roman" panose="02020603050405020304" pitchFamily="18" charset="0"/>
              </a:rPr>
              <a:t>Problem statement</a:t>
            </a:r>
            <a:endParaRPr lang="en-IN" sz="1800" b="1" dirty="0">
              <a:latin typeface="Calibri" panose="020F0502020204030204" pitchFamily="34" charset="0"/>
              <a:cs typeface="Times New Roman" panose="02020603050405020304" pitchFamily="18" charset="0"/>
            </a:endParaRPr>
          </a:p>
          <a:p>
            <a:pPr marL="0" indent="0">
              <a:buNone/>
            </a:pPr>
            <a:r>
              <a:rPr lang="en-IN" sz="1700" dirty="0">
                <a:solidFill>
                  <a:srgbClr val="111236"/>
                </a:solidFill>
                <a:effectLst/>
                <a:latin typeface="Arial" panose="020B0604020202020204" pitchFamily="34" charset="0"/>
                <a:ea typeface="Times New Roman" panose="02020603050405020304" pitchFamily="18" charset="0"/>
                <a:cs typeface="Arial" panose="020B0604020202020204" pitchFamily="34" charset="0"/>
              </a:rPr>
              <a:t> </a:t>
            </a:r>
            <a:r>
              <a:rPr lang="en-IN" sz="1600" dirty="0">
                <a:solidFill>
                  <a:srgbClr val="111236"/>
                </a:solidFill>
                <a:latin typeface="Calibri" panose="020F0502020204030204" pitchFamily="34" charset="0"/>
                <a:cs typeface="Calibri" panose="020F0502020204030204" pitchFamily="34" charset="0"/>
              </a:rPr>
              <a:t>Flight ticket prices can be something hard to guess, today we might see a price, check out the price of the same flight tomorrow, it will be a different story. We might have often heard travellers saying that flight ticket prices are so unpredictable. Here you will be provided with prices of flight tickets for various airlines between the months of March and June of 2019 and between various cities </a:t>
            </a:r>
          </a:p>
          <a:p>
            <a:endParaRPr lang="en-IN" dirty="0"/>
          </a:p>
        </p:txBody>
      </p:sp>
      <p:sp>
        <p:nvSpPr>
          <p:cNvPr id="4" name="TextBox 3">
            <a:extLst>
              <a:ext uri="{FF2B5EF4-FFF2-40B4-BE49-F238E27FC236}">
                <a16:creationId xmlns:a16="http://schemas.microsoft.com/office/drawing/2014/main" id="{6E12146D-7B88-BDBC-4767-159054DE1545}"/>
              </a:ext>
            </a:extLst>
          </p:cNvPr>
          <p:cNvSpPr txBox="1"/>
          <p:nvPr/>
        </p:nvSpPr>
        <p:spPr>
          <a:xfrm>
            <a:off x="838200" y="4509856"/>
            <a:ext cx="10578483" cy="1397819"/>
          </a:xfrm>
          <a:prstGeom prst="rect">
            <a:avLst/>
          </a:prstGeom>
          <a:noFill/>
        </p:spPr>
        <p:txBody>
          <a:bodyPr wrap="square" rtlCol="0">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Project Proposal: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111236"/>
                </a:solidFill>
                <a:latin typeface="Calibri" panose="020F0502020204030204" pitchFamily="34" charset="0"/>
                <a:cs typeface="Calibri" panose="020F0502020204030204" pitchFamily="34" charset="0"/>
              </a:rPr>
              <a:t>Using Predictive analytics to build a model to forecast and to understand the reasons of airfare fluctuation throughout the given period for domestic flights &amp; domestic travel within India.</a:t>
            </a:r>
            <a:endParaRPr lang="en-IN" sz="1600" dirty="0">
              <a:solidFill>
                <a:srgbClr val="111236"/>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86755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575104-16CF-A5FB-978C-55228E817EC5}"/>
              </a:ext>
            </a:extLst>
          </p:cNvPr>
          <p:cNvSpPr txBox="1"/>
          <p:nvPr/>
        </p:nvSpPr>
        <p:spPr>
          <a:xfrm>
            <a:off x="1127464" y="150920"/>
            <a:ext cx="9845336" cy="6032421"/>
          </a:xfrm>
          <a:prstGeom prst="rect">
            <a:avLst/>
          </a:prstGeom>
          <a:noFill/>
        </p:spPr>
        <p:txBody>
          <a:bodyPr wrap="square">
            <a:spAutoFit/>
          </a:bodyPr>
          <a:lstStyle/>
          <a:p>
            <a:pPr algn="l"/>
            <a:r>
              <a:rPr lang="en-US" sz="1600" b="1" i="0" dirty="0">
                <a:solidFill>
                  <a:srgbClr val="24292F"/>
                </a:solidFill>
                <a:effectLst/>
                <a:latin typeface="-apple-system"/>
              </a:rPr>
              <a:t>ABOUT DATASET:</a:t>
            </a:r>
          </a:p>
          <a:p>
            <a:pPr algn="l"/>
            <a:r>
              <a:rPr lang="en-US" sz="1600" b="0" i="0" dirty="0">
                <a:solidFill>
                  <a:srgbClr val="24292F"/>
                </a:solidFill>
                <a:effectLst/>
                <a:latin typeface="-apple-system"/>
              </a:rPr>
              <a:t>We have given a dataset of flight ticket prices which is of shape (10683, 11). In this problem we have to predict the price of a flight ticket.</a:t>
            </a:r>
          </a:p>
          <a:p>
            <a:pPr algn="l"/>
            <a:endParaRPr lang="en-US" sz="1600" dirty="0">
              <a:solidFill>
                <a:srgbClr val="24292F"/>
              </a:solidFill>
              <a:latin typeface="-apple-system"/>
            </a:endParaRPr>
          </a:p>
          <a:p>
            <a:pPr algn="l"/>
            <a:r>
              <a:rPr lang="en-US" sz="1600" b="1" i="0" dirty="0">
                <a:solidFill>
                  <a:srgbClr val="24292F"/>
                </a:solidFill>
                <a:effectLst/>
                <a:latin typeface="-apple-system"/>
              </a:rPr>
              <a:t>IMPORTING DATASET:</a:t>
            </a:r>
          </a:p>
          <a:p>
            <a:pPr algn="l"/>
            <a:endParaRPr lang="en-US" sz="1600" b="1" i="0" dirty="0">
              <a:solidFill>
                <a:srgbClr val="24292F"/>
              </a:solidFill>
              <a:effectLst/>
              <a:latin typeface="-apple-system"/>
            </a:endParaRPr>
          </a:p>
          <a:p>
            <a:pPr algn="l"/>
            <a:r>
              <a:rPr lang="en-US" sz="1600" b="0" i="0" dirty="0">
                <a:solidFill>
                  <a:srgbClr val="24292F"/>
                </a:solidFill>
                <a:effectLst/>
                <a:latin typeface="Arial" panose="020B0604020202020204" pitchFamily="34" charset="0"/>
                <a:cs typeface="Arial" panose="020B0604020202020204" pitchFamily="34" charset="0"/>
              </a:rPr>
              <a:t>Given file is in the form of an excel file so we have to use pandas </a:t>
            </a:r>
            <a:r>
              <a:rPr lang="en-US" sz="1600" b="0" i="0" dirty="0" err="1">
                <a:solidFill>
                  <a:srgbClr val="24292F"/>
                </a:solidFill>
                <a:effectLst/>
                <a:latin typeface="Arial" panose="020B0604020202020204" pitchFamily="34" charset="0"/>
                <a:cs typeface="Arial" panose="020B0604020202020204" pitchFamily="34" charset="0"/>
              </a:rPr>
              <a:t>read_excel</a:t>
            </a:r>
            <a:r>
              <a:rPr lang="en-US" sz="1600" b="0" i="0" dirty="0">
                <a:solidFill>
                  <a:srgbClr val="24292F"/>
                </a:solidFill>
                <a:effectLst/>
                <a:latin typeface="Arial" panose="020B0604020202020204" pitchFamily="34" charset="0"/>
                <a:cs typeface="Arial" panose="020B0604020202020204" pitchFamily="34" charset="0"/>
              </a:rPr>
              <a:t> to load the data. After loading it is important to check the complete information of data as it can indicate much of the hidden information such as null values in a column or a row. There is one NA value which we drop it. Describe data which can give statistical analysis of it.</a:t>
            </a:r>
          </a:p>
          <a:p>
            <a:pPr algn="l"/>
            <a:endParaRPr lang="en-US" sz="1600" b="0" i="0" dirty="0">
              <a:solidFill>
                <a:srgbClr val="24292F"/>
              </a:solidFill>
              <a:effectLst/>
              <a:latin typeface="-apple-system"/>
            </a:endParaRPr>
          </a:p>
          <a:p>
            <a:pPr algn="l"/>
            <a:r>
              <a:rPr lang="en-US" sz="1600" b="1" i="0" dirty="0">
                <a:solidFill>
                  <a:srgbClr val="24292F"/>
                </a:solidFill>
                <a:effectLst/>
                <a:latin typeface="-apple-system"/>
              </a:rPr>
              <a:t>EXPLORATORY DATA ANALYSIS:</a:t>
            </a:r>
          </a:p>
          <a:p>
            <a:pPr algn="l"/>
            <a:endParaRPr lang="en-US" sz="1600" b="1" i="0" dirty="0">
              <a:solidFill>
                <a:srgbClr val="24292F"/>
              </a:solidFill>
              <a:effectLst/>
              <a:latin typeface="-apple-system"/>
            </a:endParaRPr>
          </a:p>
          <a:p>
            <a:pPr algn="l">
              <a:buFont typeface="+mj-lt"/>
              <a:buAutoNum type="arabicPeriod"/>
            </a:pPr>
            <a:r>
              <a:rPr lang="en-US" sz="1600" b="0" i="0" dirty="0">
                <a:solidFill>
                  <a:srgbClr val="24292F"/>
                </a:solidFill>
                <a:effectLst/>
                <a:latin typeface="Calibri" panose="020F0502020204030204" pitchFamily="34" charset="0"/>
                <a:cs typeface="Calibri" panose="020F0502020204030204" pitchFamily="34" charset="0"/>
              </a:rPr>
              <a:t>From description we can see that </a:t>
            </a:r>
            <a:r>
              <a:rPr lang="en-US" sz="1600" b="0" i="0" dirty="0" err="1">
                <a:solidFill>
                  <a:srgbClr val="24292F"/>
                </a:solidFill>
                <a:effectLst/>
                <a:latin typeface="Calibri" panose="020F0502020204030204" pitchFamily="34" charset="0"/>
                <a:cs typeface="Calibri" panose="020F0502020204030204" pitchFamily="34" charset="0"/>
              </a:rPr>
              <a:t>Date_of_Journey</a:t>
            </a:r>
            <a:r>
              <a:rPr lang="en-US" sz="1600" b="0" i="0" dirty="0">
                <a:solidFill>
                  <a:srgbClr val="24292F"/>
                </a:solidFill>
                <a:effectLst/>
                <a:latin typeface="Calibri" panose="020F0502020204030204" pitchFamily="34" charset="0"/>
                <a:cs typeface="Calibri" panose="020F0502020204030204" pitchFamily="34" charset="0"/>
              </a:rPr>
              <a:t> is a object data type,</a:t>
            </a:r>
            <a:br>
              <a:rPr lang="en-US" sz="1600" b="0" i="0" dirty="0">
                <a:solidFill>
                  <a:srgbClr val="24292F"/>
                </a:solidFill>
                <a:effectLst/>
                <a:latin typeface="Calibri" panose="020F0502020204030204" pitchFamily="34" charset="0"/>
                <a:cs typeface="Calibri" panose="020F0502020204030204" pitchFamily="34" charset="0"/>
              </a:rPr>
            </a:br>
            <a:r>
              <a:rPr lang="en-US" sz="1600" b="0" i="0" dirty="0">
                <a:solidFill>
                  <a:srgbClr val="24292F"/>
                </a:solidFill>
                <a:effectLst/>
                <a:latin typeface="Calibri" panose="020F0502020204030204" pitchFamily="34" charset="0"/>
                <a:cs typeface="Calibri" panose="020F0502020204030204" pitchFamily="34" charset="0"/>
              </a:rPr>
              <a:t>Therefore, we have to convert this datatype into timestamp so as to use this column properly for prediction. For this we require pandas </a:t>
            </a:r>
            <a:r>
              <a:rPr lang="en-US" sz="1600" b="0" i="0" dirty="0" err="1">
                <a:solidFill>
                  <a:srgbClr val="24292F"/>
                </a:solidFill>
                <a:effectLst/>
                <a:latin typeface="Calibri" panose="020F0502020204030204" pitchFamily="34" charset="0"/>
                <a:cs typeface="Calibri" panose="020F0502020204030204" pitchFamily="34" charset="0"/>
              </a:rPr>
              <a:t>to_datetime</a:t>
            </a:r>
            <a:r>
              <a:rPr lang="en-US" sz="1600" b="0" i="0" dirty="0">
                <a:solidFill>
                  <a:srgbClr val="24292F"/>
                </a:solidFill>
                <a:effectLst/>
                <a:latin typeface="Calibri" panose="020F0502020204030204" pitchFamily="34" charset="0"/>
                <a:cs typeface="Calibri" panose="020F0502020204030204" pitchFamily="34" charset="0"/>
              </a:rPr>
              <a:t> to convert object data type to datetime </a:t>
            </a:r>
            <a:r>
              <a:rPr lang="en-US" sz="1600" b="0" i="0" dirty="0" err="1">
                <a:solidFill>
                  <a:srgbClr val="24292F"/>
                </a:solidFill>
                <a:effectLst/>
                <a:latin typeface="Calibri" panose="020F0502020204030204" pitchFamily="34" charset="0"/>
                <a:cs typeface="Calibri" panose="020F0502020204030204" pitchFamily="34" charset="0"/>
              </a:rPr>
              <a:t>dtype</a:t>
            </a:r>
            <a:r>
              <a:rPr lang="en-US" sz="1600" b="0" i="0" dirty="0">
                <a:solidFill>
                  <a:srgbClr val="24292F"/>
                </a:solidFill>
                <a:effectLst/>
                <a:latin typeface="Calibri" panose="020F0502020204030204" pitchFamily="34" charset="0"/>
                <a:cs typeface="Calibri" panose="020F0502020204030204" pitchFamily="34" charset="0"/>
              </a:rPr>
              <a:t>. .</a:t>
            </a:r>
            <a:r>
              <a:rPr lang="en-US" sz="1600" b="0" i="0" dirty="0" err="1">
                <a:solidFill>
                  <a:srgbClr val="24292F"/>
                </a:solidFill>
                <a:effectLst/>
                <a:latin typeface="Calibri" panose="020F0502020204030204" pitchFamily="34" charset="0"/>
                <a:cs typeface="Calibri" panose="020F0502020204030204" pitchFamily="34" charset="0"/>
              </a:rPr>
              <a:t>dt.day</a:t>
            </a:r>
            <a:r>
              <a:rPr lang="en-US" sz="1600" b="0" i="0" dirty="0">
                <a:solidFill>
                  <a:srgbClr val="24292F"/>
                </a:solidFill>
                <a:effectLst/>
                <a:latin typeface="Calibri" panose="020F0502020204030204" pitchFamily="34" charset="0"/>
                <a:cs typeface="Calibri" panose="020F0502020204030204" pitchFamily="34" charset="0"/>
              </a:rPr>
              <a:t> method will extract only day of that date**\ **.</a:t>
            </a:r>
            <a:r>
              <a:rPr lang="en-US" sz="1600" b="0" i="0" dirty="0" err="1">
                <a:solidFill>
                  <a:srgbClr val="24292F"/>
                </a:solidFill>
                <a:effectLst/>
                <a:latin typeface="Calibri" panose="020F0502020204030204" pitchFamily="34" charset="0"/>
                <a:cs typeface="Calibri" panose="020F0502020204030204" pitchFamily="34" charset="0"/>
              </a:rPr>
              <a:t>dt.month</a:t>
            </a:r>
            <a:r>
              <a:rPr lang="en-US" sz="1600" b="0" i="0" dirty="0">
                <a:solidFill>
                  <a:srgbClr val="24292F"/>
                </a:solidFill>
                <a:effectLst/>
                <a:latin typeface="Calibri" panose="020F0502020204030204" pitchFamily="34" charset="0"/>
                <a:cs typeface="Calibri" panose="020F0502020204030204" pitchFamily="34" charset="0"/>
              </a:rPr>
              <a:t> method will extract only month of that date Extracting Day AND Extracting month from the column </a:t>
            </a:r>
            <a:r>
              <a:rPr lang="en-US" sz="1600" b="0" i="0" dirty="0" err="1">
                <a:solidFill>
                  <a:srgbClr val="24292F"/>
                </a:solidFill>
                <a:effectLst/>
                <a:latin typeface="Calibri" panose="020F0502020204030204" pitchFamily="34" charset="0"/>
                <a:cs typeface="Calibri" panose="020F0502020204030204" pitchFamily="34" charset="0"/>
              </a:rPr>
              <a:t>Date_of_Journey</a:t>
            </a:r>
            <a:endParaRPr lang="en-US" sz="1600" b="0" i="0" dirty="0">
              <a:solidFill>
                <a:srgbClr val="24292F"/>
              </a:solidFill>
              <a:effectLst/>
              <a:latin typeface="Calibri" panose="020F0502020204030204" pitchFamily="34" charset="0"/>
              <a:cs typeface="Calibri" panose="020F0502020204030204" pitchFamily="34" charset="0"/>
            </a:endParaRPr>
          </a:p>
          <a:p>
            <a:pPr algn="l"/>
            <a:r>
              <a:rPr lang="en-US" sz="1600" b="0" i="0" dirty="0">
                <a:solidFill>
                  <a:srgbClr val="24292F"/>
                </a:solidFill>
                <a:effectLst/>
                <a:latin typeface="Calibri" panose="020F0502020204030204" pitchFamily="34" charset="0"/>
                <a:cs typeface="Calibri" panose="020F0502020204030204" pitchFamily="34" charset="0"/>
              </a:rPr>
              <a:t>Since we have converted </a:t>
            </a:r>
            <a:r>
              <a:rPr lang="en-US" sz="1600" b="0" i="0" dirty="0" err="1">
                <a:solidFill>
                  <a:srgbClr val="24292F"/>
                </a:solidFill>
                <a:effectLst/>
                <a:latin typeface="Calibri" panose="020F0502020204030204" pitchFamily="34" charset="0"/>
                <a:cs typeface="Calibri" panose="020F0502020204030204" pitchFamily="34" charset="0"/>
              </a:rPr>
              <a:t>Date_of_Journey</a:t>
            </a:r>
            <a:r>
              <a:rPr lang="en-US" sz="1600" b="0" i="0" dirty="0">
                <a:solidFill>
                  <a:srgbClr val="24292F"/>
                </a:solidFill>
                <a:effectLst/>
                <a:latin typeface="Calibri" panose="020F0502020204030204" pitchFamily="34" charset="0"/>
                <a:cs typeface="Calibri" panose="020F0502020204030204" pitchFamily="34" charset="0"/>
              </a:rPr>
              <a:t> column into integers, Now we can drop as it is of no use. 2. Departure time is when a plane leaves the gate. Similar to </a:t>
            </a:r>
            <a:r>
              <a:rPr lang="en-US" sz="1600" b="0" i="0" dirty="0" err="1">
                <a:solidFill>
                  <a:srgbClr val="24292F"/>
                </a:solidFill>
                <a:effectLst/>
                <a:latin typeface="Calibri" panose="020F0502020204030204" pitchFamily="34" charset="0"/>
                <a:cs typeface="Calibri" panose="020F0502020204030204" pitchFamily="34" charset="0"/>
              </a:rPr>
              <a:t>Date_of_Journey</a:t>
            </a:r>
            <a:r>
              <a:rPr lang="en-US" sz="1600" b="0" i="0" dirty="0">
                <a:solidFill>
                  <a:srgbClr val="24292F"/>
                </a:solidFill>
                <a:effectLst/>
                <a:latin typeface="Calibri" panose="020F0502020204030204" pitchFamily="34" charset="0"/>
                <a:cs typeface="Calibri" panose="020F0502020204030204" pitchFamily="34" charset="0"/>
              </a:rPr>
              <a:t> we can extract values from </a:t>
            </a:r>
            <a:r>
              <a:rPr lang="en-US" sz="1600" b="0" i="0" dirty="0" err="1">
                <a:solidFill>
                  <a:srgbClr val="24292F"/>
                </a:solidFill>
                <a:effectLst/>
                <a:latin typeface="Calibri" panose="020F0502020204030204" pitchFamily="34" charset="0"/>
                <a:cs typeface="Calibri" panose="020F0502020204030204" pitchFamily="34" charset="0"/>
              </a:rPr>
              <a:t>Dep_Time</a:t>
            </a:r>
            <a:r>
              <a:rPr lang="en-US" sz="1600" b="0" i="0" dirty="0">
                <a:solidFill>
                  <a:srgbClr val="24292F"/>
                </a:solidFill>
                <a:effectLst/>
                <a:latin typeface="Calibri" panose="020F0502020204030204" pitchFamily="34" charset="0"/>
                <a:cs typeface="Calibri" panose="020F0502020204030204" pitchFamily="34" charset="0"/>
              </a:rPr>
              <a:t>. Extracting hour AND Extracting minutes from the column </a:t>
            </a:r>
            <a:r>
              <a:rPr lang="en-US" sz="1600" b="0" i="0" dirty="0" err="1">
                <a:solidFill>
                  <a:srgbClr val="24292F"/>
                </a:solidFill>
                <a:effectLst/>
                <a:latin typeface="Calibri" panose="020F0502020204030204" pitchFamily="34" charset="0"/>
                <a:cs typeface="Calibri" panose="020F0502020204030204" pitchFamily="34" charset="0"/>
              </a:rPr>
              <a:t>Dep_Time</a:t>
            </a:r>
            <a:r>
              <a:rPr lang="en-US" sz="1600" b="0" i="0" dirty="0">
                <a:solidFill>
                  <a:srgbClr val="24292F"/>
                </a:solidFill>
                <a:effectLst/>
                <a:latin typeface="Calibri" panose="020F0502020204030204" pitchFamily="34" charset="0"/>
                <a:cs typeface="Calibri" panose="020F0502020204030204" pitchFamily="34" charset="0"/>
              </a:rPr>
              <a:t> Now we can drop </a:t>
            </a:r>
            <a:r>
              <a:rPr lang="en-US" sz="1600" b="0" i="0" dirty="0" err="1">
                <a:solidFill>
                  <a:srgbClr val="24292F"/>
                </a:solidFill>
                <a:effectLst/>
                <a:latin typeface="Calibri" panose="020F0502020204030204" pitchFamily="34" charset="0"/>
                <a:cs typeface="Calibri" panose="020F0502020204030204" pitchFamily="34" charset="0"/>
              </a:rPr>
              <a:t>Dep_Time</a:t>
            </a:r>
            <a:r>
              <a:rPr lang="en-US" sz="1600" b="0" i="0" dirty="0">
                <a:solidFill>
                  <a:srgbClr val="24292F"/>
                </a:solidFill>
                <a:effectLst/>
                <a:latin typeface="Calibri" panose="020F0502020204030204" pitchFamily="34" charset="0"/>
                <a:cs typeface="Calibri" panose="020F0502020204030204" pitchFamily="34" charset="0"/>
              </a:rPr>
              <a:t> as it is of no use 3. Duration is the difference of dep time and arrival time. Extract minutes and hours from the durations. Then add new two columns </a:t>
            </a:r>
            <a:r>
              <a:rPr lang="en-US" sz="1600" b="0" i="0" dirty="0" err="1">
                <a:solidFill>
                  <a:srgbClr val="24292F"/>
                </a:solidFill>
                <a:effectLst/>
                <a:latin typeface="Calibri" panose="020F0502020204030204" pitchFamily="34" charset="0"/>
                <a:cs typeface="Calibri" panose="020F0502020204030204" pitchFamily="34" charset="0"/>
              </a:rPr>
              <a:t>duration_hours</a:t>
            </a:r>
            <a:r>
              <a:rPr lang="en-US" sz="1600" b="0" i="0" dirty="0">
                <a:solidFill>
                  <a:srgbClr val="24292F"/>
                </a:solidFill>
                <a:effectLst/>
                <a:latin typeface="Calibri" panose="020F0502020204030204" pitchFamily="34" charset="0"/>
                <a:cs typeface="Calibri" panose="020F0502020204030204" pitchFamily="34" charset="0"/>
              </a:rPr>
              <a:t> and </a:t>
            </a:r>
            <a:r>
              <a:rPr lang="en-US" sz="1600" b="0" i="0" dirty="0" err="1">
                <a:solidFill>
                  <a:srgbClr val="24292F"/>
                </a:solidFill>
                <a:effectLst/>
                <a:latin typeface="Calibri" panose="020F0502020204030204" pitchFamily="34" charset="0"/>
                <a:cs typeface="Calibri" panose="020F0502020204030204" pitchFamily="34" charset="0"/>
              </a:rPr>
              <a:t>duration_mins</a:t>
            </a:r>
            <a:r>
              <a:rPr lang="en-US" sz="1600" b="0" i="0" dirty="0">
                <a:solidFill>
                  <a:srgbClr val="24292F"/>
                </a:solidFill>
                <a:effectLst/>
                <a:latin typeface="Calibri" panose="020F0502020204030204" pitchFamily="34" charset="0"/>
                <a:cs typeface="Calibri" panose="020F0502020204030204" pitchFamily="34" charset="0"/>
              </a:rPr>
              <a:t> list to </a:t>
            </a:r>
            <a:r>
              <a:rPr lang="en-US" sz="1600" b="0" i="0" dirty="0" err="1">
                <a:solidFill>
                  <a:srgbClr val="24292F"/>
                </a:solidFill>
                <a:effectLst/>
                <a:latin typeface="Calibri" panose="020F0502020204030204" pitchFamily="34" charset="0"/>
                <a:cs typeface="Calibri" panose="020F0502020204030204" pitchFamily="34" charset="0"/>
              </a:rPr>
              <a:t>dataframe</a:t>
            </a:r>
            <a:r>
              <a:rPr lang="en-US" sz="1600" b="0" i="0" dirty="0">
                <a:solidFill>
                  <a:srgbClr val="24292F"/>
                </a:solidFill>
                <a:effectLst/>
                <a:latin typeface="Calibri" panose="020F0502020204030204" pitchFamily="34" charset="0"/>
                <a:cs typeface="Calibri" panose="020F0502020204030204" pitchFamily="34" charset="0"/>
              </a:rPr>
              <a:t>.</a:t>
            </a:r>
          </a:p>
          <a:p>
            <a:pPr algn="l"/>
            <a:endParaRPr lang="en-US" b="0" i="0" dirty="0">
              <a:solidFill>
                <a:srgbClr val="24292F"/>
              </a:solidFill>
              <a:effectLst/>
              <a:latin typeface="-apple-system"/>
            </a:endParaRPr>
          </a:p>
        </p:txBody>
      </p:sp>
    </p:spTree>
    <p:extLst>
      <p:ext uri="{BB962C8B-B14F-4D97-AF65-F5344CB8AC3E}">
        <p14:creationId xmlns:p14="http://schemas.microsoft.com/office/powerpoint/2010/main" val="235925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80083D-1817-C9EE-DD63-F7A3A0620704}"/>
              </a:ext>
            </a:extLst>
          </p:cNvPr>
          <p:cNvPicPr>
            <a:picLocks noChangeAspect="1"/>
          </p:cNvPicPr>
          <p:nvPr/>
        </p:nvPicPr>
        <p:blipFill>
          <a:blip r:embed="rId2"/>
          <a:stretch>
            <a:fillRect/>
          </a:stretch>
        </p:blipFill>
        <p:spPr>
          <a:xfrm>
            <a:off x="197846" y="589845"/>
            <a:ext cx="5821214" cy="5678309"/>
          </a:xfrm>
          <a:prstGeom prst="rect">
            <a:avLst/>
          </a:prstGeom>
        </p:spPr>
      </p:pic>
      <p:pic>
        <p:nvPicPr>
          <p:cNvPr id="9" name="Picture 8">
            <a:extLst>
              <a:ext uri="{FF2B5EF4-FFF2-40B4-BE49-F238E27FC236}">
                <a16:creationId xmlns:a16="http://schemas.microsoft.com/office/drawing/2014/main" id="{A62F52C6-4F2F-BD4A-11D5-B630461B901B}"/>
              </a:ext>
            </a:extLst>
          </p:cNvPr>
          <p:cNvPicPr>
            <a:picLocks noChangeAspect="1"/>
          </p:cNvPicPr>
          <p:nvPr/>
        </p:nvPicPr>
        <p:blipFill>
          <a:blip r:embed="rId3"/>
          <a:stretch>
            <a:fillRect/>
          </a:stretch>
        </p:blipFill>
        <p:spPr>
          <a:xfrm>
            <a:off x="3320016" y="1061667"/>
            <a:ext cx="1095375" cy="1609725"/>
          </a:xfrm>
          <a:prstGeom prst="rect">
            <a:avLst/>
          </a:prstGeom>
        </p:spPr>
      </p:pic>
      <p:pic>
        <p:nvPicPr>
          <p:cNvPr id="11" name="Picture 10">
            <a:extLst>
              <a:ext uri="{FF2B5EF4-FFF2-40B4-BE49-F238E27FC236}">
                <a16:creationId xmlns:a16="http://schemas.microsoft.com/office/drawing/2014/main" id="{1EC042D2-1A4D-98ED-16E3-CA19C8CFC79A}"/>
              </a:ext>
            </a:extLst>
          </p:cNvPr>
          <p:cNvPicPr>
            <a:picLocks noChangeAspect="1"/>
          </p:cNvPicPr>
          <p:nvPr/>
        </p:nvPicPr>
        <p:blipFill>
          <a:blip r:embed="rId4"/>
          <a:stretch>
            <a:fillRect/>
          </a:stretch>
        </p:blipFill>
        <p:spPr>
          <a:xfrm>
            <a:off x="6019060" y="589845"/>
            <a:ext cx="5821214" cy="5678309"/>
          </a:xfrm>
          <a:prstGeom prst="rect">
            <a:avLst/>
          </a:prstGeom>
        </p:spPr>
      </p:pic>
      <p:pic>
        <p:nvPicPr>
          <p:cNvPr id="13" name="Picture 12">
            <a:extLst>
              <a:ext uri="{FF2B5EF4-FFF2-40B4-BE49-F238E27FC236}">
                <a16:creationId xmlns:a16="http://schemas.microsoft.com/office/drawing/2014/main" id="{4757F882-5843-7DE4-5625-61D7BD78D9D4}"/>
              </a:ext>
            </a:extLst>
          </p:cNvPr>
          <p:cNvPicPr>
            <a:picLocks noChangeAspect="1"/>
          </p:cNvPicPr>
          <p:nvPr/>
        </p:nvPicPr>
        <p:blipFill>
          <a:blip r:embed="rId5"/>
          <a:stretch>
            <a:fillRect/>
          </a:stretch>
        </p:blipFill>
        <p:spPr>
          <a:xfrm>
            <a:off x="10040337" y="957909"/>
            <a:ext cx="1143000" cy="1266825"/>
          </a:xfrm>
          <a:prstGeom prst="rect">
            <a:avLst/>
          </a:prstGeom>
        </p:spPr>
      </p:pic>
      <p:sp>
        <p:nvSpPr>
          <p:cNvPr id="15" name="TextBox 14">
            <a:extLst>
              <a:ext uri="{FF2B5EF4-FFF2-40B4-BE49-F238E27FC236}">
                <a16:creationId xmlns:a16="http://schemas.microsoft.com/office/drawing/2014/main" id="{59D9F995-D78A-056E-CAEB-A9B9A726AB26}"/>
              </a:ext>
            </a:extLst>
          </p:cNvPr>
          <p:cNvSpPr txBox="1"/>
          <p:nvPr/>
        </p:nvSpPr>
        <p:spPr>
          <a:xfrm>
            <a:off x="674703" y="213064"/>
            <a:ext cx="4714042" cy="369332"/>
          </a:xfrm>
          <a:prstGeom prst="rect">
            <a:avLst/>
          </a:prstGeom>
          <a:noFill/>
        </p:spPr>
        <p:txBody>
          <a:bodyPr wrap="square" rtlCol="0">
            <a:spAutoFit/>
          </a:bodyPr>
          <a:lstStyle/>
          <a:p>
            <a:r>
              <a:rPr lang="en-US" b="1" dirty="0"/>
              <a:t>COUNT OF ARRIVING CITY W.R.T TO FLIGHTS</a:t>
            </a:r>
            <a:endParaRPr lang="en-IN" b="1" dirty="0"/>
          </a:p>
        </p:txBody>
      </p:sp>
      <p:sp>
        <p:nvSpPr>
          <p:cNvPr id="16" name="TextBox 15">
            <a:extLst>
              <a:ext uri="{FF2B5EF4-FFF2-40B4-BE49-F238E27FC236}">
                <a16:creationId xmlns:a16="http://schemas.microsoft.com/office/drawing/2014/main" id="{137BE675-A25E-40A4-BB49-E2A37BFDF109}"/>
              </a:ext>
            </a:extLst>
          </p:cNvPr>
          <p:cNvSpPr txBox="1"/>
          <p:nvPr/>
        </p:nvSpPr>
        <p:spPr>
          <a:xfrm>
            <a:off x="6096000" y="213064"/>
            <a:ext cx="5873011" cy="369332"/>
          </a:xfrm>
          <a:prstGeom prst="rect">
            <a:avLst/>
          </a:prstGeom>
          <a:noFill/>
        </p:spPr>
        <p:txBody>
          <a:bodyPr wrap="square" rtlCol="0">
            <a:spAutoFit/>
          </a:bodyPr>
          <a:lstStyle/>
          <a:p>
            <a:r>
              <a:rPr lang="en-US" b="1" dirty="0"/>
              <a:t>COUNT OF SOURCE CITY W.R.T TO FLIGHTS</a:t>
            </a:r>
            <a:endParaRPr lang="en-IN" b="1" dirty="0"/>
          </a:p>
        </p:txBody>
      </p:sp>
    </p:spTree>
    <p:extLst>
      <p:ext uri="{BB962C8B-B14F-4D97-AF65-F5344CB8AC3E}">
        <p14:creationId xmlns:p14="http://schemas.microsoft.com/office/powerpoint/2010/main" val="427736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75E25E-600A-00CC-B07A-8BF1A1BC6B0F}"/>
              </a:ext>
            </a:extLst>
          </p:cNvPr>
          <p:cNvPicPr>
            <a:picLocks noChangeAspect="1"/>
          </p:cNvPicPr>
          <p:nvPr/>
        </p:nvPicPr>
        <p:blipFill>
          <a:blip r:embed="rId2"/>
          <a:stretch>
            <a:fillRect/>
          </a:stretch>
        </p:blipFill>
        <p:spPr>
          <a:xfrm>
            <a:off x="188350" y="593407"/>
            <a:ext cx="5145649" cy="5493068"/>
          </a:xfrm>
          <a:prstGeom prst="rect">
            <a:avLst/>
          </a:prstGeom>
        </p:spPr>
      </p:pic>
      <p:pic>
        <p:nvPicPr>
          <p:cNvPr id="7" name="Picture 6">
            <a:extLst>
              <a:ext uri="{FF2B5EF4-FFF2-40B4-BE49-F238E27FC236}">
                <a16:creationId xmlns:a16="http://schemas.microsoft.com/office/drawing/2014/main" id="{4D4A1D84-F1EC-C770-95DF-82C121722BE0}"/>
              </a:ext>
            </a:extLst>
          </p:cNvPr>
          <p:cNvPicPr>
            <a:picLocks noChangeAspect="1"/>
          </p:cNvPicPr>
          <p:nvPr/>
        </p:nvPicPr>
        <p:blipFill>
          <a:blip r:embed="rId3"/>
          <a:stretch>
            <a:fillRect/>
          </a:stretch>
        </p:blipFill>
        <p:spPr>
          <a:xfrm>
            <a:off x="3280817" y="941033"/>
            <a:ext cx="1752600" cy="2667000"/>
          </a:xfrm>
          <a:prstGeom prst="rect">
            <a:avLst/>
          </a:prstGeom>
        </p:spPr>
      </p:pic>
      <p:pic>
        <p:nvPicPr>
          <p:cNvPr id="3" name="Picture 2">
            <a:extLst>
              <a:ext uri="{FF2B5EF4-FFF2-40B4-BE49-F238E27FC236}">
                <a16:creationId xmlns:a16="http://schemas.microsoft.com/office/drawing/2014/main" id="{DA2732D8-AE66-9913-7B95-EEECF2262535}"/>
              </a:ext>
            </a:extLst>
          </p:cNvPr>
          <p:cNvPicPr>
            <a:picLocks noChangeAspect="1"/>
          </p:cNvPicPr>
          <p:nvPr/>
        </p:nvPicPr>
        <p:blipFill>
          <a:blip r:embed="rId4"/>
          <a:stretch>
            <a:fillRect/>
          </a:stretch>
        </p:blipFill>
        <p:spPr>
          <a:xfrm>
            <a:off x="6096002" y="314325"/>
            <a:ext cx="5355823" cy="2946081"/>
          </a:xfrm>
          <a:prstGeom prst="rect">
            <a:avLst/>
          </a:prstGeom>
        </p:spPr>
      </p:pic>
      <p:pic>
        <p:nvPicPr>
          <p:cNvPr id="6" name="Picture 5">
            <a:extLst>
              <a:ext uri="{FF2B5EF4-FFF2-40B4-BE49-F238E27FC236}">
                <a16:creationId xmlns:a16="http://schemas.microsoft.com/office/drawing/2014/main" id="{DF52A3D0-0563-87CB-D776-9F7B9D266E0F}"/>
              </a:ext>
            </a:extLst>
          </p:cNvPr>
          <p:cNvPicPr>
            <a:picLocks noChangeAspect="1"/>
          </p:cNvPicPr>
          <p:nvPr/>
        </p:nvPicPr>
        <p:blipFill>
          <a:blip r:embed="rId5"/>
          <a:stretch>
            <a:fillRect/>
          </a:stretch>
        </p:blipFill>
        <p:spPr>
          <a:xfrm>
            <a:off x="6189816" y="3428999"/>
            <a:ext cx="5498868" cy="2946081"/>
          </a:xfrm>
          <a:prstGeom prst="rect">
            <a:avLst/>
          </a:prstGeom>
        </p:spPr>
      </p:pic>
    </p:spTree>
    <p:extLst>
      <p:ext uri="{BB962C8B-B14F-4D97-AF65-F5344CB8AC3E}">
        <p14:creationId xmlns:p14="http://schemas.microsoft.com/office/powerpoint/2010/main" val="24752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B47079-1066-9E96-1568-4FE1F1412A7E}"/>
              </a:ext>
            </a:extLst>
          </p:cNvPr>
          <p:cNvSpPr txBox="1"/>
          <p:nvPr/>
        </p:nvSpPr>
        <p:spPr>
          <a:xfrm>
            <a:off x="168676" y="230819"/>
            <a:ext cx="8973104" cy="2369880"/>
          </a:xfrm>
          <a:prstGeom prst="rect">
            <a:avLst/>
          </a:prstGeom>
          <a:noFill/>
        </p:spPr>
        <p:txBody>
          <a:bodyPr wrap="square">
            <a:spAutoFit/>
          </a:bodyPr>
          <a:lstStyle/>
          <a:p>
            <a:pPr algn="l"/>
            <a:r>
              <a:rPr lang="en-US" b="1" i="0" dirty="0">
                <a:solidFill>
                  <a:srgbClr val="24292F"/>
                </a:solidFill>
                <a:effectLst/>
                <a:latin typeface="-apple-system"/>
              </a:rPr>
              <a:t>HANDLING CATEGORICAL DATA:</a:t>
            </a:r>
          </a:p>
          <a:p>
            <a:pPr algn="l"/>
            <a:r>
              <a:rPr lang="en-US" b="1" i="0" dirty="0">
                <a:solidFill>
                  <a:srgbClr val="24292F"/>
                </a:solidFill>
                <a:effectLst/>
                <a:latin typeface="-apple-system"/>
              </a:rPr>
              <a:t>NOMINAL DATA:</a:t>
            </a:r>
          </a:p>
          <a:p>
            <a:pPr algn="l"/>
            <a:r>
              <a:rPr lang="en-US" sz="1600" b="0" i="0" dirty="0">
                <a:solidFill>
                  <a:srgbClr val="24292F"/>
                </a:solidFill>
                <a:effectLst/>
                <a:latin typeface="-apple-system"/>
              </a:rPr>
              <a:t>Nominal data is data that can be labeled or classified into mutually exclusive categories within a variable. These categories cannot be ordered in a meaningful way. For handle such data we used </a:t>
            </a:r>
            <a:r>
              <a:rPr lang="en-US" sz="1600" b="0" i="0" dirty="0" err="1">
                <a:solidFill>
                  <a:srgbClr val="24292F"/>
                </a:solidFill>
                <a:effectLst/>
                <a:latin typeface="-apple-system"/>
              </a:rPr>
              <a:t>OneHotEncoder</a:t>
            </a:r>
            <a:r>
              <a:rPr lang="en-US" sz="1600" b="0" i="0" dirty="0">
                <a:solidFill>
                  <a:srgbClr val="24292F"/>
                </a:solidFill>
                <a:effectLst/>
                <a:latin typeface="-apple-system"/>
              </a:rPr>
              <a:t>. In this dataset Nominal data are:</a:t>
            </a:r>
          </a:p>
          <a:p>
            <a:pPr algn="l">
              <a:buFont typeface="+mj-lt"/>
              <a:buAutoNum type="arabicPeriod"/>
            </a:pPr>
            <a:r>
              <a:rPr lang="en-US" sz="1600" b="0" i="0" dirty="0">
                <a:solidFill>
                  <a:srgbClr val="24292F"/>
                </a:solidFill>
                <a:effectLst/>
                <a:latin typeface="-apple-system"/>
              </a:rPr>
              <a:t>Airline</a:t>
            </a:r>
          </a:p>
          <a:p>
            <a:pPr algn="l">
              <a:buFont typeface="+mj-lt"/>
              <a:buAutoNum type="arabicPeriod"/>
            </a:pPr>
            <a:r>
              <a:rPr lang="en-US" sz="1600" b="0" i="0" dirty="0">
                <a:solidFill>
                  <a:srgbClr val="24292F"/>
                </a:solidFill>
                <a:effectLst/>
                <a:latin typeface="-apple-system"/>
              </a:rPr>
              <a:t>Source</a:t>
            </a:r>
          </a:p>
          <a:p>
            <a:pPr algn="l">
              <a:buFont typeface="+mj-lt"/>
              <a:buAutoNum type="arabicPeriod"/>
            </a:pPr>
            <a:r>
              <a:rPr lang="en-US" sz="1600" b="0" i="0" dirty="0">
                <a:solidFill>
                  <a:srgbClr val="24292F"/>
                </a:solidFill>
                <a:effectLst/>
                <a:latin typeface="-apple-system"/>
              </a:rPr>
              <a:t>Destinations</a:t>
            </a:r>
          </a:p>
          <a:p>
            <a:pPr algn="l">
              <a:buFont typeface="+mj-lt"/>
              <a:buAutoNum type="arabicPeriod"/>
            </a:pPr>
            <a:r>
              <a:rPr lang="en-US" sz="1600" b="0" i="0" dirty="0" err="1">
                <a:solidFill>
                  <a:srgbClr val="24292F"/>
                </a:solidFill>
                <a:effectLst/>
                <a:latin typeface="-apple-system"/>
              </a:rPr>
              <a:t>Additional_Info</a:t>
            </a:r>
            <a:endParaRPr lang="en-US" sz="1600" b="0" i="0" dirty="0">
              <a:solidFill>
                <a:srgbClr val="24292F"/>
              </a:solidFill>
              <a:effectLst/>
              <a:latin typeface="-apple-system"/>
            </a:endParaRPr>
          </a:p>
        </p:txBody>
      </p:sp>
      <p:pic>
        <p:nvPicPr>
          <p:cNvPr id="6" name="Picture 5">
            <a:extLst>
              <a:ext uri="{FF2B5EF4-FFF2-40B4-BE49-F238E27FC236}">
                <a16:creationId xmlns:a16="http://schemas.microsoft.com/office/drawing/2014/main" id="{8E479B75-D99B-ED91-7B7A-F3E49DAC1779}"/>
              </a:ext>
            </a:extLst>
          </p:cNvPr>
          <p:cNvPicPr>
            <a:picLocks noChangeAspect="1"/>
          </p:cNvPicPr>
          <p:nvPr/>
        </p:nvPicPr>
        <p:blipFill>
          <a:blip r:embed="rId2"/>
          <a:stretch>
            <a:fillRect/>
          </a:stretch>
        </p:blipFill>
        <p:spPr>
          <a:xfrm>
            <a:off x="106147" y="3515557"/>
            <a:ext cx="11186248" cy="2849733"/>
          </a:xfrm>
          <a:prstGeom prst="rect">
            <a:avLst/>
          </a:prstGeom>
        </p:spPr>
      </p:pic>
    </p:spTree>
    <p:extLst>
      <p:ext uri="{BB962C8B-B14F-4D97-AF65-F5344CB8AC3E}">
        <p14:creationId xmlns:p14="http://schemas.microsoft.com/office/powerpoint/2010/main" val="237704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B1903C-7862-E6DE-51F4-63C487299842}"/>
              </a:ext>
            </a:extLst>
          </p:cNvPr>
          <p:cNvSpPr txBox="1"/>
          <p:nvPr/>
        </p:nvSpPr>
        <p:spPr>
          <a:xfrm>
            <a:off x="284086" y="-79899"/>
            <a:ext cx="10946166" cy="4031873"/>
          </a:xfrm>
          <a:prstGeom prst="rect">
            <a:avLst/>
          </a:prstGeom>
          <a:noFill/>
        </p:spPr>
        <p:txBody>
          <a:bodyPr wrap="square">
            <a:spAutoFit/>
          </a:bodyPr>
          <a:lstStyle/>
          <a:p>
            <a:pPr algn="l"/>
            <a:endParaRPr lang="en-US" b="1" i="0" dirty="0">
              <a:solidFill>
                <a:srgbClr val="24292F"/>
              </a:solidFill>
              <a:effectLst/>
              <a:latin typeface="-apple-system"/>
            </a:endParaRPr>
          </a:p>
          <a:p>
            <a:pPr algn="l"/>
            <a:r>
              <a:rPr lang="en-US" sz="1400" b="1" i="0" dirty="0">
                <a:solidFill>
                  <a:srgbClr val="24292F"/>
                </a:solidFill>
                <a:effectLst/>
                <a:latin typeface="-apple-system"/>
              </a:rPr>
              <a:t>ORDINAL DATA:</a:t>
            </a:r>
          </a:p>
          <a:p>
            <a:pPr algn="l"/>
            <a:r>
              <a:rPr lang="en-US" sz="1400" b="0" i="0" dirty="0">
                <a:solidFill>
                  <a:srgbClr val="24292F"/>
                </a:solidFill>
                <a:effectLst/>
                <a:latin typeface="-apple-system"/>
              </a:rPr>
              <a:t>In statistics, ordinal data are the type of data in which the values follow a natural order. One of the most notable features of ordinal data is that the differences between the data values cannot be determined or are meaningless. For handle such data we used </a:t>
            </a:r>
            <a:r>
              <a:rPr lang="en-US" sz="1400" b="0" i="0" dirty="0" err="1">
                <a:solidFill>
                  <a:srgbClr val="24292F"/>
                </a:solidFill>
                <a:effectLst/>
                <a:latin typeface="-apple-system"/>
              </a:rPr>
              <a:t>LabelEncoder</a:t>
            </a:r>
            <a:r>
              <a:rPr lang="en-US" sz="1400" b="0" i="0" dirty="0">
                <a:solidFill>
                  <a:srgbClr val="24292F"/>
                </a:solidFill>
                <a:effectLst/>
                <a:latin typeface="-apple-system"/>
              </a:rPr>
              <a:t>. In this dataset Ordinal data is:</a:t>
            </a:r>
          </a:p>
          <a:p>
            <a:pPr algn="l">
              <a:buFont typeface="+mj-lt"/>
              <a:buAutoNum type="arabicPeriod"/>
            </a:pPr>
            <a:r>
              <a:rPr lang="en-US" sz="1400" b="0" i="0" dirty="0" err="1">
                <a:solidFill>
                  <a:srgbClr val="24292F"/>
                </a:solidFill>
                <a:effectLst/>
                <a:latin typeface="-apple-system"/>
              </a:rPr>
              <a:t>Total_stops</a:t>
            </a:r>
            <a:endParaRPr lang="en-US" sz="1400" b="0" i="0" dirty="0">
              <a:solidFill>
                <a:srgbClr val="24292F"/>
              </a:solidFill>
              <a:effectLst/>
              <a:latin typeface="-apple-system"/>
            </a:endParaRPr>
          </a:p>
          <a:p>
            <a:pPr algn="l"/>
            <a:r>
              <a:rPr lang="en-US" sz="1400" b="1" i="0" dirty="0" err="1">
                <a:solidFill>
                  <a:srgbClr val="24292F"/>
                </a:solidFill>
                <a:effectLst/>
                <a:latin typeface="-apple-system"/>
              </a:rPr>
              <a:t>OneHotEncoding</a:t>
            </a:r>
            <a:r>
              <a:rPr lang="en-US" sz="1400" b="1" i="0" dirty="0">
                <a:solidFill>
                  <a:srgbClr val="24292F"/>
                </a:solidFill>
                <a:effectLst/>
                <a:latin typeface="-apple-system"/>
              </a:rPr>
              <a:t>:</a:t>
            </a:r>
          </a:p>
          <a:p>
            <a:pPr algn="l"/>
            <a:r>
              <a:rPr lang="en-US" sz="1400" b="0" i="0" dirty="0">
                <a:solidFill>
                  <a:srgbClr val="24292F"/>
                </a:solidFill>
                <a:effectLst/>
                <a:latin typeface="-apple-system"/>
              </a:rPr>
              <a:t>Performing </a:t>
            </a:r>
            <a:r>
              <a:rPr lang="en-US" sz="1400" b="0" i="0" dirty="0" err="1">
                <a:solidFill>
                  <a:srgbClr val="24292F"/>
                </a:solidFill>
                <a:effectLst/>
                <a:latin typeface="-apple-system"/>
              </a:rPr>
              <a:t>OneHotEncoding</a:t>
            </a:r>
            <a:r>
              <a:rPr lang="en-US" sz="1400" b="0" i="0" dirty="0">
                <a:solidFill>
                  <a:srgbClr val="24292F"/>
                </a:solidFill>
                <a:effectLst/>
                <a:latin typeface="-apple-system"/>
              </a:rPr>
              <a:t> on these above Nominal Data. In this graph we can clearly see that Jet Airways Business has the highest Price. Apart from the first Airline almost all are having similar median</a:t>
            </a:r>
          </a:p>
          <a:p>
            <a:pPr algn="l"/>
            <a:r>
              <a:rPr lang="en-US" sz="1400" b="0" i="0" dirty="0">
                <a:solidFill>
                  <a:srgbClr val="24292F"/>
                </a:solidFill>
                <a:effectLst/>
                <a:latin typeface="-apple-system"/>
              </a:rPr>
              <a:t>Almost similar median. ● Route and </a:t>
            </a:r>
            <a:r>
              <a:rPr lang="en-US" sz="1400" b="0" i="0" dirty="0" err="1">
                <a:solidFill>
                  <a:srgbClr val="24292F"/>
                </a:solidFill>
                <a:effectLst/>
                <a:latin typeface="-apple-system"/>
              </a:rPr>
              <a:t>Total_Stops</a:t>
            </a:r>
            <a:r>
              <a:rPr lang="en-US" sz="1400" b="0" i="0" dirty="0">
                <a:solidFill>
                  <a:srgbClr val="24292F"/>
                </a:solidFill>
                <a:effectLst/>
                <a:latin typeface="-apple-system"/>
              </a:rPr>
              <a:t> are related to each </a:t>
            </a:r>
            <a:r>
              <a:rPr lang="en-US" sz="1400" b="0" i="0" dirty="0" err="1">
                <a:solidFill>
                  <a:srgbClr val="24292F"/>
                </a:solidFill>
                <a:effectLst/>
                <a:latin typeface="-apple-system"/>
              </a:rPr>
              <a:t>other.Therefore</a:t>
            </a:r>
            <a:r>
              <a:rPr lang="en-US" sz="1400" b="0" i="0" dirty="0">
                <a:solidFill>
                  <a:srgbClr val="24292F"/>
                </a:solidFill>
                <a:effectLst/>
                <a:latin typeface="-apple-system"/>
              </a:rPr>
              <a:t> drop the Route.</a:t>
            </a:r>
          </a:p>
          <a:p>
            <a:pPr algn="l"/>
            <a:r>
              <a:rPr lang="en-US" sz="1400" b="0" i="0" dirty="0">
                <a:solidFill>
                  <a:srgbClr val="24292F"/>
                </a:solidFill>
                <a:effectLst/>
                <a:latin typeface="-apple-system"/>
              </a:rPr>
              <a:t>From </a:t>
            </a:r>
            <a:r>
              <a:rPr lang="en-US" sz="1400" b="0" i="0" dirty="0" err="1">
                <a:solidFill>
                  <a:srgbClr val="24292F"/>
                </a:solidFill>
                <a:effectLst/>
                <a:latin typeface="-apple-system"/>
              </a:rPr>
              <a:t>Additional_Info</a:t>
            </a:r>
            <a:r>
              <a:rPr lang="en-US" sz="1400" b="0" i="0" dirty="0">
                <a:solidFill>
                  <a:srgbClr val="24292F"/>
                </a:solidFill>
                <a:effectLst/>
                <a:latin typeface="-apple-system"/>
              </a:rPr>
              <a:t> extract the ‘No check-in baggage included’ and ‘In-flight meal not included’. Then drop the </a:t>
            </a:r>
            <a:r>
              <a:rPr lang="en-US" sz="1400" b="0" i="0" dirty="0" err="1">
                <a:solidFill>
                  <a:srgbClr val="24292F"/>
                </a:solidFill>
                <a:effectLst/>
                <a:latin typeface="-apple-system"/>
              </a:rPr>
              <a:t>Additional_Info</a:t>
            </a:r>
            <a:r>
              <a:rPr lang="en-US" sz="1400" b="0" i="0" dirty="0">
                <a:solidFill>
                  <a:srgbClr val="24292F"/>
                </a:solidFill>
                <a:effectLst/>
                <a:latin typeface="-apple-system"/>
              </a:rPr>
              <a:t> column and add two new columns ‘No check-in baggage included’ and ‘In-flight meal not included’.</a:t>
            </a:r>
          </a:p>
          <a:p>
            <a:pPr algn="l"/>
            <a:r>
              <a:rPr lang="en-US" sz="1400" b="1" i="0" dirty="0" err="1">
                <a:solidFill>
                  <a:srgbClr val="24292F"/>
                </a:solidFill>
                <a:effectLst/>
                <a:latin typeface="-apple-system"/>
              </a:rPr>
              <a:t>LabelEncoding</a:t>
            </a:r>
            <a:r>
              <a:rPr lang="en-US" sz="1400" b="1" i="0" dirty="0">
                <a:solidFill>
                  <a:srgbClr val="24292F"/>
                </a:solidFill>
                <a:effectLst/>
                <a:latin typeface="-apple-system"/>
              </a:rPr>
              <a:t>:</a:t>
            </a:r>
          </a:p>
          <a:p>
            <a:pPr algn="l"/>
            <a:r>
              <a:rPr lang="en-US" sz="1400" b="0" i="0" dirty="0">
                <a:solidFill>
                  <a:srgbClr val="24292F"/>
                </a:solidFill>
                <a:effectLst/>
                <a:latin typeface="-apple-system"/>
              </a:rPr>
              <a:t>As this is case of Ordinal Categorical type we perform </a:t>
            </a:r>
            <a:r>
              <a:rPr lang="en-US" sz="1400" b="0" i="0" dirty="0" err="1">
                <a:solidFill>
                  <a:srgbClr val="24292F"/>
                </a:solidFill>
                <a:effectLst/>
                <a:latin typeface="-apple-system"/>
              </a:rPr>
              <a:t>LabelEncoder</a:t>
            </a:r>
            <a:r>
              <a:rPr lang="en-US" sz="1400" b="0" i="0" dirty="0">
                <a:solidFill>
                  <a:srgbClr val="24292F"/>
                </a:solidFill>
                <a:effectLst/>
                <a:latin typeface="-apple-system"/>
              </a:rPr>
              <a:t>. Perform </a:t>
            </a:r>
            <a:r>
              <a:rPr lang="en-US" sz="1400" b="0" i="0" dirty="0" err="1">
                <a:solidFill>
                  <a:srgbClr val="24292F"/>
                </a:solidFill>
                <a:effectLst/>
                <a:latin typeface="-apple-system"/>
              </a:rPr>
              <a:t>LabelEncoding</a:t>
            </a:r>
            <a:r>
              <a:rPr lang="en-US" sz="1400" b="0" i="0" dirty="0">
                <a:solidFill>
                  <a:srgbClr val="24292F"/>
                </a:solidFill>
                <a:effectLst/>
                <a:latin typeface="-apple-system"/>
              </a:rPr>
              <a:t> on the </a:t>
            </a:r>
            <a:r>
              <a:rPr lang="en-US" sz="1400" b="0" i="0" dirty="0" err="1">
                <a:solidFill>
                  <a:srgbClr val="24292F"/>
                </a:solidFill>
                <a:effectLst/>
                <a:latin typeface="-apple-system"/>
              </a:rPr>
              <a:t>Total_stops</a:t>
            </a:r>
            <a:r>
              <a:rPr lang="en-US" sz="1400" b="0" i="0" dirty="0">
                <a:solidFill>
                  <a:srgbClr val="24292F"/>
                </a:solidFill>
                <a:effectLst/>
                <a:latin typeface="-apple-system"/>
              </a:rPr>
              <a:t> "non-stop": 0, "1 stop": 1, "2 stops": 2, "3 stops": 3, "4 stops": 4 .</a:t>
            </a:r>
          </a:p>
          <a:p>
            <a:pPr algn="l"/>
            <a:r>
              <a:rPr lang="en-US" sz="1400" b="1" i="0" dirty="0">
                <a:solidFill>
                  <a:srgbClr val="24292F"/>
                </a:solidFill>
                <a:effectLst/>
                <a:latin typeface="-apple-system"/>
              </a:rPr>
              <a:t>FEATURES SELECTION:</a:t>
            </a:r>
          </a:p>
          <a:p>
            <a:pPr algn="l"/>
            <a:r>
              <a:rPr lang="en-US" sz="1400" b="0" i="0" dirty="0">
                <a:solidFill>
                  <a:srgbClr val="24292F"/>
                </a:solidFill>
                <a:effectLst/>
                <a:latin typeface="-apple-system"/>
              </a:rPr>
              <a:t>Finding out the best feature which will contribute and have good relation with target variable. Following are some of the feature selection methods, heatmap </a:t>
            </a:r>
            <a:r>
              <a:rPr lang="en-US" sz="1400" b="0" i="0" dirty="0" err="1">
                <a:solidFill>
                  <a:srgbClr val="24292F"/>
                </a:solidFill>
                <a:effectLst/>
                <a:latin typeface="-apple-system"/>
              </a:rPr>
              <a:t>feature_importance</a:t>
            </a:r>
            <a:r>
              <a:rPr lang="en-US" sz="1400" b="0" i="0" dirty="0">
                <a:solidFill>
                  <a:srgbClr val="24292F"/>
                </a:solidFill>
                <a:effectLst/>
                <a:latin typeface="-apple-system"/>
              </a:rPr>
              <a:t>_ </a:t>
            </a:r>
            <a:r>
              <a:rPr lang="en-US" sz="1400" b="0" i="0" dirty="0" err="1">
                <a:solidFill>
                  <a:srgbClr val="24292F"/>
                </a:solidFill>
                <a:effectLst/>
                <a:latin typeface="-apple-system"/>
              </a:rPr>
              <a:t>SelectKBest</a:t>
            </a:r>
            <a:endParaRPr lang="en-US" sz="1400" b="0" i="0" dirty="0">
              <a:solidFill>
                <a:srgbClr val="24292F"/>
              </a:solidFill>
              <a:effectLst/>
              <a:latin typeface="-apple-system"/>
            </a:endParaRPr>
          </a:p>
        </p:txBody>
      </p:sp>
      <p:pic>
        <p:nvPicPr>
          <p:cNvPr id="6" name="Picture 5">
            <a:extLst>
              <a:ext uri="{FF2B5EF4-FFF2-40B4-BE49-F238E27FC236}">
                <a16:creationId xmlns:a16="http://schemas.microsoft.com/office/drawing/2014/main" id="{986963DC-C2BC-B2AE-427F-B67D64DDBF6F}"/>
              </a:ext>
            </a:extLst>
          </p:cNvPr>
          <p:cNvPicPr>
            <a:picLocks noChangeAspect="1"/>
          </p:cNvPicPr>
          <p:nvPr/>
        </p:nvPicPr>
        <p:blipFill>
          <a:blip r:embed="rId2"/>
          <a:stretch>
            <a:fillRect/>
          </a:stretch>
        </p:blipFill>
        <p:spPr>
          <a:xfrm>
            <a:off x="683582" y="4560647"/>
            <a:ext cx="7332954" cy="2128972"/>
          </a:xfrm>
          <a:prstGeom prst="rect">
            <a:avLst/>
          </a:prstGeom>
        </p:spPr>
      </p:pic>
    </p:spTree>
    <p:extLst>
      <p:ext uri="{BB962C8B-B14F-4D97-AF65-F5344CB8AC3E}">
        <p14:creationId xmlns:p14="http://schemas.microsoft.com/office/powerpoint/2010/main" val="96353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0F434E-3995-1C00-79FC-D49E42B4A760}"/>
              </a:ext>
            </a:extLst>
          </p:cNvPr>
          <p:cNvSpPr txBox="1"/>
          <p:nvPr/>
        </p:nvSpPr>
        <p:spPr>
          <a:xfrm>
            <a:off x="381740" y="408373"/>
            <a:ext cx="8760040" cy="2339102"/>
          </a:xfrm>
          <a:prstGeom prst="rect">
            <a:avLst/>
          </a:prstGeom>
          <a:noFill/>
        </p:spPr>
        <p:txBody>
          <a:bodyPr wrap="square">
            <a:spAutoFit/>
          </a:bodyPr>
          <a:lstStyle/>
          <a:p>
            <a:pPr algn="l"/>
            <a:r>
              <a:rPr lang="en-US" b="1" i="0" dirty="0" err="1">
                <a:solidFill>
                  <a:srgbClr val="24292F"/>
                </a:solidFill>
                <a:effectLst/>
                <a:latin typeface="-apple-system"/>
              </a:rPr>
              <a:t>ExtraTreeRegressor</a:t>
            </a:r>
            <a:r>
              <a:rPr lang="en-US" b="1" i="0" dirty="0">
                <a:solidFill>
                  <a:srgbClr val="24292F"/>
                </a:solidFill>
                <a:effectLst/>
                <a:latin typeface="-apple-system"/>
              </a:rPr>
              <a:t>:</a:t>
            </a:r>
          </a:p>
          <a:p>
            <a:pPr algn="l"/>
            <a:r>
              <a:rPr lang="en-US" sz="1600" b="0" i="0" dirty="0">
                <a:solidFill>
                  <a:srgbClr val="24292F"/>
                </a:solidFill>
                <a:effectLst/>
                <a:latin typeface="-apple-system"/>
              </a:rPr>
              <a:t>To perform feature selection using </a:t>
            </a:r>
            <a:r>
              <a:rPr lang="en-US" sz="1600" b="0" i="0" dirty="0" err="1">
                <a:solidFill>
                  <a:srgbClr val="24292F"/>
                </a:solidFill>
                <a:effectLst/>
                <a:latin typeface="-apple-system"/>
              </a:rPr>
              <a:t>ExtraTreeRegressor</a:t>
            </a:r>
            <a:r>
              <a:rPr lang="en-US" sz="1600" b="0" i="0" dirty="0">
                <a:solidFill>
                  <a:srgbClr val="24292F"/>
                </a:solidFill>
                <a:effectLst/>
                <a:latin typeface="-apple-system"/>
              </a:rPr>
              <a:t>, during the construction of the forest, for each feature, the normalized total reduction in the mathematical criteria used in the decision of feature split (Gini Index if the Gini Index is used in the construction of the forest) is computed. This value is called the Gini Importance of the feature. To perform feature selection, each feature is ordered in descending order according to the Gini Importance of each feature and the user selects the top k features according to his/her choice. For this dataset Important feature Graph:</a:t>
            </a:r>
          </a:p>
          <a:p>
            <a:pPr algn="l"/>
            <a:r>
              <a:rPr lang="en-US" sz="1600" b="0" i="0" dirty="0">
                <a:solidFill>
                  <a:srgbClr val="24292F"/>
                </a:solidFill>
                <a:effectLst/>
                <a:latin typeface="-apple-system"/>
              </a:rPr>
              <a:t>Here, we can see that </a:t>
            </a:r>
            <a:r>
              <a:rPr lang="en-US" sz="1600" b="0" i="0" dirty="0" err="1">
                <a:solidFill>
                  <a:srgbClr val="24292F"/>
                </a:solidFill>
                <a:effectLst/>
                <a:latin typeface="-apple-system"/>
              </a:rPr>
              <a:t>Total_stops</a:t>
            </a:r>
            <a:r>
              <a:rPr lang="en-US" sz="1600" b="0" i="0" dirty="0">
                <a:solidFill>
                  <a:srgbClr val="24292F"/>
                </a:solidFill>
                <a:effectLst/>
                <a:latin typeface="-apple-system"/>
              </a:rPr>
              <a:t> is one of the important feature which affect prices highly as we also see it in the heat map.</a:t>
            </a:r>
          </a:p>
        </p:txBody>
      </p:sp>
      <p:pic>
        <p:nvPicPr>
          <p:cNvPr id="8" name="Picture 7">
            <a:extLst>
              <a:ext uri="{FF2B5EF4-FFF2-40B4-BE49-F238E27FC236}">
                <a16:creationId xmlns:a16="http://schemas.microsoft.com/office/drawing/2014/main" id="{82CC3D2E-5451-7DB1-0111-E8D2B305B397}"/>
              </a:ext>
            </a:extLst>
          </p:cNvPr>
          <p:cNvPicPr>
            <a:picLocks noChangeAspect="1"/>
          </p:cNvPicPr>
          <p:nvPr/>
        </p:nvPicPr>
        <p:blipFill>
          <a:blip r:embed="rId2"/>
          <a:stretch>
            <a:fillRect/>
          </a:stretch>
        </p:blipFill>
        <p:spPr>
          <a:xfrm>
            <a:off x="475511" y="2959976"/>
            <a:ext cx="7514392" cy="3717814"/>
          </a:xfrm>
          <a:prstGeom prst="rect">
            <a:avLst/>
          </a:prstGeom>
        </p:spPr>
      </p:pic>
    </p:spTree>
    <p:extLst>
      <p:ext uri="{BB962C8B-B14F-4D97-AF65-F5344CB8AC3E}">
        <p14:creationId xmlns:p14="http://schemas.microsoft.com/office/powerpoint/2010/main" val="49892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77C94E-0A12-EE4F-A89C-A871FF02CC10}"/>
              </a:ext>
            </a:extLst>
          </p:cNvPr>
          <p:cNvPicPr>
            <a:picLocks noChangeAspect="1"/>
          </p:cNvPicPr>
          <p:nvPr/>
        </p:nvPicPr>
        <p:blipFill>
          <a:blip r:embed="rId2"/>
          <a:stretch>
            <a:fillRect/>
          </a:stretch>
        </p:blipFill>
        <p:spPr>
          <a:xfrm>
            <a:off x="2894120" y="79900"/>
            <a:ext cx="8664607" cy="5734974"/>
          </a:xfrm>
          <a:prstGeom prst="rect">
            <a:avLst/>
          </a:prstGeom>
        </p:spPr>
      </p:pic>
      <p:pic>
        <p:nvPicPr>
          <p:cNvPr id="7" name="Picture 6">
            <a:extLst>
              <a:ext uri="{FF2B5EF4-FFF2-40B4-BE49-F238E27FC236}">
                <a16:creationId xmlns:a16="http://schemas.microsoft.com/office/drawing/2014/main" id="{25AC7E5C-86B0-41F6-0FF4-5D959859C0D6}"/>
              </a:ext>
            </a:extLst>
          </p:cNvPr>
          <p:cNvPicPr>
            <a:picLocks noChangeAspect="1"/>
          </p:cNvPicPr>
          <p:nvPr/>
        </p:nvPicPr>
        <p:blipFill>
          <a:blip r:embed="rId3"/>
          <a:stretch>
            <a:fillRect/>
          </a:stretch>
        </p:blipFill>
        <p:spPr>
          <a:xfrm>
            <a:off x="4083728" y="5749617"/>
            <a:ext cx="6471821" cy="1028483"/>
          </a:xfrm>
          <a:prstGeom prst="rect">
            <a:avLst/>
          </a:prstGeom>
        </p:spPr>
      </p:pic>
      <p:sp>
        <p:nvSpPr>
          <p:cNvPr id="9" name="TextBox 8">
            <a:extLst>
              <a:ext uri="{FF2B5EF4-FFF2-40B4-BE49-F238E27FC236}">
                <a16:creationId xmlns:a16="http://schemas.microsoft.com/office/drawing/2014/main" id="{37DB9404-50FB-1B4C-CED7-2798342AE08F}"/>
              </a:ext>
            </a:extLst>
          </p:cNvPr>
          <p:cNvSpPr txBox="1"/>
          <p:nvPr/>
        </p:nvSpPr>
        <p:spPr>
          <a:xfrm>
            <a:off x="230820" y="297988"/>
            <a:ext cx="2432482" cy="5262979"/>
          </a:xfrm>
          <a:prstGeom prst="rect">
            <a:avLst/>
          </a:prstGeom>
          <a:noFill/>
        </p:spPr>
        <p:txBody>
          <a:bodyPr wrap="square" rtlCol="0">
            <a:spAutoFit/>
          </a:bodyPr>
          <a:lstStyle/>
          <a:p>
            <a:r>
              <a:rPr lang="en-US" sz="1400" b="1" i="0" dirty="0">
                <a:solidFill>
                  <a:srgbClr val="24292F"/>
                </a:solidFill>
                <a:effectLst/>
                <a:latin typeface="-apple-system"/>
              </a:rPr>
              <a:t>CORRELATION MATRIX:</a:t>
            </a:r>
          </a:p>
          <a:p>
            <a:br>
              <a:rPr lang="en-US" sz="1400" b="1" i="0" dirty="0">
                <a:solidFill>
                  <a:srgbClr val="24292F"/>
                </a:solidFill>
                <a:effectLst/>
                <a:latin typeface="-apple-system"/>
              </a:rPr>
            </a:br>
            <a:r>
              <a:rPr lang="en-US" sz="1400" b="0" i="0" dirty="0">
                <a:solidFill>
                  <a:srgbClr val="24292F"/>
                </a:solidFill>
                <a:effectLst/>
                <a:latin typeface="-apple-system"/>
              </a:rPr>
              <a:t>Statisticians and data analysts measure correlation of two numerical variables to find an insight about their relationships. On a dataset with many attributes, the set of correlation values between pairs of its attributes form a matrix which is called a correlation matrix. Finds correlation between Independent and dependent attributes.</a:t>
            </a:r>
            <a:br>
              <a:rPr lang="en-US" sz="1400" b="0" i="0" dirty="0">
                <a:solidFill>
                  <a:srgbClr val="24292F"/>
                </a:solidFill>
                <a:effectLst/>
                <a:latin typeface="-apple-system"/>
              </a:rPr>
            </a:br>
            <a:r>
              <a:rPr lang="en-US" sz="1400" b="0" i="0" dirty="0">
                <a:solidFill>
                  <a:srgbClr val="24292F"/>
                </a:solidFill>
                <a:effectLst/>
                <a:latin typeface="-apple-system"/>
              </a:rPr>
              <a:t>Here, we can see that the variables depend on each other.</a:t>
            </a:r>
            <a:br>
              <a:rPr lang="en-US" sz="1400" b="0" i="0" dirty="0">
                <a:solidFill>
                  <a:srgbClr val="24292F"/>
                </a:solidFill>
                <a:effectLst/>
                <a:latin typeface="-apple-system"/>
              </a:rPr>
            </a:br>
            <a:r>
              <a:rPr lang="en-US" sz="1400" b="0" i="0" dirty="0">
                <a:solidFill>
                  <a:srgbClr val="24292F"/>
                </a:solidFill>
                <a:effectLst/>
                <a:latin typeface="-apple-system"/>
              </a:rPr>
              <a:t>Total stops have a highly positive correlation with prices.</a:t>
            </a:r>
            <a:br>
              <a:rPr lang="en-US" sz="1400" b="0" i="0" dirty="0">
                <a:solidFill>
                  <a:srgbClr val="24292F"/>
                </a:solidFill>
                <a:effectLst/>
                <a:latin typeface="-apple-system"/>
              </a:rPr>
            </a:br>
            <a:r>
              <a:rPr lang="en-US" sz="1400" b="0" i="0" dirty="0">
                <a:solidFill>
                  <a:srgbClr val="24292F"/>
                </a:solidFill>
                <a:effectLst/>
                <a:latin typeface="-apple-system"/>
              </a:rPr>
              <a:t>By observing this we can select the features which are highly correlated.</a:t>
            </a:r>
            <a:endParaRPr lang="en-IN" sz="1400" dirty="0"/>
          </a:p>
        </p:txBody>
      </p:sp>
    </p:spTree>
    <p:extLst>
      <p:ext uri="{BB962C8B-B14F-4D97-AF65-F5344CB8AC3E}">
        <p14:creationId xmlns:p14="http://schemas.microsoft.com/office/powerpoint/2010/main" val="308950256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7492</TotalTime>
  <Words>1627</Words>
  <Application>Microsoft Office PowerPoint</Application>
  <PresentationFormat>Widescreen</PresentationFormat>
  <Paragraphs>81</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Arial Black</vt:lpstr>
      <vt:lpstr>Calibri</vt:lpstr>
      <vt:lpstr>Century Gothic</vt:lpstr>
      <vt:lpstr>Segoe UI Light</vt:lpstr>
      <vt:lpstr>Office Theme</vt:lpstr>
      <vt:lpstr>Airline Fare Prediction Presentation</vt:lpstr>
      <vt:lpstr>Business: Airline Industry Domestic Travel within India  It is in airlines’ best interest to make sure people can afford to fly with them, so they want to offer good prices. But they also need to find the right balance between (a) making sure they fill up a flight and (b) earning enough money to justify all the costs that go into operating the journey. For this reason, ticket prices will drop and rise very regularly, depending on many different factors that are specific to that particular flight. Those things can include: Of course, this depends on a ton of different and ever-changing factors, like how well that particular flight or route is selling.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5</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Fare Prediction Presentation</dc:title>
  <dc:creator>nayanaswami@outlook.com</dc:creator>
  <cp:lastModifiedBy>nayanaswami@outlook.com</cp:lastModifiedBy>
  <cp:revision>2</cp:revision>
  <dcterms:created xsi:type="dcterms:W3CDTF">2022-05-06T11:28:34Z</dcterms:created>
  <dcterms:modified xsi:type="dcterms:W3CDTF">2022-05-27T14:39:34Z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