
<file path=[Content_Types].xml><?xml version="1.0" encoding="utf-8"?>
<Types xmlns="http://schemas.openxmlformats.org/package/2006/content-types">
  <Default Extension="png" ContentType="image/png"/>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7" r:id="rId17"/>
    <p:sldId id="276" r:id="rId18"/>
    <p:sldId id="278" r:id="rId19"/>
    <p:sldId id="279" r:id="rId20"/>
    <p:sldId id="280" r:id="rId21"/>
    <p:sldId id="283" r:id="rId22"/>
    <p:sldId id="284" r:id="rId23"/>
    <p:sldId id="285" r:id="rId24"/>
    <p:sldId id="286" r:id="rId25"/>
    <p:sldId id="287"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hhany\Desktop\Statewise%20Testing%20Details-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hhany\Desktop\Statewise%20Testing%20Details-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uhhany\Desktop\Statewise%20Testing%20Details-1.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uhhany\Desktop\Statewise%20Testing%20Details-1.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hhany\Desktop\Statewise%20Testing%20Details-1.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hhany\Desktop\Statewise%20Testing%20Details-1.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hhany\Desktop\Covid_Vaccine_Statewise%201.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hhany\Desktop\Covid_Vaccine_Statewise%201.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hhany\Desktop\Covid_Vaccine_Statewise%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a:t>
            </a:r>
            <a:r>
              <a:rPr lang="en-US"/>
              <a:t>10 states with highest number of Total Samples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Sheet2!$C$4</c:f>
              <c:strCache>
                <c:ptCount val="1"/>
                <c:pt idx="0">
                  <c:v>Total</c:v>
                </c:pt>
              </c:strCache>
            </c:strRef>
          </c:tx>
          <c:spPr>
            <a:solidFill>
              <a:schemeClr val="accent1"/>
            </a:solidFill>
            <a:ln>
              <a:noFill/>
            </a:ln>
            <a:effectLst/>
          </c:spPr>
          <c:invertIfNegative val="0"/>
          <c:cat>
            <c:strRef>
              <c:f>Sheet2!$B$5:$B$15</c:f>
              <c:strCache>
                <c:ptCount val="10"/>
                <c:pt idx="0">
                  <c:v>Uttar Pradesh</c:v>
                </c:pt>
                <c:pt idx="1">
                  <c:v>Bihar</c:v>
                </c:pt>
                <c:pt idx="2">
                  <c:v>Maharashtra</c:v>
                </c:pt>
                <c:pt idx="3">
                  <c:v>Karnataka</c:v>
                </c:pt>
                <c:pt idx="4">
                  <c:v>Tamil Nadu</c:v>
                </c:pt>
                <c:pt idx="5">
                  <c:v>Andhra Pradesh</c:v>
                </c:pt>
                <c:pt idx="6">
                  <c:v>Gujarat</c:v>
                </c:pt>
                <c:pt idx="7">
                  <c:v>Delhi</c:v>
                </c:pt>
                <c:pt idx="8">
                  <c:v>Kerala</c:v>
                </c:pt>
                <c:pt idx="9">
                  <c:v>Telangana</c:v>
                </c:pt>
              </c:strCache>
            </c:strRef>
          </c:cat>
          <c:val>
            <c:numRef>
              <c:f>Sheet2!$C$5:$C$15</c:f>
              <c:numCache>
                <c:formatCode>General</c:formatCode>
                <c:ptCount val="10"/>
                <c:pt idx="0">
                  <c:v>9155561731</c:v>
                </c:pt>
                <c:pt idx="1">
                  <c:v>6121329928</c:v>
                </c:pt>
                <c:pt idx="2">
                  <c:v>5703822545</c:v>
                </c:pt>
                <c:pt idx="3">
                  <c:v>5453628818</c:v>
                </c:pt>
                <c:pt idx="4">
                  <c:v>5436042291</c:v>
                </c:pt>
                <c:pt idx="5">
                  <c:v>4127211823</c:v>
                </c:pt>
                <c:pt idx="6">
                  <c:v>3745364851</c:v>
                </c:pt>
                <c:pt idx="7">
                  <c:v>3499131565</c:v>
                </c:pt>
                <c:pt idx="8">
                  <c:v>3350897050</c:v>
                </c:pt>
                <c:pt idx="9">
                  <c:v>2680729201</c:v>
                </c:pt>
              </c:numCache>
            </c:numRef>
          </c:val>
          <c:extLst>
            <c:ext xmlns:c16="http://schemas.microsoft.com/office/drawing/2014/chart" uri="{C3380CC4-5D6E-409C-BE32-E72D297353CC}">
              <c16:uniqueId val="{00000000-66FC-4FD8-B1EF-41FE730CD2CF}"/>
            </c:ext>
          </c:extLst>
        </c:ser>
        <c:dLbls>
          <c:showLegendKey val="0"/>
          <c:showVal val="0"/>
          <c:showCatName val="0"/>
          <c:showSerName val="0"/>
          <c:showPercent val="0"/>
          <c:showBubbleSize val="0"/>
        </c:dLbls>
        <c:gapWidth val="219"/>
        <c:overlap val="-27"/>
        <c:axId val="414980136"/>
        <c:axId val="414981120"/>
      </c:barChart>
      <c:catAx>
        <c:axId val="41498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981120"/>
        <c:crosses val="autoZero"/>
        <c:auto val="1"/>
        <c:lblAlgn val="ctr"/>
        <c:lblOffset val="100"/>
        <c:noMultiLvlLbl val="0"/>
      </c:catAx>
      <c:valAx>
        <c:axId val="41498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980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 10 states with Least number of Total Samples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Sheet2!$C$26</c:f>
              <c:strCache>
                <c:ptCount val="1"/>
                <c:pt idx="0">
                  <c:v>Total</c:v>
                </c:pt>
              </c:strCache>
            </c:strRef>
          </c:tx>
          <c:spPr>
            <a:solidFill>
              <a:schemeClr val="accent1"/>
            </a:solidFill>
            <a:ln>
              <a:noFill/>
            </a:ln>
            <a:effectLst/>
          </c:spPr>
          <c:invertIfNegative val="0"/>
          <c:cat>
            <c:strRef>
              <c:f>Sheet2!$B$27:$B$37</c:f>
              <c:strCache>
                <c:ptCount val="10"/>
                <c:pt idx="0">
                  <c:v>Dadra and Nagar Haveli and Daman and Diu</c:v>
                </c:pt>
                <c:pt idx="1">
                  <c:v>Lakshadweep</c:v>
                </c:pt>
                <c:pt idx="2">
                  <c:v>Sikkim</c:v>
                </c:pt>
                <c:pt idx="3">
                  <c:v>Ladakh</c:v>
                </c:pt>
                <c:pt idx="4">
                  <c:v>Nagaland</c:v>
                </c:pt>
                <c:pt idx="5">
                  <c:v>Mizoram</c:v>
                </c:pt>
                <c:pt idx="6">
                  <c:v>Andaman and Nicobar Islands</c:v>
                </c:pt>
                <c:pt idx="7">
                  <c:v>Chandigarh</c:v>
                </c:pt>
                <c:pt idx="8">
                  <c:v>Meghalaya</c:v>
                </c:pt>
                <c:pt idx="9">
                  <c:v>Arunachal Pradesh</c:v>
                </c:pt>
              </c:strCache>
            </c:strRef>
          </c:cat>
          <c:val>
            <c:numRef>
              <c:f>Sheet2!$C$27:$C$37</c:f>
              <c:numCache>
                <c:formatCode>General</c:formatCode>
                <c:ptCount val="10"/>
                <c:pt idx="0">
                  <c:v>6324267</c:v>
                </c:pt>
                <c:pt idx="1">
                  <c:v>12622334</c:v>
                </c:pt>
                <c:pt idx="2">
                  <c:v>23149220</c:v>
                </c:pt>
                <c:pt idx="3">
                  <c:v>27988511</c:v>
                </c:pt>
                <c:pt idx="4">
                  <c:v>42911316</c:v>
                </c:pt>
                <c:pt idx="5">
                  <c:v>64100385</c:v>
                </c:pt>
                <c:pt idx="6">
                  <c:v>72336655</c:v>
                </c:pt>
                <c:pt idx="7">
                  <c:v>79203122</c:v>
                </c:pt>
                <c:pt idx="8">
                  <c:v>96858864</c:v>
                </c:pt>
                <c:pt idx="9">
                  <c:v>132259016</c:v>
                </c:pt>
              </c:numCache>
            </c:numRef>
          </c:val>
          <c:extLst>
            <c:ext xmlns:c16="http://schemas.microsoft.com/office/drawing/2014/chart" uri="{C3380CC4-5D6E-409C-BE32-E72D297353CC}">
              <c16:uniqueId val="{00000000-A944-4638-AE14-B01F0B291A76}"/>
            </c:ext>
          </c:extLst>
        </c:ser>
        <c:dLbls>
          <c:showLegendKey val="0"/>
          <c:showVal val="0"/>
          <c:showCatName val="0"/>
          <c:showSerName val="0"/>
          <c:showPercent val="0"/>
          <c:showBubbleSize val="0"/>
        </c:dLbls>
        <c:gapWidth val="219"/>
        <c:overlap val="-27"/>
        <c:axId val="289463160"/>
        <c:axId val="289463488"/>
      </c:barChart>
      <c:catAx>
        <c:axId val="289463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463488"/>
        <c:crosses val="autoZero"/>
        <c:auto val="1"/>
        <c:lblAlgn val="ctr"/>
        <c:lblOffset val="100"/>
        <c:noMultiLvlLbl val="0"/>
      </c:catAx>
      <c:valAx>
        <c:axId val="2894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463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Details-1.xlsx]Sheet4!PivotTable5</c:name>
    <c:fmtId val="5"/>
  </c:pivotSource>
  <c:chart>
    <c:title>
      <c:tx>
        <c:rich>
          <a:bodyPr/>
          <a:lstStyle/>
          <a:p>
            <a:pPr>
              <a:defRPr/>
            </a:pPr>
            <a:r>
              <a:rPr lang="en-US" sz="1800" b="0" i="0" u="none" strike="noStrike" baseline="0">
                <a:effectLst/>
              </a:rPr>
              <a:t>Top 10 states with highest number of Positive cases</a:t>
            </a:r>
            <a:r>
              <a:rPr lang="en-US" sz="1800" b="1" i="0" u="none" strike="noStrike" baseline="0"/>
              <a:t> </a:t>
            </a:r>
            <a:endParaRPr lang="en-US"/>
          </a:p>
        </c:rich>
      </c:tx>
      <c:overlay val="0"/>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0.12204892051650428"/>
          <c:y val="8.7484816258379131E-2"/>
          <c:w val="0.84389706710369683"/>
          <c:h val="0.78490103380653675"/>
        </c:manualLayout>
      </c:layout>
      <c:barChart>
        <c:barDir val="col"/>
        <c:grouping val="clustered"/>
        <c:varyColors val="0"/>
        <c:ser>
          <c:idx val="0"/>
          <c:order val="0"/>
          <c:tx>
            <c:strRef>
              <c:f>Sheet4!$C$6</c:f>
              <c:strCache>
                <c:ptCount val="1"/>
                <c:pt idx="0">
                  <c:v>Total</c:v>
                </c:pt>
              </c:strCache>
            </c:strRef>
          </c:tx>
          <c:spPr>
            <a:solidFill>
              <a:schemeClr val="accent1"/>
            </a:solidFill>
            <a:ln>
              <a:noFill/>
            </a:ln>
            <a:effectLst/>
          </c:spPr>
          <c:invertIfNegative val="0"/>
          <c:cat>
            <c:strRef>
              <c:f>Sheet4!$B$7:$B$17</c:f>
              <c:strCache>
                <c:ptCount val="10"/>
                <c:pt idx="0">
                  <c:v>Maharashtra</c:v>
                </c:pt>
                <c:pt idx="1">
                  <c:v>Kerala</c:v>
                </c:pt>
                <c:pt idx="2">
                  <c:v>Jharkhand</c:v>
                </c:pt>
                <c:pt idx="3">
                  <c:v>Tamil Nadu</c:v>
                </c:pt>
                <c:pt idx="4">
                  <c:v>Tripura</c:v>
                </c:pt>
                <c:pt idx="5">
                  <c:v>Gujarat</c:v>
                </c:pt>
                <c:pt idx="6">
                  <c:v>Delhi</c:v>
                </c:pt>
                <c:pt idx="7">
                  <c:v>Puducherry</c:v>
                </c:pt>
                <c:pt idx="8">
                  <c:v>Karnataka</c:v>
                </c:pt>
                <c:pt idx="9">
                  <c:v>Andhra Pradesh</c:v>
                </c:pt>
              </c:strCache>
            </c:strRef>
          </c:cat>
          <c:val>
            <c:numRef>
              <c:f>Sheet4!$C$7:$C$17</c:f>
              <c:numCache>
                <c:formatCode>General</c:formatCode>
                <c:ptCount val="10"/>
                <c:pt idx="0">
                  <c:v>96901583</c:v>
                </c:pt>
                <c:pt idx="1">
                  <c:v>79723175</c:v>
                </c:pt>
                <c:pt idx="2">
                  <c:v>46499325</c:v>
                </c:pt>
                <c:pt idx="3">
                  <c:v>12772604</c:v>
                </c:pt>
                <c:pt idx="4">
                  <c:v>10061637</c:v>
                </c:pt>
                <c:pt idx="5">
                  <c:v>8009517</c:v>
                </c:pt>
                <c:pt idx="6">
                  <c:v>6848173</c:v>
                </c:pt>
                <c:pt idx="7">
                  <c:v>6287323</c:v>
                </c:pt>
                <c:pt idx="8">
                  <c:v>4701197</c:v>
                </c:pt>
                <c:pt idx="9">
                  <c:v>3859260</c:v>
                </c:pt>
              </c:numCache>
            </c:numRef>
          </c:val>
          <c:extLst>
            <c:ext xmlns:c16="http://schemas.microsoft.com/office/drawing/2014/chart" uri="{C3380CC4-5D6E-409C-BE32-E72D297353CC}">
              <c16:uniqueId val="{00000000-878B-4FAB-A034-D1DD13FF830F}"/>
            </c:ext>
          </c:extLst>
        </c:ser>
        <c:dLbls>
          <c:showLegendKey val="0"/>
          <c:showVal val="0"/>
          <c:showCatName val="0"/>
          <c:showSerName val="0"/>
          <c:showPercent val="0"/>
          <c:showBubbleSize val="0"/>
        </c:dLbls>
        <c:gapWidth val="219"/>
        <c:overlap val="-27"/>
        <c:axId val="328716608"/>
        <c:axId val="328715624"/>
      </c:barChart>
      <c:catAx>
        <c:axId val="32871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715624"/>
        <c:crosses val="autoZero"/>
        <c:auto val="1"/>
        <c:lblAlgn val="ctr"/>
        <c:lblOffset val="100"/>
        <c:noMultiLvlLbl val="0"/>
      </c:catAx>
      <c:valAx>
        <c:axId val="328715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716608"/>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Details-1.xlsx]Sheet4!PivotTable6</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Bottom  10 states with Least number of Positive cases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Sheet4!$C$29</c:f>
              <c:strCache>
                <c:ptCount val="1"/>
                <c:pt idx="0">
                  <c:v>Total</c:v>
                </c:pt>
              </c:strCache>
            </c:strRef>
          </c:tx>
          <c:spPr>
            <a:solidFill>
              <a:schemeClr val="accent1"/>
            </a:solidFill>
            <a:ln>
              <a:noFill/>
            </a:ln>
            <a:effectLst/>
          </c:spPr>
          <c:invertIfNegative val="0"/>
          <c:cat>
            <c:strRef>
              <c:f>Sheet4!$B$30:$B$40</c:f>
              <c:strCache>
                <c:ptCount val="10"/>
                <c:pt idx="0">
                  <c:v>Lakshadweep</c:v>
                </c:pt>
                <c:pt idx="1">
                  <c:v>Sikkim</c:v>
                </c:pt>
                <c:pt idx="2">
                  <c:v>Mizoram</c:v>
                </c:pt>
                <c:pt idx="3">
                  <c:v>Meghalaya</c:v>
                </c:pt>
                <c:pt idx="4">
                  <c:v>Arunachal Pradesh</c:v>
                </c:pt>
                <c:pt idx="5">
                  <c:v>Chandigarh</c:v>
                </c:pt>
                <c:pt idx="6">
                  <c:v>Ladakh</c:v>
                </c:pt>
                <c:pt idx="7">
                  <c:v>Nagaland</c:v>
                </c:pt>
                <c:pt idx="8">
                  <c:v>Manipur</c:v>
                </c:pt>
                <c:pt idx="9">
                  <c:v>Himachal Pradesh</c:v>
                </c:pt>
              </c:strCache>
            </c:strRef>
          </c:cat>
          <c:val>
            <c:numRef>
              <c:f>Sheet4!$C$30:$C$40</c:f>
              <c:numCache>
                <c:formatCode>General</c:formatCode>
                <c:ptCount val="10"/>
                <c:pt idx="1">
                  <c:v>17644</c:v>
                </c:pt>
                <c:pt idx="2">
                  <c:v>19785</c:v>
                </c:pt>
                <c:pt idx="3">
                  <c:v>33904</c:v>
                </c:pt>
                <c:pt idx="4">
                  <c:v>51245</c:v>
                </c:pt>
                <c:pt idx="5">
                  <c:v>59195</c:v>
                </c:pt>
                <c:pt idx="6">
                  <c:v>89027</c:v>
                </c:pt>
                <c:pt idx="7">
                  <c:v>90682</c:v>
                </c:pt>
                <c:pt idx="8">
                  <c:v>101501</c:v>
                </c:pt>
                <c:pt idx="9">
                  <c:v>119494</c:v>
                </c:pt>
              </c:numCache>
            </c:numRef>
          </c:val>
          <c:extLst>
            <c:ext xmlns:c16="http://schemas.microsoft.com/office/drawing/2014/chart" uri="{C3380CC4-5D6E-409C-BE32-E72D297353CC}">
              <c16:uniqueId val="{00000000-CB86-4A31-B892-0546291F43D9}"/>
            </c:ext>
          </c:extLst>
        </c:ser>
        <c:dLbls>
          <c:showLegendKey val="0"/>
          <c:showVal val="0"/>
          <c:showCatName val="0"/>
          <c:showSerName val="0"/>
          <c:showPercent val="0"/>
          <c:showBubbleSize val="0"/>
        </c:dLbls>
        <c:gapWidth val="219"/>
        <c:overlap val="-27"/>
        <c:axId val="56152608"/>
        <c:axId val="56152280"/>
      </c:barChart>
      <c:catAx>
        <c:axId val="5615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52280"/>
        <c:crosses val="autoZero"/>
        <c:auto val="1"/>
        <c:lblAlgn val="ctr"/>
        <c:lblOffset val="100"/>
        <c:noMultiLvlLbl val="0"/>
      </c:catAx>
      <c:valAx>
        <c:axId val="56152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52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Details-1.xlsx]Sheet3!PivotTable3</c:name>
    <c:fmtId val="3"/>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Top 10 states with highest number of Negative cases</a:t>
            </a:r>
          </a:p>
        </c:rich>
      </c:tx>
      <c:layout>
        <c:manualLayout>
          <c:xMode val="edge"/>
          <c:yMode val="edge"/>
          <c:x val="0.14466489112002473"/>
          <c:y val="3.3706678561547854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strRef>
              <c:f>Sheet3!$C$5</c:f>
              <c:strCache>
                <c:ptCount val="1"/>
                <c:pt idx="0">
                  <c:v>Total</c:v>
                </c:pt>
              </c:strCache>
            </c:strRef>
          </c:tx>
          <c:spPr>
            <a:gradFill rotWithShape="1">
              <a:gsLst>
                <a:gs pos="0">
                  <a:schemeClr val="accent1">
                    <a:tint val="70000"/>
                    <a:lumMod val="110000"/>
                  </a:schemeClr>
                </a:gs>
                <a:gs pos="100000">
                  <a:schemeClr val="accent1">
                    <a:tint val="82000"/>
                    <a:alpha val="74000"/>
                  </a:schemeClr>
                </a:gs>
              </a:gsLst>
              <a:lin ang="5400000" scaled="0"/>
            </a:gradFill>
            <a:ln w="9525" cap="flat" cmpd="sng" algn="ctr">
              <a:solidFill>
                <a:schemeClr val="accent1">
                  <a:shade val="95000"/>
                </a:schemeClr>
              </a:solidFill>
              <a:round/>
            </a:ln>
            <a:effectLst/>
          </c:spPr>
          <c:invertIfNegative val="0"/>
          <c:cat>
            <c:strRef>
              <c:f>Sheet3!$B$6:$B$16</c:f>
              <c:strCache>
                <c:ptCount val="10"/>
                <c:pt idx="0">
                  <c:v>Uttarakhand</c:v>
                </c:pt>
                <c:pt idx="1">
                  <c:v>Jammu and Kashmir</c:v>
                </c:pt>
                <c:pt idx="2">
                  <c:v>Himachal Pradesh</c:v>
                </c:pt>
                <c:pt idx="3">
                  <c:v>Jharkhand</c:v>
                </c:pt>
                <c:pt idx="4">
                  <c:v>Chandigarh</c:v>
                </c:pt>
                <c:pt idx="5">
                  <c:v>Puducherry</c:v>
                </c:pt>
                <c:pt idx="6">
                  <c:v>Arunachal Pradesh</c:v>
                </c:pt>
                <c:pt idx="7">
                  <c:v>Madhya Pradesh</c:v>
                </c:pt>
                <c:pt idx="8">
                  <c:v>Tripura</c:v>
                </c:pt>
                <c:pt idx="9">
                  <c:v>Andhra Pradesh</c:v>
                </c:pt>
              </c:strCache>
            </c:strRef>
          </c:cat>
          <c:val>
            <c:numRef>
              <c:f>Sheet3!$C$6:$C$16</c:f>
              <c:numCache>
                <c:formatCode>General</c:formatCode>
                <c:ptCount val="10"/>
                <c:pt idx="0">
                  <c:v>455</c:v>
                </c:pt>
                <c:pt idx="1">
                  <c:v>454</c:v>
                </c:pt>
                <c:pt idx="2">
                  <c:v>452</c:v>
                </c:pt>
                <c:pt idx="3">
                  <c:v>448</c:v>
                </c:pt>
                <c:pt idx="4">
                  <c:v>444</c:v>
                </c:pt>
                <c:pt idx="5">
                  <c:v>430</c:v>
                </c:pt>
                <c:pt idx="6">
                  <c:v>428</c:v>
                </c:pt>
                <c:pt idx="7">
                  <c:v>411</c:v>
                </c:pt>
                <c:pt idx="8">
                  <c:v>409</c:v>
                </c:pt>
                <c:pt idx="9">
                  <c:v>405</c:v>
                </c:pt>
              </c:numCache>
            </c:numRef>
          </c:val>
          <c:extLst>
            <c:ext xmlns:c16="http://schemas.microsoft.com/office/drawing/2014/chart" uri="{C3380CC4-5D6E-409C-BE32-E72D297353CC}">
              <c16:uniqueId val="{00000000-210F-43A3-BDA1-6B3B0F03F31B}"/>
            </c:ext>
          </c:extLst>
        </c:ser>
        <c:dLbls>
          <c:showLegendKey val="0"/>
          <c:showVal val="0"/>
          <c:showCatName val="0"/>
          <c:showSerName val="0"/>
          <c:showPercent val="0"/>
          <c:showBubbleSize val="0"/>
        </c:dLbls>
        <c:gapWidth val="100"/>
        <c:overlap val="-24"/>
        <c:axId val="413871944"/>
        <c:axId val="413871288"/>
      </c:barChart>
      <c:catAx>
        <c:axId val="413871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13871288"/>
        <c:crosses val="autoZero"/>
        <c:auto val="1"/>
        <c:lblAlgn val="ctr"/>
        <c:lblOffset val="100"/>
        <c:noMultiLvlLbl val="0"/>
      </c:catAx>
      <c:valAx>
        <c:axId val="413871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13871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 Testing Details-1.xlsx]Sheet3!PivotTable4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  10 states with Least number of Negative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4.052611401102952E-2"/>
          <c:y val="0.10960401891252956"/>
          <c:w val="0.88237230528768174"/>
          <c:h val="0.78938148024050181"/>
        </c:manualLayout>
      </c:layout>
      <c:barChart>
        <c:barDir val="col"/>
        <c:grouping val="clustered"/>
        <c:varyColors val="0"/>
        <c:ser>
          <c:idx val="0"/>
          <c:order val="0"/>
          <c:tx>
            <c:strRef>
              <c:f>Sheet3!$C$23</c:f>
              <c:strCache>
                <c:ptCount val="1"/>
                <c:pt idx="0">
                  <c:v>Total</c:v>
                </c:pt>
              </c:strCache>
            </c:strRef>
          </c:tx>
          <c:spPr>
            <a:solidFill>
              <a:schemeClr val="accent1"/>
            </a:solidFill>
            <a:ln>
              <a:noFill/>
            </a:ln>
            <a:effectLst/>
          </c:spPr>
          <c:invertIfNegative val="0"/>
          <c:cat>
            <c:strRef>
              <c:f>Sheet3!$B$24:$B$34</c:f>
              <c:strCache>
                <c:ptCount val="10"/>
                <c:pt idx="0">
                  <c:v>Lakshadweep</c:v>
                </c:pt>
                <c:pt idx="1">
                  <c:v>Manipur</c:v>
                </c:pt>
                <c:pt idx="2">
                  <c:v>Bihar</c:v>
                </c:pt>
                <c:pt idx="3">
                  <c:v>West Bengal</c:v>
                </c:pt>
                <c:pt idx="4">
                  <c:v>Andaman and Nicobar Islands</c:v>
                </c:pt>
                <c:pt idx="5">
                  <c:v>Mizoram</c:v>
                </c:pt>
                <c:pt idx="6">
                  <c:v>Goa</c:v>
                </c:pt>
                <c:pt idx="7">
                  <c:v>Odisha</c:v>
                </c:pt>
                <c:pt idx="8">
                  <c:v>Delhi</c:v>
                </c:pt>
                <c:pt idx="9">
                  <c:v>Telangana</c:v>
                </c:pt>
              </c:strCache>
            </c:strRef>
          </c:cat>
          <c:val>
            <c:numRef>
              <c:f>Sheet3!$C$24:$C$34</c:f>
              <c:numCache>
                <c:formatCode>General</c:formatCode>
                <c:ptCount val="10"/>
                <c:pt idx="2">
                  <c:v>1</c:v>
                </c:pt>
                <c:pt idx="3">
                  <c:v>1</c:v>
                </c:pt>
                <c:pt idx="4">
                  <c:v>1</c:v>
                </c:pt>
                <c:pt idx="5">
                  <c:v>2</c:v>
                </c:pt>
                <c:pt idx="6">
                  <c:v>2</c:v>
                </c:pt>
                <c:pt idx="7">
                  <c:v>13</c:v>
                </c:pt>
                <c:pt idx="8">
                  <c:v>22</c:v>
                </c:pt>
                <c:pt idx="9">
                  <c:v>30</c:v>
                </c:pt>
              </c:numCache>
            </c:numRef>
          </c:val>
          <c:extLst>
            <c:ext xmlns:c16="http://schemas.microsoft.com/office/drawing/2014/chart" uri="{C3380CC4-5D6E-409C-BE32-E72D297353CC}">
              <c16:uniqueId val="{00000000-1824-4880-A1CB-209F2A72A267}"/>
            </c:ext>
          </c:extLst>
        </c:ser>
        <c:dLbls>
          <c:showLegendKey val="0"/>
          <c:showVal val="0"/>
          <c:showCatName val="0"/>
          <c:showSerName val="0"/>
          <c:showPercent val="0"/>
          <c:showBubbleSize val="0"/>
        </c:dLbls>
        <c:gapWidth val="219"/>
        <c:overlap val="-27"/>
        <c:axId val="410988176"/>
        <c:axId val="410990472"/>
      </c:barChart>
      <c:catAx>
        <c:axId val="41098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990472"/>
        <c:crosses val="autoZero"/>
        <c:auto val="1"/>
        <c:lblAlgn val="ctr"/>
        <c:lblOffset val="100"/>
        <c:noMultiLvlLbl val="0"/>
      </c:catAx>
      <c:valAx>
        <c:axId val="410990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988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 1.xlsx]Sheet2!PivotTable4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t>
            </a:r>
            <a:r>
              <a:rPr lang="en-US" sz="1400" b="0" i="0" u="none" strike="noStrike" baseline="0">
                <a:effectLst/>
              </a:rPr>
              <a:t>Male and Female Vaccinated ratio for Covid19</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849304470425361"/>
          <c:y val="0.12844533968137703"/>
          <c:w val="0.44394138232720914"/>
          <c:h val="0.73982283464566923"/>
        </c:manualLayout>
      </c:layout>
      <c:barChart>
        <c:barDir val="col"/>
        <c:grouping val="clustered"/>
        <c:varyColors val="0"/>
        <c:ser>
          <c:idx val="0"/>
          <c:order val="0"/>
          <c:tx>
            <c:strRef>
              <c:f>Sheet2!$C$7</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Sheet2!$B$8:$B$10</c:f>
              <c:strCache>
                <c:ptCount val="3"/>
                <c:pt idx="0">
                  <c:v>Sum of Male(Individuals Vaccinated)</c:v>
                </c:pt>
                <c:pt idx="1">
                  <c:v>Sum of Female(Individuals Vaccinated)</c:v>
                </c:pt>
                <c:pt idx="2">
                  <c:v>Sum of Transgender(Individuals Vaccinated)</c:v>
                </c:pt>
              </c:strCache>
            </c:strRef>
          </c:cat>
          <c:val>
            <c:numRef>
              <c:f>Sheet2!$C$8:$C$10</c:f>
              <c:numCache>
                <c:formatCode>General</c:formatCode>
                <c:ptCount val="3"/>
                <c:pt idx="0">
                  <c:v>18579894484</c:v>
                </c:pt>
                <c:pt idx="1">
                  <c:v>16340809968</c:v>
                </c:pt>
                <c:pt idx="2">
                  <c:v>5315608</c:v>
                </c:pt>
              </c:numCache>
            </c:numRef>
          </c:val>
          <c:extLst>
            <c:ext xmlns:c16="http://schemas.microsoft.com/office/drawing/2014/chart" uri="{C3380CC4-5D6E-409C-BE32-E72D297353CC}">
              <c16:uniqueId val="{00000000-4E80-4A1A-9A6F-5EFE6F7E09A6}"/>
            </c:ext>
          </c:extLst>
        </c:ser>
        <c:dLbls>
          <c:dLblPos val="outEnd"/>
          <c:showLegendKey val="0"/>
          <c:showVal val="1"/>
          <c:showCatName val="0"/>
          <c:showSerName val="0"/>
          <c:showPercent val="0"/>
          <c:showBubbleSize val="0"/>
        </c:dLbls>
        <c:gapWidth val="150"/>
        <c:axId val="570073480"/>
        <c:axId val="570072496"/>
      </c:barChart>
      <c:catAx>
        <c:axId val="5700734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072496"/>
        <c:crosses val="autoZero"/>
        <c:auto val="1"/>
        <c:lblAlgn val="ctr"/>
        <c:lblOffset val="100"/>
        <c:noMultiLvlLbl val="0"/>
      </c:catAx>
      <c:valAx>
        <c:axId val="570072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073480"/>
        <c:crosses val="autoZero"/>
        <c:crossBetween val="between"/>
      </c:valAx>
      <c:spPr>
        <a:noFill/>
        <a:ln>
          <a:noFill/>
        </a:ln>
        <a:effectLst/>
      </c:spPr>
    </c:plotArea>
    <c:legend>
      <c:legendPos val="r"/>
      <c:layout>
        <c:manualLayout>
          <c:xMode val="edge"/>
          <c:yMode val="edge"/>
          <c:x val="0.6773000874890639"/>
          <c:y val="0.23176837270341208"/>
          <c:w val="8.8963653298993736E-2"/>
          <c:h val="6.540743453579930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 1.xlsx]Sheet4!PivotTable2</c:name>
    <c:fmtId val="4"/>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4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5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6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7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8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9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4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5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6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7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8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9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9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0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2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s>
    <c:plotArea>
      <c:layout/>
      <c:pieChart>
        <c:varyColors val="1"/>
        <c:ser>
          <c:idx val="0"/>
          <c:order val="0"/>
          <c:tx>
            <c:strRef>
              <c:f>Sheet4!$C$6</c:f>
              <c:strCache>
                <c:ptCount val="1"/>
                <c:pt idx="0">
                  <c:v>Sum of Total Covaxin Administered</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D85E-4881-BC65-1D312A810F9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D85E-4881-BC65-1D312A810F9C}"/>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5-D85E-4881-BC65-1D312A810F9C}"/>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D85E-4881-BC65-1D312A810F9C}"/>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9-D85E-4881-BC65-1D312A810F9C}"/>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B-D85E-4881-BC65-1D312A810F9C}"/>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D-D85E-4881-BC65-1D312A810F9C}"/>
              </c:ext>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F-D85E-4881-BC65-1D312A810F9C}"/>
              </c:ext>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1-D85E-4881-BC65-1D312A810F9C}"/>
              </c:ext>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3-D85E-4881-BC65-1D312A810F9C}"/>
              </c:ext>
            </c:extLst>
          </c:dPt>
          <c:dPt>
            <c:idx val="1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5-D85E-4881-BC65-1D312A810F9C}"/>
              </c:ext>
            </c:extLst>
          </c:dPt>
          <c:dPt>
            <c:idx val="1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7-D85E-4881-BC65-1D312A810F9C}"/>
              </c:ext>
            </c:extLst>
          </c:dPt>
          <c:dPt>
            <c:idx val="12"/>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9-D85E-4881-BC65-1D312A810F9C}"/>
              </c:ext>
            </c:extLst>
          </c:dPt>
          <c:dPt>
            <c:idx val="13"/>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B-D85E-4881-BC65-1D312A810F9C}"/>
              </c:ext>
            </c:extLst>
          </c:dPt>
          <c:dPt>
            <c:idx val="14"/>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D-D85E-4881-BC65-1D312A810F9C}"/>
              </c:ext>
            </c:extLst>
          </c:dPt>
          <c:dPt>
            <c:idx val="1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1F-D85E-4881-BC65-1D312A810F9C}"/>
              </c:ext>
            </c:extLst>
          </c:dPt>
          <c:dPt>
            <c:idx val="1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1-D85E-4881-BC65-1D312A810F9C}"/>
              </c:ext>
            </c:extLst>
          </c:dPt>
          <c:dPt>
            <c:idx val="1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3-D85E-4881-BC65-1D312A810F9C}"/>
              </c:ext>
            </c:extLst>
          </c:dPt>
          <c:dPt>
            <c:idx val="18"/>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5-D85E-4881-BC65-1D312A810F9C}"/>
              </c:ext>
            </c:extLst>
          </c:dPt>
          <c:dPt>
            <c:idx val="19"/>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7-D85E-4881-BC65-1D312A810F9C}"/>
              </c:ext>
            </c:extLst>
          </c:dPt>
          <c:dPt>
            <c:idx val="20"/>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9-D85E-4881-BC65-1D312A810F9C}"/>
              </c:ext>
            </c:extLst>
          </c:dPt>
          <c:dPt>
            <c:idx val="2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B-D85E-4881-BC65-1D312A810F9C}"/>
              </c:ext>
            </c:extLst>
          </c:dPt>
          <c:dPt>
            <c:idx val="2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D-D85E-4881-BC65-1D312A810F9C}"/>
              </c:ext>
            </c:extLst>
          </c:dPt>
          <c:dPt>
            <c:idx val="2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2F-D85E-4881-BC65-1D312A810F9C}"/>
              </c:ext>
            </c:extLst>
          </c:dPt>
          <c:dPt>
            <c:idx val="24"/>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1-D85E-4881-BC65-1D312A810F9C}"/>
              </c:ext>
            </c:extLst>
          </c:dPt>
          <c:dPt>
            <c:idx val="25"/>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3-D85E-4881-BC65-1D312A810F9C}"/>
              </c:ext>
            </c:extLst>
          </c:dPt>
          <c:dPt>
            <c:idx val="26"/>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5-D85E-4881-BC65-1D312A810F9C}"/>
              </c:ext>
            </c:extLst>
          </c:dPt>
          <c:dPt>
            <c:idx val="2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7-D85E-4881-BC65-1D312A810F9C}"/>
              </c:ext>
            </c:extLst>
          </c:dPt>
          <c:dPt>
            <c:idx val="2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9-D85E-4881-BC65-1D312A810F9C}"/>
              </c:ext>
            </c:extLst>
          </c:dPt>
          <c:dPt>
            <c:idx val="2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B-D85E-4881-BC65-1D312A810F9C}"/>
              </c:ext>
            </c:extLst>
          </c:dPt>
          <c:dPt>
            <c:idx val="30"/>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D-D85E-4881-BC65-1D312A810F9C}"/>
              </c:ext>
            </c:extLst>
          </c:dPt>
          <c:dPt>
            <c:idx val="31"/>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3F-D85E-4881-BC65-1D312A810F9C}"/>
              </c:ext>
            </c:extLst>
          </c:dPt>
          <c:dPt>
            <c:idx val="32"/>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1-D85E-4881-BC65-1D312A810F9C}"/>
              </c:ext>
            </c:extLst>
          </c:dPt>
          <c:dPt>
            <c:idx val="3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3-D85E-4881-BC65-1D312A810F9C}"/>
              </c:ext>
            </c:extLst>
          </c:dPt>
          <c:dPt>
            <c:idx val="3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5-D85E-4881-BC65-1D312A810F9C}"/>
              </c:ext>
            </c:extLst>
          </c:dPt>
          <c:dPt>
            <c:idx val="3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7-D85E-4881-BC65-1D312A810F9C}"/>
              </c:ext>
            </c:extLst>
          </c:dPt>
          <c:dPt>
            <c:idx val="36"/>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9-D85E-4881-BC65-1D312A810F9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Sheet4!$B$7:$B$44</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Sheet4!$C$7:$C$44</c:f>
              <c:numCache>
                <c:formatCode>0.00%</c:formatCode>
                <c:ptCount val="37"/>
                <c:pt idx="0">
                  <c:v>0</c:v>
                </c:pt>
                <c:pt idx="1">
                  <c:v>3.5386974124427283E-2</c:v>
                </c:pt>
                <c:pt idx="2">
                  <c:v>4.1285073879976567E-7</c:v>
                </c:pt>
                <c:pt idx="3">
                  <c:v>1.5641577718725458E-2</c:v>
                </c:pt>
                <c:pt idx="4">
                  <c:v>1.7687368591580523E-2</c:v>
                </c:pt>
                <c:pt idx="5">
                  <c:v>4.5570101603013694E-6</c:v>
                </c:pt>
                <c:pt idx="6">
                  <c:v>4.5680164887884926E-3</c:v>
                </c:pt>
                <c:pt idx="7">
                  <c:v>4.8997670099312847E-8</c:v>
                </c:pt>
                <c:pt idx="8">
                  <c:v>3.1706840332369264E-2</c:v>
                </c:pt>
                <c:pt idx="9">
                  <c:v>1.4178791521414765E-4</c:v>
                </c:pt>
                <c:pt idx="10">
                  <c:v>4.3314117757505606E-2</c:v>
                </c:pt>
                <c:pt idx="11">
                  <c:v>1.6550259245889893E-2</c:v>
                </c:pt>
                <c:pt idx="12">
                  <c:v>5.8327643114057001E-6</c:v>
                </c:pt>
                <c:pt idx="13">
                  <c:v>0.5000593571612888</c:v>
                </c:pt>
                <c:pt idx="14">
                  <c:v>9.1680742780470231E-4</c:v>
                </c:pt>
                <c:pt idx="15">
                  <c:v>1.2101690910525176E-2</c:v>
                </c:pt>
                <c:pt idx="16">
                  <c:v>3.0868727245883232E-2</c:v>
                </c:pt>
                <c:pt idx="17">
                  <c:v>1.4640663294943568E-2</c:v>
                </c:pt>
                <c:pt idx="18">
                  <c:v>2.0642536939988284E-7</c:v>
                </c:pt>
                <c:pt idx="19">
                  <c:v>1.7013079895594739E-8</c:v>
                </c:pt>
                <c:pt idx="20">
                  <c:v>3.0203421682923389E-2</c:v>
                </c:pt>
                <c:pt idx="21">
                  <c:v>5.4458568861910465E-2</c:v>
                </c:pt>
                <c:pt idx="22">
                  <c:v>1.6854291149902522E-7</c:v>
                </c:pt>
                <c:pt idx="23">
                  <c:v>5.1606342349970709E-7</c:v>
                </c:pt>
                <c:pt idx="24">
                  <c:v>3.1077225942619725E-8</c:v>
                </c:pt>
                <c:pt idx="25">
                  <c:v>8.4747821986589257E-7</c:v>
                </c:pt>
                <c:pt idx="26">
                  <c:v>1.6614438254282708E-2</c:v>
                </c:pt>
                <c:pt idx="27">
                  <c:v>1.7711750376640497E-6</c:v>
                </c:pt>
                <c:pt idx="28">
                  <c:v>8.3409144392388411E-3</c:v>
                </c:pt>
                <c:pt idx="29">
                  <c:v>2.9254962667598791E-2</c:v>
                </c:pt>
                <c:pt idx="30">
                  <c:v>7.3473821042441819E-7</c:v>
                </c:pt>
                <c:pt idx="31">
                  <c:v>2.9930430029759741E-2</c:v>
                </c:pt>
                <c:pt idx="32">
                  <c:v>2.1959019270157341E-2</c:v>
                </c:pt>
                <c:pt idx="33">
                  <c:v>2.6940688380911349E-4</c:v>
                </c:pt>
                <c:pt idx="34">
                  <c:v>4.6983233425341102E-2</c:v>
                </c:pt>
                <c:pt idx="35">
                  <c:v>1.7273341455016243E-3</c:v>
                </c:pt>
                <c:pt idx="36">
                  <c:v>3.6658937988171943E-2</c:v>
                </c:pt>
              </c:numCache>
            </c:numRef>
          </c:val>
          <c:extLst>
            <c:ext xmlns:c16="http://schemas.microsoft.com/office/drawing/2014/chart" uri="{C3380CC4-5D6E-409C-BE32-E72D297353CC}">
              <c16:uniqueId val="{0000004A-D85E-4881-BC65-1D312A810F9C}"/>
            </c:ext>
          </c:extLst>
        </c:ser>
        <c:ser>
          <c:idx val="1"/>
          <c:order val="1"/>
          <c:tx>
            <c:strRef>
              <c:f>Sheet4!$D$6</c:f>
              <c:strCache>
                <c:ptCount val="1"/>
                <c:pt idx="0">
                  <c:v>Sum of Total CoviShield Administered</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C-D85E-4881-BC65-1D312A810F9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4E-D85E-4881-BC65-1D312A810F9C}"/>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0-D85E-4881-BC65-1D312A810F9C}"/>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2-D85E-4881-BC65-1D312A810F9C}"/>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4-D85E-4881-BC65-1D312A810F9C}"/>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6-D85E-4881-BC65-1D312A810F9C}"/>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8-D85E-4881-BC65-1D312A810F9C}"/>
              </c:ext>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A-D85E-4881-BC65-1D312A810F9C}"/>
              </c:ext>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C-D85E-4881-BC65-1D312A810F9C}"/>
              </c:ext>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5E-D85E-4881-BC65-1D312A810F9C}"/>
              </c:ext>
            </c:extLst>
          </c:dPt>
          <c:dPt>
            <c:idx val="1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0-D85E-4881-BC65-1D312A810F9C}"/>
              </c:ext>
            </c:extLst>
          </c:dPt>
          <c:dPt>
            <c:idx val="1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2-D85E-4881-BC65-1D312A810F9C}"/>
              </c:ext>
            </c:extLst>
          </c:dPt>
          <c:dPt>
            <c:idx val="12"/>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4-D85E-4881-BC65-1D312A810F9C}"/>
              </c:ext>
            </c:extLst>
          </c:dPt>
          <c:dPt>
            <c:idx val="13"/>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6-D85E-4881-BC65-1D312A810F9C}"/>
              </c:ext>
            </c:extLst>
          </c:dPt>
          <c:dPt>
            <c:idx val="14"/>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8-D85E-4881-BC65-1D312A810F9C}"/>
              </c:ext>
            </c:extLst>
          </c:dPt>
          <c:dPt>
            <c:idx val="1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A-D85E-4881-BC65-1D312A810F9C}"/>
              </c:ext>
            </c:extLst>
          </c:dPt>
          <c:dPt>
            <c:idx val="1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C-D85E-4881-BC65-1D312A810F9C}"/>
              </c:ext>
            </c:extLst>
          </c:dPt>
          <c:dPt>
            <c:idx val="1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6E-D85E-4881-BC65-1D312A810F9C}"/>
              </c:ext>
            </c:extLst>
          </c:dPt>
          <c:dPt>
            <c:idx val="18"/>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0-D85E-4881-BC65-1D312A810F9C}"/>
              </c:ext>
            </c:extLst>
          </c:dPt>
          <c:dPt>
            <c:idx val="19"/>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2-D85E-4881-BC65-1D312A810F9C}"/>
              </c:ext>
            </c:extLst>
          </c:dPt>
          <c:dPt>
            <c:idx val="20"/>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4-D85E-4881-BC65-1D312A810F9C}"/>
              </c:ext>
            </c:extLst>
          </c:dPt>
          <c:dPt>
            <c:idx val="2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6-D85E-4881-BC65-1D312A810F9C}"/>
              </c:ext>
            </c:extLst>
          </c:dPt>
          <c:dPt>
            <c:idx val="2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8-D85E-4881-BC65-1D312A810F9C}"/>
              </c:ext>
            </c:extLst>
          </c:dPt>
          <c:dPt>
            <c:idx val="2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A-D85E-4881-BC65-1D312A810F9C}"/>
              </c:ext>
            </c:extLst>
          </c:dPt>
          <c:dPt>
            <c:idx val="24"/>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C-D85E-4881-BC65-1D312A810F9C}"/>
              </c:ext>
            </c:extLst>
          </c:dPt>
          <c:dPt>
            <c:idx val="25"/>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7E-D85E-4881-BC65-1D312A810F9C}"/>
              </c:ext>
            </c:extLst>
          </c:dPt>
          <c:dPt>
            <c:idx val="26"/>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0-D85E-4881-BC65-1D312A810F9C}"/>
              </c:ext>
            </c:extLst>
          </c:dPt>
          <c:dPt>
            <c:idx val="2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2-D85E-4881-BC65-1D312A810F9C}"/>
              </c:ext>
            </c:extLst>
          </c:dPt>
          <c:dPt>
            <c:idx val="2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4-D85E-4881-BC65-1D312A810F9C}"/>
              </c:ext>
            </c:extLst>
          </c:dPt>
          <c:dPt>
            <c:idx val="2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6-D85E-4881-BC65-1D312A810F9C}"/>
              </c:ext>
            </c:extLst>
          </c:dPt>
          <c:dPt>
            <c:idx val="30"/>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8-D85E-4881-BC65-1D312A810F9C}"/>
              </c:ext>
            </c:extLst>
          </c:dPt>
          <c:dPt>
            <c:idx val="31"/>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A-D85E-4881-BC65-1D312A810F9C}"/>
              </c:ext>
            </c:extLst>
          </c:dPt>
          <c:dPt>
            <c:idx val="32"/>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C-D85E-4881-BC65-1D312A810F9C}"/>
              </c:ext>
            </c:extLst>
          </c:dPt>
          <c:dPt>
            <c:idx val="3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8E-D85E-4881-BC65-1D312A810F9C}"/>
              </c:ext>
            </c:extLst>
          </c:dPt>
          <c:dPt>
            <c:idx val="3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90-D85E-4881-BC65-1D312A810F9C}"/>
              </c:ext>
            </c:extLst>
          </c:dPt>
          <c:dPt>
            <c:idx val="3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92-D85E-4881-BC65-1D312A810F9C}"/>
              </c:ext>
            </c:extLst>
          </c:dPt>
          <c:dPt>
            <c:idx val="36"/>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94-D85E-4881-BC65-1D312A810F9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Sheet4!$B$7:$B$44</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Sheet4!$D$7:$D$44</c:f>
              <c:numCache>
                <c:formatCode>0.00%</c:formatCode>
                <c:ptCount val="37"/>
                <c:pt idx="0">
                  <c:v>3.1104473118036112E-4</c:v>
                </c:pt>
                <c:pt idx="1">
                  <c:v>2.0744478716446191E-2</c:v>
                </c:pt>
                <c:pt idx="2">
                  <c:v>9.3012378549723544E-4</c:v>
                </c:pt>
                <c:pt idx="3">
                  <c:v>8.6442075636652248E-3</c:v>
                </c:pt>
                <c:pt idx="4">
                  <c:v>2.4838663091865689E-2</c:v>
                </c:pt>
                <c:pt idx="5">
                  <c:v>8.5276414372402823E-4</c:v>
                </c:pt>
                <c:pt idx="6">
                  <c:v>1.6347928595832707E-2</c:v>
                </c:pt>
                <c:pt idx="7">
                  <c:v>5.0237213726996011E-4</c:v>
                </c:pt>
                <c:pt idx="8">
                  <c:v>9.4566654147515729E-3</c:v>
                </c:pt>
                <c:pt idx="9">
                  <c:v>1.3592100671405676E-3</c:v>
                </c:pt>
                <c:pt idx="10">
                  <c:v>4.0523166258434794E-2</c:v>
                </c:pt>
                <c:pt idx="11">
                  <c:v>1.2724551089223005E-2</c:v>
                </c:pt>
                <c:pt idx="12">
                  <c:v>6.1759152278100162E-3</c:v>
                </c:pt>
                <c:pt idx="13">
                  <c:v>0.50007482125266967</c:v>
                </c:pt>
                <c:pt idx="14">
                  <c:v>8.0752012599132426E-3</c:v>
                </c:pt>
                <c:pt idx="15">
                  <c:v>1.0231155121857271E-2</c:v>
                </c:pt>
                <c:pt idx="16">
                  <c:v>3.2570754907526374E-2</c:v>
                </c:pt>
                <c:pt idx="17">
                  <c:v>2.3887210862626913E-2</c:v>
                </c:pt>
                <c:pt idx="18">
                  <c:v>4.0613826387236635E-4</c:v>
                </c:pt>
                <c:pt idx="19">
                  <c:v>8.9761442408481319E-5</c:v>
                </c:pt>
                <c:pt idx="20">
                  <c:v>2.7920126204825882E-2</c:v>
                </c:pt>
                <c:pt idx="21">
                  <c:v>5.0954135297021357E-2</c:v>
                </c:pt>
                <c:pt idx="22">
                  <c:v>1.111604494294785E-3</c:v>
                </c:pt>
                <c:pt idx="23">
                  <c:v>1.1393113342172958E-3</c:v>
                </c:pt>
                <c:pt idx="24">
                  <c:v>8.6409581998190188E-4</c:v>
                </c:pt>
                <c:pt idx="25">
                  <c:v>7.5994691424861893E-4</c:v>
                </c:pt>
                <c:pt idx="26">
                  <c:v>1.8870548433775405E-2</c:v>
                </c:pt>
                <c:pt idx="27">
                  <c:v>7.4567923171896158E-4</c:v>
                </c:pt>
                <c:pt idx="28">
                  <c:v>1.0376341974367953E-2</c:v>
                </c:pt>
                <c:pt idx="29">
                  <c:v>4.2160824985061941E-2</c:v>
                </c:pt>
                <c:pt idx="30">
                  <c:v>7.1197396232632992E-4</c:v>
                </c:pt>
                <c:pt idx="31">
                  <c:v>2.0163741577262445E-2</c:v>
                </c:pt>
                <c:pt idx="32">
                  <c:v>1.3947058886985535E-2</c:v>
                </c:pt>
                <c:pt idx="33">
                  <c:v>4.2911929708548818E-3</c:v>
                </c:pt>
                <c:pt idx="34">
                  <c:v>4.4709478118700373E-2</c:v>
                </c:pt>
                <c:pt idx="35">
                  <c:v>7.3150738483974574E-3</c:v>
                </c:pt>
                <c:pt idx="36">
                  <c:v>3.521273201224321E-2</c:v>
                </c:pt>
              </c:numCache>
            </c:numRef>
          </c:val>
          <c:extLst>
            <c:ext xmlns:c16="http://schemas.microsoft.com/office/drawing/2014/chart" uri="{C3380CC4-5D6E-409C-BE32-E72D297353CC}">
              <c16:uniqueId val="{00000095-D85E-4881-BC65-1D312A810F9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 1.xlsx]Sheet5!PivotTable6</c:name>
    <c:fmtId val="6"/>
  </c:pivotSource>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Sum</a:t>
            </a:r>
            <a:r>
              <a:rPr lang="en-US" baseline="0"/>
              <a:t> of Total doses administered</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marker>
          <c:symbol val="none"/>
        </c:marke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marker>
          <c:symbol val="none"/>
        </c:marke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marker>
          <c:symbol val="none"/>
        </c:marke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Sheet5!$C$7</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5C44-488D-8C55-00B253544472}"/>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5C44-488D-8C55-00B253544472}"/>
              </c:ext>
            </c:extLst>
          </c:dPt>
          <c:dLbls>
            <c:dLbl>
              <c:idx val="0"/>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5C44-488D-8C55-00B253544472}"/>
                </c:ext>
              </c:extLst>
            </c:dLbl>
            <c:dLbl>
              <c:idx val="1"/>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5C44-488D-8C55-00B253544472}"/>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Sheet5!$B$8:$B$9</c:f>
              <c:strCache>
                <c:ptCount val="2"/>
                <c:pt idx="0">
                  <c:v>Sum of Total Doses Administered</c:v>
                </c:pt>
                <c:pt idx="1">
                  <c:v>Sum of Total Individuals Vaccinated</c:v>
                </c:pt>
              </c:strCache>
            </c:strRef>
          </c:cat>
          <c:val>
            <c:numRef>
              <c:f>Sheet5!$C$8:$C$9</c:f>
              <c:numCache>
                <c:formatCode>General</c:formatCode>
                <c:ptCount val="2"/>
                <c:pt idx="0">
                  <c:v>40814304071</c:v>
                </c:pt>
                <c:pt idx="1">
                  <c:v>33503614338</c:v>
                </c:pt>
              </c:numCache>
            </c:numRef>
          </c:val>
          <c:extLst>
            <c:ext xmlns:c16="http://schemas.microsoft.com/office/drawing/2014/chart" uri="{C3380CC4-5D6E-409C-BE32-E72D297353CC}">
              <c16:uniqueId val="{00000004-5C44-488D-8C55-00B253544472}"/>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41977562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63CC4D-D7D2-427F-A8D7-64F59BE1B4CB}"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249245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3657895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273148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574964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8883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406193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5324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2158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339936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3CC4D-D7D2-427F-A8D7-64F59BE1B4CB}"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79718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3CC4D-D7D2-427F-A8D7-64F59BE1B4CB}"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332205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3CC4D-D7D2-427F-A8D7-64F59BE1B4CB}"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37675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63CC4D-D7D2-427F-A8D7-64F59BE1B4CB}"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89995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B63CC4D-D7D2-427F-A8D7-64F59BE1B4CB}"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425105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63CC4D-D7D2-427F-A8D7-64F59BE1B4CB}"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27832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63CC4D-D7D2-427F-A8D7-64F59BE1B4CB}"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C0-715D-40C3-BC2F-D699086E66BE}" type="slidenum">
              <a:rPr lang="en-US" smtClean="0"/>
              <a:t>‹#›</a:t>
            </a:fld>
            <a:endParaRPr lang="en-US"/>
          </a:p>
        </p:txBody>
      </p:sp>
    </p:spTree>
    <p:extLst>
      <p:ext uri="{BB962C8B-B14F-4D97-AF65-F5344CB8AC3E}">
        <p14:creationId xmlns:p14="http://schemas.microsoft.com/office/powerpoint/2010/main" val="147756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63CC4D-D7D2-427F-A8D7-64F59BE1B4CB}" type="datetimeFigureOut">
              <a:rPr lang="en-US" smtClean="0"/>
              <a:t>11/27/2021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C96C0-715D-40C3-BC2F-D699086E66BE}" type="slidenum">
              <a:rPr lang="en-US" smtClean="0"/>
              <a:t>‹#›</a:t>
            </a:fld>
            <a:endParaRPr lang="en-US"/>
          </a:p>
        </p:txBody>
      </p:sp>
    </p:spTree>
    <p:extLst>
      <p:ext uri="{BB962C8B-B14F-4D97-AF65-F5344CB8AC3E}">
        <p14:creationId xmlns:p14="http://schemas.microsoft.com/office/powerpoint/2010/main" val="2984052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covid19india.org/"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 Id="rId4" Type="http://schemas.openxmlformats.org/officeDocument/2006/relationships/hyperlink" Target="https://www.isibang.ac.in/~athreya/incovid1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portal.covid19india.org/" TargetMode="External"/><Relationship Id="rId2" Type="http://schemas.openxmlformats.org/officeDocument/2006/relationships/hyperlink" Target="https://www.mohfw.gov.in/" TargetMode="External"/><Relationship Id="rId1" Type="http://schemas.openxmlformats.org/officeDocument/2006/relationships/slideLayout" Target="../slideLayouts/slideLayout3.xml"/><Relationship Id="rId6" Type="http://schemas.openxmlformats.org/officeDocument/2006/relationships/hyperlink" Target="https://hgis.uw.edu/virus/" TargetMode="External"/><Relationship Id="rId5" Type="http://schemas.openxmlformats.org/officeDocument/2006/relationships/hyperlink" Target="https://www.isibang.ac.in/~athreya/incovid19/" TargetMode="External"/><Relationship Id="rId4" Type="http://schemas.openxmlformats.org/officeDocument/2006/relationships/hyperlink" Target="https://en.wikipedia.org/wiki/List_of_states_and_union_territories_of_India_by_popul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heerajmpai/covidindiatravelhistory" TargetMode="External"/><Relationship Id="rId2" Type="http://schemas.openxmlformats.org/officeDocument/2006/relationships/hyperlink" Target="https://www.kaggle.com/dheerajmp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8C24-838A-4394-BE48-479F9DB260E0}"/>
              </a:ext>
            </a:extLst>
          </p:cNvPr>
          <p:cNvSpPr>
            <a:spLocks noGrp="1"/>
          </p:cNvSpPr>
          <p:nvPr>
            <p:ph type="ctrTitle"/>
          </p:nvPr>
        </p:nvSpPr>
        <p:spPr>
          <a:xfrm>
            <a:off x="3962399" y="1244338"/>
            <a:ext cx="2447828" cy="697585"/>
          </a:xfrm>
        </p:spPr>
        <p:txBody>
          <a:bodyPr>
            <a:noAutofit/>
          </a:bodyPr>
          <a:lstStyle/>
          <a:p>
            <a:r>
              <a:rPr lang="en-US" sz="4400" dirty="0">
                <a:latin typeface="+mn-lt"/>
              </a:rPr>
              <a:t>COVID-19</a:t>
            </a:r>
          </a:p>
        </p:txBody>
      </p:sp>
      <p:sp>
        <p:nvSpPr>
          <p:cNvPr id="3" name="Subtitle 2">
            <a:extLst>
              <a:ext uri="{FF2B5EF4-FFF2-40B4-BE49-F238E27FC236}">
                <a16:creationId xmlns:a16="http://schemas.microsoft.com/office/drawing/2014/main" id="{5141F8CB-9AFA-4FB5-91E4-70BD60FA246E}"/>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69F96F8-6E8D-4EAE-B086-B80BBF91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709" y="2271860"/>
            <a:ext cx="8097625" cy="4243367"/>
          </a:xfrm>
          <a:prstGeom prst="rect">
            <a:avLst/>
          </a:prstGeom>
        </p:spPr>
      </p:pic>
    </p:spTree>
    <p:extLst>
      <p:ext uri="{BB962C8B-B14F-4D97-AF65-F5344CB8AC3E}">
        <p14:creationId xmlns:p14="http://schemas.microsoft.com/office/powerpoint/2010/main" val="258267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783B-43E7-496C-A20B-A7F076A01337}"/>
              </a:ext>
            </a:extLst>
          </p:cNvPr>
          <p:cNvSpPr>
            <a:spLocks noGrp="1"/>
          </p:cNvSpPr>
          <p:nvPr>
            <p:ph type="title"/>
          </p:nvPr>
        </p:nvSpPr>
        <p:spPr>
          <a:xfrm>
            <a:off x="688157" y="609601"/>
            <a:ext cx="10129069" cy="772160"/>
          </a:xfrm>
        </p:spPr>
        <p:txBody>
          <a:bodyPr>
            <a:normAutofit/>
          </a:bodyPr>
          <a:lstStyle/>
          <a:p>
            <a:r>
              <a:rPr lang="en-IN" sz="2800" kern="150" dirty="0">
                <a:latin typeface="Liberation Mono"/>
                <a:ea typeface="DejaVu Sans Mono"/>
                <a:cs typeface="Liberation Mono"/>
              </a:rPr>
              <a:t>Bottom  10 states with LEAST number of Negative cases</a:t>
            </a:r>
            <a:endParaRPr lang="en-US" sz="2800" dirty="0"/>
          </a:p>
        </p:txBody>
      </p:sp>
      <p:graphicFrame>
        <p:nvGraphicFramePr>
          <p:cNvPr id="3" name="Chart 2">
            <a:extLst>
              <a:ext uri="{FF2B5EF4-FFF2-40B4-BE49-F238E27FC236}">
                <a16:creationId xmlns:a16="http://schemas.microsoft.com/office/drawing/2014/main" id="{2BD80946-6D0E-4923-A2FD-A7640A98C5C9}"/>
              </a:ext>
            </a:extLst>
          </p:cNvPr>
          <p:cNvGraphicFramePr>
            <a:graphicFrameLocks/>
          </p:cNvGraphicFramePr>
          <p:nvPr>
            <p:extLst>
              <p:ext uri="{D42A27DB-BD31-4B8C-83A1-F6EECF244321}">
                <p14:modId xmlns:p14="http://schemas.microsoft.com/office/powerpoint/2010/main" val="1786720741"/>
              </p:ext>
            </p:extLst>
          </p:nvPr>
        </p:nvGraphicFramePr>
        <p:xfrm>
          <a:off x="1513840" y="1615440"/>
          <a:ext cx="8138160"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972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9AA3-DB09-407E-B363-D238F85F9E1F}"/>
              </a:ext>
            </a:extLst>
          </p:cNvPr>
          <p:cNvSpPr>
            <a:spLocks noGrp="1"/>
          </p:cNvSpPr>
          <p:nvPr>
            <p:ph type="title"/>
          </p:nvPr>
        </p:nvSpPr>
        <p:spPr>
          <a:xfrm>
            <a:off x="685801" y="590747"/>
            <a:ext cx="10131425" cy="1351176"/>
          </a:xfrm>
        </p:spPr>
        <p:txBody>
          <a:bodyPr/>
          <a:lstStyle/>
          <a:p>
            <a:r>
              <a:rPr lang="en-US" b="1" dirty="0"/>
              <a:t>Covid-19 in India</a:t>
            </a:r>
            <a:endParaRPr lang="en-US" dirty="0"/>
          </a:p>
        </p:txBody>
      </p:sp>
      <p:sp>
        <p:nvSpPr>
          <p:cNvPr id="3" name="Rectangle 2">
            <a:extLst>
              <a:ext uri="{FF2B5EF4-FFF2-40B4-BE49-F238E27FC236}">
                <a16:creationId xmlns:a16="http://schemas.microsoft.com/office/drawing/2014/main" id="{14794C43-D145-44CF-8553-109C4ED0AB8A}"/>
              </a:ext>
            </a:extLst>
          </p:cNvPr>
          <p:cNvSpPr/>
          <p:nvPr/>
        </p:nvSpPr>
        <p:spPr>
          <a:xfrm>
            <a:off x="685801" y="2505670"/>
            <a:ext cx="8458199" cy="923330"/>
          </a:xfrm>
          <a:prstGeom prst="rect">
            <a:avLst/>
          </a:prstGeom>
        </p:spPr>
        <p:txBody>
          <a:bodyPr wrap="square">
            <a:spAutoFit/>
          </a:bodyPr>
          <a:lstStyle/>
          <a:p>
            <a:pPr marL="285750" indent="-285750">
              <a:buFont typeface="Arial" panose="020B0604020202020204" pitchFamily="34" charset="0"/>
              <a:buChar char="•"/>
            </a:pPr>
            <a:r>
              <a:rPr lang="en-US" dirty="0"/>
              <a:t>Active cases</a:t>
            </a:r>
          </a:p>
          <a:p>
            <a:pPr marL="285750" indent="-285750">
              <a:buFont typeface="Arial" panose="020B0604020202020204" pitchFamily="34" charset="0"/>
              <a:buChar char="•"/>
            </a:pPr>
            <a:r>
              <a:rPr lang="en-US" dirty="0"/>
              <a:t>Cured/ Discharged</a:t>
            </a:r>
          </a:p>
          <a:p>
            <a:pPr marL="285750" indent="-285750">
              <a:buFont typeface="Arial" panose="020B0604020202020204" pitchFamily="34" charset="0"/>
              <a:buChar char="•"/>
            </a:pPr>
            <a:r>
              <a:rPr lang="en-US" dirty="0"/>
              <a:t>Deaths</a:t>
            </a:r>
            <a:endParaRPr lang="en-IN" dirty="0"/>
          </a:p>
        </p:txBody>
      </p:sp>
      <p:pic>
        <p:nvPicPr>
          <p:cNvPr id="9" name="Picture 8">
            <a:extLst>
              <a:ext uri="{FF2B5EF4-FFF2-40B4-BE49-F238E27FC236}">
                <a16:creationId xmlns:a16="http://schemas.microsoft.com/office/drawing/2014/main" id="{2047B61B-D176-4244-A3F1-6010EB060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49" y="1819374"/>
            <a:ext cx="7330609" cy="4270342"/>
          </a:xfrm>
          <a:prstGeom prst="rect">
            <a:avLst/>
          </a:prstGeom>
        </p:spPr>
      </p:pic>
    </p:spTree>
    <p:extLst>
      <p:ext uri="{BB962C8B-B14F-4D97-AF65-F5344CB8AC3E}">
        <p14:creationId xmlns:p14="http://schemas.microsoft.com/office/powerpoint/2010/main" val="400950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DF9F-94AF-488B-8242-350C46BD6380}"/>
              </a:ext>
            </a:extLst>
          </p:cNvPr>
          <p:cNvSpPr>
            <a:spLocks noGrp="1"/>
          </p:cNvSpPr>
          <p:nvPr>
            <p:ph type="title"/>
          </p:nvPr>
        </p:nvSpPr>
        <p:spPr>
          <a:xfrm>
            <a:off x="685801" y="609601"/>
            <a:ext cx="10131425" cy="804420"/>
          </a:xfrm>
        </p:spPr>
        <p:txBody>
          <a:bodyPr>
            <a:normAutofit/>
          </a:bodyPr>
          <a:lstStyle/>
          <a:p>
            <a:r>
              <a:rPr lang="en-IN" sz="2800" kern="150" dirty="0">
                <a:latin typeface="Liberation Mono"/>
                <a:ea typeface="DejaVu Sans Mono"/>
                <a:cs typeface="Liberation Mono"/>
              </a:rPr>
              <a:t>Top 10 states with highest number of Confirmed cases</a:t>
            </a:r>
            <a:endParaRPr lang="en-US" sz="2800" dirty="0"/>
          </a:p>
        </p:txBody>
      </p:sp>
      <p:pic>
        <p:nvPicPr>
          <p:cNvPr id="3" name="Picture 2">
            <a:extLst>
              <a:ext uri="{FF2B5EF4-FFF2-40B4-BE49-F238E27FC236}">
                <a16:creationId xmlns:a16="http://schemas.microsoft.com/office/drawing/2014/main" id="{325652B5-C23A-4B91-ADC4-C79E66B37D83}"/>
              </a:ext>
            </a:extLst>
          </p:cNvPr>
          <p:cNvPicPr>
            <a:picLocks noChangeAspect="1"/>
          </p:cNvPicPr>
          <p:nvPr/>
        </p:nvPicPr>
        <p:blipFill>
          <a:blip r:embed="rId2"/>
          <a:stretch>
            <a:fillRect/>
          </a:stretch>
        </p:blipFill>
        <p:spPr>
          <a:xfrm>
            <a:off x="933255" y="1659118"/>
            <a:ext cx="7748832" cy="3874416"/>
          </a:xfrm>
          <a:prstGeom prst="rect">
            <a:avLst/>
          </a:prstGeom>
        </p:spPr>
      </p:pic>
    </p:spTree>
    <p:extLst>
      <p:ext uri="{BB962C8B-B14F-4D97-AF65-F5344CB8AC3E}">
        <p14:creationId xmlns:p14="http://schemas.microsoft.com/office/powerpoint/2010/main" val="400949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D68D-4ADE-4FF5-9997-34DCC5EE50AD}"/>
              </a:ext>
            </a:extLst>
          </p:cNvPr>
          <p:cNvSpPr>
            <a:spLocks noGrp="1"/>
          </p:cNvSpPr>
          <p:nvPr>
            <p:ph type="title"/>
          </p:nvPr>
        </p:nvSpPr>
        <p:spPr>
          <a:xfrm>
            <a:off x="685801" y="609601"/>
            <a:ext cx="10131425" cy="1011810"/>
          </a:xfrm>
        </p:spPr>
        <p:txBody>
          <a:bodyPr>
            <a:normAutofit/>
          </a:bodyPr>
          <a:lstStyle/>
          <a:p>
            <a:r>
              <a:rPr lang="en-IN" sz="2800" kern="150" dirty="0">
                <a:latin typeface="Liberation Mono"/>
                <a:ea typeface="DejaVu Sans Mono"/>
                <a:cs typeface="Liberation Mono"/>
              </a:rPr>
              <a:t>Bottom 10 states with LEAST number of Confirmed cases</a:t>
            </a:r>
            <a:endParaRPr lang="en-US" sz="2800" dirty="0"/>
          </a:p>
        </p:txBody>
      </p:sp>
      <p:pic>
        <p:nvPicPr>
          <p:cNvPr id="3" name="Picture 2">
            <a:extLst>
              <a:ext uri="{FF2B5EF4-FFF2-40B4-BE49-F238E27FC236}">
                <a16:creationId xmlns:a16="http://schemas.microsoft.com/office/drawing/2014/main" id="{0D1BFED0-19E7-4E46-AF9F-0FFEBA9543C9}"/>
              </a:ext>
            </a:extLst>
          </p:cNvPr>
          <p:cNvPicPr>
            <a:picLocks noChangeAspect="1"/>
          </p:cNvPicPr>
          <p:nvPr/>
        </p:nvPicPr>
        <p:blipFill>
          <a:blip r:embed="rId2"/>
          <a:stretch>
            <a:fillRect/>
          </a:stretch>
        </p:blipFill>
        <p:spPr>
          <a:xfrm>
            <a:off x="1065229" y="2051184"/>
            <a:ext cx="7767686" cy="3708593"/>
          </a:xfrm>
          <a:prstGeom prst="rect">
            <a:avLst/>
          </a:prstGeom>
        </p:spPr>
      </p:pic>
    </p:spTree>
    <p:extLst>
      <p:ext uri="{BB962C8B-B14F-4D97-AF65-F5344CB8AC3E}">
        <p14:creationId xmlns:p14="http://schemas.microsoft.com/office/powerpoint/2010/main" val="426430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9F86-F70A-4334-81E9-A91D570D99E0}"/>
              </a:ext>
            </a:extLst>
          </p:cNvPr>
          <p:cNvSpPr>
            <a:spLocks noGrp="1"/>
          </p:cNvSpPr>
          <p:nvPr>
            <p:ph type="title"/>
          </p:nvPr>
        </p:nvSpPr>
        <p:spPr>
          <a:xfrm>
            <a:off x="685801" y="609601"/>
            <a:ext cx="10131425" cy="936396"/>
          </a:xfrm>
        </p:spPr>
        <p:txBody>
          <a:bodyPr>
            <a:normAutofit/>
          </a:bodyPr>
          <a:lstStyle/>
          <a:p>
            <a:r>
              <a:rPr lang="en-IN" sz="2800" kern="150" dirty="0">
                <a:latin typeface="Liberation Mono"/>
                <a:ea typeface="DejaVu Sans Mono"/>
                <a:cs typeface="Liberation Mono"/>
              </a:rPr>
              <a:t>Top 10 states with highest number of Cured cases</a:t>
            </a:r>
            <a:endParaRPr lang="en-US" sz="2800" dirty="0"/>
          </a:p>
        </p:txBody>
      </p:sp>
      <p:pic>
        <p:nvPicPr>
          <p:cNvPr id="3" name="Picture 2">
            <a:extLst>
              <a:ext uri="{FF2B5EF4-FFF2-40B4-BE49-F238E27FC236}">
                <a16:creationId xmlns:a16="http://schemas.microsoft.com/office/drawing/2014/main" id="{9B29121E-C69D-449A-B748-2AE97182D456}"/>
              </a:ext>
            </a:extLst>
          </p:cNvPr>
          <p:cNvPicPr>
            <a:picLocks noChangeAspect="1"/>
          </p:cNvPicPr>
          <p:nvPr/>
        </p:nvPicPr>
        <p:blipFill>
          <a:blip r:embed="rId2"/>
          <a:stretch>
            <a:fillRect/>
          </a:stretch>
        </p:blipFill>
        <p:spPr>
          <a:xfrm>
            <a:off x="801279" y="1545998"/>
            <a:ext cx="7587016" cy="4449450"/>
          </a:xfrm>
          <a:prstGeom prst="rect">
            <a:avLst/>
          </a:prstGeom>
        </p:spPr>
      </p:pic>
    </p:spTree>
    <p:extLst>
      <p:ext uri="{BB962C8B-B14F-4D97-AF65-F5344CB8AC3E}">
        <p14:creationId xmlns:p14="http://schemas.microsoft.com/office/powerpoint/2010/main" val="25268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7393-18AF-412B-8DCB-C814C960769D}"/>
              </a:ext>
            </a:extLst>
          </p:cNvPr>
          <p:cNvSpPr>
            <a:spLocks noGrp="1"/>
          </p:cNvSpPr>
          <p:nvPr>
            <p:ph type="title"/>
          </p:nvPr>
        </p:nvSpPr>
        <p:spPr>
          <a:xfrm>
            <a:off x="556181" y="609600"/>
            <a:ext cx="10261045" cy="615885"/>
          </a:xfrm>
        </p:spPr>
        <p:txBody>
          <a:bodyPr>
            <a:normAutofit/>
          </a:bodyPr>
          <a:lstStyle/>
          <a:p>
            <a:r>
              <a:rPr lang="en-IN" sz="2800" kern="150" dirty="0">
                <a:latin typeface="Liberation Mono"/>
                <a:ea typeface="DejaVu Sans Mono"/>
                <a:cs typeface="Liberation Mono"/>
              </a:rPr>
              <a:t>Bottom 10 states with LEAST number of Cured cases</a:t>
            </a:r>
            <a:endParaRPr lang="en-US" sz="2800" dirty="0"/>
          </a:p>
        </p:txBody>
      </p:sp>
      <p:pic>
        <p:nvPicPr>
          <p:cNvPr id="3" name="Picture 2">
            <a:extLst>
              <a:ext uri="{FF2B5EF4-FFF2-40B4-BE49-F238E27FC236}">
                <a16:creationId xmlns:a16="http://schemas.microsoft.com/office/drawing/2014/main" id="{07CA29E5-A59C-4084-84BC-6D99F6083B3E}"/>
              </a:ext>
            </a:extLst>
          </p:cNvPr>
          <p:cNvPicPr>
            <a:picLocks noChangeAspect="1"/>
          </p:cNvPicPr>
          <p:nvPr/>
        </p:nvPicPr>
        <p:blipFill>
          <a:blip r:embed="rId2"/>
          <a:stretch>
            <a:fillRect/>
          </a:stretch>
        </p:blipFill>
        <p:spPr>
          <a:xfrm>
            <a:off x="716437" y="1385740"/>
            <a:ext cx="8173039" cy="4166648"/>
          </a:xfrm>
          <a:prstGeom prst="rect">
            <a:avLst/>
          </a:prstGeom>
        </p:spPr>
      </p:pic>
    </p:spTree>
    <p:extLst>
      <p:ext uri="{BB962C8B-B14F-4D97-AF65-F5344CB8AC3E}">
        <p14:creationId xmlns:p14="http://schemas.microsoft.com/office/powerpoint/2010/main" val="143745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018A-9CBF-48A9-88BB-372849E897E9}"/>
              </a:ext>
            </a:extLst>
          </p:cNvPr>
          <p:cNvSpPr>
            <a:spLocks noGrp="1"/>
          </p:cNvSpPr>
          <p:nvPr>
            <p:ph type="title"/>
          </p:nvPr>
        </p:nvSpPr>
        <p:spPr>
          <a:xfrm>
            <a:off x="685801" y="609601"/>
            <a:ext cx="10131425" cy="870408"/>
          </a:xfrm>
        </p:spPr>
        <p:txBody>
          <a:bodyPr>
            <a:normAutofit/>
          </a:bodyPr>
          <a:lstStyle/>
          <a:p>
            <a:r>
              <a:rPr lang="en-IN" sz="2800" kern="150" dirty="0">
                <a:latin typeface="Liberation Mono"/>
                <a:ea typeface="DejaVu Sans Mono"/>
                <a:cs typeface="Liberation Mono"/>
              </a:rPr>
              <a:t>Top 10 states with highest number of Deaths</a:t>
            </a:r>
            <a:endParaRPr lang="en-US" sz="2800" dirty="0"/>
          </a:p>
        </p:txBody>
      </p:sp>
      <p:pic>
        <p:nvPicPr>
          <p:cNvPr id="3" name="Picture 2">
            <a:extLst>
              <a:ext uri="{FF2B5EF4-FFF2-40B4-BE49-F238E27FC236}">
                <a16:creationId xmlns:a16="http://schemas.microsoft.com/office/drawing/2014/main" id="{341717DB-DFAD-4C63-9ED0-D9A71A82BD28}"/>
              </a:ext>
            </a:extLst>
          </p:cNvPr>
          <p:cNvPicPr>
            <a:picLocks noChangeAspect="1"/>
          </p:cNvPicPr>
          <p:nvPr/>
        </p:nvPicPr>
        <p:blipFill>
          <a:blip r:embed="rId2"/>
          <a:stretch>
            <a:fillRect/>
          </a:stretch>
        </p:blipFill>
        <p:spPr>
          <a:xfrm>
            <a:off x="829559" y="1480010"/>
            <a:ext cx="7558735" cy="4421170"/>
          </a:xfrm>
          <a:prstGeom prst="rect">
            <a:avLst/>
          </a:prstGeom>
        </p:spPr>
      </p:pic>
    </p:spTree>
    <p:extLst>
      <p:ext uri="{BB962C8B-B14F-4D97-AF65-F5344CB8AC3E}">
        <p14:creationId xmlns:p14="http://schemas.microsoft.com/office/powerpoint/2010/main" val="189706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2665-0465-4310-A5DB-CA427D55A916}"/>
              </a:ext>
            </a:extLst>
          </p:cNvPr>
          <p:cNvSpPr>
            <a:spLocks noGrp="1"/>
          </p:cNvSpPr>
          <p:nvPr>
            <p:ph type="title"/>
          </p:nvPr>
        </p:nvSpPr>
        <p:spPr>
          <a:xfrm>
            <a:off x="838985" y="263951"/>
            <a:ext cx="8776355" cy="942680"/>
          </a:xfrm>
        </p:spPr>
        <p:txBody>
          <a:bodyPr>
            <a:normAutofit fontScale="90000"/>
          </a:bodyPr>
          <a:lstStyle/>
          <a:p>
            <a:r>
              <a:rPr lang="en-IN" sz="2800" kern="150" dirty="0">
                <a:latin typeface="Liberation Mono"/>
                <a:ea typeface="DejaVu Sans Mono"/>
                <a:cs typeface="Liberation Mono"/>
              </a:rPr>
              <a:t>Bottom 10 states with LEAST number of Deaths</a:t>
            </a:r>
            <a:br>
              <a:rPr lang="en-IN" sz="2800" kern="150" dirty="0">
                <a:latin typeface="Liberation Mono"/>
                <a:ea typeface="DejaVu Sans Mono"/>
                <a:cs typeface="Liberation Mono"/>
              </a:rPr>
            </a:br>
            <a:endParaRPr lang="en-US" sz="2800" dirty="0"/>
          </a:p>
        </p:txBody>
      </p:sp>
      <p:pic>
        <p:nvPicPr>
          <p:cNvPr id="4" name="Picture 3">
            <a:extLst>
              <a:ext uri="{FF2B5EF4-FFF2-40B4-BE49-F238E27FC236}">
                <a16:creationId xmlns:a16="http://schemas.microsoft.com/office/drawing/2014/main" id="{D2157AEB-6090-4E24-BC43-F7A5702CBD84}"/>
              </a:ext>
            </a:extLst>
          </p:cNvPr>
          <p:cNvPicPr>
            <a:picLocks noChangeAspect="1"/>
          </p:cNvPicPr>
          <p:nvPr/>
        </p:nvPicPr>
        <p:blipFill>
          <a:blip r:embed="rId2"/>
          <a:stretch>
            <a:fillRect/>
          </a:stretch>
        </p:blipFill>
        <p:spPr>
          <a:xfrm>
            <a:off x="923827" y="1451727"/>
            <a:ext cx="7993930" cy="4637987"/>
          </a:xfrm>
          <a:prstGeom prst="rect">
            <a:avLst/>
          </a:prstGeom>
        </p:spPr>
      </p:pic>
    </p:spTree>
    <p:extLst>
      <p:ext uri="{BB962C8B-B14F-4D97-AF65-F5344CB8AC3E}">
        <p14:creationId xmlns:p14="http://schemas.microsoft.com/office/powerpoint/2010/main" val="143944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B473-D18C-43CC-A558-32BD791E4062}"/>
              </a:ext>
            </a:extLst>
          </p:cNvPr>
          <p:cNvSpPr>
            <a:spLocks noGrp="1"/>
          </p:cNvSpPr>
          <p:nvPr>
            <p:ph type="title"/>
          </p:nvPr>
        </p:nvSpPr>
        <p:spPr>
          <a:xfrm>
            <a:off x="685801" y="609600"/>
            <a:ext cx="10131425" cy="672445"/>
          </a:xfrm>
        </p:spPr>
        <p:txBody>
          <a:bodyPr>
            <a:normAutofit/>
          </a:bodyPr>
          <a:lstStyle/>
          <a:p>
            <a:r>
              <a:rPr lang="en-US" sz="2800" dirty="0"/>
              <a:t>Top 10 states with highest of Death percentage</a:t>
            </a:r>
          </a:p>
        </p:txBody>
      </p:sp>
      <p:pic>
        <p:nvPicPr>
          <p:cNvPr id="3" name="Picture 2">
            <a:extLst>
              <a:ext uri="{FF2B5EF4-FFF2-40B4-BE49-F238E27FC236}">
                <a16:creationId xmlns:a16="http://schemas.microsoft.com/office/drawing/2014/main" id="{1C18255B-BB47-4187-B1CA-79244130D141}"/>
              </a:ext>
            </a:extLst>
          </p:cNvPr>
          <p:cNvPicPr>
            <a:picLocks noChangeAspect="1"/>
          </p:cNvPicPr>
          <p:nvPr/>
        </p:nvPicPr>
        <p:blipFill>
          <a:blip r:embed="rId2"/>
          <a:stretch>
            <a:fillRect/>
          </a:stretch>
        </p:blipFill>
        <p:spPr>
          <a:xfrm>
            <a:off x="754144" y="1545996"/>
            <a:ext cx="9341963" cy="4702404"/>
          </a:xfrm>
          <a:prstGeom prst="rect">
            <a:avLst/>
          </a:prstGeom>
        </p:spPr>
      </p:pic>
    </p:spTree>
    <p:extLst>
      <p:ext uri="{BB962C8B-B14F-4D97-AF65-F5344CB8AC3E}">
        <p14:creationId xmlns:p14="http://schemas.microsoft.com/office/powerpoint/2010/main" val="1409292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B070-078C-4C03-A446-8DC33CBABE52}"/>
              </a:ext>
            </a:extLst>
          </p:cNvPr>
          <p:cNvSpPr>
            <a:spLocks noGrp="1"/>
          </p:cNvSpPr>
          <p:nvPr>
            <p:ph type="title"/>
          </p:nvPr>
        </p:nvSpPr>
        <p:spPr>
          <a:xfrm>
            <a:off x="685801" y="609601"/>
            <a:ext cx="10131425" cy="794994"/>
          </a:xfrm>
        </p:spPr>
        <p:txBody>
          <a:bodyPr>
            <a:normAutofit/>
          </a:bodyPr>
          <a:lstStyle/>
          <a:p>
            <a:r>
              <a:rPr lang="en-IN" sz="2800" kern="150" dirty="0">
                <a:latin typeface="Liberation Mono"/>
                <a:ea typeface="DejaVu Sans Mono"/>
                <a:cs typeface="Liberation Mono"/>
              </a:rPr>
              <a:t>Bottom 10 states with LEAST of Death percentage</a:t>
            </a:r>
            <a:endParaRPr lang="en-US" sz="2800" dirty="0"/>
          </a:p>
        </p:txBody>
      </p:sp>
      <p:pic>
        <p:nvPicPr>
          <p:cNvPr id="3" name="Picture 2">
            <a:extLst>
              <a:ext uri="{FF2B5EF4-FFF2-40B4-BE49-F238E27FC236}">
                <a16:creationId xmlns:a16="http://schemas.microsoft.com/office/drawing/2014/main" id="{37EA1976-97A9-44B2-A3F9-F934049DC6E7}"/>
              </a:ext>
            </a:extLst>
          </p:cNvPr>
          <p:cNvPicPr>
            <a:picLocks noChangeAspect="1"/>
          </p:cNvPicPr>
          <p:nvPr/>
        </p:nvPicPr>
        <p:blipFill>
          <a:blip r:embed="rId2"/>
          <a:stretch>
            <a:fillRect/>
          </a:stretch>
        </p:blipFill>
        <p:spPr>
          <a:xfrm>
            <a:off x="801277" y="1545996"/>
            <a:ext cx="8191894" cy="4553146"/>
          </a:xfrm>
          <a:prstGeom prst="rect">
            <a:avLst/>
          </a:prstGeom>
        </p:spPr>
      </p:pic>
    </p:spTree>
    <p:extLst>
      <p:ext uri="{BB962C8B-B14F-4D97-AF65-F5344CB8AC3E}">
        <p14:creationId xmlns:p14="http://schemas.microsoft.com/office/powerpoint/2010/main" val="17000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8F7F-7B85-4ACA-8C9B-ED2297B6BC64}"/>
              </a:ext>
            </a:extLst>
          </p:cNvPr>
          <p:cNvSpPr>
            <a:spLocks noGrp="1"/>
          </p:cNvSpPr>
          <p:nvPr>
            <p:ph type="title"/>
          </p:nvPr>
        </p:nvSpPr>
        <p:spPr>
          <a:xfrm>
            <a:off x="989814" y="952107"/>
            <a:ext cx="2856322" cy="895546"/>
          </a:xfrm>
        </p:spPr>
        <p:txBody>
          <a:bodyPr>
            <a:normAutofit/>
          </a:bodyPr>
          <a:lstStyle/>
          <a:p>
            <a:r>
              <a:rPr lang="en-US" sz="4400" dirty="0">
                <a:latin typeface="+mn-lt"/>
              </a:rPr>
              <a:t>CONTEXT</a:t>
            </a:r>
          </a:p>
        </p:txBody>
      </p:sp>
      <p:sp>
        <p:nvSpPr>
          <p:cNvPr id="3" name="Content Placeholder 2">
            <a:extLst>
              <a:ext uri="{FF2B5EF4-FFF2-40B4-BE49-F238E27FC236}">
                <a16:creationId xmlns:a16="http://schemas.microsoft.com/office/drawing/2014/main" id="{99703D92-2356-46D1-B8C6-CD02B0503F04}"/>
              </a:ext>
            </a:extLst>
          </p:cNvPr>
          <p:cNvSpPr>
            <a:spLocks noGrp="1"/>
          </p:cNvSpPr>
          <p:nvPr>
            <p:ph idx="1"/>
          </p:nvPr>
        </p:nvSpPr>
        <p:spPr/>
        <p:txBody>
          <a:bodyPr>
            <a:normAutofit lnSpcReduction="10000"/>
          </a:bodyPr>
          <a:lstStyle/>
          <a:p>
            <a:r>
              <a:rPr lang="en-IN" dirty="0"/>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endParaRPr lang="en-US" dirty="0"/>
          </a:p>
          <a:p>
            <a:r>
              <a:rPr lang="en-IN" dirty="0"/>
              <a:t>The number of new cases are increasing day by day around the world. This dataset has information from the states and union territories of India at daily level.</a:t>
            </a:r>
            <a:endParaRPr lang="en-US" dirty="0"/>
          </a:p>
          <a:p>
            <a:r>
              <a:rPr lang="en-IN" dirty="0"/>
              <a:t>State level data comes from </a:t>
            </a:r>
            <a:r>
              <a:rPr lang="en-IN" dirty="0">
                <a:hlinkClick r:id="rId2"/>
              </a:rPr>
              <a:t>Ministry of Health &amp; Family Welfare</a:t>
            </a:r>
            <a:endParaRPr lang="en-US" dirty="0"/>
          </a:p>
          <a:p>
            <a:r>
              <a:rPr lang="en-IN" dirty="0"/>
              <a:t>Testing data and vaccination data comes from </a:t>
            </a:r>
            <a:r>
              <a:rPr lang="en-IN" dirty="0">
                <a:hlinkClick r:id="rId3"/>
              </a:rPr>
              <a:t>covid19india</a:t>
            </a:r>
            <a:r>
              <a:rPr lang="en-IN" dirty="0"/>
              <a:t>. Huge thanks to them for their efforts!</a:t>
            </a:r>
            <a:endParaRPr lang="en-US" dirty="0"/>
          </a:p>
          <a:p>
            <a:r>
              <a:rPr lang="en-IN" dirty="0"/>
              <a:t>Update on April 20, 2021: Thanks to the </a:t>
            </a:r>
            <a:r>
              <a:rPr lang="en-IN" dirty="0">
                <a:hlinkClick r:id="rId4"/>
              </a:rPr>
              <a:t>Team at </a:t>
            </a:r>
            <a:r>
              <a:rPr lang="en-IN" dirty="0" err="1">
                <a:hlinkClick r:id="rId4"/>
              </a:rPr>
              <a:t>ISIBang</a:t>
            </a:r>
            <a:r>
              <a:rPr lang="en-IN" dirty="0"/>
              <a:t>, I was able to get the historical data for the periods that I missed to collect and updated the csv file.</a:t>
            </a:r>
            <a:endParaRPr lang="en-US" dirty="0"/>
          </a:p>
          <a:p>
            <a:endParaRPr lang="en-US" dirty="0"/>
          </a:p>
        </p:txBody>
      </p:sp>
    </p:spTree>
    <p:extLst>
      <p:ext uri="{BB962C8B-B14F-4D97-AF65-F5344CB8AC3E}">
        <p14:creationId xmlns:p14="http://schemas.microsoft.com/office/powerpoint/2010/main" val="5467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C01F-F5AE-47EF-B977-14817447BE1C}"/>
              </a:ext>
            </a:extLst>
          </p:cNvPr>
          <p:cNvSpPr>
            <a:spLocks noGrp="1"/>
          </p:cNvSpPr>
          <p:nvPr>
            <p:ph type="title"/>
          </p:nvPr>
        </p:nvSpPr>
        <p:spPr>
          <a:xfrm>
            <a:off x="685801" y="609601"/>
            <a:ext cx="10131425" cy="889262"/>
          </a:xfrm>
        </p:spPr>
        <p:txBody>
          <a:bodyPr>
            <a:normAutofit/>
          </a:bodyPr>
          <a:lstStyle/>
          <a:p>
            <a:r>
              <a:rPr lang="en-IN" sz="2800" kern="150" dirty="0">
                <a:latin typeface="Liberation Mono"/>
                <a:ea typeface="DejaVu Sans Mono"/>
                <a:cs typeface="Liberation Mono"/>
              </a:rPr>
              <a:t>Bottom 10 states with LEAST of Death percentage</a:t>
            </a:r>
            <a:endParaRPr lang="en-US" sz="2800" dirty="0"/>
          </a:p>
        </p:txBody>
      </p:sp>
      <p:pic>
        <p:nvPicPr>
          <p:cNvPr id="3" name="Picture 2">
            <a:extLst>
              <a:ext uri="{FF2B5EF4-FFF2-40B4-BE49-F238E27FC236}">
                <a16:creationId xmlns:a16="http://schemas.microsoft.com/office/drawing/2014/main" id="{45091762-1AA9-4A4D-B4A7-E316B5C9BDA2}"/>
              </a:ext>
            </a:extLst>
          </p:cNvPr>
          <p:cNvPicPr>
            <a:picLocks noChangeAspect="1"/>
          </p:cNvPicPr>
          <p:nvPr/>
        </p:nvPicPr>
        <p:blipFill>
          <a:blip r:embed="rId2"/>
          <a:stretch>
            <a:fillRect/>
          </a:stretch>
        </p:blipFill>
        <p:spPr>
          <a:xfrm>
            <a:off x="801279" y="1593130"/>
            <a:ext cx="7587016" cy="4655269"/>
          </a:xfrm>
          <a:prstGeom prst="rect">
            <a:avLst/>
          </a:prstGeom>
        </p:spPr>
      </p:pic>
    </p:spTree>
    <p:extLst>
      <p:ext uri="{BB962C8B-B14F-4D97-AF65-F5344CB8AC3E}">
        <p14:creationId xmlns:p14="http://schemas.microsoft.com/office/powerpoint/2010/main" val="351805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6259-685A-4045-930F-61E95D26D3F7}"/>
              </a:ext>
            </a:extLst>
          </p:cNvPr>
          <p:cNvSpPr>
            <a:spLocks noGrp="1"/>
          </p:cNvSpPr>
          <p:nvPr>
            <p:ph type="title"/>
          </p:nvPr>
        </p:nvSpPr>
        <p:spPr>
          <a:xfrm>
            <a:off x="685801" y="461914"/>
            <a:ext cx="5507610" cy="575034"/>
          </a:xfrm>
        </p:spPr>
        <p:txBody>
          <a:bodyPr>
            <a:normAutofit/>
          </a:bodyPr>
          <a:lstStyle/>
          <a:p>
            <a:r>
              <a:rPr lang="en-US" b="1" dirty="0" err="1"/>
              <a:t>Covid_vaccine_state</a:t>
            </a:r>
            <a:r>
              <a:rPr lang="en-US" b="1" dirty="0"/>
              <a:t> wise</a:t>
            </a:r>
            <a:endParaRPr lang="en-US" dirty="0"/>
          </a:p>
        </p:txBody>
      </p:sp>
      <p:pic>
        <p:nvPicPr>
          <p:cNvPr id="6" name="Picture Placeholder 5">
            <a:extLst>
              <a:ext uri="{FF2B5EF4-FFF2-40B4-BE49-F238E27FC236}">
                <a16:creationId xmlns:a16="http://schemas.microsoft.com/office/drawing/2014/main" id="{39B22C46-E64E-4C50-9359-0118AC68FE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572" r="27572"/>
          <a:stretch>
            <a:fillRect/>
          </a:stretch>
        </p:blipFill>
        <p:spPr>
          <a:xfrm>
            <a:off x="7536252" y="461913"/>
            <a:ext cx="4492349" cy="6080289"/>
          </a:xfrm>
        </p:spPr>
      </p:pic>
      <p:sp>
        <p:nvSpPr>
          <p:cNvPr id="4" name="Text Placeholder 3">
            <a:extLst>
              <a:ext uri="{FF2B5EF4-FFF2-40B4-BE49-F238E27FC236}">
                <a16:creationId xmlns:a16="http://schemas.microsoft.com/office/drawing/2014/main" id="{E7DA9EEC-B229-4BCF-9A4E-7F4B2DC29A54}"/>
              </a:ext>
            </a:extLst>
          </p:cNvPr>
          <p:cNvSpPr>
            <a:spLocks noGrp="1"/>
          </p:cNvSpPr>
          <p:nvPr>
            <p:ph type="body" sz="half" idx="2"/>
          </p:nvPr>
        </p:nvSpPr>
        <p:spPr>
          <a:xfrm>
            <a:off x="685800" y="1734532"/>
            <a:ext cx="6164653" cy="1480008"/>
          </a:xfrm>
        </p:spPr>
        <p:txBody>
          <a:bodyPr/>
          <a:lstStyle/>
          <a:p>
            <a:pPr marL="342900" indent="-342900">
              <a:buFont typeface="Arial" panose="020B0604020202020204" pitchFamily="34" charset="0"/>
              <a:buChar char="•"/>
            </a:pPr>
            <a:r>
              <a:rPr lang="en-IN" sz="2000" kern="150" dirty="0">
                <a:latin typeface="Liberation Mono"/>
                <a:ea typeface="DejaVu Sans Mono"/>
                <a:cs typeface="Liberation Mono"/>
              </a:rPr>
              <a:t>Male and Female Vaccinated ratio for Covid19</a:t>
            </a:r>
          </a:p>
          <a:p>
            <a:pPr marL="342900" indent="-342900">
              <a:buFont typeface="Arial" panose="020B0604020202020204" pitchFamily="34" charset="0"/>
              <a:buChar char="•"/>
            </a:pPr>
            <a:r>
              <a:rPr lang="en-IN" sz="2000" kern="150" dirty="0">
                <a:latin typeface="Liberation Mono"/>
                <a:ea typeface="DejaVu Sans Mono"/>
                <a:cs typeface="Liberation Mono"/>
              </a:rPr>
              <a:t>COVAXIN and COVID shield Vaccination</a:t>
            </a:r>
          </a:p>
          <a:p>
            <a:pPr marL="342900" indent="-342900">
              <a:buFont typeface="Arial" panose="020B0604020202020204" pitchFamily="34" charset="0"/>
              <a:buChar char="•"/>
            </a:pPr>
            <a:r>
              <a:rPr lang="en-IN" sz="2000" kern="150" dirty="0">
                <a:latin typeface="Liberation Mono"/>
                <a:ea typeface="DejaVu Sans Mono"/>
                <a:cs typeface="Liberation Mono"/>
              </a:rPr>
              <a:t>Doses administered vs People Vaccinated </a:t>
            </a:r>
          </a:p>
          <a:p>
            <a:endParaRPr lang="en-US" dirty="0"/>
          </a:p>
        </p:txBody>
      </p:sp>
    </p:spTree>
    <p:extLst>
      <p:ext uri="{BB962C8B-B14F-4D97-AF65-F5344CB8AC3E}">
        <p14:creationId xmlns:p14="http://schemas.microsoft.com/office/powerpoint/2010/main" val="427710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2961-3786-4E9C-AF5F-6E44AF54951A}"/>
              </a:ext>
            </a:extLst>
          </p:cNvPr>
          <p:cNvSpPr>
            <a:spLocks noGrp="1"/>
          </p:cNvSpPr>
          <p:nvPr>
            <p:ph type="title"/>
          </p:nvPr>
        </p:nvSpPr>
        <p:spPr>
          <a:xfrm>
            <a:off x="685801" y="609600"/>
            <a:ext cx="9655403" cy="757287"/>
          </a:xfrm>
        </p:spPr>
        <p:txBody>
          <a:bodyPr>
            <a:normAutofit/>
          </a:bodyPr>
          <a:lstStyle/>
          <a:p>
            <a:r>
              <a:rPr lang="en-IN" sz="3200" kern="150" dirty="0">
                <a:latin typeface="Liberation Mono"/>
                <a:ea typeface="DejaVu Sans Mono"/>
                <a:cs typeface="Liberation Mono"/>
              </a:rPr>
              <a:t>Male and Female Vaccinated ratio for Covid19</a:t>
            </a:r>
            <a:endParaRPr lang="en-US" sz="3200" dirty="0"/>
          </a:p>
        </p:txBody>
      </p:sp>
      <p:graphicFrame>
        <p:nvGraphicFramePr>
          <p:cNvPr id="3" name="Chart 2">
            <a:extLst>
              <a:ext uri="{FF2B5EF4-FFF2-40B4-BE49-F238E27FC236}">
                <a16:creationId xmlns:a16="http://schemas.microsoft.com/office/drawing/2014/main" id="{099868B8-7BE1-4E0B-A6A7-6FEA00625D86}"/>
              </a:ext>
            </a:extLst>
          </p:cNvPr>
          <p:cNvGraphicFramePr>
            <a:graphicFrameLocks/>
          </p:cNvGraphicFramePr>
          <p:nvPr>
            <p:extLst>
              <p:ext uri="{D42A27DB-BD31-4B8C-83A1-F6EECF244321}">
                <p14:modId xmlns:p14="http://schemas.microsoft.com/office/powerpoint/2010/main" val="1404785286"/>
              </p:ext>
            </p:extLst>
          </p:nvPr>
        </p:nvGraphicFramePr>
        <p:xfrm>
          <a:off x="857839" y="1517715"/>
          <a:ext cx="8512404" cy="46285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934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27BE-3EA7-4741-9907-18FF933CEAF5}"/>
              </a:ext>
            </a:extLst>
          </p:cNvPr>
          <p:cNvSpPr>
            <a:spLocks noGrp="1"/>
          </p:cNvSpPr>
          <p:nvPr>
            <p:ph type="title"/>
          </p:nvPr>
        </p:nvSpPr>
        <p:spPr>
          <a:xfrm>
            <a:off x="685801" y="609600"/>
            <a:ext cx="10131425" cy="766713"/>
          </a:xfrm>
        </p:spPr>
        <p:txBody>
          <a:bodyPr>
            <a:normAutofit/>
          </a:bodyPr>
          <a:lstStyle/>
          <a:p>
            <a:r>
              <a:rPr lang="en-IN" sz="2800" kern="150" dirty="0" err="1">
                <a:latin typeface="Liberation Mono"/>
                <a:ea typeface="DejaVu Sans Mono"/>
                <a:cs typeface="Liberation Mono"/>
              </a:rPr>
              <a:t>Covaxin</a:t>
            </a:r>
            <a:r>
              <a:rPr lang="en-IN" sz="2800" kern="150" dirty="0">
                <a:latin typeface="Liberation Mono"/>
                <a:ea typeface="DejaVu Sans Mono"/>
                <a:cs typeface="Liberation Mono"/>
              </a:rPr>
              <a:t> and </a:t>
            </a:r>
            <a:r>
              <a:rPr lang="en-IN" sz="2800" kern="150" dirty="0" err="1">
                <a:latin typeface="Liberation Mono"/>
                <a:ea typeface="DejaVu Sans Mono"/>
                <a:cs typeface="Liberation Mono"/>
              </a:rPr>
              <a:t>Covishield</a:t>
            </a:r>
            <a:r>
              <a:rPr lang="en-IN" sz="2800" kern="150" dirty="0">
                <a:latin typeface="Liberation Mono"/>
                <a:ea typeface="DejaVu Sans Mono"/>
                <a:cs typeface="Liberation Mono"/>
              </a:rPr>
              <a:t> Vaccination ratio</a:t>
            </a:r>
            <a:endParaRPr lang="en-US" sz="2800" dirty="0"/>
          </a:p>
        </p:txBody>
      </p:sp>
      <p:graphicFrame>
        <p:nvGraphicFramePr>
          <p:cNvPr id="3" name="Chart 2">
            <a:extLst>
              <a:ext uri="{FF2B5EF4-FFF2-40B4-BE49-F238E27FC236}">
                <a16:creationId xmlns:a16="http://schemas.microsoft.com/office/drawing/2014/main" id="{11222455-9170-4701-B0D4-33399592810B}"/>
              </a:ext>
            </a:extLst>
          </p:cNvPr>
          <p:cNvGraphicFramePr>
            <a:graphicFrameLocks/>
          </p:cNvGraphicFramePr>
          <p:nvPr>
            <p:extLst>
              <p:ext uri="{D42A27DB-BD31-4B8C-83A1-F6EECF244321}">
                <p14:modId xmlns:p14="http://schemas.microsoft.com/office/powerpoint/2010/main" val="2992922887"/>
              </p:ext>
            </p:extLst>
          </p:nvPr>
        </p:nvGraphicFramePr>
        <p:xfrm>
          <a:off x="886120" y="1376314"/>
          <a:ext cx="8700939" cy="52784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481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95F9-8D34-4885-AE9B-F927CE3CD393}"/>
              </a:ext>
            </a:extLst>
          </p:cNvPr>
          <p:cNvSpPr>
            <a:spLocks noGrp="1"/>
          </p:cNvSpPr>
          <p:nvPr>
            <p:ph type="title"/>
          </p:nvPr>
        </p:nvSpPr>
        <p:spPr>
          <a:xfrm>
            <a:off x="685801" y="609600"/>
            <a:ext cx="10131425" cy="813847"/>
          </a:xfrm>
        </p:spPr>
        <p:txBody>
          <a:bodyPr>
            <a:normAutofit/>
          </a:bodyPr>
          <a:lstStyle/>
          <a:p>
            <a:r>
              <a:rPr lang="en-US" sz="2800" dirty="0"/>
              <a:t>Doses administered vs People Vaccinated</a:t>
            </a:r>
          </a:p>
        </p:txBody>
      </p:sp>
      <p:graphicFrame>
        <p:nvGraphicFramePr>
          <p:cNvPr id="3" name="Chart 2">
            <a:extLst>
              <a:ext uri="{FF2B5EF4-FFF2-40B4-BE49-F238E27FC236}">
                <a16:creationId xmlns:a16="http://schemas.microsoft.com/office/drawing/2014/main" id="{6489477A-215A-44B0-88A5-49EFB520A81A}"/>
              </a:ext>
            </a:extLst>
          </p:cNvPr>
          <p:cNvGraphicFramePr>
            <a:graphicFrameLocks/>
          </p:cNvGraphicFramePr>
          <p:nvPr>
            <p:extLst>
              <p:ext uri="{D42A27DB-BD31-4B8C-83A1-F6EECF244321}">
                <p14:modId xmlns:p14="http://schemas.microsoft.com/office/powerpoint/2010/main" val="609928456"/>
              </p:ext>
            </p:extLst>
          </p:nvPr>
        </p:nvGraphicFramePr>
        <p:xfrm>
          <a:off x="782425" y="1295400"/>
          <a:ext cx="8064713"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787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0278-D872-4D5F-AB85-BCBF9F10E5C4}"/>
              </a:ext>
            </a:extLst>
          </p:cNvPr>
          <p:cNvSpPr>
            <a:spLocks noGrp="1"/>
          </p:cNvSpPr>
          <p:nvPr>
            <p:ph type="title"/>
          </p:nvPr>
        </p:nvSpPr>
        <p:spPr>
          <a:xfrm>
            <a:off x="685800" y="424207"/>
            <a:ext cx="10131427" cy="914399"/>
          </a:xfrm>
        </p:spPr>
        <p:txBody>
          <a:bodyPr/>
          <a:lstStyle/>
          <a:p>
            <a:r>
              <a:rPr lang="en-US" b="1" dirty="0"/>
              <a:t>Inspiration</a:t>
            </a:r>
            <a:endParaRPr lang="en-US" dirty="0"/>
          </a:p>
        </p:txBody>
      </p:sp>
      <p:sp>
        <p:nvSpPr>
          <p:cNvPr id="3" name="Text Placeholder 2">
            <a:extLst>
              <a:ext uri="{FF2B5EF4-FFF2-40B4-BE49-F238E27FC236}">
                <a16:creationId xmlns:a16="http://schemas.microsoft.com/office/drawing/2014/main" id="{392EEE71-B219-4B93-BDC0-3EE9ED04E6BE}"/>
              </a:ext>
            </a:extLst>
          </p:cNvPr>
          <p:cNvSpPr>
            <a:spLocks noGrp="1"/>
          </p:cNvSpPr>
          <p:nvPr>
            <p:ph type="body" idx="1"/>
          </p:nvPr>
        </p:nvSpPr>
        <p:spPr>
          <a:xfrm>
            <a:off x="685799" y="1508289"/>
            <a:ext cx="10131428" cy="838985"/>
          </a:xfrm>
        </p:spPr>
        <p:txBody>
          <a:bodyPr/>
          <a:lstStyle/>
          <a:p>
            <a:r>
              <a:rPr lang="en-IN" dirty="0"/>
              <a:t>Looking for data based suggestions to stop / delay the spread of virus</a:t>
            </a:r>
            <a:endParaRPr lang="en-US" dirty="0"/>
          </a:p>
        </p:txBody>
      </p:sp>
    </p:spTree>
    <p:extLst>
      <p:ext uri="{BB962C8B-B14F-4D97-AF65-F5344CB8AC3E}">
        <p14:creationId xmlns:p14="http://schemas.microsoft.com/office/powerpoint/2010/main" val="38758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BE57-196D-4DC8-8F52-6F6CC8D43FCC}"/>
              </a:ext>
            </a:extLst>
          </p:cNvPr>
          <p:cNvSpPr>
            <a:spLocks noGrp="1"/>
          </p:cNvSpPr>
          <p:nvPr>
            <p:ph type="title"/>
          </p:nvPr>
        </p:nvSpPr>
        <p:spPr>
          <a:xfrm>
            <a:off x="575036" y="650449"/>
            <a:ext cx="10242192" cy="1329180"/>
          </a:xfrm>
        </p:spPr>
        <p:txBody>
          <a:bodyPr>
            <a:normAutofit/>
          </a:bodyPr>
          <a:lstStyle/>
          <a:p>
            <a:r>
              <a:rPr lang="en-IN" b="1" dirty="0"/>
              <a:t>Acknowledgements</a:t>
            </a:r>
            <a:br>
              <a:rPr lang="en-US" b="1" dirty="0"/>
            </a:br>
            <a:endParaRPr lang="en-US" dirty="0"/>
          </a:p>
        </p:txBody>
      </p:sp>
      <p:sp>
        <p:nvSpPr>
          <p:cNvPr id="3" name="Text Placeholder 2">
            <a:extLst>
              <a:ext uri="{FF2B5EF4-FFF2-40B4-BE49-F238E27FC236}">
                <a16:creationId xmlns:a16="http://schemas.microsoft.com/office/drawing/2014/main" id="{469DCE7C-57A0-4DEC-9F52-BCCD3FB48A7F}"/>
              </a:ext>
            </a:extLst>
          </p:cNvPr>
          <p:cNvSpPr>
            <a:spLocks noGrp="1"/>
          </p:cNvSpPr>
          <p:nvPr>
            <p:ph type="body" idx="1"/>
          </p:nvPr>
        </p:nvSpPr>
        <p:spPr>
          <a:xfrm>
            <a:off x="685799" y="2139885"/>
            <a:ext cx="10131428" cy="3742441"/>
          </a:xfrm>
        </p:spPr>
        <p:txBody>
          <a:bodyPr>
            <a:normAutofit/>
          </a:bodyPr>
          <a:lstStyle/>
          <a:p>
            <a:r>
              <a:rPr lang="en-IN" dirty="0"/>
              <a:t>Thanks to Indian </a:t>
            </a:r>
            <a:r>
              <a:rPr lang="en-IN" dirty="0">
                <a:hlinkClick r:id="rId2"/>
              </a:rPr>
              <a:t>Ministry of Health &amp; Family Welfare</a:t>
            </a:r>
            <a:r>
              <a:rPr lang="en-IN" dirty="0"/>
              <a:t> for making the data available to general public.</a:t>
            </a:r>
            <a:endParaRPr lang="en-US" dirty="0"/>
          </a:p>
          <a:p>
            <a:r>
              <a:rPr lang="en-IN" dirty="0"/>
              <a:t>Thanks to </a:t>
            </a:r>
            <a:r>
              <a:rPr lang="en-IN" dirty="0">
                <a:hlinkClick r:id="rId3"/>
              </a:rPr>
              <a:t>covid19india.org</a:t>
            </a:r>
            <a:r>
              <a:rPr lang="en-IN" dirty="0"/>
              <a:t> for making the individual level details, testing details, vaccination details available to general public.</a:t>
            </a:r>
            <a:endParaRPr lang="en-US" dirty="0"/>
          </a:p>
          <a:p>
            <a:r>
              <a:rPr lang="en-IN" dirty="0"/>
              <a:t>Thanks to </a:t>
            </a:r>
            <a:r>
              <a:rPr lang="en-IN" dirty="0">
                <a:hlinkClick r:id="rId4"/>
              </a:rPr>
              <a:t>Wikipedia</a:t>
            </a:r>
            <a:r>
              <a:rPr lang="en-IN" dirty="0"/>
              <a:t> for population information.</a:t>
            </a:r>
            <a:endParaRPr lang="en-US" dirty="0"/>
          </a:p>
          <a:p>
            <a:r>
              <a:rPr lang="en-IN" dirty="0"/>
              <a:t>Thanks to the </a:t>
            </a:r>
            <a:r>
              <a:rPr lang="en-IN" dirty="0">
                <a:hlinkClick r:id="rId5"/>
              </a:rPr>
              <a:t>Team at </a:t>
            </a:r>
            <a:r>
              <a:rPr lang="en-IN" dirty="0" err="1">
                <a:hlinkClick r:id="rId5"/>
              </a:rPr>
              <a:t>ISIBang</a:t>
            </a:r>
            <a:endParaRPr lang="en-US" dirty="0"/>
          </a:p>
          <a:p>
            <a:r>
              <a:rPr lang="en-IN" dirty="0"/>
              <a:t>Photo Courtesy - </a:t>
            </a:r>
            <a:r>
              <a:rPr lang="en-IN" dirty="0">
                <a:hlinkClick r:id="rId6"/>
              </a:rPr>
              <a:t>https://hgis.uw.edu/virus/</a:t>
            </a:r>
            <a:endParaRPr lang="en-US" dirty="0"/>
          </a:p>
          <a:p>
            <a:endParaRPr lang="en-US" dirty="0"/>
          </a:p>
        </p:txBody>
      </p:sp>
    </p:spTree>
    <p:extLst>
      <p:ext uri="{BB962C8B-B14F-4D97-AF65-F5344CB8AC3E}">
        <p14:creationId xmlns:p14="http://schemas.microsoft.com/office/powerpoint/2010/main" val="402551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BE87-6BE7-4B32-BC8C-39904C6636DC}"/>
              </a:ext>
            </a:extLst>
          </p:cNvPr>
          <p:cNvSpPr>
            <a:spLocks noGrp="1"/>
          </p:cNvSpPr>
          <p:nvPr>
            <p:ph type="title"/>
          </p:nvPr>
        </p:nvSpPr>
        <p:spPr>
          <a:xfrm>
            <a:off x="685801" y="609600"/>
            <a:ext cx="2623007" cy="1456267"/>
          </a:xfrm>
        </p:spPr>
        <p:txBody>
          <a:bodyPr>
            <a:normAutofit/>
          </a:bodyPr>
          <a:lstStyle/>
          <a:p>
            <a:r>
              <a:rPr lang="en-US" sz="4400" dirty="0">
                <a:latin typeface="+mn-lt"/>
              </a:rPr>
              <a:t>CONTENT</a:t>
            </a:r>
          </a:p>
        </p:txBody>
      </p:sp>
      <p:sp>
        <p:nvSpPr>
          <p:cNvPr id="3" name="Content Placeholder 2">
            <a:extLst>
              <a:ext uri="{FF2B5EF4-FFF2-40B4-BE49-F238E27FC236}">
                <a16:creationId xmlns:a16="http://schemas.microsoft.com/office/drawing/2014/main" id="{8757FE74-48E9-43C9-B68E-33D1D8C4D06B}"/>
              </a:ext>
            </a:extLst>
          </p:cNvPr>
          <p:cNvSpPr>
            <a:spLocks noGrp="1"/>
          </p:cNvSpPr>
          <p:nvPr>
            <p:ph idx="1"/>
          </p:nvPr>
        </p:nvSpPr>
        <p:spPr>
          <a:xfrm>
            <a:off x="685801" y="1762812"/>
            <a:ext cx="10131425" cy="2205873"/>
          </a:xfrm>
        </p:spPr>
        <p:txBody>
          <a:bodyPr/>
          <a:lstStyle/>
          <a:p>
            <a:r>
              <a:rPr lang="en-IN" dirty="0"/>
              <a:t>COVID-19 cases at daily level is present in covid_19_india.csv file</a:t>
            </a:r>
            <a:endParaRPr lang="en-US" dirty="0"/>
          </a:p>
          <a:p>
            <a:r>
              <a:rPr lang="en-IN" dirty="0" err="1"/>
              <a:t>Statewise</a:t>
            </a:r>
            <a:r>
              <a:rPr lang="en-IN" dirty="0"/>
              <a:t> testing details in StatewiseTestingDetails.csv file</a:t>
            </a:r>
            <a:endParaRPr lang="en-US" dirty="0"/>
          </a:p>
          <a:p>
            <a:r>
              <a:rPr lang="en-IN" dirty="0"/>
              <a:t>Travel history dataset by </a:t>
            </a:r>
            <a:r>
              <a:rPr lang="en-IN" dirty="0">
                <a:hlinkClick r:id="rId2"/>
              </a:rPr>
              <a:t>@</a:t>
            </a:r>
            <a:r>
              <a:rPr lang="en-IN" dirty="0" err="1">
                <a:hlinkClick r:id="rId2"/>
              </a:rPr>
              <a:t>dheerajmpai</a:t>
            </a:r>
            <a:r>
              <a:rPr lang="en-IN" dirty="0"/>
              <a:t> - </a:t>
            </a:r>
            <a:r>
              <a:rPr lang="en-IN" dirty="0">
                <a:hlinkClick r:id="rId3"/>
              </a:rPr>
              <a:t>https://www.kaggle.com/dheerajmpai/covidindiatravelhistory</a:t>
            </a:r>
            <a:endParaRPr lang="en-US" dirty="0"/>
          </a:p>
          <a:p>
            <a:endParaRPr lang="en-US" dirty="0"/>
          </a:p>
        </p:txBody>
      </p:sp>
    </p:spTree>
    <p:extLst>
      <p:ext uri="{BB962C8B-B14F-4D97-AF65-F5344CB8AC3E}">
        <p14:creationId xmlns:p14="http://schemas.microsoft.com/office/powerpoint/2010/main" val="3242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9E4-FF0F-468A-AA34-986573BCC739}"/>
              </a:ext>
            </a:extLst>
          </p:cNvPr>
          <p:cNvSpPr>
            <a:spLocks noGrp="1"/>
          </p:cNvSpPr>
          <p:nvPr>
            <p:ph type="title"/>
          </p:nvPr>
        </p:nvSpPr>
        <p:spPr>
          <a:xfrm>
            <a:off x="685801" y="1168924"/>
            <a:ext cx="5649012" cy="829559"/>
          </a:xfrm>
        </p:spPr>
        <p:txBody>
          <a:bodyPr>
            <a:normAutofit/>
          </a:bodyPr>
          <a:lstStyle/>
          <a:p>
            <a:r>
              <a:rPr lang="en-US" b="1" dirty="0"/>
              <a:t>State wise Testing details in India </a:t>
            </a:r>
            <a:endParaRPr lang="en-US" dirty="0"/>
          </a:p>
        </p:txBody>
      </p:sp>
      <p:pic>
        <p:nvPicPr>
          <p:cNvPr id="7" name="Picture Placeholder 6">
            <a:extLst>
              <a:ext uri="{FF2B5EF4-FFF2-40B4-BE49-F238E27FC236}">
                <a16:creationId xmlns:a16="http://schemas.microsoft.com/office/drawing/2014/main" id="{ACC75ECE-8FD4-43F2-A3E3-55B7E995C1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685" r="22685"/>
          <a:stretch>
            <a:fillRect/>
          </a:stretch>
        </p:blipFill>
        <p:spPr>
          <a:xfrm>
            <a:off x="6476214" y="735291"/>
            <a:ext cx="5439266" cy="5099901"/>
          </a:xfrm>
        </p:spPr>
      </p:pic>
      <p:sp>
        <p:nvSpPr>
          <p:cNvPr id="4" name="Text Placeholder 3">
            <a:extLst>
              <a:ext uri="{FF2B5EF4-FFF2-40B4-BE49-F238E27FC236}">
                <a16:creationId xmlns:a16="http://schemas.microsoft.com/office/drawing/2014/main" id="{316D2808-62A8-4AFD-A7E2-9BDA2064DB1B}"/>
              </a:ext>
            </a:extLst>
          </p:cNvPr>
          <p:cNvSpPr>
            <a:spLocks noGrp="1"/>
          </p:cNvSpPr>
          <p:nvPr>
            <p:ph type="body" sz="half" idx="2"/>
          </p:nvPr>
        </p:nvSpPr>
        <p:spPr>
          <a:xfrm>
            <a:off x="685801" y="2318994"/>
            <a:ext cx="5649012" cy="2149311"/>
          </a:xfrm>
        </p:spPr>
        <p:txBody>
          <a:bodyPr>
            <a:normAutofit/>
          </a:bodyPr>
          <a:lstStyle/>
          <a:p>
            <a:pPr marL="342900" indent="-342900">
              <a:buFont typeface="Arial" panose="020B0604020202020204" pitchFamily="34" charset="0"/>
              <a:buChar char="•"/>
            </a:pPr>
            <a:r>
              <a:rPr lang="en-IN" kern="150" dirty="0">
                <a:latin typeface="Leelawadee" panose="020B0502040204020203" pitchFamily="34" charset="-34"/>
                <a:ea typeface="DejaVu Sans Mono"/>
                <a:cs typeface="Leelawadee" panose="020B0502040204020203" pitchFamily="34" charset="-34"/>
              </a:rPr>
              <a:t>Top/bottom 10 states with highest number of Total Samples.</a:t>
            </a:r>
          </a:p>
          <a:p>
            <a:pPr marL="342900" indent="-342900">
              <a:buFont typeface="Arial" panose="020B0604020202020204" pitchFamily="34" charset="0"/>
              <a:buChar char="•"/>
            </a:pPr>
            <a:r>
              <a:rPr lang="en-IN" kern="150" dirty="0">
                <a:latin typeface="Leelawadee" panose="020B0502040204020203" pitchFamily="34" charset="-34"/>
                <a:ea typeface="DejaVu Sans Mono"/>
                <a:cs typeface="Leelawadee" panose="020B0502040204020203" pitchFamily="34" charset="-34"/>
              </a:rPr>
              <a:t>Top/bottom 10 states with highest number of Positive cases</a:t>
            </a:r>
            <a:r>
              <a:rPr lang="en-US" kern="150" dirty="0">
                <a:latin typeface="Leelawadee" panose="020B0502040204020203" pitchFamily="34" charset="-34"/>
                <a:ea typeface="DejaVu Sans Mono"/>
                <a:cs typeface="Leelawadee" panose="020B0502040204020203" pitchFamily="34" charset="-34"/>
              </a:rPr>
              <a:t>.</a:t>
            </a:r>
          </a:p>
          <a:p>
            <a:pPr marL="342900" indent="-342900">
              <a:buFont typeface="Arial" panose="020B0604020202020204" pitchFamily="34" charset="0"/>
              <a:buChar char="•"/>
            </a:pPr>
            <a:r>
              <a:rPr lang="en-IN" kern="150" dirty="0">
                <a:latin typeface="Leelawadee" panose="020B0502040204020203" pitchFamily="34" charset="-34"/>
                <a:ea typeface="DejaVu Sans Mono"/>
                <a:cs typeface="Leelawadee" panose="020B0502040204020203" pitchFamily="34" charset="-34"/>
              </a:rPr>
              <a:t>Top/bottom  10 states with highest number of Negative cases.</a:t>
            </a:r>
          </a:p>
          <a:p>
            <a:endParaRPr lang="en-US" dirty="0"/>
          </a:p>
        </p:txBody>
      </p:sp>
    </p:spTree>
    <p:extLst>
      <p:ext uri="{BB962C8B-B14F-4D97-AF65-F5344CB8AC3E}">
        <p14:creationId xmlns:p14="http://schemas.microsoft.com/office/powerpoint/2010/main" val="328564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79BE-325B-4258-B1F8-260D2A4A3ACF}"/>
              </a:ext>
            </a:extLst>
          </p:cNvPr>
          <p:cNvSpPr>
            <a:spLocks noGrp="1"/>
          </p:cNvSpPr>
          <p:nvPr>
            <p:ph type="title"/>
          </p:nvPr>
        </p:nvSpPr>
        <p:spPr>
          <a:xfrm>
            <a:off x="685800" y="716438"/>
            <a:ext cx="10131427" cy="1364182"/>
          </a:xfrm>
        </p:spPr>
        <p:txBody>
          <a:bodyPr>
            <a:normAutofit/>
          </a:bodyPr>
          <a:lstStyle/>
          <a:p>
            <a:r>
              <a:rPr lang="en-IN" sz="3600" kern="150" dirty="0">
                <a:latin typeface="HP Simplified" panose="020B0604020204020204" pitchFamily="34" charset="0"/>
                <a:ea typeface="DejaVu Sans Mono"/>
                <a:cs typeface="Liberation Mono"/>
              </a:rPr>
              <a:t>Top 10 states with highest number of Total Samples</a:t>
            </a:r>
            <a:endParaRPr lang="en-US" sz="3600" dirty="0">
              <a:latin typeface="HP Simplified" panose="020B0604020204020204" pitchFamily="34" charset="0"/>
            </a:endParaRPr>
          </a:p>
        </p:txBody>
      </p:sp>
      <p:sp>
        <p:nvSpPr>
          <p:cNvPr id="3" name="Text Placeholder 2">
            <a:extLst>
              <a:ext uri="{FF2B5EF4-FFF2-40B4-BE49-F238E27FC236}">
                <a16:creationId xmlns:a16="http://schemas.microsoft.com/office/drawing/2014/main" id="{32A9BE40-B604-4A9D-8E40-5C96288A2B72}"/>
              </a:ext>
            </a:extLst>
          </p:cNvPr>
          <p:cNvSpPr>
            <a:spLocks noGrp="1"/>
          </p:cNvSpPr>
          <p:nvPr>
            <p:ph type="body" idx="1"/>
          </p:nvPr>
        </p:nvSpPr>
        <p:spPr>
          <a:xfrm>
            <a:off x="685799" y="2080620"/>
            <a:ext cx="10131428" cy="4650118"/>
          </a:xfrm>
        </p:spPr>
        <p:txBody>
          <a:bodyPr/>
          <a:lstStyle/>
          <a:p>
            <a:pPr algn="ctr"/>
            <a:r>
              <a:rPr lang="en-US" b="1" dirty="0"/>
              <a:t>Sum of Total Samples</a:t>
            </a:r>
          </a:p>
          <a:p>
            <a:endParaRPr lang="en-US" dirty="0"/>
          </a:p>
        </p:txBody>
      </p:sp>
      <p:graphicFrame>
        <p:nvGraphicFramePr>
          <p:cNvPr id="4" name="Chart 3">
            <a:extLst>
              <a:ext uri="{FF2B5EF4-FFF2-40B4-BE49-F238E27FC236}">
                <a16:creationId xmlns:a16="http://schemas.microsoft.com/office/drawing/2014/main" id="{2BA1D0D6-4C1C-4649-831E-C86976681620}"/>
              </a:ext>
            </a:extLst>
          </p:cNvPr>
          <p:cNvGraphicFramePr>
            <a:graphicFrameLocks/>
          </p:cNvGraphicFramePr>
          <p:nvPr>
            <p:extLst>
              <p:ext uri="{D42A27DB-BD31-4B8C-83A1-F6EECF244321}">
                <p14:modId xmlns:p14="http://schemas.microsoft.com/office/powerpoint/2010/main" val="3214651269"/>
              </p:ext>
            </p:extLst>
          </p:nvPr>
        </p:nvGraphicFramePr>
        <p:xfrm>
          <a:off x="1800520" y="2545238"/>
          <a:ext cx="7560296" cy="3789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766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099D-AE35-4950-9D9B-ED1A3EA17AA4}"/>
              </a:ext>
            </a:extLst>
          </p:cNvPr>
          <p:cNvSpPr>
            <a:spLocks noGrp="1"/>
          </p:cNvSpPr>
          <p:nvPr>
            <p:ph type="title"/>
          </p:nvPr>
        </p:nvSpPr>
        <p:spPr>
          <a:xfrm>
            <a:off x="685800" y="650450"/>
            <a:ext cx="10131427" cy="895546"/>
          </a:xfrm>
        </p:spPr>
        <p:txBody>
          <a:bodyPr>
            <a:normAutofit/>
          </a:bodyPr>
          <a:lstStyle/>
          <a:p>
            <a:r>
              <a:rPr lang="en-US" sz="2800" dirty="0"/>
              <a:t>Bottom 10 states with highest number of Total Samples</a:t>
            </a:r>
          </a:p>
        </p:txBody>
      </p:sp>
      <p:sp>
        <p:nvSpPr>
          <p:cNvPr id="3" name="Text Placeholder 2">
            <a:extLst>
              <a:ext uri="{FF2B5EF4-FFF2-40B4-BE49-F238E27FC236}">
                <a16:creationId xmlns:a16="http://schemas.microsoft.com/office/drawing/2014/main" id="{07D07901-E247-49CE-A948-D7C4A156B5EF}"/>
              </a:ext>
            </a:extLst>
          </p:cNvPr>
          <p:cNvSpPr>
            <a:spLocks noGrp="1"/>
          </p:cNvSpPr>
          <p:nvPr>
            <p:ph type="body" idx="1"/>
          </p:nvPr>
        </p:nvSpPr>
        <p:spPr>
          <a:xfrm>
            <a:off x="685799" y="1866507"/>
            <a:ext cx="10131428" cy="3771274"/>
          </a:xfrm>
        </p:spPr>
        <p:txBody>
          <a:bodyPr/>
          <a:lstStyle/>
          <a:p>
            <a:pPr algn="ctr"/>
            <a:r>
              <a:rPr lang="en-IN" sz="1800" kern="150" cap="none" dirty="0">
                <a:solidFill>
                  <a:prstClr val="black"/>
                </a:solidFill>
                <a:highlight>
                  <a:srgbClr val="C0C0C0"/>
                </a:highlight>
                <a:latin typeface="High Tower Text" panose="02040502050506030303" pitchFamily="18" charset="0"/>
                <a:ea typeface="DejaVu Sans Mono"/>
                <a:cs typeface="Liberation Mono"/>
              </a:rPr>
              <a:t>Bottom 10 states with highest number of Total Samples</a:t>
            </a:r>
            <a:endParaRPr lang="en-US" dirty="0">
              <a:highlight>
                <a:srgbClr val="C0C0C0"/>
              </a:highlight>
              <a:latin typeface="High Tower Text" panose="02040502050506030303" pitchFamily="18" charset="0"/>
            </a:endParaRPr>
          </a:p>
        </p:txBody>
      </p:sp>
      <p:graphicFrame>
        <p:nvGraphicFramePr>
          <p:cNvPr id="4" name="Chart 3">
            <a:extLst>
              <a:ext uri="{FF2B5EF4-FFF2-40B4-BE49-F238E27FC236}">
                <a16:creationId xmlns:a16="http://schemas.microsoft.com/office/drawing/2014/main" id="{D14DDBAF-ED32-402A-BE54-8F4ECADC3DA4}"/>
              </a:ext>
            </a:extLst>
          </p:cNvPr>
          <p:cNvGraphicFramePr>
            <a:graphicFrameLocks/>
          </p:cNvGraphicFramePr>
          <p:nvPr>
            <p:extLst>
              <p:ext uri="{D42A27DB-BD31-4B8C-83A1-F6EECF244321}">
                <p14:modId xmlns:p14="http://schemas.microsoft.com/office/powerpoint/2010/main" val="2597590989"/>
              </p:ext>
            </p:extLst>
          </p:nvPr>
        </p:nvGraphicFramePr>
        <p:xfrm>
          <a:off x="1508289" y="2469823"/>
          <a:ext cx="8408709" cy="37377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319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0D09-E681-4DB2-8498-CEB1C492ECE0}"/>
              </a:ext>
            </a:extLst>
          </p:cNvPr>
          <p:cNvSpPr>
            <a:spLocks noGrp="1"/>
          </p:cNvSpPr>
          <p:nvPr>
            <p:ph type="title"/>
          </p:nvPr>
        </p:nvSpPr>
        <p:spPr>
          <a:xfrm>
            <a:off x="499621" y="609600"/>
            <a:ext cx="10317605" cy="785567"/>
          </a:xfrm>
        </p:spPr>
        <p:txBody>
          <a:bodyPr>
            <a:normAutofit fontScale="90000"/>
          </a:bodyPr>
          <a:lstStyle/>
          <a:p>
            <a:r>
              <a:rPr lang="en-IN" sz="3100" kern="150" dirty="0">
                <a:latin typeface="Liberation Mono"/>
                <a:ea typeface="DejaVu Sans Mono"/>
                <a:cs typeface="Liberation Mono"/>
              </a:rPr>
              <a:t>     Top 10 states with highest number of Positive cases</a:t>
            </a:r>
            <a:br>
              <a:rPr lang="en-IN" kern="150" dirty="0">
                <a:latin typeface="Liberation Mono"/>
                <a:ea typeface="DejaVu Sans Mono"/>
                <a:cs typeface="Liberation Mono"/>
              </a:rPr>
            </a:br>
            <a:endParaRPr lang="en-US" dirty="0"/>
          </a:p>
        </p:txBody>
      </p:sp>
      <p:graphicFrame>
        <p:nvGraphicFramePr>
          <p:cNvPr id="3" name="Chart 2">
            <a:extLst>
              <a:ext uri="{FF2B5EF4-FFF2-40B4-BE49-F238E27FC236}">
                <a16:creationId xmlns:a16="http://schemas.microsoft.com/office/drawing/2014/main" id="{17C98F24-36EE-465C-9268-1532EF2FE78F}"/>
              </a:ext>
            </a:extLst>
          </p:cNvPr>
          <p:cNvGraphicFramePr>
            <a:graphicFrameLocks/>
          </p:cNvGraphicFramePr>
          <p:nvPr>
            <p:extLst>
              <p:ext uri="{D42A27DB-BD31-4B8C-83A1-F6EECF244321}">
                <p14:modId xmlns:p14="http://schemas.microsoft.com/office/powerpoint/2010/main" val="428412469"/>
              </p:ext>
            </p:extLst>
          </p:nvPr>
        </p:nvGraphicFramePr>
        <p:xfrm>
          <a:off x="904973" y="1272618"/>
          <a:ext cx="8729221" cy="4496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116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0586-9F42-408C-BA34-7014BBD12FFA}"/>
              </a:ext>
            </a:extLst>
          </p:cNvPr>
          <p:cNvSpPr>
            <a:spLocks noGrp="1"/>
          </p:cNvSpPr>
          <p:nvPr>
            <p:ph type="title"/>
          </p:nvPr>
        </p:nvSpPr>
        <p:spPr/>
        <p:txBody>
          <a:bodyPr>
            <a:normAutofit/>
          </a:bodyPr>
          <a:lstStyle/>
          <a:p>
            <a:r>
              <a:rPr lang="en-IN" sz="2800" kern="150" dirty="0">
                <a:latin typeface="Dubai Medium" panose="020B0603030403030204" pitchFamily="34" charset="-78"/>
                <a:ea typeface="DejaVu Sans Mono"/>
                <a:cs typeface="Dubai Medium" panose="020B0603030403030204" pitchFamily="34" charset="-78"/>
              </a:rPr>
              <a:t>Bottom 10 states with LEAST number of Positive cases</a:t>
            </a:r>
            <a:endParaRPr lang="en-US" sz="2800" dirty="0">
              <a:latin typeface="Dubai Medium" panose="020B0603030403030204" pitchFamily="34" charset="-78"/>
              <a:cs typeface="Dubai Medium" panose="020B0603030403030204" pitchFamily="34" charset="-78"/>
            </a:endParaRPr>
          </a:p>
        </p:txBody>
      </p:sp>
      <p:graphicFrame>
        <p:nvGraphicFramePr>
          <p:cNvPr id="3" name="Chart 2">
            <a:extLst>
              <a:ext uri="{FF2B5EF4-FFF2-40B4-BE49-F238E27FC236}">
                <a16:creationId xmlns:a16="http://schemas.microsoft.com/office/drawing/2014/main" id="{41F816C8-1289-47E3-AEE8-0AF470E972B2}"/>
              </a:ext>
            </a:extLst>
          </p:cNvPr>
          <p:cNvGraphicFramePr>
            <a:graphicFrameLocks/>
          </p:cNvGraphicFramePr>
          <p:nvPr>
            <p:extLst>
              <p:ext uri="{D42A27DB-BD31-4B8C-83A1-F6EECF244321}">
                <p14:modId xmlns:p14="http://schemas.microsoft.com/office/powerpoint/2010/main" val="4280115829"/>
              </p:ext>
            </p:extLst>
          </p:nvPr>
        </p:nvGraphicFramePr>
        <p:xfrm>
          <a:off x="1102937" y="2065866"/>
          <a:ext cx="8634952" cy="4182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929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4FC6-973A-4EC3-B0D7-77F545B0D9B3}"/>
              </a:ext>
            </a:extLst>
          </p:cNvPr>
          <p:cNvSpPr>
            <a:spLocks noGrp="1"/>
          </p:cNvSpPr>
          <p:nvPr>
            <p:ph type="title"/>
          </p:nvPr>
        </p:nvSpPr>
        <p:spPr>
          <a:xfrm>
            <a:off x="989815" y="609601"/>
            <a:ext cx="9827411" cy="936396"/>
          </a:xfrm>
        </p:spPr>
        <p:txBody>
          <a:bodyPr>
            <a:normAutofit/>
          </a:bodyPr>
          <a:lstStyle/>
          <a:p>
            <a:r>
              <a:rPr lang="en-IN" sz="2800" kern="150" dirty="0">
                <a:latin typeface="Liberation Mono"/>
                <a:ea typeface="DejaVu Sans Mono"/>
                <a:cs typeface="Liberation Mono"/>
              </a:rPr>
              <a:t>Top 10 states with highest number of Negative cases</a:t>
            </a:r>
            <a:endParaRPr lang="en-US" sz="2800" dirty="0"/>
          </a:p>
        </p:txBody>
      </p:sp>
      <p:graphicFrame>
        <p:nvGraphicFramePr>
          <p:cNvPr id="3" name="Chart 2">
            <a:extLst>
              <a:ext uri="{FF2B5EF4-FFF2-40B4-BE49-F238E27FC236}">
                <a16:creationId xmlns:a16="http://schemas.microsoft.com/office/drawing/2014/main" id="{4FFAD37A-5523-443A-8E6A-9356D73BBCFC}"/>
              </a:ext>
            </a:extLst>
          </p:cNvPr>
          <p:cNvGraphicFramePr>
            <a:graphicFrameLocks/>
          </p:cNvGraphicFramePr>
          <p:nvPr>
            <p:extLst>
              <p:ext uri="{D42A27DB-BD31-4B8C-83A1-F6EECF244321}">
                <p14:modId xmlns:p14="http://schemas.microsoft.com/office/powerpoint/2010/main" val="3672742227"/>
              </p:ext>
            </p:extLst>
          </p:nvPr>
        </p:nvGraphicFramePr>
        <p:xfrm>
          <a:off x="989815" y="1545997"/>
          <a:ext cx="8578391" cy="42326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7812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120</TotalTime>
  <Words>602</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DejaVu Sans Mono</vt:lpstr>
      <vt:lpstr>Dubai Medium</vt:lpstr>
      <vt:lpstr>High Tower Text</vt:lpstr>
      <vt:lpstr>HP Simplified</vt:lpstr>
      <vt:lpstr>Leelawadee</vt:lpstr>
      <vt:lpstr>Liberation Mono</vt:lpstr>
      <vt:lpstr>Celestial</vt:lpstr>
      <vt:lpstr>COVID-19</vt:lpstr>
      <vt:lpstr>CONTEXT</vt:lpstr>
      <vt:lpstr>CONTENT</vt:lpstr>
      <vt:lpstr>State wise Testing details in India </vt:lpstr>
      <vt:lpstr>Top 10 states with highest number of Total Samples</vt:lpstr>
      <vt:lpstr>Bottom 10 states with highest number of Total Samples</vt:lpstr>
      <vt:lpstr>     Top 10 states with highest number of Positive cases </vt:lpstr>
      <vt:lpstr>Bottom 10 states with LEAST number of Positive cases</vt:lpstr>
      <vt:lpstr>Top 10 states with highest number of Negative cases</vt:lpstr>
      <vt:lpstr>Bottom  10 states with LEAST number of Negative cases</vt:lpstr>
      <vt:lpstr>Covid-19 in India</vt:lpstr>
      <vt:lpstr>Top 10 states with highest number of Confirmed cases</vt:lpstr>
      <vt:lpstr>Bottom 10 states with LEAST number of Confirmed cases</vt:lpstr>
      <vt:lpstr>Top 10 states with highest number of Cured cases</vt:lpstr>
      <vt:lpstr>Bottom 10 states with LEAST number of Cured cases</vt:lpstr>
      <vt:lpstr>Top 10 states with highest number of Deaths</vt:lpstr>
      <vt:lpstr>Bottom 10 states with LEAST number of Deaths </vt:lpstr>
      <vt:lpstr>Top 10 states with highest of Death percentage</vt:lpstr>
      <vt:lpstr>Bottom 10 states with LEAST of Death percentage</vt:lpstr>
      <vt:lpstr>Bottom 10 states with LEAST of Death percentage</vt:lpstr>
      <vt:lpstr>Covid_vaccine_state wise</vt:lpstr>
      <vt:lpstr>Male and Female Vaccinated ratio for Covid19</vt:lpstr>
      <vt:lpstr>Covaxin and Covishield Vaccination ratio</vt:lpstr>
      <vt:lpstr>Doses administered vs People Vaccinated</vt:lpstr>
      <vt:lpstr>Inspiration</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Hany, Ummay</dc:creator>
  <cp:lastModifiedBy>Hany, Ummay</cp:lastModifiedBy>
  <cp:revision>53</cp:revision>
  <dcterms:created xsi:type="dcterms:W3CDTF">2021-11-27T18:20:40Z</dcterms:created>
  <dcterms:modified xsi:type="dcterms:W3CDTF">2021-11-27T20:20:48Z</dcterms:modified>
</cp:coreProperties>
</file>