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erriweather Ligh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4BE99F6-ECEB-4B95-9F89-3380DDFFD211}">
  <a:tblStyle styleId="{A4BE99F6-ECEB-4B95-9F89-3380DDFFD21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erriweatherLight-bold.fntdata"/><Relationship Id="rId14" Type="http://schemas.openxmlformats.org/officeDocument/2006/relationships/font" Target="fonts/MerriweatherLight-regular.fntdata"/><Relationship Id="rId17" Type="http://schemas.openxmlformats.org/officeDocument/2006/relationships/font" Target="fonts/MerriweatherLight-boldItalic.fntdata"/><Relationship Id="rId16" Type="http://schemas.openxmlformats.org/officeDocument/2006/relationships/font" Target="fonts/Merriweather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dc50ca72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dc50ca72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dc763ed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dc763ed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dc704782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dc704782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dc763ed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dc763ed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dc704782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dc704782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dc763ed8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dc763ed8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dc763ed8b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dc763ed8b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545725" y="1500725"/>
            <a:ext cx="7749300" cy="19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3F3F3"/>
                </a:solidFill>
                <a:latin typeface="Merriweather Light"/>
                <a:ea typeface="Merriweather Light"/>
                <a:cs typeface="Merriweather Light"/>
                <a:sym typeface="Merriweather Light"/>
              </a:rPr>
              <a:t>“</a:t>
            </a:r>
            <a:r>
              <a:rPr lang="en" sz="2400">
                <a:solidFill>
                  <a:srgbClr val="F3F3F3"/>
                </a:solidFill>
                <a:latin typeface="Merriweather Light"/>
                <a:ea typeface="Merriweather Light"/>
                <a:cs typeface="Merriweather Light"/>
                <a:sym typeface="Merriweather Light"/>
              </a:rPr>
              <a:t>A</a:t>
            </a:r>
            <a:r>
              <a:rPr lang="en" sz="2400">
                <a:solidFill>
                  <a:srgbClr val="F3F3F3"/>
                </a:solidFill>
                <a:latin typeface="Merriweather Light"/>
                <a:ea typeface="Merriweather Light"/>
                <a:cs typeface="Merriweather Light"/>
                <a:sym typeface="Merriweather Light"/>
              </a:rPr>
              <a:t> big problem with the justice system is that it doesn’t matter how much protection the law gives you, if you’re not aware of it. Unless, you studied law in college or are lucky enough to have friends working in the legal profession”</a:t>
            </a:r>
            <a:endParaRPr sz="2400">
              <a:solidFill>
                <a:srgbClr val="F3F3F3"/>
              </a:solidFill>
              <a:latin typeface="Merriweather Light"/>
              <a:ea typeface="Merriweather Light"/>
              <a:cs typeface="Merriweather Light"/>
              <a:sym typeface="Merriweather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নয়না</a:t>
            </a:r>
            <a:endParaRPr sz="4800"/>
          </a:p>
        </p:txBody>
      </p:sp>
      <p:sp>
        <p:nvSpPr>
          <p:cNvPr id="60" name="Google Shape;60;p14"/>
          <p:cNvSpPr txBox="1"/>
          <p:nvPr>
            <p:ph idx="4294967295" type="body"/>
          </p:nvPr>
        </p:nvSpPr>
        <p:spPr>
          <a:xfrm>
            <a:off x="311700" y="3778250"/>
            <a:ext cx="8520600" cy="792600"/>
          </a:xfrm>
          <a:prstGeom prst="rect">
            <a:avLst/>
          </a:prstGeom>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t/>
            </a:r>
            <a:endParaRPr/>
          </a:p>
          <a:p>
            <a:pPr indent="0" lvl="0" marL="0" marR="0" rtl="0" algn="ctr">
              <a:lnSpc>
                <a:spcPct val="115000"/>
              </a:lnSpc>
              <a:spcBef>
                <a:spcPts val="1600"/>
              </a:spcBef>
              <a:spcAft>
                <a:spcPts val="1600"/>
              </a:spcAft>
              <a:buNone/>
            </a:pPr>
            <a:r>
              <a:rPr lang="en"/>
              <a:t>An end to end service to help women with legal support by matching them with lawyers using our deep learning based platform</a:t>
            </a:r>
            <a:endParaRPr/>
          </a:p>
        </p:txBody>
      </p:sp>
      <p:pic>
        <p:nvPicPr>
          <p:cNvPr id="61" name="Google Shape;61;p14"/>
          <p:cNvPicPr preferRelativeResize="0"/>
          <p:nvPr/>
        </p:nvPicPr>
        <p:blipFill>
          <a:blip r:embed="rId3">
            <a:alphaModFix/>
          </a:blip>
          <a:stretch>
            <a:fillRect/>
          </a:stretch>
        </p:blipFill>
        <p:spPr>
          <a:xfrm>
            <a:off x="3461939" y="1027875"/>
            <a:ext cx="2505736" cy="1712250"/>
          </a:xfrm>
          <a:prstGeom prst="rect">
            <a:avLst/>
          </a:prstGeom>
          <a:noFill/>
          <a:ln>
            <a:noFill/>
          </a:ln>
        </p:spPr>
      </p:pic>
      <p:sp>
        <p:nvSpPr>
          <p:cNvPr id="62" name="Google Shape;62;p14"/>
          <p:cNvSpPr txBox="1"/>
          <p:nvPr>
            <p:ph idx="4294967295" type="title"/>
          </p:nvPr>
        </p:nvSpPr>
        <p:spPr>
          <a:xfrm>
            <a:off x="311700" y="15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Our Solution-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b="0" l="31053" r="0" t="0"/>
          <a:stretch/>
        </p:blipFill>
        <p:spPr>
          <a:xfrm>
            <a:off x="395650" y="793650"/>
            <a:ext cx="2640699" cy="3422100"/>
          </a:xfrm>
          <a:prstGeom prst="rect">
            <a:avLst/>
          </a:prstGeom>
          <a:noFill/>
          <a:ln>
            <a:noFill/>
          </a:ln>
        </p:spPr>
      </p:pic>
      <p:pic>
        <p:nvPicPr>
          <p:cNvPr id="68" name="Google Shape;68;p15"/>
          <p:cNvPicPr preferRelativeResize="0"/>
          <p:nvPr/>
        </p:nvPicPr>
        <p:blipFill rotWithShape="1">
          <a:blip r:embed="rId4">
            <a:alphaModFix/>
          </a:blip>
          <a:srcRect b="0" l="11504" r="0" t="0"/>
          <a:stretch/>
        </p:blipFill>
        <p:spPr>
          <a:xfrm>
            <a:off x="3507575" y="1296100"/>
            <a:ext cx="5325900" cy="2919649"/>
          </a:xfrm>
          <a:prstGeom prst="rect">
            <a:avLst/>
          </a:prstGeom>
          <a:noFill/>
          <a:ln>
            <a:noFill/>
          </a:ln>
        </p:spPr>
      </p:pic>
      <p:sp>
        <p:nvSpPr>
          <p:cNvPr id="69" name="Google Shape;69;p15"/>
          <p:cNvSpPr txBox="1"/>
          <p:nvPr/>
        </p:nvSpPr>
        <p:spPr>
          <a:xfrm>
            <a:off x="3592025" y="450225"/>
            <a:ext cx="51570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Access from multiple platforms-</a:t>
            </a:r>
            <a:endParaRPr/>
          </a:p>
        </p:txBody>
      </p:sp>
      <p:sp>
        <p:nvSpPr>
          <p:cNvPr id="70" name="Google Shape;70;p15"/>
          <p:cNvSpPr txBox="1"/>
          <p:nvPr/>
        </p:nvSpPr>
        <p:spPr>
          <a:xfrm>
            <a:off x="777675" y="4352200"/>
            <a:ext cx="19647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Telegram</a:t>
            </a:r>
            <a:endParaRPr/>
          </a:p>
        </p:txBody>
      </p:sp>
      <p:sp>
        <p:nvSpPr>
          <p:cNvPr id="71" name="Google Shape;71;p15"/>
          <p:cNvSpPr txBox="1"/>
          <p:nvPr/>
        </p:nvSpPr>
        <p:spPr>
          <a:xfrm>
            <a:off x="5188175" y="4352200"/>
            <a:ext cx="1964700" cy="3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Slack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5" name="Shape 75"/>
        <p:cNvGrpSpPr/>
        <p:nvPr/>
      </p:nvGrpSpPr>
      <p:grpSpPr>
        <a:xfrm>
          <a:off x="0" y="0"/>
          <a:ext cx="0" cy="0"/>
          <a:chOff x="0" y="0"/>
          <a:chExt cx="0" cy="0"/>
        </a:xfrm>
      </p:grpSpPr>
      <p:sp>
        <p:nvSpPr>
          <p:cNvPr id="76" name="Google Shape;76;p16"/>
          <p:cNvSpPr txBox="1"/>
          <p:nvPr/>
        </p:nvSpPr>
        <p:spPr>
          <a:xfrm>
            <a:off x="701475" y="537750"/>
            <a:ext cx="1678200" cy="586800"/>
          </a:xfrm>
          <a:prstGeom prst="rect">
            <a:avLst/>
          </a:prstGeom>
          <a:solidFill>
            <a:srgbClr val="3C78D8"/>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Offering</a:t>
            </a:r>
            <a:endParaRPr sz="1800">
              <a:solidFill>
                <a:srgbClr val="FFFFFF"/>
              </a:solidFill>
            </a:endParaRPr>
          </a:p>
        </p:txBody>
      </p:sp>
      <p:sp>
        <p:nvSpPr>
          <p:cNvPr id="77" name="Google Shape;77;p16"/>
          <p:cNvSpPr txBox="1"/>
          <p:nvPr/>
        </p:nvSpPr>
        <p:spPr>
          <a:xfrm>
            <a:off x="3710975" y="537750"/>
            <a:ext cx="1743900" cy="586800"/>
          </a:xfrm>
          <a:prstGeom prst="rect">
            <a:avLst/>
          </a:prstGeom>
          <a:solidFill>
            <a:srgbClr val="F1C232"/>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Monetization</a:t>
            </a:r>
            <a:endParaRPr sz="1800">
              <a:solidFill>
                <a:srgbClr val="FFFFFF"/>
              </a:solidFill>
            </a:endParaRPr>
          </a:p>
        </p:txBody>
      </p:sp>
      <p:sp>
        <p:nvSpPr>
          <p:cNvPr id="78" name="Google Shape;78;p16"/>
          <p:cNvSpPr txBox="1"/>
          <p:nvPr/>
        </p:nvSpPr>
        <p:spPr>
          <a:xfrm>
            <a:off x="6515800" y="537750"/>
            <a:ext cx="1809900" cy="586800"/>
          </a:xfrm>
          <a:prstGeom prst="rect">
            <a:avLst/>
          </a:prstGeom>
          <a:solidFill>
            <a:srgbClr val="93C47D"/>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Sustainability</a:t>
            </a:r>
            <a:endParaRPr sz="1800">
              <a:solidFill>
                <a:srgbClr val="FFFFFF"/>
              </a:solidFill>
            </a:endParaRPr>
          </a:p>
        </p:txBody>
      </p:sp>
      <p:sp>
        <p:nvSpPr>
          <p:cNvPr id="79" name="Google Shape;79;p16"/>
          <p:cNvSpPr txBox="1"/>
          <p:nvPr/>
        </p:nvSpPr>
        <p:spPr>
          <a:xfrm>
            <a:off x="1949975" y="1506425"/>
            <a:ext cx="11733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Safe place for women</a:t>
            </a:r>
            <a:endParaRPr/>
          </a:p>
        </p:txBody>
      </p:sp>
      <p:sp>
        <p:nvSpPr>
          <p:cNvPr id="80" name="Google Shape;80;p16"/>
          <p:cNvSpPr txBox="1"/>
          <p:nvPr/>
        </p:nvSpPr>
        <p:spPr>
          <a:xfrm>
            <a:off x="2013700" y="2093225"/>
            <a:ext cx="13074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Access anywhere</a:t>
            </a:r>
            <a:endParaRPr/>
          </a:p>
        </p:txBody>
      </p:sp>
      <p:sp>
        <p:nvSpPr>
          <p:cNvPr id="81" name="Google Shape;81;p16"/>
          <p:cNvSpPr txBox="1"/>
          <p:nvPr/>
        </p:nvSpPr>
        <p:spPr>
          <a:xfrm>
            <a:off x="2026175" y="2734300"/>
            <a:ext cx="11733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Quality legal help</a:t>
            </a:r>
            <a:endParaRPr/>
          </a:p>
        </p:txBody>
      </p:sp>
      <p:sp>
        <p:nvSpPr>
          <p:cNvPr id="82" name="Google Shape;82;p16"/>
          <p:cNvSpPr txBox="1"/>
          <p:nvPr/>
        </p:nvSpPr>
        <p:spPr>
          <a:xfrm>
            <a:off x="7705100" y="1506425"/>
            <a:ext cx="13074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market- place</a:t>
            </a:r>
            <a:r>
              <a:rPr lang="en"/>
              <a:t> for finding clients</a:t>
            </a:r>
            <a:endParaRPr/>
          </a:p>
        </p:txBody>
      </p:sp>
      <p:sp>
        <p:nvSpPr>
          <p:cNvPr id="83" name="Google Shape;83;p16"/>
          <p:cNvSpPr txBox="1"/>
          <p:nvPr/>
        </p:nvSpPr>
        <p:spPr>
          <a:xfrm>
            <a:off x="7781300" y="2434150"/>
            <a:ext cx="1132500" cy="11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Growth of quality proportional to growth of the platform</a:t>
            </a:r>
            <a:endParaRPr/>
          </a:p>
        </p:txBody>
      </p:sp>
      <p:sp>
        <p:nvSpPr>
          <p:cNvPr id="84" name="Google Shape;84;p16"/>
          <p:cNvSpPr txBox="1"/>
          <p:nvPr/>
        </p:nvSpPr>
        <p:spPr>
          <a:xfrm>
            <a:off x="5029200" y="1574625"/>
            <a:ext cx="13074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Free of cost for the user end</a:t>
            </a:r>
            <a:endParaRPr/>
          </a:p>
        </p:txBody>
      </p:sp>
      <p:sp>
        <p:nvSpPr>
          <p:cNvPr id="85" name="Google Shape;85;p16"/>
          <p:cNvSpPr txBox="1"/>
          <p:nvPr/>
        </p:nvSpPr>
        <p:spPr>
          <a:xfrm>
            <a:off x="4953000" y="2543350"/>
            <a:ext cx="1307400" cy="9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Charging partners </a:t>
            </a:r>
            <a:r>
              <a:rPr lang="en"/>
              <a:t>commission</a:t>
            </a:r>
            <a:r>
              <a:rPr lang="en"/>
              <a:t> based on their profit</a:t>
            </a:r>
            <a:endParaRPr/>
          </a:p>
        </p:txBody>
      </p:sp>
      <p:grpSp>
        <p:nvGrpSpPr>
          <p:cNvPr id="86" name="Google Shape;86;p16"/>
          <p:cNvGrpSpPr/>
          <p:nvPr/>
        </p:nvGrpSpPr>
        <p:grpSpPr>
          <a:xfrm>
            <a:off x="7414400" y="1118375"/>
            <a:ext cx="366900" cy="1909325"/>
            <a:chOff x="7643000" y="1194575"/>
            <a:chExt cx="366900" cy="1909325"/>
          </a:xfrm>
        </p:grpSpPr>
        <p:cxnSp>
          <p:nvCxnSpPr>
            <p:cNvPr id="87" name="Google Shape;87;p16"/>
            <p:cNvCxnSpPr>
              <a:endCxn id="82" idx="1"/>
            </p:cNvCxnSpPr>
            <p:nvPr/>
          </p:nvCxnSpPr>
          <p:spPr>
            <a:xfrm flipH="1" rot="-5400000">
              <a:off x="7406750" y="1430825"/>
              <a:ext cx="763200" cy="290700"/>
            </a:xfrm>
            <a:prstGeom prst="bentConnector2">
              <a:avLst/>
            </a:prstGeom>
            <a:noFill/>
            <a:ln cap="flat" cmpd="sng" w="9525">
              <a:solidFill>
                <a:schemeClr val="dk2"/>
              </a:solidFill>
              <a:prstDash val="solid"/>
              <a:round/>
              <a:headEnd len="med" w="med" type="none"/>
              <a:tailEnd len="med" w="med" type="none"/>
            </a:ln>
          </p:spPr>
        </p:cxnSp>
        <p:cxnSp>
          <p:nvCxnSpPr>
            <p:cNvPr id="88" name="Google Shape;88;p16"/>
            <p:cNvCxnSpPr>
              <a:stCxn id="83" idx="1"/>
              <a:endCxn id="78" idx="2"/>
            </p:cNvCxnSpPr>
            <p:nvPr/>
          </p:nvCxnSpPr>
          <p:spPr>
            <a:xfrm rot="10800000">
              <a:off x="7649300" y="1200700"/>
              <a:ext cx="360600" cy="1903200"/>
            </a:xfrm>
            <a:prstGeom prst="bentConnector2">
              <a:avLst/>
            </a:prstGeom>
            <a:noFill/>
            <a:ln cap="flat" cmpd="sng" w="9525">
              <a:solidFill>
                <a:schemeClr val="dk2"/>
              </a:solidFill>
              <a:prstDash val="solid"/>
              <a:round/>
              <a:headEnd len="med" w="med" type="none"/>
              <a:tailEnd len="med" w="med" type="none"/>
            </a:ln>
          </p:spPr>
        </p:cxnSp>
      </p:grpSp>
      <p:cxnSp>
        <p:nvCxnSpPr>
          <p:cNvPr id="89" name="Google Shape;89;p16"/>
          <p:cNvCxnSpPr>
            <a:stCxn id="85" idx="1"/>
            <a:endCxn id="77" idx="2"/>
          </p:cNvCxnSpPr>
          <p:nvPr/>
        </p:nvCxnSpPr>
        <p:spPr>
          <a:xfrm rot="10800000">
            <a:off x="4582800" y="1124500"/>
            <a:ext cx="370200" cy="1903200"/>
          </a:xfrm>
          <a:prstGeom prst="bentConnector2">
            <a:avLst/>
          </a:prstGeom>
          <a:noFill/>
          <a:ln cap="flat" cmpd="sng" w="9525">
            <a:solidFill>
              <a:schemeClr val="dk2"/>
            </a:solidFill>
            <a:prstDash val="solid"/>
            <a:round/>
            <a:headEnd len="med" w="med" type="none"/>
            <a:tailEnd len="med" w="med" type="none"/>
          </a:ln>
        </p:spPr>
      </p:cxnSp>
      <p:cxnSp>
        <p:nvCxnSpPr>
          <p:cNvPr id="90" name="Google Shape;90;p16"/>
          <p:cNvCxnSpPr>
            <a:stCxn id="84" idx="1"/>
            <a:endCxn id="77" idx="2"/>
          </p:cNvCxnSpPr>
          <p:nvPr/>
        </p:nvCxnSpPr>
        <p:spPr>
          <a:xfrm rot="10800000">
            <a:off x="4582800" y="1124475"/>
            <a:ext cx="446400" cy="825300"/>
          </a:xfrm>
          <a:prstGeom prst="bentConnector2">
            <a:avLst/>
          </a:prstGeom>
          <a:noFill/>
          <a:ln cap="flat" cmpd="sng" w="9525">
            <a:solidFill>
              <a:schemeClr val="dk2"/>
            </a:solidFill>
            <a:prstDash val="solid"/>
            <a:round/>
            <a:headEnd len="med" w="med" type="none"/>
            <a:tailEnd len="med" w="med" type="none"/>
          </a:ln>
        </p:spPr>
      </p:cxnSp>
      <p:cxnSp>
        <p:nvCxnSpPr>
          <p:cNvPr id="91" name="Google Shape;91;p16"/>
          <p:cNvCxnSpPr>
            <a:stCxn id="76" idx="2"/>
            <a:endCxn id="79" idx="1"/>
          </p:cNvCxnSpPr>
          <p:nvPr/>
        </p:nvCxnSpPr>
        <p:spPr>
          <a:xfrm flipH="1" rot="-5400000">
            <a:off x="1407675" y="1257450"/>
            <a:ext cx="675300" cy="409500"/>
          </a:xfrm>
          <a:prstGeom prst="bentConnector2">
            <a:avLst/>
          </a:prstGeom>
          <a:noFill/>
          <a:ln cap="flat" cmpd="sng" w="9525">
            <a:solidFill>
              <a:schemeClr val="dk2"/>
            </a:solidFill>
            <a:prstDash val="solid"/>
            <a:round/>
            <a:headEnd len="med" w="med" type="none"/>
            <a:tailEnd len="med" w="med" type="none"/>
          </a:ln>
        </p:spPr>
      </p:cxnSp>
      <p:cxnSp>
        <p:nvCxnSpPr>
          <p:cNvPr id="92" name="Google Shape;92;p16"/>
          <p:cNvCxnSpPr>
            <a:stCxn id="80" idx="1"/>
            <a:endCxn id="76" idx="2"/>
          </p:cNvCxnSpPr>
          <p:nvPr/>
        </p:nvCxnSpPr>
        <p:spPr>
          <a:xfrm rot="10800000">
            <a:off x="1540600" y="1124525"/>
            <a:ext cx="473100" cy="1262100"/>
          </a:xfrm>
          <a:prstGeom prst="bentConnector2">
            <a:avLst/>
          </a:prstGeom>
          <a:noFill/>
          <a:ln cap="flat" cmpd="sng" w="9525">
            <a:solidFill>
              <a:schemeClr val="dk2"/>
            </a:solidFill>
            <a:prstDash val="solid"/>
            <a:round/>
            <a:headEnd len="med" w="med" type="none"/>
            <a:tailEnd len="med" w="med" type="none"/>
          </a:ln>
        </p:spPr>
      </p:cxnSp>
      <p:cxnSp>
        <p:nvCxnSpPr>
          <p:cNvPr id="93" name="Google Shape;93;p16"/>
          <p:cNvCxnSpPr>
            <a:stCxn id="81" idx="1"/>
            <a:endCxn id="76" idx="2"/>
          </p:cNvCxnSpPr>
          <p:nvPr/>
        </p:nvCxnSpPr>
        <p:spPr>
          <a:xfrm rot="10800000">
            <a:off x="1540475" y="1124500"/>
            <a:ext cx="485700" cy="19032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7" name="Shape 97"/>
        <p:cNvGrpSpPr/>
        <p:nvPr/>
      </p:nvGrpSpPr>
      <p:grpSpPr>
        <a:xfrm>
          <a:off x="0" y="0"/>
          <a:ext cx="0" cy="0"/>
          <a:chOff x="0" y="0"/>
          <a:chExt cx="0" cy="0"/>
        </a:xfrm>
      </p:grpSpPr>
      <p:graphicFrame>
        <p:nvGraphicFramePr>
          <p:cNvPr id="98" name="Google Shape;98;p17"/>
          <p:cNvGraphicFramePr/>
          <p:nvPr/>
        </p:nvGraphicFramePr>
        <p:xfrm>
          <a:off x="160950" y="186525"/>
          <a:ext cx="3000000" cy="3000000"/>
        </p:xfrm>
        <a:graphic>
          <a:graphicData uri="http://schemas.openxmlformats.org/drawingml/2006/table">
            <a:tbl>
              <a:tblPr>
                <a:noFill/>
                <a:tableStyleId>{A4BE99F6-ECEB-4B95-9F89-3380DDFFD211}</a:tableStyleId>
              </a:tblPr>
              <a:tblGrid>
                <a:gridCol w="728375"/>
                <a:gridCol w="877050"/>
                <a:gridCol w="956350"/>
                <a:gridCol w="1243725"/>
              </a:tblGrid>
              <a:tr h="378000">
                <a:tc>
                  <a:txBody>
                    <a:bodyPr/>
                    <a:lstStyle/>
                    <a:p>
                      <a:pPr indent="0" lvl="0" marL="0" rtl="0" algn="l">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Monthly Salary</a:t>
                      </a:r>
                      <a:r>
                        <a:rPr b="1" lang="en" sz="1000"/>
                        <a:t> (Per Person)</a:t>
                      </a:r>
                      <a:endParaRPr b="1"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No. of Personnel</a:t>
                      </a:r>
                      <a:endParaRPr b="1"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Total Salary(BDT)</a:t>
                      </a:r>
                      <a:endParaRPr b="1"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30825">
                <a:tc>
                  <a:txBody>
                    <a:bodyPr/>
                    <a:lstStyle/>
                    <a:p>
                      <a:pPr indent="0" lvl="0" marL="0" rtl="0" algn="l">
                        <a:lnSpc>
                          <a:spcPct val="115000"/>
                        </a:lnSpc>
                        <a:spcBef>
                          <a:spcPts val="0"/>
                        </a:spcBef>
                        <a:spcAft>
                          <a:spcPts val="0"/>
                        </a:spcAft>
                        <a:buNone/>
                      </a:pPr>
                      <a:r>
                        <a:rPr b="1" lang="en" sz="1000"/>
                        <a:t>Annotators</a:t>
                      </a:r>
                      <a:endParaRPr b="1"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5000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15000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30825">
                <a:tc>
                  <a:txBody>
                    <a:bodyPr/>
                    <a:lstStyle/>
                    <a:p>
                      <a:pPr indent="0" lvl="0" marL="0" rtl="0" algn="l">
                        <a:lnSpc>
                          <a:spcPct val="115000"/>
                        </a:lnSpc>
                        <a:spcBef>
                          <a:spcPts val="0"/>
                        </a:spcBef>
                        <a:spcAft>
                          <a:spcPts val="0"/>
                        </a:spcAft>
                        <a:buNone/>
                      </a:pPr>
                      <a:r>
                        <a:rPr b="1" lang="en" sz="1000"/>
                        <a:t>Designer</a:t>
                      </a:r>
                      <a:endParaRPr b="1"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20000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40000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378000">
                <a:tc>
                  <a:txBody>
                    <a:bodyPr/>
                    <a:lstStyle/>
                    <a:p>
                      <a:pPr indent="0" lvl="0" marL="0" rtl="0" algn="l">
                        <a:lnSpc>
                          <a:spcPct val="115000"/>
                        </a:lnSpc>
                        <a:spcBef>
                          <a:spcPts val="0"/>
                        </a:spcBef>
                        <a:spcAft>
                          <a:spcPts val="0"/>
                        </a:spcAft>
                        <a:buNone/>
                      </a:pPr>
                      <a:r>
                        <a:rPr b="1" lang="en" sz="1000"/>
                        <a:t>Cloud Engineer</a:t>
                      </a:r>
                      <a:endParaRPr b="1"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20000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40000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548100">
                <a:tc>
                  <a:txBody>
                    <a:bodyPr/>
                    <a:lstStyle/>
                    <a:p>
                      <a:pPr indent="0" lvl="0" marL="0" rtl="0" algn="l">
                        <a:lnSpc>
                          <a:spcPct val="115000"/>
                        </a:lnSpc>
                        <a:spcBef>
                          <a:spcPts val="0"/>
                        </a:spcBef>
                        <a:spcAft>
                          <a:spcPts val="0"/>
                        </a:spcAft>
                        <a:buNone/>
                      </a:pPr>
                      <a:r>
                        <a:rPr b="1" lang="en" sz="1000"/>
                        <a:t>Deep Learning Engineer</a:t>
                      </a:r>
                      <a:endParaRPr b="1"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30000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90000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276975">
                <a:tc>
                  <a:txBody>
                    <a:bodyPr/>
                    <a:lstStyle/>
                    <a:p>
                      <a:pPr indent="0" lvl="0" marL="0" rtl="0" algn="l">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185000</a:t>
                      </a:r>
                      <a:endParaRPr sz="1000"/>
                    </a:p>
                  </a:txBody>
                  <a:tcPr marT="19050" marB="19050" marR="28575" marL="28575"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bl>
          </a:graphicData>
        </a:graphic>
      </p:graphicFrame>
      <p:pic>
        <p:nvPicPr>
          <p:cNvPr id="99" name="Google Shape;99;p17"/>
          <p:cNvPicPr preferRelativeResize="0"/>
          <p:nvPr/>
        </p:nvPicPr>
        <p:blipFill>
          <a:blip r:embed="rId3">
            <a:alphaModFix/>
          </a:blip>
          <a:stretch>
            <a:fillRect/>
          </a:stretch>
        </p:blipFill>
        <p:spPr>
          <a:xfrm>
            <a:off x="5000625" y="147125"/>
            <a:ext cx="3823150" cy="4779151"/>
          </a:xfrm>
          <a:prstGeom prst="rect">
            <a:avLst/>
          </a:prstGeom>
          <a:noFill/>
          <a:ln>
            <a:noFill/>
          </a:ln>
        </p:spPr>
      </p:pic>
      <p:sp>
        <p:nvSpPr>
          <p:cNvPr id="100" name="Google Shape;100;p17"/>
          <p:cNvSpPr txBox="1"/>
          <p:nvPr/>
        </p:nvSpPr>
        <p:spPr>
          <a:xfrm>
            <a:off x="162200" y="2719175"/>
            <a:ext cx="3804300" cy="6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Cost of serving the backend app : 1000USD or 70,000BDT per month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Cost of operating dialogflow chatbot : 10 request per user * 10000 monthly user * 0.002 usd = 200 usd = 17,000tk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17"/>
          <p:cNvSpPr txBox="1"/>
          <p:nvPr/>
        </p:nvSpPr>
        <p:spPr>
          <a:xfrm>
            <a:off x="205400" y="4095900"/>
            <a:ext cx="37020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ost of buying machines with appropriate GPU : 1.5 lakh per machine.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107" name="Google Shape;10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Chatbot : Google Dialogflow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Backend ML App for recommending legal services : Flask, Python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Unsupervised machine learning model</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81850" y="369550"/>
            <a:ext cx="59988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pic>
        <p:nvPicPr>
          <p:cNvPr id="113" name="Google Shape;113;p19"/>
          <p:cNvPicPr preferRelativeResize="0"/>
          <p:nvPr/>
        </p:nvPicPr>
        <p:blipFill>
          <a:blip r:embed="rId3">
            <a:alphaModFix/>
          </a:blip>
          <a:stretch>
            <a:fillRect/>
          </a:stretch>
        </p:blipFill>
        <p:spPr>
          <a:xfrm>
            <a:off x="4994900" y="202450"/>
            <a:ext cx="3670108"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