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978cf1d7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978cf1d7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978cf1d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978cf1d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978cf1d7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978cf1d7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978cf1d7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978cf1d7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978cf1d7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978cf1d7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0978cf1d7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0978cf1d7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5116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540"/>
              <a:t>Automatic Hate Speech Detection using Machine Learning: A Comparative Study</a:t>
            </a:r>
            <a:endParaRPr sz="15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-30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20101581 Tahsin Zaman Jilan</a:t>
            </a:r>
            <a:endParaRPr/>
          </a:p>
        </p:txBody>
      </p:sp>
      <p:sp>
        <p:nvSpPr>
          <p:cNvPr id="279" name="Google Shape;279;p13"/>
          <p:cNvSpPr txBox="1"/>
          <p:nvPr/>
        </p:nvSpPr>
        <p:spPr>
          <a:xfrm>
            <a:off x="762000" y="89425"/>
            <a:ext cx="503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Paper Presentation on</a:t>
            </a:r>
            <a:endParaRPr sz="2200">
              <a:solidFill>
                <a:schemeClr val="lt1"/>
              </a:solidFill>
              <a:latin typeface="Nunito"/>
              <a:ea typeface="Nunito"/>
              <a:cs typeface="Nunito"/>
              <a:sym typeface="Nunito"/>
            </a:endParaRPr>
          </a:p>
        </p:txBody>
      </p:sp>
      <p:sp>
        <p:nvSpPr>
          <p:cNvPr id="280" name="Google Shape;280;p13"/>
          <p:cNvSpPr txBox="1"/>
          <p:nvPr/>
        </p:nvSpPr>
        <p:spPr>
          <a:xfrm>
            <a:off x="5223200" y="3518425"/>
            <a:ext cx="3254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RA: </a:t>
            </a:r>
            <a:r>
              <a:rPr lang="en" sz="1200">
                <a:solidFill>
                  <a:schemeClr val="lt1"/>
                </a:solidFill>
              </a:rPr>
              <a:t>Md Sabbir Hossain</a:t>
            </a:r>
            <a:br>
              <a:rPr lang="en" sz="1200">
                <a:solidFill>
                  <a:schemeClr val="lt1"/>
                </a:solidFill>
              </a:rPr>
            </a:br>
            <a:br>
              <a:rPr lang="en" sz="1200">
                <a:solidFill>
                  <a:schemeClr val="lt1"/>
                </a:solidFill>
              </a:rPr>
            </a:br>
            <a:r>
              <a:rPr lang="en" sz="1200">
                <a:solidFill>
                  <a:schemeClr val="lt1"/>
                </a:solidFill>
              </a:rPr>
              <a:t>ST: Ehsanur Rahman Rhythm</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00350" y="91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subTitle"/>
          </p:nvPr>
        </p:nvSpPr>
        <p:spPr>
          <a:xfrm>
            <a:off x="439100" y="14969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300">
                <a:latin typeface="Roboto"/>
                <a:ea typeface="Roboto"/>
                <a:cs typeface="Roboto"/>
                <a:sym typeface="Roboto"/>
              </a:rPr>
              <a:t>The article discusses the increase of hate speech in-person and online, leading to hate crimes, and the steps taken by the European Union Commission to combat it. Manual identification and removal of hate speech is time-consuming, leading to the need for automatic hate speech detection. Recent studies have shown promising results in detecting hate speech in text using various feature engineering techniques and machine learning algorithms. </a:t>
            </a:r>
            <a:endParaRPr sz="1300">
              <a:latin typeface="Roboto"/>
              <a:ea typeface="Roboto"/>
              <a:cs typeface="Roboto"/>
              <a:sym typeface="Roboto"/>
            </a:endParaRPr>
          </a:p>
          <a:p>
            <a:pPr indent="0" lvl="0" marL="0" rtl="0" algn="l">
              <a:lnSpc>
                <a:spcPct val="80000"/>
              </a:lnSpc>
              <a:spcBef>
                <a:spcPts val="0"/>
              </a:spcBef>
              <a:spcAft>
                <a:spcPts val="0"/>
              </a:spcAft>
              <a:buSzPts val="523"/>
              <a:buNone/>
            </a:pPr>
            <a:r>
              <a:t/>
            </a:r>
            <a:endParaRPr sz="1300">
              <a:latin typeface="Roboto"/>
              <a:ea typeface="Roboto"/>
              <a:cs typeface="Roboto"/>
              <a:sym typeface="Roboto"/>
            </a:endParaRPr>
          </a:p>
          <a:p>
            <a:pPr indent="0" lvl="0" marL="0" rtl="0" algn="l">
              <a:lnSpc>
                <a:spcPct val="80000"/>
              </a:lnSpc>
              <a:spcBef>
                <a:spcPts val="0"/>
              </a:spcBef>
              <a:spcAft>
                <a:spcPts val="0"/>
              </a:spcAft>
              <a:buSzPts val="523"/>
              <a:buNone/>
            </a:pPr>
            <a:r>
              <a:rPr lang="en" sz="1300">
                <a:latin typeface="Roboto"/>
                <a:ea typeface="Roboto"/>
                <a:cs typeface="Roboto"/>
                <a:sym typeface="Roboto"/>
              </a:rPr>
              <a:t>The article presents a comparative analysis of these techniques on standard hate speech datasets, serving as a reference for new researchers. The paper includes related works, methodology, experimental settings, results, discussion, limitations, future work, and conclusion.</a:t>
            </a:r>
            <a:endParaRPr sz="16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649050" y="-332287"/>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Limitation of Previous Work</a:t>
            </a:r>
            <a:endParaRPr sz="4200"/>
          </a:p>
        </p:txBody>
      </p:sp>
      <p:sp>
        <p:nvSpPr>
          <p:cNvPr id="292" name="Google Shape;292;p15"/>
          <p:cNvSpPr txBox="1"/>
          <p:nvPr>
            <p:ph idx="1" type="subTitle"/>
          </p:nvPr>
        </p:nvSpPr>
        <p:spPr>
          <a:xfrm>
            <a:off x="561575" y="1182000"/>
            <a:ext cx="4255500" cy="695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500"/>
              </a:spcBef>
              <a:spcAft>
                <a:spcPts val="0"/>
              </a:spcAft>
              <a:buClr>
                <a:schemeClr val="lt1"/>
              </a:buClr>
              <a:buSzPts val="1000"/>
              <a:buFont typeface="Roboto"/>
              <a:buAutoNum type="arabicPeriod"/>
            </a:pPr>
            <a:r>
              <a:rPr lang="en" sz="1000">
                <a:latin typeface="Roboto"/>
                <a:ea typeface="Roboto"/>
                <a:cs typeface="Roboto"/>
                <a:sym typeface="Roboto"/>
              </a:rPr>
              <a:t>Dictionary-based and BOW-based approaches require a dictionary or a large corpus of data to generate domain-specific words. The use of predefined dictionaries may not cover all the variations of hate speech that can exist on social media platforms.</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The BOW-based approach ignores the order of words, which may lead to misclassification as different words can have different meanings based on their context.</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N-gram based approaches have limitations as related words may not always be adjacent to each other, and they may not be able to capture the context of the sentence or the meaning of the words.</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The performance of the ML classifiers is affected by the quality of the training data, and it may not be able to generalize to different social media platforms, languages, or cultures.</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Most of the studies have focused on binary classification (hate speech vs. non-hate speech), which may not be sufficient to capture the complexity and nuances of hate speech. There is a need for multi-class classification to differentiate between different types of hate speech, such as racism, sexism, homophobia, etc.</a:t>
            </a:r>
            <a:endParaRPr sz="1000">
              <a:latin typeface="Roboto"/>
              <a:ea typeface="Roboto"/>
              <a:cs typeface="Roboto"/>
              <a:sym typeface="Roboto"/>
            </a:endParaRPr>
          </a:p>
          <a:p>
            <a:pPr indent="0" lvl="0" marL="0" rtl="0" algn="l">
              <a:lnSpc>
                <a:spcPct val="80000"/>
              </a:lnSpc>
              <a:spcBef>
                <a:spcPts val="0"/>
              </a:spcBef>
              <a:spcAft>
                <a:spcPts val="0"/>
              </a:spcAft>
              <a:buSzPts val="275"/>
              <a:buNone/>
            </a:pPr>
            <a:r>
              <a:t/>
            </a:r>
            <a:endParaRPr sz="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Contribution of this paper</a:t>
            </a:r>
            <a:endParaRPr sz="4200"/>
          </a:p>
        </p:txBody>
      </p:sp>
      <p:sp>
        <p:nvSpPr>
          <p:cNvPr id="298" name="Google Shape;298;p16"/>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500"/>
              </a:spcBef>
              <a:spcAft>
                <a:spcPts val="0"/>
              </a:spcAft>
              <a:buClr>
                <a:schemeClr val="lt1"/>
              </a:buClr>
              <a:buSzPts val="1000"/>
              <a:buFont typeface="Roboto"/>
              <a:buAutoNum type="arabicPeriod"/>
            </a:pPr>
            <a:r>
              <a:rPr lang="en" sz="1000">
                <a:latin typeface="Roboto"/>
                <a:ea typeface="Roboto"/>
                <a:cs typeface="Roboto"/>
                <a:sym typeface="Roboto"/>
              </a:rPr>
              <a:t>The paper compares three feature engineering techniques and eight machine learning algorithms to evaluate which combination of feature engineering technique and machine learning algorithm outperforms on a standard publicly available dataset having three distinct classes.</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The paper finds that the bigram features when used with the support vector machine algorithm outperformed the other combinations of feature engineering techniques and machine learning algorithms, achieving an overall accuracy of 79%.</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The paper's findings can be used as a baseline study in the area of detecting automatic hate speech messages and as state-of-the-art techniques to compare future researches for existing automated text classification techniques.</a:t>
            </a:r>
            <a:endParaRPr sz="1000">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AutoNum type="arabicPeriod"/>
            </a:pPr>
            <a:r>
              <a:rPr lang="en" sz="1000">
                <a:latin typeface="Roboto"/>
                <a:ea typeface="Roboto"/>
                <a:cs typeface="Roboto"/>
                <a:sym typeface="Roboto"/>
              </a:rPr>
              <a:t>The paper's results can have practical implications in identifying and preventing the spread of hate speech messages in social media sites, contributing to a safer and more respectful online environment.</a:t>
            </a:r>
            <a:endParaRPr sz="1000">
              <a:latin typeface="Roboto"/>
              <a:ea typeface="Roboto"/>
              <a:cs typeface="Roboto"/>
              <a:sym typeface="Roboto"/>
            </a:endParaRPr>
          </a:p>
          <a:p>
            <a:pPr indent="0" lvl="0" marL="0" rtl="0" algn="l">
              <a:lnSpc>
                <a:spcPct val="80000"/>
              </a:lnSpc>
              <a:spcBef>
                <a:spcPts val="0"/>
              </a:spcBef>
              <a:spcAft>
                <a:spcPts val="0"/>
              </a:spcAft>
              <a:buSzPts val="275"/>
              <a:buNone/>
            </a:pPr>
            <a:r>
              <a:t/>
            </a:r>
            <a:endParaRPr sz="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Methods</a:t>
            </a:r>
            <a:endParaRPr sz="4200"/>
          </a:p>
        </p:txBody>
      </p:sp>
      <p:sp>
        <p:nvSpPr>
          <p:cNvPr id="304" name="Google Shape;304;p17"/>
          <p:cNvSpPr txBox="1"/>
          <p:nvPr>
            <p:ph idx="1" type="subTitle"/>
          </p:nvPr>
        </p:nvSpPr>
        <p:spPr>
          <a:xfrm>
            <a:off x="316500" y="1876350"/>
            <a:ext cx="4255500" cy="695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chemeClr val="lt1"/>
              </a:buClr>
              <a:buSzPts val="1100"/>
              <a:buFont typeface="Roboto"/>
              <a:buAutoNum type="arabicPeriod"/>
            </a:pPr>
            <a:r>
              <a:rPr lang="en" sz="1100">
                <a:latin typeface="Roboto"/>
                <a:ea typeface="Roboto"/>
                <a:cs typeface="Roboto"/>
                <a:sym typeface="Roboto"/>
              </a:rPr>
              <a:t>Data Collection: The study collected a publicly available hate speech tweets dataset compiled and labeled by CrowdFlower, which had 14,509 tweets labeled into three distinct classes: hate speech, not offensive, and offensive but not hate speech.</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AutoNum type="arabicPeriod"/>
            </a:pPr>
            <a:r>
              <a:rPr lang="en" sz="1100">
                <a:latin typeface="Roboto"/>
                <a:ea typeface="Roboto"/>
                <a:cs typeface="Roboto"/>
                <a:sym typeface="Roboto"/>
              </a:rPr>
              <a:t>Text Preprocessing: Different preprocessing techniques were applied to the dataset, including converting the tweets into lower case, removing URLs, usernames, white spaces, hashtags, punctuations, and stop-words, performing tokenization, and stemming.</a:t>
            </a:r>
            <a:endParaRPr sz="1100">
              <a:latin typeface="Roboto"/>
              <a:ea typeface="Roboto"/>
              <a:cs typeface="Roboto"/>
              <a:sym typeface="Roboto"/>
            </a:endParaRPr>
          </a:p>
          <a:p>
            <a:pPr indent="0" lvl="0" marL="0" rtl="0" algn="l">
              <a:lnSpc>
                <a:spcPct val="80000"/>
              </a:lnSpc>
              <a:spcBef>
                <a:spcPts val="0"/>
              </a:spcBef>
              <a:spcAft>
                <a:spcPts val="0"/>
              </a:spcAft>
              <a:buSzPts val="275"/>
              <a:buNone/>
            </a:pPr>
            <a:r>
              <a:t/>
            </a:r>
            <a:endParaRPr sz="500">
              <a:latin typeface="Roboto"/>
              <a:ea typeface="Roboto"/>
              <a:cs typeface="Roboto"/>
              <a:sym typeface="Roboto"/>
            </a:endParaRPr>
          </a:p>
        </p:txBody>
      </p:sp>
      <p:pic>
        <p:nvPicPr>
          <p:cNvPr id="305" name="Google Shape;305;p17"/>
          <p:cNvPicPr preferRelativeResize="0"/>
          <p:nvPr/>
        </p:nvPicPr>
        <p:blipFill>
          <a:blip r:embed="rId3">
            <a:alphaModFix/>
          </a:blip>
          <a:stretch>
            <a:fillRect/>
          </a:stretch>
        </p:blipFill>
        <p:spPr>
          <a:xfrm>
            <a:off x="5074450" y="579275"/>
            <a:ext cx="3838575" cy="367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lt1"/>
              </a:buClr>
              <a:buSzPts val="1200"/>
              <a:buFont typeface="Roboto"/>
              <a:buAutoNum type="arabicPeriod"/>
            </a:pPr>
            <a:r>
              <a:rPr lang="en" sz="1200">
                <a:latin typeface="Roboto"/>
                <a:ea typeface="Roboto"/>
                <a:cs typeface="Roboto"/>
                <a:sym typeface="Roboto"/>
              </a:rPr>
              <a:t>Feature Engineering: The study performed three different feature engineering techniques, including n-gram with TFIDF, Word2vec, and Doc2vec, to extract key features from raw text and represent them in numerical form.</a:t>
            </a:r>
            <a:endParaRPr sz="1200">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AutoNum type="arabicPeriod"/>
            </a:pPr>
            <a:r>
              <a:rPr lang="en" sz="1200">
                <a:latin typeface="Roboto"/>
                <a:ea typeface="Roboto"/>
                <a:cs typeface="Roboto"/>
                <a:sym typeface="Roboto"/>
              </a:rPr>
              <a:t>Data Splitting: The preprocessed data was split into training data (80%) and test data (20%) using the 80-20 ratio, where the training data was used to train the classification model to learn classification rules and the test data was used to evaluate the classification model.</a:t>
            </a:r>
            <a:endParaRPr sz="1200">
              <a:latin typeface="Roboto"/>
              <a:ea typeface="Roboto"/>
              <a:cs typeface="Roboto"/>
              <a:sym typeface="Roboto"/>
            </a:endParaRPr>
          </a:p>
          <a:p>
            <a:pPr indent="0" lvl="0" marL="0" rtl="0" algn="l">
              <a:lnSpc>
                <a:spcPct val="80000"/>
              </a:lnSpc>
              <a:spcBef>
                <a:spcPts val="0"/>
              </a:spcBef>
              <a:spcAft>
                <a:spcPts val="0"/>
              </a:spcAft>
              <a:buSzPts val="275"/>
              <a:buNone/>
            </a:pPr>
            <a:r>
              <a:t/>
            </a:r>
            <a:endParaRPr sz="600">
              <a:latin typeface="Roboto"/>
              <a:ea typeface="Roboto"/>
              <a:cs typeface="Roboto"/>
              <a:sym typeface="Roboto"/>
            </a:endParaRPr>
          </a:p>
          <a:p>
            <a:pPr indent="0" lvl="0" marL="0" rtl="0" algn="l">
              <a:lnSpc>
                <a:spcPct val="80000"/>
              </a:lnSpc>
              <a:spcBef>
                <a:spcPts val="0"/>
              </a:spcBef>
              <a:spcAft>
                <a:spcPts val="0"/>
              </a:spcAft>
              <a:buSzPts val="275"/>
              <a:buNone/>
            </a:pPr>
            <a:r>
              <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Result</a:t>
            </a:r>
            <a:endParaRPr sz="4200"/>
          </a:p>
        </p:txBody>
      </p:sp>
      <p:sp>
        <p:nvSpPr>
          <p:cNvPr id="316" name="Google Shape;316;p19"/>
          <p:cNvSpPr txBox="1"/>
          <p:nvPr>
            <p:ph idx="1" type="subTitle"/>
          </p:nvPr>
        </p:nvSpPr>
        <p:spPr>
          <a:xfrm>
            <a:off x="736525" y="1374450"/>
            <a:ext cx="4255500" cy="695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The results of 24 analyses were presented in the section.</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Tables III to VI show the precision, recall, F-measure, and accuracy of all 24 analyses for different feature representations and classification techniques.</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Bigram features with TFIDF obtained the best performance compared to Word2vec and Doc2vec.</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SVM classifier performed best among all eight classifiers, with the highest recall, precision, accuracy, and F-measure.</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AdaBoost and RF classifiers had lesser results than SVM but better than LR, DT, NB, KNN, and MLP.</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Fig. 4 shows the confusion matrix of SVM classifier using bigram with TFIDF features. It correctly classified 155 tweets as hate speech out of 490 and correctly classified 1427 tweets as not offensive speech out of 1459.</a:t>
            </a:r>
            <a:endParaRPr sz="1100">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latin typeface="Roboto"/>
                <a:ea typeface="Roboto"/>
                <a:cs typeface="Roboto"/>
                <a:sym typeface="Roboto"/>
              </a:rPr>
              <a:t>Fig. 5 shows the confusion matrix of the Adaboost classifier using bigram with TFIDF features, with lower overall performance than the SVM classifier.</a:t>
            </a:r>
            <a:endParaRPr sz="1100">
              <a:latin typeface="Roboto"/>
              <a:ea typeface="Roboto"/>
              <a:cs typeface="Roboto"/>
              <a:sym typeface="Roboto"/>
            </a:endParaRPr>
          </a:p>
          <a:p>
            <a:pPr indent="0" lvl="0" marL="0" rtl="0" algn="l">
              <a:lnSpc>
                <a:spcPct val="80000"/>
              </a:lnSpc>
              <a:spcBef>
                <a:spcPts val="0"/>
              </a:spcBef>
              <a:spcAft>
                <a:spcPts val="0"/>
              </a:spcAft>
              <a:buSzPts val="275"/>
              <a:buNone/>
            </a:pPr>
            <a:r>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