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9144000" cy="51435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5113401" y="812228"/>
            <a:ext cx="3328034" cy="7981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1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2536443" y="1952307"/>
            <a:ext cx="4071112" cy="231584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17" name="Shape 17"/>
        <p:cNvGrpSpPr/>
        <p:nvPr/>
      </p:nvGrpSpPr>
      <p:grpSpPr>
        <a:xfrm>
          <a:off x="0" y="0"/>
          <a:ext cx="0" cy="0"/>
          <a:chOff x="0" y="0"/>
          <a:chExt cx="0" cy="0"/>
        </a:xfrm>
      </p:grpSpPr>
      <p:sp>
        <p:nvSpPr>
          <p:cNvPr id="18" name="Google Shape;18;p3"/>
          <p:cNvSpPr/>
          <p:nvPr/>
        </p:nvSpPr>
        <p:spPr>
          <a:xfrm>
            <a:off x="536892" y="596470"/>
            <a:ext cx="1783080" cy="1117600"/>
          </a:xfrm>
          <a:custGeom>
            <a:rect b="b" l="l" r="r" t="t"/>
            <a:pathLst>
              <a:path extrusionOk="0" h="1117600" w="1783080">
                <a:moveTo>
                  <a:pt x="1782635" y="216583"/>
                </a:moveTo>
                <a:lnTo>
                  <a:pt x="1742812" y="188700"/>
                </a:lnTo>
                <a:lnTo>
                  <a:pt x="1702209" y="162777"/>
                </a:lnTo>
                <a:lnTo>
                  <a:pt x="1660884" y="138805"/>
                </a:lnTo>
                <a:lnTo>
                  <a:pt x="1618897" y="116774"/>
                </a:lnTo>
                <a:lnTo>
                  <a:pt x="1576306" y="96676"/>
                </a:lnTo>
                <a:lnTo>
                  <a:pt x="1533170" y="78502"/>
                </a:lnTo>
                <a:lnTo>
                  <a:pt x="1489548" y="62242"/>
                </a:lnTo>
                <a:lnTo>
                  <a:pt x="1445498" y="47888"/>
                </a:lnTo>
                <a:lnTo>
                  <a:pt x="1401079" y="35430"/>
                </a:lnTo>
                <a:lnTo>
                  <a:pt x="1356351" y="24859"/>
                </a:lnTo>
                <a:lnTo>
                  <a:pt x="1311371" y="16167"/>
                </a:lnTo>
                <a:lnTo>
                  <a:pt x="1266198" y="9344"/>
                </a:lnTo>
                <a:lnTo>
                  <a:pt x="1220891" y="4381"/>
                </a:lnTo>
                <a:lnTo>
                  <a:pt x="1175510" y="1269"/>
                </a:lnTo>
                <a:lnTo>
                  <a:pt x="1130112" y="0"/>
                </a:lnTo>
                <a:lnTo>
                  <a:pt x="1084757" y="563"/>
                </a:lnTo>
                <a:lnTo>
                  <a:pt x="1039502" y="2950"/>
                </a:lnTo>
                <a:lnTo>
                  <a:pt x="994408" y="7153"/>
                </a:lnTo>
                <a:lnTo>
                  <a:pt x="949532" y="13161"/>
                </a:lnTo>
                <a:lnTo>
                  <a:pt x="904934" y="20966"/>
                </a:lnTo>
                <a:lnTo>
                  <a:pt x="860672" y="30559"/>
                </a:lnTo>
                <a:lnTo>
                  <a:pt x="816805" y="41930"/>
                </a:lnTo>
                <a:lnTo>
                  <a:pt x="773392" y="55071"/>
                </a:lnTo>
                <a:lnTo>
                  <a:pt x="730491" y="69973"/>
                </a:lnTo>
                <a:lnTo>
                  <a:pt x="688161" y="86626"/>
                </a:lnTo>
                <a:lnTo>
                  <a:pt x="646461" y="105022"/>
                </a:lnTo>
                <a:lnTo>
                  <a:pt x="605450" y="125152"/>
                </a:lnTo>
                <a:lnTo>
                  <a:pt x="565187" y="147005"/>
                </a:lnTo>
                <a:lnTo>
                  <a:pt x="525729" y="170574"/>
                </a:lnTo>
                <a:lnTo>
                  <a:pt x="487137" y="195849"/>
                </a:lnTo>
                <a:lnTo>
                  <a:pt x="449468" y="222822"/>
                </a:lnTo>
                <a:lnTo>
                  <a:pt x="412782" y="251483"/>
                </a:lnTo>
                <a:lnTo>
                  <a:pt x="377137" y="281822"/>
                </a:lnTo>
                <a:lnTo>
                  <a:pt x="342591" y="313832"/>
                </a:lnTo>
                <a:lnTo>
                  <a:pt x="309205" y="347503"/>
                </a:lnTo>
                <a:lnTo>
                  <a:pt x="277036" y="382826"/>
                </a:lnTo>
                <a:lnTo>
                  <a:pt x="246143" y="419792"/>
                </a:lnTo>
                <a:lnTo>
                  <a:pt x="216585" y="458391"/>
                </a:lnTo>
                <a:lnTo>
                  <a:pt x="187550" y="499968"/>
                </a:lnTo>
                <a:lnTo>
                  <a:pt x="160507" y="542682"/>
                </a:lnTo>
                <a:lnTo>
                  <a:pt x="135480" y="586459"/>
                </a:lnTo>
                <a:lnTo>
                  <a:pt x="112492" y="631227"/>
                </a:lnTo>
                <a:lnTo>
                  <a:pt x="91566" y="676913"/>
                </a:lnTo>
                <a:lnTo>
                  <a:pt x="72728" y="723444"/>
                </a:lnTo>
                <a:lnTo>
                  <a:pt x="56000" y="770748"/>
                </a:lnTo>
                <a:lnTo>
                  <a:pt x="41407" y="818751"/>
                </a:lnTo>
                <a:lnTo>
                  <a:pt x="28972" y="867382"/>
                </a:lnTo>
                <a:lnTo>
                  <a:pt x="18718" y="916567"/>
                </a:lnTo>
                <a:lnTo>
                  <a:pt x="10671" y="966233"/>
                </a:lnTo>
                <a:lnTo>
                  <a:pt x="4852" y="1016308"/>
                </a:lnTo>
                <a:lnTo>
                  <a:pt x="1287" y="1066720"/>
                </a:lnTo>
                <a:lnTo>
                  <a:pt x="0" y="1117394"/>
                </a:lnTo>
              </a:path>
            </a:pathLst>
          </a:custGeom>
          <a:noFill/>
          <a:ln cap="flat" cmpd="sng" w="127000">
            <a:solidFill>
              <a:srgbClr val="FFC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 name="Google Shape;19;p3"/>
          <p:cNvSpPr txBox="1"/>
          <p:nvPr>
            <p:ph type="title"/>
          </p:nvPr>
        </p:nvSpPr>
        <p:spPr>
          <a:xfrm>
            <a:off x="5113401" y="812228"/>
            <a:ext cx="3328034" cy="7981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1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5" name="Shape 25"/>
        <p:cNvGrpSpPr/>
        <p:nvPr/>
      </p:nvGrpSpPr>
      <p:grpSpPr>
        <a:xfrm>
          <a:off x="0" y="0"/>
          <a:ext cx="0" cy="0"/>
          <a:chOff x="0" y="0"/>
          <a:chExt cx="0" cy="0"/>
        </a:xfrm>
      </p:grpSpPr>
      <p:sp>
        <p:nvSpPr>
          <p:cNvPr id="26" name="Google Shape;26;p4"/>
          <p:cNvSpPr/>
          <p:nvPr/>
        </p:nvSpPr>
        <p:spPr>
          <a:xfrm>
            <a:off x="0" y="0"/>
            <a:ext cx="3124200" cy="5143500"/>
          </a:xfrm>
          <a:custGeom>
            <a:rect b="b" l="l" r="r" t="t"/>
            <a:pathLst>
              <a:path extrusionOk="0" h="5143500" w="3124200">
                <a:moveTo>
                  <a:pt x="1693926" y="0"/>
                </a:moveTo>
                <a:lnTo>
                  <a:pt x="0" y="0"/>
                </a:lnTo>
                <a:lnTo>
                  <a:pt x="0" y="5143499"/>
                </a:lnTo>
                <a:lnTo>
                  <a:pt x="1693926" y="5143499"/>
                </a:lnTo>
                <a:lnTo>
                  <a:pt x="1790192" y="5081833"/>
                </a:lnTo>
                <a:lnTo>
                  <a:pt x="1829548" y="5054777"/>
                </a:lnTo>
                <a:lnTo>
                  <a:pt x="1868454" y="5027119"/>
                </a:lnTo>
                <a:lnTo>
                  <a:pt x="1906902" y="4998866"/>
                </a:lnTo>
                <a:lnTo>
                  <a:pt x="1944886" y="4970025"/>
                </a:lnTo>
                <a:lnTo>
                  <a:pt x="1982398" y="4940602"/>
                </a:lnTo>
                <a:lnTo>
                  <a:pt x="2019433" y="4910604"/>
                </a:lnTo>
                <a:lnTo>
                  <a:pt x="2055983" y="4880039"/>
                </a:lnTo>
                <a:lnTo>
                  <a:pt x="2092041" y="4848912"/>
                </a:lnTo>
                <a:lnTo>
                  <a:pt x="2127602" y="4817230"/>
                </a:lnTo>
                <a:lnTo>
                  <a:pt x="2162658" y="4785000"/>
                </a:lnTo>
                <a:lnTo>
                  <a:pt x="2197202" y="4752229"/>
                </a:lnTo>
                <a:lnTo>
                  <a:pt x="2231229" y="4718923"/>
                </a:lnTo>
                <a:lnTo>
                  <a:pt x="2264730" y="4685089"/>
                </a:lnTo>
                <a:lnTo>
                  <a:pt x="2297700" y="4650735"/>
                </a:lnTo>
                <a:lnTo>
                  <a:pt x="2330132" y="4615865"/>
                </a:lnTo>
                <a:lnTo>
                  <a:pt x="2362019" y="4580488"/>
                </a:lnTo>
                <a:lnTo>
                  <a:pt x="2393354" y="4544610"/>
                </a:lnTo>
                <a:lnTo>
                  <a:pt x="2424130" y="4508238"/>
                </a:lnTo>
                <a:lnTo>
                  <a:pt x="2454342" y="4471378"/>
                </a:lnTo>
                <a:lnTo>
                  <a:pt x="2483982" y="4434037"/>
                </a:lnTo>
                <a:lnTo>
                  <a:pt x="2513044" y="4396222"/>
                </a:lnTo>
                <a:lnTo>
                  <a:pt x="2541520" y="4357939"/>
                </a:lnTo>
                <a:lnTo>
                  <a:pt x="2569404" y="4319196"/>
                </a:lnTo>
                <a:lnTo>
                  <a:pt x="2596690" y="4279998"/>
                </a:lnTo>
                <a:lnTo>
                  <a:pt x="2623371" y="4240353"/>
                </a:lnTo>
                <a:lnTo>
                  <a:pt x="2649439" y="4200267"/>
                </a:lnTo>
                <a:lnTo>
                  <a:pt x="2674889" y="4159748"/>
                </a:lnTo>
                <a:lnTo>
                  <a:pt x="2699714" y="4118801"/>
                </a:lnTo>
                <a:lnTo>
                  <a:pt x="2723906" y="4077433"/>
                </a:lnTo>
                <a:lnTo>
                  <a:pt x="2747460" y="4035652"/>
                </a:lnTo>
                <a:lnTo>
                  <a:pt x="2770368" y="3993464"/>
                </a:lnTo>
                <a:lnTo>
                  <a:pt x="2792624" y="3950875"/>
                </a:lnTo>
                <a:lnTo>
                  <a:pt x="2814221" y="3907892"/>
                </a:lnTo>
                <a:lnTo>
                  <a:pt x="2835152" y="3864522"/>
                </a:lnTo>
                <a:lnTo>
                  <a:pt x="2855411" y="3820772"/>
                </a:lnTo>
                <a:lnTo>
                  <a:pt x="2874991" y="3776648"/>
                </a:lnTo>
                <a:lnTo>
                  <a:pt x="2893886" y="3732158"/>
                </a:lnTo>
                <a:lnTo>
                  <a:pt x="2912088" y="3687307"/>
                </a:lnTo>
                <a:lnTo>
                  <a:pt x="2929590" y="3642103"/>
                </a:lnTo>
                <a:lnTo>
                  <a:pt x="2946387" y="3596552"/>
                </a:lnTo>
                <a:lnTo>
                  <a:pt x="2962472" y="3550661"/>
                </a:lnTo>
                <a:lnTo>
                  <a:pt x="2977837" y="3504436"/>
                </a:lnTo>
                <a:lnTo>
                  <a:pt x="2992476" y="3457885"/>
                </a:lnTo>
                <a:lnTo>
                  <a:pt x="3006382" y="3411014"/>
                </a:lnTo>
                <a:lnTo>
                  <a:pt x="3019550" y="3363829"/>
                </a:lnTo>
                <a:lnTo>
                  <a:pt x="3031971" y="3316338"/>
                </a:lnTo>
                <a:lnTo>
                  <a:pt x="3043639" y="3268548"/>
                </a:lnTo>
                <a:lnTo>
                  <a:pt x="3054548" y="3220464"/>
                </a:lnTo>
                <a:lnTo>
                  <a:pt x="3064690" y="3172093"/>
                </a:lnTo>
                <a:lnTo>
                  <a:pt x="3074060" y="3123443"/>
                </a:lnTo>
                <a:lnTo>
                  <a:pt x="3082650" y="3074520"/>
                </a:lnTo>
                <a:lnTo>
                  <a:pt x="3090454" y="3025331"/>
                </a:lnTo>
                <a:lnTo>
                  <a:pt x="3097465" y="2975882"/>
                </a:lnTo>
                <a:lnTo>
                  <a:pt x="3103676" y="2926180"/>
                </a:lnTo>
                <a:lnTo>
                  <a:pt x="3109081" y="2876232"/>
                </a:lnTo>
                <a:lnTo>
                  <a:pt x="3113673" y="2826045"/>
                </a:lnTo>
                <a:lnTo>
                  <a:pt x="3117444" y="2775624"/>
                </a:lnTo>
                <a:lnTo>
                  <a:pt x="3120390" y="2724978"/>
                </a:lnTo>
                <a:lnTo>
                  <a:pt x="3122502" y="2674112"/>
                </a:lnTo>
                <a:lnTo>
                  <a:pt x="3123774" y="2623034"/>
                </a:lnTo>
                <a:lnTo>
                  <a:pt x="3124200" y="2571750"/>
                </a:lnTo>
                <a:lnTo>
                  <a:pt x="3123774" y="2520465"/>
                </a:lnTo>
                <a:lnTo>
                  <a:pt x="3122502" y="2469387"/>
                </a:lnTo>
                <a:lnTo>
                  <a:pt x="3120390" y="2418521"/>
                </a:lnTo>
                <a:lnTo>
                  <a:pt x="3117444" y="2367875"/>
                </a:lnTo>
                <a:lnTo>
                  <a:pt x="3113673" y="2317455"/>
                </a:lnTo>
                <a:lnTo>
                  <a:pt x="3109081" y="2267267"/>
                </a:lnTo>
                <a:lnTo>
                  <a:pt x="3103676" y="2217319"/>
                </a:lnTo>
                <a:lnTo>
                  <a:pt x="3097465" y="2167618"/>
                </a:lnTo>
                <a:lnTo>
                  <a:pt x="3090454" y="2118169"/>
                </a:lnTo>
                <a:lnTo>
                  <a:pt x="3082650" y="2068980"/>
                </a:lnTo>
                <a:lnTo>
                  <a:pt x="3074060" y="2020057"/>
                </a:lnTo>
                <a:lnTo>
                  <a:pt x="3064690" y="1971407"/>
                </a:lnTo>
                <a:lnTo>
                  <a:pt x="3054548" y="1923037"/>
                </a:lnTo>
                <a:lnTo>
                  <a:pt x="3043639" y="1874954"/>
                </a:lnTo>
                <a:lnTo>
                  <a:pt x="3031971" y="1827163"/>
                </a:lnTo>
                <a:lnTo>
                  <a:pt x="3019550" y="1779673"/>
                </a:lnTo>
                <a:lnTo>
                  <a:pt x="3006382" y="1732489"/>
                </a:lnTo>
                <a:lnTo>
                  <a:pt x="2992476" y="1685618"/>
                </a:lnTo>
                <a:lnTo>
                  <a:pt x="2977837" y="1639067"/>
                </a:lnTo>
                <a:lnTo>
                  <a:pt x="2962472" y="1592843"/>
                </a:lnTo>
                <a:lnTo>
                  <a:pt x="2946387" y="1546952"/>
                </a:lnTo>
                <a:lnTo>
                  <a:pt x="2929590" y="1501402"/>
                </a:lnTo>
                <a:lnTo>
                  <a:pt x="2912088" y="1456198"/>
                </a:lnTo>
                <a:lnTo>
                  <a:pt x="2893886" y="1411348"/>
                </a:lnTo>
                <a:lnTo>
                  <a:pt x="2874991" y="1366858"/>
                </a:lnTo>
                <a:lnTo>
                  <a:pt x="2855411" y="1322735"/>
                </a:lnTo>
                <a:lnTo>
                  <a:pt x="2835152" y="1278986"/>
                </a:lnTo>
                <a:lnTo>
                  <a:pt x="2814221" y="1235617"/>
                </a:lnTo>
                <a:lnTo>
                  <a:pt x="2792624" y="1192635"/>
                </a:lnTo>
                <a:lnTo>
                  <a:pt x="2770368" y="1150047"/>
                </a:lnTo>
                <a:lnTo>
                  <a:pt x="2747460" y="1107859"/>
                </a:lnTo>
                <a:lnTo>
                  <a:pt x="2723906" y="1066079"/>
                </a:lnTo>
                <a:lnTo>
                  <a:pt x="2699714" y="1024712"/>
                </a:lnTo>
                <a:lnTo>
                  <a:pt x="2674889" y="983766"/>
                </a:lnTo>
                <a:lnTo>
                  <a:pt x="2649439" y="943247"/>
                </a:lnTo>
                <a:lnTo>
                  <a:pt x="2623371" y="903163"/>
                </a:lnTo>
                <a:lnTo>
                  <a:pt x="2596690" y="863519"/>
                </a:lnTo>
                <a:lnTo>
                  <a:pt x="2569404" y="824322"/>
                </a:lnTo>
                <a:lnTo>
                  <a:pt x="2541520" y="785580"/>
                </a:lnTo>
                <a:lnTo>
                  <a:pt x="2513044" y="747299"/>
                </a:lnTo>
                <a:lnTo>
                  <a:pt x="2483982" y="709485"/>
                </a:lnTo>
                <a:lnTo>
                  <a:pt x="2454342" y="672145"/>
                </a:lnTo>
                <a:lnTo>
                  <a:pt x="2424130" y="635286"/>
                </a:lnTo>
                <a:lnTo>
                  <a:pt x="2393354" y="598915"/>
                </a:lnTo>
                <a:lnTo>
                  <a:pt x="2362019" y="563038"/>
                </a:lnTo>
                <a:lnTo>
                  <a:pt x="2330132" y="527663"/>
                </a:lnTo>
                <a:lnTo>
                  <a:pt x="2297700" y="492795"/>
                </a:lnTo>
                <a:lnTo>
                  <a:pt x="2264730" y="458442"/>
                </a:lnTo>
                <a:lnTo>
                  <a:pt x="2231229" y="424610"/>
                </a:lnTo>
                <a:lnTo>
                  <a:pt x="2197202" y="391306"/>
                </a:lnTo>
                <a:lnTo>
                  <a:pt x="2162658" y="358536"/>
                </a:lnTo>
                <a:lnTo>
                  <a:pt x="2127602" y="326308"/>
                </a:lnTo>
                <a:lnTo>
                  <a:pt x="2092041" y="294628"/>
                </a:lnTo>
                <a:lnTo>
                  <a:pt x="2055983" y="263503"/>
                </a:lnTo>
                <a:lnTo>
                  <a:pt x="2019433" y="232939"/>
                </a:lnTo>
                <a:lnTo>
                  <a:pt x="1982398" y="202943"/>
                </a:lnTo>
                <a:lnTo>
                  <a:pt x="1944886" y="173522"/>
                </a:lnTo>
                <a:lnTo>
                  <a:pt x="1906902" y="144683"/>
                </a:lnTo>
                <a:lnTo>
                  <a:pt x="1868454" y="116432"/>
                </a:lnTo>
                <a:lnTo>
                  <a:pt x="1829548" y="88776"/>
                </a:lnTo>
                <a:lnTo>
                  <a:pt x="1790192" y="61722"/>
                </a:lnTo>
                <a:lnTo>
                  <a:pt x="1693926"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4"/>
          <p:cNvSpPr txBox="1"/>
          <p:nvPr>
            <p:ph type="title"/>
          </p:nvPr>
        </p:nvSpPr>
        <p:spPr>
          <a:xfrm>
            <a:off x="5113401" y="812228"/>
            <a:ext cx="3328034" cy="7981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1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13401" y="812228"/>
            <a:ext cx="3328034" cy="79819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536443" y="1952307"/>
            <a:ext cx="4071112" cy="231584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grpSp>
        <p:nvGrpSpPr>
          <p:cNvPr id="45" name="Google Shape;45;p7"/>
          <p:cNvGrpSpPr/>
          <p:nvPr/>
        </p:nvGrpSpPr>
        <p:grpSpPr>
          <a:xfrm>
            <a:off x="1085850" y="0"/>
            <a:ext cx="8058150" cy="5143500"/>
            <a:chOff x="1085850" y="0"/>
            <a:chExt cx="8058150" cy="5143500"/>
          </a:xfrm>
        </p:grpSpPr>
        <p:sp>
          <p:nvSpPr>
            <p:cNvPr id="46" name="Google Shape;46;p7"/>
            <p:cNvSpPr/>
            <p:nvPr/>
          </p:nvSpPr>
          <p:spPr>
            <a:xfrm>
              <a:off x="4572000" y="0"/>
              <a:ext cx="4572000" cy="5143500"/>
            </a:xfrm>
            <a:custGeom>
              <a:rect b="b" l="l" r="r" t="t"/>
              <a:pathLst>
                <a:path extrusionOk="0" h="5143500" w="4572000">
                  <a:moveTo>
                    <a:pt x="4572000" y="0"/>
                  </a:moveTo>
                  <a:lnTo>
                    <a:pt x="0" y="0"/>
                  </a:lnTo>
                  <a:lnTo>
                    <a:pt x="0" y="5143500"/>
                  </a:lnTo>
                  <a:lnTo>
                    <a:pt x="4572000" y="5143500"/>
                  </a:lnTo>
                  <a:lnTo>
                    <a:pt x="4572000" y="0"/>
                  </a:lnTo>
                  <a:close/>
                </a:path>
              </a:pathLst>
            </a:custGeom>
            <a:solidFill>
              <a:srgbClr val="000000">
                <a:alpha val="745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 name="Google Shape;47;p7"/>
            <p:cNvSpPr/>
            <p:nvPr/>
          </p:nvSpPr>
          <p:spPr>
            <a:xfrm>
              <a:off x="1085850" y="0"/>
              <a:ext cx="3495675" cy="5143500"/>
            </a:xfrm>
            <a:custGeom>
              <a:rect b="b" l="l" r="r" t="t"/>
              <a:pathLst>
                <a:path extrusionOk="0" h="5143500" w="3495675">
                  <a:moveTo>
                    <a:pt x="3495675" y="0"/>
                  </a:moveTo>
                  <a:lnTo>
                    <a:pt x="0" y="0"/>
                  </a:lnTo>
                  <a:lnTo>
                    <a:pt x="0" y="5143500"/>
                  </a:lnTo>
                  <a:lnTo>
                    <a:pt x="3495675" y="5143500"/>
                  </a:lnTo>
                  <a:lnTo>
                    <a:pt x="3495675"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8" name="Google Shape;48;p7"/>
          <p:cNvSpPr txBox="1"/>
          <p:nvPr/>
        </p:nvSpPr>
        <p:spPr>
          <a:xfrm>
            <a:off x="1433575" y="2290825"/>
            <a:ext cx="2790900" cy="694200"/>
          </a:xfrm>
          <a:prstGeom prst="rect">
            <a:avLst/>
          </a:prstGeom>
          <a:solidFill>
            <a:srgbClr val="EC7C30"/>
          </a:solidFill>
          <a:ln cap="flat" cmpd="sng" w="25400">
            <a:solidFill>
              <a:srgbClr val="FFFFFF"/>
            </a:solidFill>
            <a:prstDash val="solid"/>
            <a:round/>
            <a:headEnd len="sm" w="sm" type="none"/>
            <a:tailEnd len="sm" w="sm" type="none"/>
          </a:ln>
        </p:spPr>
        <p:txBody>
          <a:bodyPr anchorCtr="0" anchor="t" bIns="0" lIns="0" spcFirstLastPara="1" rIns="0" wrap="square" tIns="114300">
            <a:spAutoFit/>
          </a:bodyPr>
          <a:lstStyle/>
          <a:p>
            <a:pPr indent="19050" lvl="0" marL="161925" marR="165735" rtl="0" algn="l">
              <a:lnSpc>
                <a:spcPct val="106666"/>
              </a:lnSpc>
              <a:spcBef>
                <a:spcPts val="0"/>
              </a:spcBef>
              <a:spcAft>
                <a:spcPts val="0"/>
              </a:spcAft>
              <a:buNone/>
            </a:pPr>
            <a:r>
              <a:rPr lang="en-US" sz="1200">
                <a:solidFill>
                  <a:srgbClr val="FFFFFF"/>
                </a:solidFill>
                <a:latin typeface="Calibri"/>
                <a:ea typeface="Calibri"/>
                <a:cs typeface="Calibri"/>
                <a:sym typeface="Calibri"/>
              </a:rPr>
              <a:t>Automatic Hate Speech Detection using  Machine Learning: A Comparative Study</a:t>
            </a:r>
            <a:endParaRPr sz="1200">
              <a:latin typeface="Calibri"/>
              <a:ea typeface="Calibri"/>
              <a:cs typeface="Calibri"/>
              <a:sym typeface="Calibri"/>
            </a:endParaRPr>
          </a:p>
        </p:txBody>
      </p:sp>
      <p:sp>
        <p:nvSpPr>
          <p:cNvPr id="49" name="Google Shape;49;p7"/>
          <p:cNvSpPr/>
          <p:nvPr/>
        </p:nvSpPr>
        <p:spPr>
          <a:xfrm>
            <a:off x="0" y="0"/>
            <a:ext cx="1085850" cy="5143500"/>
          </a:xfrm>
          <a:custGeom>
            <a:rect b="b" l="l" r="r" t="t"/>
            <a:pathLst>
              <a:path extrusionOk="0" h="5143500" w="1085850">
                <a:moveTo>
                  <a:pt x="1085850" y="0"/>
                </a:moveTo>
                <a:lnTo>
                  <a:pt x="0" y="0"/>
                </a:lnTo>
                <a:lnTo>
                  <a:pt x="0" y="5143500"/>
                </a:lnTo>
                <a:lnTo>
                  <a:pt x="1085850" y="5143500"/>
                </a:lnTo>
                <a:lnTo>
                  <a:pt x="1085850" y="0"/>
                </a:lnTo>
                <a:close/>
              </a:path>
            </a:pathLst>
          </a:custGeom>
          <a:solidFill>
            <a:srgbClr val="40404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 name="Google Shape;50;p7"/>
          <p:cNvSpPr txBox="1"/>
          <p:nvPr>
            <p:ph type="title"/>
          </p:nvPr>
        </p:nvSpPr>
        <p:spPr>
          <a:xfrm>
            <a:off x="5014976" y="1048448"/>
            <a:ext cx="2285365" cy="2546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500"/>
              <a:t>20101581 Tahsin Zaman Jilan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p8"/>
          <p:cNvSpPr/>
          <p:nvPr/>
        </p:nvSpPr>
        <p:spPr>
          <a:xfrm>
            <a:off x="0" y="0"/>
            <a:ext cx="9144000" cy="5143500"/>
          </a:xfrm>
          <a:custGeom>
            <a:rect b="b" l="l" r="r" t="t"/>
            <a:pathLst>
              <a:path extrusionOk="0" h="5143500" w="9144000">
                <a:moveTo>
                  <a:pt x="9144000" y="0"/>
                </a:moveTo>
                <a:lnTo>
                  <a:pt x="0" y="0"/>
                </a:lnTo>
                <a:lnTo>
                  <a:pt x="0" y="5143500"/>
                </a:lnTo>
                <a:lnTo>
                  <a:pt x="9144000" y="5143500"/>
                </a:lnTo>
                <a:lnTo>
                  <a:pt x="9144000"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8"/>
          <p:cNvSpPr/>
          <p:nvPr/>
        </p:nvSpPr>
        <p:spPr>
          <a:xfrm>
            <a:off x="2114550" y="114300"/>
            <a:ext cx="4914900" cy="4914900"/>
          </a:xfrm>
          <a:custGeom>
            <a:rect b="b" l="l" r="r" t="t"/>
            <a:pathLst>
              <a:path extrusionOk="0" h="4914900" w="4914900">
                <a:moveTo>
                  <a:pt x="2457450" y="0"/>
                </a:moveTo>
                <a:lnTo>
                  <a:pt x="2409087" y="466"/>
                </a:lnTo>
                <a:lnTo>
                  <a:pt x="2360952" y="1859"/>
                </a:lnTo>
                <a:lnTo>
                  <a:pt x="2313052" y="4171"/>
                </a:lnTo>
                <a:lnTo>
                  <a:pt x="2265396" y="7393"/>
                </a:lnTo>
                <a:lnTo>
                  <a:pt x="2217994" y="11516"/>
                </a:lnTo>
                <a:lnTo>
                  <a:pt x="2170852" y="16532"/>
                </a:lnTo>
                <a:lnTo>
                  <a:pt x="2123980" y="22432"/>
                </a:lnTo>
                <a:lnTo>
                  <a:pt x="2077387" y="29209"/>
                </a:lnTo>
                <a:lnTo>
                  <a:pt x="2031080" y="36852"/>
                </a:lnTo>
                <a:lnTo>
                  <a:pt x="1985069" y="45354"/>
                </a:lnTo>
                <a:lnTo>
                  <a:pt x="1939362" y="54707"/>
                </a:lnTo>
                <a:lnTo>
                  <a:pt x="1893967" y="64901"/>
                </a:lnTo>
                <a:lnTo>
                  <a:pt x="1848893" y="75928"/>
                </a:lnTo>
                <a:lnTo>
                  <a:pt x="1804149" y="87779"/>
                </a:lnTo>
                <a:lnTo>
                  <a:pt x="1759743" y="100447"/>
                </a:lnTo>
                <a:lnTo>
                  <a:pt x="1715683" y="113922"/>
                </a:lnTo>
                <a:lnTo>
                  <a:pt x="1671979" y="128197"/>
                </a:lnTo>
                <a:lnTo>
                  <a:pt x="1628638" y="143261"/>
                </a:lnTo>
                <a:lnTo>
                  <a:pt x="1585670" y="159108"/>
                </a:lnTo>
                <a:lnTo>
                  <a:pt x="1543082" y="175728"/>
                </a:lnTo>
                <a:lnTo>
                  <a:pt x="1500884" y="193113"/>
                </a:lnTo>
                <a:lnTo>
                  <a:pt x="1459083" y="211254"/>
                </a:lnTo>
                <a:lnTo>
                  <a:pt x="1417689" y="230143"/>
                </a:lnTo>
                <a:lnTo>
                  <a:pt x="1376709" y="249771"/>
                </a:lnTo>
                <a:lnTo>
                  <a:pt x="1336153" y="270130"/>
                </a:lnTo>
                <a:lnTo>
                  <a:pt x="1296029" y="291211"/>
                </a:lnTo>
                <a:lnTo>
                  <a:pt x="1256346" y="313006"/>
                </a:lnTo>
                <a:lnTo>
                  <a:pt x="1217111" y="335505"/>
                </a:lnTo>
                <a:lnTo>
                  <a:pt x="1178334" y="358702"/>
                </a:lnTo>
                <a:lnTo>
                  <a:pt x="1140023" y="382586"/>
                </a:lnTo>
                <a:lnTo>
                  <a:pt x="1102187" y="407150"/>
                </a:lnTo>
                <a:lnTo>
                  <a:pt x="1064834" y="432384"/>
                </a:lnTo>
                <a:lnTo>
                  <a:pt x="1027973" y="458281"/>
                </a:lnTo>
                <a:lnTo>
                  <a:pt x="991612" y="484833"/>
                </a:lnTo>
                <a:lnTo>
                  <a:pt x="955759" y="512029"/>
                </a:lnTo>
                <a:lnTo>
                  <a:pt x="920424" y="539862"/>
                </a:lnTo>
                <a:lnTo>
                  <a:pt x="885615" y="568324"/>
                </a:lnTo>
                <a:lnTo>
                  <a:pt x="851341" y="597405"/>
                </a:lnTo>
                <a:lnTo>
                  <a:pt x="817609" y="627097"/>
                </a:lnTo>
                <a:lnTo>
                  <a:pt x="784428" y="657392"/>
                </a:lnTo>
                <a:lnTo>
                  <a:pt x="751808" y="688281"/>
                </a:lnTo>
                <a:lnTo>
                  <a:pt x="719756" y="719756"/>
                </a:lnTo>
                <a:lnTo>
                  <a:pt x="688281" y="751808"/>
                </a:lnTo>
                <a:lnTo>
                  <a:pt x="657392" y="784428"/>
                </a:lnTo>
                <a:lnTo>
                  <a:pt x="627097" y="817609"/>
                </a:lnTo>
                <a:lnTo>
                  <a:pt x="597405" y="851341"/>
                </a:lnTo>
                <a:lnTo>
                  <a:pt x="568324" y="885615"/>
                </a:lnTo>
                <a:lnTo>
                  <a:pt x="539862" y="920424"/>
                </a:lnTo>
                <a:lnTo>
                  <a:pt x="512029" y="955759"/>
                </a:lnTo>
                <a:lnTo>
                  <a:pt x="484833" y="991612"/>
                </a:lnTo>
                <a:lnTo>
                  <a:pt x="458281" y="1027973"/>
                </a:lnTo>
                <a:lnTo>
                  <a:pt x="432384" y="1064834"/>
                </a:lnTo>
                <a:lnTo>
                  <a:pt x="407150" y="1102187"/>
                </a:lnTo>
                <a:lnTo>
                  <a:pt x="382586" y="1140023"/>
                </a:lnTo>
                <a:lnTo>
                  <a:pt x="358702" y="1178334"/>
                </a:lnTo>
                <a:lnTo>
                  <a:pt x="335505" y="1217111"/>
                </a:lnTo>
                <a:lnTo>
                  <a:pt x="313006" y="1256346"/>
                </a:lnTo>
                <a:lnTo>
                  <a:pt x="291211" y="1296029"/>
                </a:lnTo>
                <a:lnTo>
                  <a:pt x="270130" y="1336153"/>
                </a:lnTo>
                <a:lnTo>
                  <a:pt x="249771" y="1376709"/>
                </a:lnTo>
                <a:lnTo>
                  <a:pt x="230143" y="1417689"/>
                </a:lnTo>
                <a:lnTo>
                  <a:pt x="211254" y="1459083"/>
                </a:lnTo>
                <a:lnTo>
                  <a:pt x="193113" y="1500884"/>
                </a:lnTo>
                <a:lnTo>
                  <a:pt x="175728" y="1543082"/>
                </a:lnTo>
                <a:lnTo>
                  <a:pt x="159108" y="1585670"/>
                </a:lnTo>
                <a:lnTo>
                  <a:pt x="143261" y="1628638"/>
                </a:lnTo>
                <a:lnTo>
                  <a:pt x="128197" y="1671979"/>
                </a:lnTo>
                <a:lnTo>
                  <a:pt x="113922" y="1715683"/>
                </a:lnTo>
                <a:lnTo>
                  <a:pt x="100447" y="1759743"/>
                </a:lnTo>
                <a:lnTo>
                  <a:pt x="87779" y="1804149"/>
                </a:lnTo>
                <a:lnTo>
                  <a:pt x="75928" y="1848893"/>
                </a:lnTo>
                <a:lnTo>
                  <a:pt x="64901" y="1893967"/>
                </a:lnTo>
                <a:lnTo>
                  <a:pt x="54707" y="1939362"/>
                </a:lnTo>
                <a:lnTo>
                  <a:pt x="45354" y="1985069"/>
                </a:lnTo>
                <a:lnTo>
                  <a:pt x="36852" y="2031080"/>
                </a:lnTo>
                <a:lnTo>
                  <a:pt x="29209" y="2077387"/>
                </a:lnTo>
                <a:lnTo>
                  <a:pt x="22432" y="2123980"/>
                </a:lnTo>
                <a:lnTo>
                  <a:pt x="16532" y="2170852"/>
                </a:lnTo>
                <a:lnTo>
                  <a:pt x="11516" y="2217994"/>
                </a:lnTo>
                <a:lnTo>
                  <a:pt x="7393" y="2265396"/>
                </a:lnTo>
                <a:lnTo>
                  <a:pt x="4171" y="2313052"/>
                </a:lnTo>
                <a:lnTo>
                  <a:pt x="1859" y="2360952"/>
                </a:lnTo>
                <a:lnTo>
                  <a:pt x="466" y="2409087"/>
                </a:lnTo>
                <a:lnTo>
                  <a:pt x="0" y="2457450"/>
                </a:lnTo>
                <a:lnTo>
                  <a:pt x="466" y="2505811"/>
                </a:lnTo>
                <a:lnTo>
                  <a:pt x="1859" y="2553945"/>
                </a:lnTo>
                <a:lnTo>
                  <a:pt x="4171" y="2601843"/>
                </a:lnTo>
                <a:lnTo>
                  <a:pt x="7393" y="2649498"/>
                </a:lnTo>
                <a:lnTo>
                  <a:pt x="11516" y="2696899"/>
                </a:lnTo>
                <a:lnTo>
                  <a:pt x="16532" y="2744040"/>
                </a:lnTo>
                <a:lnTo>
                  <a:pt x="22432" y="2790911"/>
                </a:lnTo>
                <a:lnTo>
                  <a:pt x="29209" y="2837503"/>
                </a:lnTo>
                <a:lnTo>
                  <a:pt x="36852" y="2883809"/>
                </a:lnTo>
                <a:lnTo>
                  <a:pt x="45354" y="2929819"/>
                </a:lnTo>
                <a:lnTo>
                  <a:pt x="54707" y="2975526"/>
                </a:lnTo>
                <a:lnTo>
                  <a:pt x="64901" y="3020920"/>
                </a:lnTo>
                <a:lnTo>
                  <a:pt x="75928" y="3065993"/>
                </a:lnTo>
                <a:lnTo>
                  <a:pt x="87779" y="3110737"/>
                </a:lnTo>
                <a:lnTo>
                  <a:pt x="100447" y="3155142"/>
                </a:lnTo>
                <a:lnTo>
                  <a:pt x="113922" y="3199201"/>
                </a:lnTo>
                <a:lnTo>
                  <a:pt x="128197" y="3242905"/>
                </a:lnTo>
                <a:lnTo>
                  <a:pt x="143261" y="3286246"/>
                </a:lnTo>
                <a:lnTo>
                  <a:pt x="159108" y="3329214"/>
                </a:lnTo>
                <a:lnTo>
                  <a:pt x="175728" y="3371801"/>
                </a:lnTo>
                <a:lnTo>
                  <a:pt x="193113" y="3413999"/>
                </a:lnTo>
                <a:lnTo>
                  <a:pt x="211254" y="3455800"/>
                </a:lnTo>
                <a:lnTo>
                  <a:pt x="230143" y="3497194"/>
                </a:lnTo>
                <a:lnTo>
                  <a:pt x="249771" y="3538173"/>
                </a:lnTo>
                <a:lnTo>
                  <a:pt x="270130" y="3578729"/>
                </a:lnTo>
                <a:lnTo>
                  <a:pt x="291211" y="3618853"/>
                </a:lnTo>
                <a:lnTo>
                  <a:pt x="313006" y="3658537"/>
                </a:lnTo>
                <a:lnTo>
                  <a:pt x="335505" y="3697771"/>
                </a:lnTo>
                <a:lnTo>
                  <a:pt x="358702" y="3736548"/>
                </a:lnTo>
                <a:lnTo>
                  <a:pt x="382586" y="3774859"/>
                </a:lnTo>
                <a:lnTo>
                  <a:pt x="407150" y="3812695"/>
                </a:lnTo>
                <a:lnTo>
                  <a:pt x="432384" y="3850048"/>
                </a:lnTo>
                <a:lnTo>
                  <a:pt x="458281" y="3886910"/>
                </a:lnTo>
                <a:lnTo>
                  <a:pt x="484833" y="3923271"/>
                </a:lnTo>
                <a:lnTo>
                  <a:pt x="512029" y="3959123"/>
                </a:lnTo>
                <a:lnTo>
                  <a:pt x="539862" y="3994459"/>
                </a:lnTo>
                <a:lnTo>
                  <a:pt x="568324" y="4029268"/>
                </a:lnTo>
                <a:lnTo>
                  <a:pt x="597405" y="4063543"/>
                </a:lnTo>
                <a:lnTo>
                  <a:pt x="627097" y="4097275"/>
                </a:lnTo>
                <a:lnTo>
                  <a:pt x="657392" y="4130456"/>
                </a:lnTo>
                <a:lnTo>
                  <a:pt x="688281" y="4163076"/>
                </a:lnTo>
                <a:lnTo>
                  <a:pt x="719756" y="4195129"/>
                </a:lnTo>
                <a:lnTo>
                  <a:pt x="751808" y="4226604"/>
                </a:lnTo>
                <a:lnTo>
                  <a:pt x="784428" y="4257493"/>
                </a:lnTo>
                <a:lnTo>
                  <a:pt x="817609" y="4287789"/>
                </a:lnTo>
                <a:lnTo>
                  <a:pt x="851341" y="4317481"/>
                </a:lnTo>
                <a:lnTo>
                  <a:pt x="885615" y="4346563"/>
                </a:lnTo>
                <a:lnTo>
                  <a:pt x="920424" y="4375025"/>
                </a:lnTo>
                <a:lnTo>
                  <a:pt x="955759" y="4402859"/>
                </a:lnTo>
                <a:lnTo>
                  <a:pt x="991612" y="4430055"/>
                </a:lnTo>
                <a:lnTo>
                  <a:pt x="1027973" y="4456607"/>
                </a:lnTo>
                <a:lnTo>
                  <a:pt x="1064834" y="4482504"/>
                </a:lnTo>
                <a:lnTo>
                  <a:pt x="1102187" y="4507740"/>
                </a:lnTo>
                <a:lnTo>
                  <a:pt x="1140023" y="4532304"/>
                </a:lnTo>
                <a:lnTo>
                  <a:pt x="1178334" y="4556189"/>
                </a:lnTo>
                <a:lnTo>
                  <a:pt x="1217111" y="4579385"/>
                </a:lnTo>
                <a:lnTo>
                  <a:pt x="1256346" y="4601885"/>
                </a:lnTo>
                <a:lnTo>
                  <a:pt x="1296029" y="4623681"/>
                </a:lnTo>
                <a:lnTo>
                  <a:pt x="1336153" y="4644762"/>
                </a:lnTo>
                <a:lnTo>
                  <a:pt x="1376709" y="4665121"/>
                </a:lnTo>
                <a:lnTo>
                  <a:pt x="1417689" y="4684750"/>
                </a:lnTo>
                <a:lnTo>
                  <a:pt x="1459083" y="4703639"/>
                </a:lnTo>
                <a:lnTo>
                  <a:pt x="1500884" y="4721781"/>
                </a:lnTo>
                <a:lnTo>
                  <a:pt x="1543082" y="4739166"/>
                </a:lnTo>
                <a:lnTo>
                  <a:pt x="1585670" y="4755786"/>
                </a:lnTo>
                <a:lnTo>
                  <a:pt x="1628638" y="4771633"/>
                </a:lnTo>
                <a:lnTo>
                  <a:pt x="1671979" y="4786699"/>
                </a:lnTo>
                <a:lnTo>
                  <a:pt x="1715683" y="4800973"/>
                </a:lnTo>
                <a:lnTo>
                  <a:pt x="1759743" y="4814449"/>
                </a:lnTo>
                <a:lnTo>
                  <a:pt x="1804149" y="4827117"/>
                </a:lnTo>
                <a:lnTo>
                  <a:pt x="1848893" y="4838969"/>
                </a:lnTo>
                <a:lnTo>
                  <a:pt x="1893967" y="4849996"/>
                </a:lnTo>
                <a:lnTo>
                  <a:pt x="1939362" y="4860191"/>
                </a:lnTo>
                <a:lnTo>
                  <a:pt x="1985069" y="4869543"/>
                </a:lnTo>
                <a:lnTo>
                  <a:pt x="2031080" y="4878046"/>
                </a:lnTo>
                <a:lnTo>
                  <a:pt x="2077387" y="4885689"/>
                </a:lnTo>
                <a:lnTo>
                  <a:pt x="2123980" y="4892466"/>
                </a:lnTo>
                <a:lnTo>
                  <a:pt x="2170852" y="4898366"/>
                </a:lnTo>
                <a:lnTo>
                  <a:pt x="2217994" y="4903383"/>
                </a:lnTo>
                <a:lnTo>
                  <a:pt x="2265396" y="4907506"/>
                </a:lnTo>
                <a:lnTo>
                  <a:pt x="2313052" y="4910728"/>
                </a:lnTo>
                <a:lnTo>
                  <a:pt x="2360952" y="4913040"/>
                </a:lnTo>
                <a:lnTo>
                  <a:pt x="2409087" y="4914433"/>
                </a:lnTo>
                <a:lnTo>
                  <a:pt x="2457450" y="4914900"/>
                </a:lnTo>
                <a:lnTo>
                  <a:pt x="2505812" y="4914433"/>
                </a:lnTo>
                <a:lnTo>
                  <a:pt x="2553947" y="4913040"/>
                </a:lnTo>
                <a:lnTo>
                  <a:pt x="2601847" y="4910728"/>
                </a:lnTo>
                <a:lnTo>
                  <a:pt x="2649503" y="4907506"/>
                </a:lnTo>
                <a:lnTo>
                  <a:pt x="2696905" y="4903383"/>
                </a:lnTo>
                <a:lnTo>
                  <a:pt x="2744047" y="4898366"/>
                </a:lnTo>
                <a:lnTo>
                  <a:pt x="2790919" y="4892466"/>
                </a:lnTo>
                <a:lnTo>
                  <a:pt x="2837512" y="4885689"/>
                </a:lnTo>
                <a:lnTo>
                  <a:pt x="2883819" y="4878046"/>
                </a:lnTo>
                <a:lnTo>
                  <a:pt x="2929830" y="4869543"/>
                </a:lnTo>
                <a:lnTo>
                  <a:pt x="2975537" y="4860191"/>
                </a:lnTo>
                <a:lnTo>
                  <a:pt x="3020932" y="4849996"/>
                </a:lnTo>
                <a:lnTo>
                  <a:pt x="3066006" y="4838969"/>
                </a:lnTo>
                <a:lnTo>
                  <a:pt x="3110750" y="4827117"/>
                </a:lnTo>
                <a:lnTo>
                  <a:pt x="3155156" y="4814449"/>
                </a:lnTo>
                <a:lnTo>
                  <a:pt x="3199216" y="4800973"/>
                </a:lnTo>
                <a:lnTo>
                  <a:pt x="3242920" y="4786699"/>
                </a:lnTo>
                <a:lnTo>
                  <a:pt x="3286261" y="4771633"/>
                </a:lnTo>
                <a:lnTo>
                  <a:pt x="3329229" y="4755786"/>
                </a:lnTo>
                <a:lnTo>
                  <a:pt x="3371817" y="4739166"/>
                </a:lnTo>
                <a:lnTo>
                  <a:pt x="3414015" y="4721781"/>
                </a:lnTo>
                <a:lnTo>
                  <a:pt x="3455816" y="4703639"/>
                </a:lnTo>
                <a:lnTo>
                  <a:pt x="3497210" y="4684750"/>
                </a:lnTo>
                <a:lnTo>
                  <a:pt x="3538190" y="4665121"/>
                </a:lnTo>
                <a:lnTo>
                  <a:pt x="3578746" y="4644762"/>
                </a:lnTo>
                <a:lnTo>
                  <a:pt x="3618870" y="4623681"/>
                </a:lnTo>
                <a:lnTo>
                  <a:pt x="3658553" y="4601885"/>
                </a:lnTo>
                <a:lnTo>
                  <a:pt x="3697788" y="4579385"/>
                </a:lnTo>
                <a:lnTo>
                  <a:pt x="3736565" y="4556189"/>
                </a:lnTo>
                <a:lnTo>
                  <a:pt x="3774876" y="4532304"/>
                </a:lnTo>
                <a:lnTo>
                  <a:pt x="3812712" y="4507740"/>
                </a:lnTo>
                <a:lnTo>
                  <a:pt x="3850065" y="4482504"/>
                </a:lnTo>
                <a:lnTo>
                  <a:pt x="3886926" y="4456607"/>
                </a:lnTo>
                <a:lnTo>
                  <a:pt x="3923287" y="4430055"/>
                </a:lnTo>
                <a:lnTo>
                  <a:pt x="3959140" y="4402859"/>
                </a:lnTo>
                <a:lnTo>
                  <a:pt x="3994475" y="4375025"/>
                </a:lnTo>
                <a:lnTo>
                  <a:pt x="4029284" y="4346563"/>
                </a:lnTo>
                <a:lnTo>
                  <a:pt x="4063558" y="4317481"/>
                </a:lnTo>
                <a:lnTo>
                  <a:pt x="4097290" y="4287789"/>
                </a:lnTo>
                <a:lnTo>
                  <a:pt x="4130471" y="4257493"/>
                </a:lnTo>
                <a:lnTo>
                  <a:pt x="4163091" y="4226604"/>
                </a:lnTo>
                <a:lnTo>
                  <a:pt x="4195143" y="4195129"/>
                </a:lnTo>
                <a:lnTo>
                  <a:pt x="4226618" y="4163076"/>
                </a:lnTo>
                <a:lnTo>
                  <a:pt x="4257507" y="4130456"/>
                </a:lnTo>
                <a:lnTo>
                  <a:pt x="4287802" y="4097275"/>
                </a:lnTo>
                <a:lnTo>
                  <a:pt x="4317494" y="4063543"/>
                </a:lnTo>
                <a:lnTo>
                  <a:pt x="4346575" y="4029268"/>
                </a:lnTo>
                <a:lnTo>
                  <a:pt x="4375037" y="3994459"/>
                </a:lnTo>
                <a:lnTo>
                  <a:pt x="4402870" y="3959123"/>
                </a:lnTo>
                <a:lnTo>
                  <a:pt x="4430066" y="3923271"/>
                </a:lnTo>
                <a:lnTo>
                  <a:pt x="4456618" y="3886910"/>
                </a:lnTo>
                <a:lnTo>
                  <a:pt x="4482515" y="3850048"/>
                </a:lnTo>
                <a:lnTo>
                  <a:pt x="4507749" y="3812695"/>
                </a:lnTo>
                <a:lnTo>
                  <a:pt x="4532313" y="3774859"/>
                </a:lnTo>
                <a:lnTo>
                  <a:pt x="4556197" y="3736548"/>
                </a:lnTo>
                <a:lnTo>
                  <a:pt x="4579394" y="3697771"/>
                </a:lnTo>
                <a:lnTo>
                  <a:pt x="4601893" y="3658537"/>
                </a:lnTo>
                <a:lnTo>
                  <a:pt x="4623688" y="3618853"/>
                </a:lnTo>
                <a:lnTo>
                  <a:pt x="4644769" y="3578729"/>
                </a:lnTo>
                <a:lnTo>
                  <a:pt x="4665128" y="3538173"/>
                </a:lnTo>
                <a:lnTo>
                  <a:pt x="4684756" y="3497194"/>
                </a:lnTo>
                <a:lnTo>
                  <a:pt x="4703645" y="3455800"/>
                </a:lnTo>
                <a:lnTo>
                  <a:pt x="4721786" y="3413999"/>
                </a:lnTo>
                <a:lnTo>
                  <a:pt x="4739171" y="3371801"/>
                </a:lnTo>
                <a:lnTo>
                  <a:pt x="4755791" y="3329214"/>
                </a:lnTo>
                <a:lnTo>
                  <a:pt x="4771638" y="3286246"/>
                </a:lnTo>
                <a:lnTo>
                  <a:pt x="4786702" y="3242905"/>
                </a:lnTo>
                <a:lnTo>
                  <a:pt x="4800977" y="3199201"/>
                </a:lnTo>
                <a:lnTo>
                  <a:pt x="4814452" y="3155142"/>
                </a:lnTo>
                <a:lnTo>
                  <a:pt x="4827120" y="3110737"/>
                </a:lnTo>
                <a:lnTo>
                  <a:pt x="4838971" y="3065993"/>
                </a:lnTo>
                <a:lnTo>
                  <a:pt x="4849998" y="3020920"/>
                </a:lnTo>
                <a:lnTo>
                  <a:pt x="4860192" y="2975526"/>
                </a:lnTo>
                <a:lnTo>
                  <a:pt x="4869545" y="2929819"/>
                </a:lnTo>
                <a:lnTo>
                  <a:pt x="4878047" y="2883809"/>
                </a:lnTo>
                <a:lnTo>
                  <a:pt x="4885690" y="2837503"/>
                </a:lnTo>
                <a:lnTo>
                  <a:pt x="4892467" y="2790911"/>
                </a:lnTo>
                <a:lnTo>
                  <a:pt x="4898367" y="2744040"/>
                </a:lnTo>
                <a:lnTo>
                  <a:pt x="4903383" y="2696899"/>
                </a:lnTo>
                <a:lnTo>
                  <a:pt x="4907506" y="2649498"/>
                </a:lnTo>
                <a:lnTo>
                  <a:pt x="4910728" y="2601843"/>
                </a:lnTo>
                <a:lnTo>
                  <a:pt x="4913040" y="2553945"/>
                </a:lnTo>
                <a:lnTo>
                  <a:pt x="4914433" y="2505811"/>
                </a:lnTo>
                <a:lnTo>
                  <a:pt x="4914900" y="2457450"/>
                </a:lnTo>
                <a:lnTo>
                  <a:pt x="4914433" y="2409087"/>
                </a:lnTo>
                <a:lnTo>
                  <a:pt x="4913040" y="2360952"/>
                </a:lnTo>
                <a:lnTo>
                  <a:pt x="4910728" y="2313052"/>
                </a:lnTo>
                <a:lnTo>
                  <a:pt x="4907506" y="2265396"/>
                </a:lnTo>
                <a:lnTo>
                  <a:pt x="4903383" y="2217994"/>
                </a:lnTo>
                <a:lnTo>
                  <a:pt x="4898367" y="2170852"/>
                </a:lnTo>
                <a:lnTo>
                  <a:pt x="4892467" y="2123980"/>
                </a:lnTo>
                <a:lnTo>
                  <a:pt x="4885690" y="2077387"/>
                </a:lnTo>
                <a:lnTo>
                  <a:pt x="4878047" y="2031080"/>
                </a:lnTo>
                <a:lnTo>
                  <a:pt x="4869545" y="1985069"/>
                </a:lnTo>
                <a:lnTo>
                  <a:pt x="4860192" y="1939362"/>
                </a:lnTo>
                <a:lnTo>
                  <a:pt x="4849998" y="1893967"/>
                </a:lnTo>
                <a:lnTo>
                  <a:pt x="4838971" y="1848893"/>
                </a:lnTo>
                <a:lnTo>
                  <a:pt x="4827120" y="1804149"/>
                </a:lnTo>
                <a:lnTo>
                  <a:pt x="4814452" y="1759743"/>
                </a:lnTo>
                <a:lnTo>
                  <a:pt x="4800977" y="1715683"/>
                </a:lnTo>
                <a:lnTo>
                  <a:pt x="4786702" y="1671979"/>
                </a:lnTo>
                <a:lnTo>
                  <a:pt x="4771638" y="1628638"/>
                </a:lnTo>
                <a:lnTo>
                  <a:pt x="4755791" y="1585670"/>
                </a:lnTo>
                <a:lnTo>
                  <a:pt x="4739171" y="1543082"/>
                </a:lnTo>
                <a:lnTo>
                  <a:pt x="4721786" y="1500884"/>
                </a:lnTo>
                <a:lnTo>
                  <a:pt x="4703645" y="1459083"/>
                </a:lnTo>
                <a:lnTo>
                  <a:pt x="4684756" y="1417689"/>
                </a:lnTo>
                <a:lnTo>
                  <a:pt x="4665128" y="1376709"/>
                </a:lnTo>
                <a:lnTo>
                  <a:pt x="4644769" y="1336153"/>
                </a:lnTo>
                <a:lnTo>
                  <a:pt x="4623688" y="1296029"/>
                </a:lnTo>
                <a:lnTo>
                  <a:pt x="4601893" y="1256346"/>
                </a:lnTo>
                <a:lnTo>
                  <a:pt x="4579394" y="1217111"/>
                </a:lnTo>
                <a:lnTo>
                  <a:pt x="4556197" y="1178334"/>
                </a:lnTo>
                <a:lnTo>
                  <a:pt x="4532313" y="1140023"/>
                </a:lnTo>
                <a:lnTo>
                  <a:pt x="4507749" y="1102187"/>
                </a:lnTo>
                <a:lnTo>
                  <a:pt x="4482515" y="1064834"/>
                </a:lnTo>
                <a:lnTo>
                  <a:pt x="4456618" y="1027973"/>
                </a:lnTo>
                <a:lnTo>
                  <a:pt x="4430066" y="991612"/>
                </a:lnTo>
                <a:lnTo>
                  <a:pt x="4402870" y="955759"/>
                </a:lnTo>
                <a:lnTo>
                  <a:pt x="4375037" y="920424"/>
                </a:lnTo>
                <a:lnTo>
                  <a:pt x="4346575" y="885615"/>
                </a:lnTo>
                <a:lnTo>
                  <a:pt x="4317494" y="851341"/>
                </a:lnTo>
                <a:lnTo>
                  <a:pt x="4287802" y="817609"/>
                </a:lnTo>
                <a:lnTo>
                  <a:pt x="4257507" y="784428"/>
                </a:lnTo>
                <a:lnTo>
                  <a:pt x="4226618" y="751808"/>
                </a:lnTo>
                <a:lnTo>
                  <a:pt x="4195143" y="719756"/>
                </a:lnTo>
                <a:lnTo>
                  <a:pt x="4163091" y="688281"/>
                </a:lnTo>
                <a:lnTo>
                  <a:pt x="4130471" y="657392"/>
                </a:lnTo>
                <a:lnTo>
                  <a:pt x="4097290" y="627097"/>
                </a:lnTo>
                <a:lnTo>
                  <a:pt x="4063558" y="597405"/>
                </a:lnTo>
                <a:lnTo>
                  <a:pt x="4029284" y="568324"/>
                </a:lnTo>
                <a:lnTo>
                  <a:pt x="3994475" y="539862"/>
                </a:lnTo>
                <a:lnTo>
                  <a:pt x="3959140" y="512029"/>
                </a:lnTo>
                <a:lnTo>
                  <a:pt x="3923287" y="484833"/>
                </a:lnTo>
                <a:lnTo>
                  <a:pt x="3886926" y="458281"/>
                </a:lnTo>
                <a:lnTo>
                  <a:pt x="3850065" y="432384"/>
                </a:lnTo>
                <a:lnTo>
                  <a:pt x="3812712" y="407150"/>
                </a:lnTo>
                <a:lnTo>
                  <a:pt x="3774876" y="382586"/>
                </a:lnTo>
                <a:lnTo>
                  <a:pt x="3736565" y="358702"/>
                </a:lnTo>
                <a:lnTo>
                  <a:pt x="3697788" y="335505"/>
                </a:lnTo>
                <a:lnTo>
                  <a:pt x="3658553" y="313006"/>
                </a:lnTo>
                <a:lnTo>
                  <a:pt x="3618870" y="291211"/>
                </a:lnTo>
                <a:lnTo>
                  <a:pt x="3578746" y="270130"/>
                </a:lnTo>
                <a:lnTo>
                  <a:pt x="3538190" y="249771"/>
                </a:lnTo>
                <a:lnTo>
                  <a:pt x="3497210" y="230143"/>
                </a:lnTo>
                <a:lnTo>
                  <a:pt x="3455816" y="211254"/>
                </a:lnTo>
                <a:lnTo>
                  <a:pt x="3414015" y="193113"/>
                </a:lnTo>
                <a:lnTo>
                  <a:pt x="3371817" y="175728"/>
                </a:lnTo>
                <a:lnTo>
                  <a:pt x="3329229" y="159108"/>
                </a:lnTo>
                <a:lnTo>
                  <a:pt x="3286261" y="143261"/>
                </a:lnTo>
                <a:lnTo>
                  <a:pt x="3242920" y="128197"/>
                </a:lnTo>
                <a:lnTo>
                  <a:pt x="3199216" y="113922"/>
                </a:lnTo>
                <a:lnTo>
                  <a:pt x="3155156" y="100447"/>
                </a:lnTo>
                <a:lnTo>
                  <a:pt x="3110750" y="87779"/>
                </a:lnTo>
                <a:lnTo>
                  <a:pt x="3066006" y="75928"/>
                </a:lnTo>
                <a:lnTo>
                  <a:pt x="3020932" y="64901"/>
                </a:lnTo>
                <a:lnTo>
                  <a:pt x="2975537" y="54707"/>
                </a:lnTo>
                <a:lnTo>
                  <a:pt x="2929830" y="45354"/>
                </a:lnTo>
                <a:lnTo>
                  <a:pt x="2883819" y="36852"/>
                </a:lnTo>
                <a:lnTo>
                  <a:pt x="2837512" y="29209"/>
                </a:lnTo>
                <a:lnTo>
                  <a:pt x="2790919" y="22432"/>
                </a:lnTo>
                <a:lnTo>
                  <a:pt x="2744047" y="16532"/>
                </a:lnTo>
                <a:lnTo>
                  <a:pt x="2696905" y="11516"/>
                </a:lnTo>
                <a:lnTo>
                  <a:pt x="2649503" y="7393"/>
                </a:lnTo>
                <a:lnTo>
                  <a:pt x="2601847" y="4171"/>
                </a:lnTo>
                <a:lnTo>
                  <a:pt x="2553947" y="1859"/>
                </a:lnTo>
                <a:lnTo>
                  <a:pt x="2505812" y="466"/>
                </a:lnTo>
                <a:lnTo>
                  <a:pt x="245745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8"/>
          <p:cNvSpPr txBox="1"/>
          <p:nvPr>
            <p:ph type="title"/>
          </p:nvPr>
        </p:nvSpPr>
        <p:spPr>
          <a:xfrm>
            <a:off x="2661100" y="642250"/>
            <a:ext cx="3877800" cy="9255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5900">
                <a:latin typeface="Calibri"/>
                <a:ea typeface="Calibri"/>
                <a:cs typeface="Calibri"/>
                <a:sym typeface="Calibri"/>
              </a:rPr>
              <a:t>Introduction</a:t>
            </a:r>
            <a:endParaRPr sz="5900">
              <a:latin typeface="Calibri"/>
              <a:ea typeface="Calibri"/>
              <a:cs typeface="Calibri"/>
              <a:sym typeface="Calibri"/>
            </a:endParaRPr>
          </a:p>
        </p:txBody>
      </p:sp>
      <p:sp>
        <p:nvSpPr>
          <p:cNvPr id="58" name="Google Shape;58;p8"/>
          <p:cNvSpPr txBox="1"/>
          <p:nvPr/>
        </p:nvSpPr>
        <p:spPr>
          <a:xfrm>
            <a:off x="2592451" y="1952307"/>
            <a:ext cx="4015200" cy="2641200"/>
          </a:xfrm>
          <a:prstGeom prst="rect">
            <a:avLst/>
          </a:prstGeom>
          <a:noFill/>
          <a:ln>
            <a:noFill/>
          </a:ln>
        </p:spPr>
        <p:txBody>
          <a:bodyPr anchorCtr="0" anchor="t" bIns="0" lIns="0" spcFirstLastPara="1" rIns="0" wrap="square" tIns="32375">
            <a:spAutoFit/>
          </a:bodyPr>
          <a:lstStyle/>
          <a:p>
            <a:pPr indent="0" lvl="0" marL="12700" marR="20955" rtl="0" algn="ctr">
              <a:lnSpc>
                <a:spcPct val="89600"/>
              </a:lnSpc>
              <a:spcBef>
                <a:spcPts val="865"/>
              </a:spcBef>
              <a:spcAft>
                <a:spcPts val="0"/>
              </a:spcAft>
              <a:buClr>
                <a:schemeClr val="dk1"/>
              </a:buClr>
              <a:buSzPts val="1100"/>
              <a:buFont typeface="Arial"/>
              <a:buNone/>
            </a:pPr>
            <a:r>
              <a:rPr lang="en-US" sz="1100">
                <a:latin typeface="Roboto"/>
                <a:ea typeface="Roboto"/>
                <a:cs typeface="Roboto"/>
                <a:sym typeface="Roboto"/>
              </a:rPr>
              <a:t>The article discusses the increase of hate speech in-person and online, leading to hate crimes, and the steps taken by the European Union Commission to combat it. Manual identification and removal of hate speech is time-consuming, leading to the need for automatic hate speech detection. Recent studies have shown promising results in detecting hate speech in text using various feature engineering techniques and machine learning algorithms.</a:t>
            </a:r>
            <a:endParaRPr sz="1100">
              <a:latin typeface="Roboto"/>
              <a:ea typeface="Roboto"/>
              <a:cs typeface="Roboto"/>
              <a:sym typeface="Roboto"/>
            </a:endParaRPr>
          </a:p>
          <a:p>
            <a:pPr indent="0" lvl="0" marL="12700" marR="20955" rtl="0" algn="ctr">
              <a:lnSpc>
                <a:spcPct val="89600"/>
              </a:lnSpc>
              <a:spcBef>
                <a:spcPts val="865"/>
              </a:spcBef>
              <a:spcAft>
                <a:spcPts val="0"/>
              </a:spcAft>
              <a:buClr>
                <a:schemeClr val="dk1"/>
              </a:buClr>
              <a:buSzPts val="1100"/>
              <a:buFont typeface="Arial"/>
              <a:buNone/>
            </a:pPr>
            <a:r>
              <a:t/>
            </a:r>
            <a:endParaRPr sz="1100">
              <a:latin typeface="Roboto"/>
              <a:ea typeface="Roboto"/>
              <a:cs typeface="Roboto"/>
              <a:sym typeface="Roboto"/>
            </a:endParaRPr>
          </a:p>
          <a:p>
            <a:pPr indent="0" lvl="0" marL="12700" marR="20955" rtl="0" algn="ctr">
              <a:lnSpc>
                <a:spcPct val="89600"/>
              </a:lnSpc>
              <a:spcBef>
                <a:spcPts val="865"/>
              </a:spcBef>
              <a:spcAft>
                <a:spcPts val="0"/>
              </a:spcAft>
              <a:buClr>
                <a:schemeClr val="dk1"/>
              </a:buClr>
              <a:buSzPts val="1100"/>
              <a:buFont typeface="Arial"/>
              <a:buNone/>
            </a:pPr>
            <a:r>
              <a:rPr lang="en-US" sz="1100">
                <a:latin typeface="Roboto"/>
                <a:ea typeface="Roboto"/>
                <a:cs typeface="Roboto"/>
                <a:sym typeface="Roboto"/>
              </a:rPr>
              <a:t>The article presents a comparative analysis of these techniques on standard hate speech datasets, serving as a reference for new researchers. The paper includes related works, methodology, experimental settings, results, discussion, limitations, future work, and conclusion.</a:t>
            </a:r>
            <a:endParaRPr sz="1100">
              <a:latin typeface="Roboto"/>
              <a:ea typeface="Roboto"/>
              <a:cs typeface="Roboto"/>
              <a:sym typeface="Roboto"/>
            </a:endParaRPr>
          </a:p>
          <a:p>
            <a:pPr indent="0" lvl="0" marL="12700" marR="20955" rtl="0" algn="ctr">
              <a:lnSpc>
                <a:spcPct val="89600"/>
              </a:lnSpc>
              <a:spcBef>
                <a:spcPts val="865"/>
              </a:spcBef>
              <a:spcAft>
                <a:spcPts val="0"/>
              </a:spcAft>
              <a:buNone/>
            </a:pPr>
            <a:r>
              <a:t/>
            </a:r>
            <a:endParaRPr sz="1100">
              <a:latin typeface="Roboto"/>
              <a:ea typeface="Roboto"/>
              <a:cs typeface="Roboto"/>
              <a:sym typeface="Roboto"/>
            </a:endParaRPr>
          </a:p>
        </p:txBody>
      </p:sp>
      <p:sp>
        <p:nvSpPr>
          <p:cNvPr id="59" name="Google Shape;59;p8"/>
          <p:cNvSpPr/>
          <p:nvPr/>
        </p:nvSpPr>
        <p:spPr>
          <a:xfrm>
            <a:off x="1870553" y="269113"/>
            <a:ext cx="1424305" cy="2344420"/>
          </a:xfrm>
          <a:custGeom>
            <a:rect b="b" l="l" r="r" t="t"/>
            <a:pathLst>
              <a:path extrusionOk="0" h="2344420" w="1424304">
                <a:moveTo>
                  <a:pt x="1423826" y="0"/>
                </a:moveTo>
                <a:lnTo>
                  <a:pt x="1379662" y="22351"/>
                </a:lnTo>
                <a:lnTo>
                  <a:pt x="1336062" y="45483"/>
                </a:lnTo>
                <a:lnTo>
                  <a:pt x="1293032" y="69383"/>
                </a:lnTo>
                <a:lnTo>
                  <a:pt x="1250578" y="94041"/>
                </a:lnTo>
                <a:lnTo>
                  <a:pt x="1208709" y="119446"/>
                </a:lnTo>
                <a:lnTo>
                  <a:pt x="1167430" y="145587"/>
                </a:lnTo>
                <a:lnTo>
                  <a:pt x="1126747" y="172452"/>
                </a:lnTo>
                <a:lnTo>
                  <a:pt x="1086669" y="200031"/>
                </a:lnTo>
                <a:lnTo>
                  <a:pt x="1047201" y="228312"/>
                </a:lnTo>
                <a:lnTo>
                  <a:pt x="1008350" y="257285"/>
                </a:lnTo>
                <a:lnTo>
                  <a:pt x="970123" y="286939"/>
                </a:lnTo>
                <a:lnTo>
                  <a:pt x="932526" y="317262"/>
                </a:lnTo>
                <a:lnTo>
                  <a:pt x="895567" y="348243"/>
                </a:lnTo>
                <a:lnTo>
                  <a:pt x="859252" y="379873"/>
                </a:lnTo>
                <a:lnTo>
                  <a:pt x="823587" y="412138"/>
                </a:lnTo>
                <a:lnTo>
                  <a:pt x="788579" y="445029"/>
                </a:lnTo>
                <a:lnTo>
                  <a:pt x="754235" y="478535"/>
                </a:lnTo>
                <a:lnTo>
                  <a:pt x="720563" y="512644"/>
                </a:lnTo>
                <a:lnTo>
                  <a:pt x="687567" y="547346"/>
                </a:lnTo>
                <a:lnTo>
                  <a:pt x="655255" y="582628"/>
                </a:lnTo>
                <a:lnTo>
                  <a:pt x="623635" y="618482"/>
                </a:lnTo>
                <a:lnTo>
                  <a:pt x="592711" y="654894"/>
                </a:lnTo>
                <a:lnTo>
                  <a:pt x="562492" y="691855"/>
                </a:lnTo>
                <a:lnTo>
                  <a:pt x="532983" y="729353"/>
                </a:lnTo>
                <a:lnTo>
                  <a:pt x="504192" y="767378"/>
                </a:lnTo>
                <a:lnTo>
                  <a:pt x="476126" y="805918"/>
                </a:lnTo>
                <a:lnTo>
                  <a:pt x="448790" y="844962"/>
                </a:lnTo>
                <a:lnTo>
                  <a:pt x="422192" y="884499"/>
                </a:lnTo>
                <a:lnTo>
                  <a:pt x="396338" y="924518"/>
                </a:lnTo>
                <a:lnTo>
                  <a:pt x="371235" y="965009"/>
                </a:lnTo>
                <a:lnTo>
                  <a:pt x="346889" y="1005960"/>
                </a:lnTo>
                <a:lnTo>
                  <a:pt x="323308" y="1047360"/>
                </a:lnTo>
                <a:lnTo>
                  <a:pt x="300498" y="1089198"/>
                </a:lnTo>
                <a:lnTo>
                  <a:pt x="278466" y="1131463"/>
                </a:lnTo>
                <a:lnTo>
                  <a:pt x="257218" y="1174144"/>
                </a:lnTo>
                <a:lnTo>
                  <a:pt x="236761" y="1217230"/>
                </a:lnTo>
                <a:lnTo>
                  <a:pt x="217103" y="1260711"/>
                </a:lnTo>
                <a:lnTo>
                  <a:pt x="198248" y="1304574"/>
                </a:lnTo>
                <a:lnTo>
                  <a:pt x="180205" y="1348810"/>
                </a:lnTo>
                <a:lnTo>
                  <a:pt x="162980" y="1393406"/>
                </a:lnTo>
                <a:lnTo>
                  <a:pt x="146579" y="1438352"/>
                </a:lnTo>
                <a:lnTo>
                  <a:pt x="131010" y="1483637"/>
                </a:lnTo>
                <a:lnTo>
                  <a:pt x="116278" y="1529251"/>
                </a:lnTo>
                <a:lnTo>
                  <a:pt x="102391" y="1575181"/>
                </a:lnTo>
                <a:lnTo>
                  <a:pt x="89356" y="1621416"/>
                </a:lnTo>
                <a:lnTo>
                  <a:pt x="77179" y="1667947"/>
                </a:lnTo>
                <a:lnTo>
                  <a:pt x="65866" y="1714762"/>
                </a:lnTo>
                <a:lnTo>
                  <a:pt x="55425" y="1761849"/>
                </a:lnTo>
                <a:lnTo>
                  <a:pt x="45862" y="1809198"/>
                </a:lnTo>
                <a:lnTo>
                  <a:pt x="37183" y="1856798"/>
                </a:lnTo>
                <a:lnTo>
                  <a:pt x="29397" y="1904638"/>
                </a:lnTo>
                <a:lnTo>
                  <a:pt x="22508" y="1952706"/>
                </a:lnTo>
                <a:lnTo>
                  <a:pt x="16524" y="2000993"/>
                </a:lnTo>
                <a:lnTo>
                  <a:pt x="11452" y="2049485"/>
                </a:lnTo>
                <a:lnTo>
                  <a:pt x="7298" y="2098174"/>
                </a:lnTo>
                <a:lnTo>
                  <a:pt x="4069" y="2147047"/>
                </a:lnTo>
                <a:lnTo>
                  <a:pt x="1772" y="2196094"/>
                </a:lnTo>
                <a:lnTo>
                  <a:pt x="413" y="2245303"/>
                </a:lnTo>
                <a:lnTo>
                  <a:pt x="0" y="2294664"/>
                </a:lnTo>
                <a:lnTo>
                  <a:pt x="537" y="2344166"/>
                </a:lnTo>
              </a:path>
            </a:pathLst>
          </a:custGeom>
          <a:noFill/>
          <a:ln cap="flat" cmpd="sng" w="127000">
            <a:solidFill>
              <a:srgbClr val="FFC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8"/>
          <p:cNvSpPr/>
          <p:nvPr/>
        </p:nvSpPr>
        <p:spPr>
          <a:xfrm>
            <a:off x="6153150" y="3981450"/>
            <a:ext cx="523875" cy="514350"/>
          </a:xfrm>
          <a:custGeom>
            <a:rect b="b" l="l" r="r" t="t"/>
            <a:pathLst>
              <a:path extrusionOk="0" h="514350" w="523875">
                <a:moveTo>
                  <a:pt x="262000" y="0"/>
                </a:moveTo>
                <a:lnTo>
                  <a:pt x="214884" y="4143"/>
                </a:lnTo>
                <a:lnTo>
                  <a:pt x="170547" y="16089"/>
                </a:lnTo>
                <a:lnTo>
                  <a:pt x="129728" y="35111"/>
                </a:lnTo>
                <a:lnTo>
                  <a:pt x="93163" y="60483"/>
                </a:lnTo>
                <a:lnTo>
                  <a:pt x="61592" y="91479"/>
                </a:lnTo>
                <a:lnTo>
                  <a:pt x="35752" y="127372"/>
                </a:lnTo>
                <a:lnTo>
                  <a:pt x="16382" y="167437"/>
                </a:lnTo>
                <a:lnTo>
                  <a:pt x="4218" y="210946"/>
                </a:lnTo>
                <a:lnTo>
                  <a:pt x="0" y="257175"/>
                </a:lnTo>
                <a:lnTo>
                  <a:pt x="4218" y="303403"/>
                </a:lnTo>
                <a:lnTo>
                  <a:pt x="16382" y="346912"/>
                </a:lnTo>
                <a:lnTo>
                  <a:pt x="35752" y="386977"/>
                </a:lnTo>
                <a:lnTo>
                  <a:pt x="61592" y="422870"/>
                </a:lnTo>
                <a:lnTo>
                  <a:pt x="93163" y="453866"/>
                </a:lnTo>
                <a:lnTo>
                  <a:pt x="129728" y="479238"/>
                </a:lnTo>
                <a:lnTo>
                  <a:pt x="170547" y="498260"/>
                </a:lnTo>
                <a:lnTo>
                  <a:pt x="214884" y="510206"/>
                </a:lnTo>
                <a:lnTo>
                  <a:pt x="262000" y="514350"/>
                </a:lnTo>
                <a:lnTo>
                  <a:pt x="309079" y="510206"/>
                </a:lnTo>
                <a:lnTo>
                  <a:pt x="353386" y="498260"/>
                </a:lnTo>
                <a:lnTo>
                  <a:pt x="394184" y="479238"/>
                </a:lnTo>
                <a:lnTo>
                  <a:pt x="430732" y="453866"/>
                </a:lnTo>
                <a:lnTo>
                  <a:pt x="462293" y="422870"/>
                </a:lnTo>
                <a:lnTo>
                  <a:pt x="488126" y="386977"/>
                </a:lnTo>
                <a:lnTo>
                  <a:pt x="507494" y="346912"/>
                </a:lnTo>
                <a:lnTo>
                  <a:pt x="519656" y="303403"/>
                </a:lnTo>
                <a:lnTo>
                  <a:pt x="523875" y="257175"/>
                </a:lnTo>
                <a:lnTo>
                  <a:pt x="519656" y="210946"/>
                </a:lnTo>
                <a:lnTo>
                  <a:pt x="507494" y="167437"/>
                </a:lnTo>
                <a:lnTo>
                  <a:pt x="488126" y="127372"/>
                </a:lnTo>
                <a:lnTo>
                  <a:pt x="462293" y="91479"/>
                </a:lnTo>
                <a:lnTo>
                  <a:pt x="430732" y="60483"/>
                </a:lnTo>
                <a:lnTo>
                  <a:pt x="394184" y="35111"/>
                </a:lnTo>
                <a:lnTo>
                  <a:pt x="353386" y="16089"/>
                </a:lnTo>
                <a:lnTo>
                  <a:pt x="309079" y="4143"/>
                </a:lnTo>
                <a:lnTo>
                  <a:pt x="262000"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9"/>
          <p:cNvSpPr/>
          <p:nvPr/>
        </p:nvSpPr>
        <p:spPr>
          <a:xfrm>
            <a:off x="552450" y="762000"/>
            <a:ext cx="3276600" cy="3276600"/>
          </a:xfrm>
          <a:custGeom>
            <a:rect b="b" l="l" r="r" t="t"/>
            <a:pathLst>
              <a:path extrusionOk="0" h="3276600" w="3276600">
                <a:moveTo>
                  <a:pt x="3186303" y="0"/>
                </a:moveTo>
                <a:lnTo>
                  <a:pt x="90335" y="0"/>
                </a:lnTo>
                <a:lnTo>
                  <a:pt x="55174" y="7090"/>
                </a:lnTo>
                <a:lnTo>
                  <a:pt x="26460" y="26431"/>
                </a:lnTo>
                <a:lnTo>
                  <a:pt x="7099" y="55131"/>
                </a:lnTo>
                <a:lnTo>
                  <a:pt x="0" y="90297"/>
                </a:lnTo>
                <a:lnTo>
                  <a:pt x="0" y="3186264"/>
                </a:lnTo>
                <a:lnTo>
                  <a:pt x="7099" y="3221425"/>
                </a:lnTo>
                <a:lnTo>
                  <a:pt x="26460" y="3250139"/>
                </a:lnTo>
                <a:lnTo>
                  <a:pt x="55174" y="3269500"/>
                </a:lnTo>
                <a:lnTo>
                  <a:pt x="90335" y="3276600"/>
                </a:lnTo>
                <a:lnTo>
                  <a:pt x="3186303" y="3276600"/>
                </a:lnTo>
                <a:lnTo>
                  <a:pt x="3221468" y="3269500"/>
                </a:lnTo>
                <a:lnTo>
                  <a:pt x="3250168" y="3250139"/>
                </a:lnTo>
                <a:lnTo>
                  <a:pt x="3269509" y="3221425"/>
                </a:lnTo>
                <a:lnTo>
                  <a:pt x="3276600" y="3186264"/>
                </a:lnTo>
                <a:lnTo>
                  <a:pt x="3276600" y="90297"/>
                </a:lnTo>
                <a:lnTo>
                  <a:pt x="3269509" y="55131"/>
                </a:lnTo>
                <a:lnTo>
                  <a:pt x="3250168" y="26431"/>
                </a:lnTo>
                <a:lnTo>
                  <a:pt x="3221468" y="7090"/>
                </a:lnTo>
                <a:lnTo>
                  <a:pt x="3186303"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9"/>
          <p:cNvSpPr txBox="1"/>
          <p:nvPr/>
        </p:nvSpPr>
        <p:spPr>
          <a:xfrm>
            <a:off x="797242" y="1376997"/>
            <a:ext cx="2520315" cy="1913255"/>
          </a:xfrm>
          <a:prstGeom prst="rect">
            <a:avLst/>
          </a:prstGeom>
          <a:noFill/>
          <a:ln>
            <a:noFill/>
          </a:ln>
        </p:spPr>
        <p:txBody>
          <a:bodyPr anchorCtr="0" anchor="t" bIns="0" lIns="0" spcFirstLastPara="1" rIns="0" wrap="square" tIns="81275">
            <a:spAutoFit/>
          </a:bodyPr>
          <a:lstStyle/>
          <a:p>
            <a:pPr indent="0" lvl="0" marL="12700" marR="5080" rtl="0" algn="l">
              <a:lnSpc>
                <a:spcPct val="90400"/>
              </a:lnSpc>
              <a:spcBef>
                <a:spcPts val="0"/>
              </a:spcBef>
              <a:spcAft>
                <a:spcPts val="0"/>
              </a:spcAft>
              <a:buNone/>
            </a:pPr>
            <a:r>
              <a:rPr lang="en-US" sz="4400">
                <a:solidFill>
                  <a:srgbClr val="FFFFFF"/>
                </a:solidFill>
                <a:latin typeface="Calibri"/>
                <a:ea typeface="Calibri"/>
                <a:cs typeface="Calibri"/>
                <a:sym typeface="Calibri"/>
              </a:rPr>
              <a:t>Limitation  of Previous  Work</a:t>
            </a:r>
            <a:endParaRPr sz="4400">
              <a:latin typeface="Calibri"/>
              <a:ea typeface="Calibri"/>
              <a:cs typeface="Calibri"/>
              <a:sym typeface="Calibri"/>
            </a:endParaRPr>
          </a:p>
        </p:txBody>
      </p:sp>
      <p:sp>
        <p:nvSpPr>
          <p:cNvPr id="67" name="Google Shape;67;p9"/>
          <p:cNvSpPr/>
          <p:nvPr/>
        </p:nvSpPr>
        <p:spPr>
          <a:xfrm>
            <a:off x="400050" y="0"/>
            <a:ext cx="866775" cy="447675"/>
          </a:xfrm>
          <a:custGeom>
            <a:rect b="b" l="l" r="r" t="t"/>
            <a:pathLst>
              <a:path extrusionOk="0" h="447675" w="866775">
                <a:moveTo>
                  <a:pt x="865759" y="0"/>
                </a:moveTo>
                <a:lnTo>
                  <a:pt x="1015" y="0"/>
                </a:lnTo>
                <a:lnTo>
                  <a:pt x="0" y="10160"/>
                </a:lnTo>
                <a:lnTo>
                  <a:pt x="2543" y="57840"/>
                </a:lnTo>
                <a:lnTo>
                  <a:pt x="9995" y="104031"/>
                </a:lnTo>
                <a:lnTo>
                  <a:pt x="22094" y="148467"/>
                </a:lnTo>
                <a:lnTo>
                  <a:pt x="38573" y="190879"/>
                </a:lnTo>
                <a:lnTo>
                  <a:pt x="59169" y="231003"/>
                </a:lnTo>
                <a:lnTo>
                  <a:pt x="83617" y="268571"/>
                </a:lnTo>
                <a:lnTo>
                  <a:pt x="111653" y="303316"/>
                </a:lnTo>
                <a:lnTo>
                  <a:pt x="143013" y="334973"/>
                </a:lnTo>
                <a:lnTo>
                  <a:pt x="177432" y="363273"/>
                </a:lnTo>
                <a:lnTo>
                  <a:pt x="214646" y="387952"/>
                </a:lnTo>
                <a:lnTo>
                  <a:pt x="254391" y="408741"/>
                </a:lnTo>
                <a:lnTo>
                  <a:pt x="296402" y="425374"/>
                </a:lnTo>
                <a:lnTo>
                  <a:pt x="340414" y="437586"/>
                </a:lnTo>
                <a:lnTo>
                  <a:pt x="386164" y="445108"/>
                </a:lnTo>
                <a:lnTo>
                  <a:pt x="433387" y="447675"/>
                </a:lnTo>
                <a:lnTo>
                  <a:pt x="480610" y="445108"/>
                </a:lnTo>
                <a:lnTo>
                  <a:pt x="526360" y="437586"/>
                </a:lnTo>
                <a:lnTo>
                  <a:pt x="570372" y="425374"/>
                </a:lnTo>
                <a:lnTo>
                  <a:pt x="612383" y="408741"/>
                </a:lnTo>
                <a:lnTo>
                  <a:pt x="652128" y="387952"/>
                </a:lnTo>
                <a:lnTo>
                  <a:pt x="689342" y="363273"/>
                </a:lnTo>
                <a:lnTo>
                  <a:pt x="723761" y="334973"/>
                </a:lnTo>
                <a:lnTo>
                  <a:pt x="755121" y="303316"/>
                </a:lnTo>
                <a:lnTo>
                  <a:pt x="783157" y="268571"/>
                </a:lnTo>
                <a:lnTo>
                  <a:pt x="807605" y="231003"/>
                </a:lnTo>
                <a:lnTo>
                  <a:pt x="828201" y="190879"/>
                </a:lnTo>
                <a:lnTo>
                  <a:pt x="844680" y="148467"/>
                </a:lnTo>
                <a:lnTo>
                  <a:pt x="856779" y="104031"/>
                </a:lnTo>
                <a:lnTo>
                  <a:pt x="864231" y="57840"/>
                </a:lnTo>
                <a:lnTo>
                  <a:pt x="866775" y="10160"/>
                </a:lnTo>
                <a:lnTo>
                  <a:pt x="865759"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9"/>
          <p:cNvSpPr/>
          <p:nvPr/>
        </p:nvSpPr>
        <p:spPr>
          <a:xfrm>
            <a:off x="2971800" y="0"/>
            <a:ext cx="1304925" cy="723900"/>
          </a:xfrm>
          <a:custGeom>
            <a:rect b="b" l="l" r="r" t="t"/>
            <a:pathLst>
              <a:path extrusionOk="0" h="723900" w="1304925">
                <a:moveTo>
                  <a:pt x="1304925" y="0"/>
                </a:moveTo>
                <a:lnTo>
                  <a:pt x="1211961" y="0"/>
                </a:lnTo>
                <a:lnTo>
                  <a:pt x="1211961" y="596264"/>
                </a:lnTo>
                <a:lnTo>
                  <a:pt x="185800" y="0"/>
                </a:lnTo>
                <a:lnTo>
                  <a:pt x="0" y="0"/>
                </a:lnTo>
                <a:lnTo>
                  <a:pt x="1242187" y="721740"/>
                </a:lnTo>
                <a:lnTo>
                  <a:pt x="1250314" y="723900"/>
                </a:lnTo>
                <a:lnTo>
                  <a:pt x="1258442" y="723900"/>
                </a:lnTo>
                <a:lnTo>
                  <a:pt x="1276528" y="720222"/>
                </a:lnTo>
                <a:lnTo>
                  <a:pt x="1291304" y="710199"/>
                </a:lnTo>
                <a:lnTo>
                  <a:pt x="1301269" y="695342"/>
                </a:lnTo>
                <a:lnTo>
                  <a:pt x="1304925" y="677163"/>
                </a:lnTo>
                <a:lnTo>
                  <a:pt x="1304925" y="0"/>
                </a:lnTo>
                <a:close/>
              </a:path>
            </a:pathLst>
          </a:custGeom>
          <a:solidFill>
            <a:srgbClr val="6FAC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9"/>
          <p:cNvSpPr/>
          <p:nvPr/>
        </p:nvSpPr>
        <p:spPr>
          <a:xfrm>
            <a:off x="0" y="2200275"/>
            <a:ext cx="123825" cy="419100"/>
          </a:xfrm>
          <a:custGeom>
            <a:rect b="b" l="l" r="r" t="t"/>
            <a:pathLst>
              <a:path extrusionOk="0" h="419100" w="123825">
                <a:moveTo>
                  <a:pt x="0" y="0"/>
                </a:moveTo>
                <a:lnTo>
                  <a:pt x="0" y="419100"/>
                </a:lnTo>
                <a:lnTo>
                  <a:pt x="13869" y="411733"/>
                </a:lnTo>
                <a:lnTo>
                  <a:pt x="50778" y="381965"/>
                </a:lnTo>
                <a:lnTo>
                  <a:pt x="81232" y="345887"/>
                </a:lnTo>
                <a:lnTo>
                  <a:pt x="104226" y="304474"/>
                </a:lnTo>
                <a:lnTo>
                  <a:pt x="118758" y="258704"/>
                </a:lnTo>
                <a:lnTo>
                  <a:pt x="123825" y="209550"/>
                </a:lnTo>
                <a:lnTo>
                  <a:pt x="118758" y="160395"/>
                </a:lnTo>
                <a:lnTo>
                  <a:pt x="104226" y="114625"/>
                </a:lnTo>
                <a:lnTo>
                  <a:pt x="81232" y="73212"/>
                </a:lnTo>
                <a:lnTo>
                  <a:pt x="50778" y="37134"/>
                </a:lnTo>
                <a:lnTo>
                  <a:pt x="13869" y="7366"/>
                </a:lnTo>
                <a:lnTo>
                  <a:pt x="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9"/>
          <p:cNvSpPr txBox="1"/>
          <p:nvPr>
            <p:ph type="title"/>
          </p:nvPr>
        </p:nvSpPr>
        <p:spPr>
          <a:xfrm>
            <a:off x="5113401" y="812228"/>
            <a:ext cx="3328034" cy="798194"/>
          </a:xfrm>
          <a:prstGeom prst="rect">
            <a:avLst/>
          </a:prstGeom>
          <a:noFill/>
          <a:ln>
            <a:noFill/>
          </a:ln>
        </p:spPr>
        <p:txBody>
          <a:bodyPr anchorCtr="0" anchor="t" bIns="0" lIns="0" spcFirstLastPara="1" rIns="0" wrap="square" tIns="33650">
            <a:spAutoFit/>
          </a:bodyPr>
          <a:lstStyle/>
          <a:p>
            <a:pPr indent="0" lvl="0" marL="12700" marR="5080" rtl="0" algn="l">
              <a:lnSpc>
                <a:spcPct val="89600"/>
              </a:lnSpc>
              <a:spcBef>
                <a:spcPts val="0"/>
              </a:spcBef>
              <a:spcAft>
                <a:spcPts val="0"/>
              </a:spcAft>
              <a:buNone/>
            </a:pPr>
            <a:r>
              <a:rPr lang="en-US"/>
              <a:t>1. Dictionary-based and BOW-based approaches require a  dictionary or a large corpus of data to generate domain-  specific words. The use of predefined dictionaries may not  cover all the variations of hate speech that can exist on  social media platforms.</a:t>
            </a:r>
            <a:endParaRPr/>
          </a:p>
        </p:txBody>
      </p:sp>
      <p:sp>
        <p:nvSpPr>
          <p:cNvPr id="71" name="Google Shape;71;p9"/>
          <p:cNvSpPr txBox="1"/>
          <p:nvPr/>
        </p:nvSpPr>
        <p:spPr>
          <a:xfrm>
            <a:off x="5113401" y="1565973"/>
            <a:ext cx="3322954" cy="2621280"/>
          </a:xfrm>
          <a:prstGeom prst="rect">
            <a:avLst/>
          </a:prstGeom>
          <a:noFill/>
          <a:ln>
            <a:noFill/>
          </a:ln>
        </p:spPr>
        <p:txBody>
          <a:bodyPr anchorCtr="0" anchor="t" bIns="0" lIns="0" spcFirstLastPara="1" rIns="0" wrap="square" tIns="33650">
            <a:spAutoFit/>
          </a:bodyPr>
          <a:lstStyle/>
          <a:p>
            <a:pPr indent="-69850" lvl="0" marL="12700" marR="10795" rtl="0" algn="l">
              <a:lnSpc>
                <a:spcPct val="109090"/>
              </a:lnSpc>
              <a:spcBef>
                <a:spcPts val="0"/>
              </a:spcBef>
              <a:spcAft>
                <a:spcPts val="0"/>
              </a:spcAft>
              <a:buSzPts val="1100"/>
              <a:buFont typeface="Calibri"/>
              <a:buAutoNum type="arabicPeriod" startAt="2"/>
            </a:pPr>
            <a:r>
              <a:rPr lang="en-US" sz="1100">
                <a:latin typeface="Calibri"/>
                <a:ea typeface="Calibri"/>
                <a:cs typeface="Calibri"/>
                <a:sym typeface="Calibri"/>
              </a:rPr>
              <a:t>The BOW-based approach ignores the order of words,  which may lead to misclassification as different words can  have different meanings based on their context.</a:t>
            </a:r>
            <a:endParaRPr sz="1100">
              <a:latin typeface="Calibri"/>
              <a:ea typeface="Calibri"/>
              <a:cs typeface="Calibri"/>
              <a:sym typeface="Calibri"/>
            </a:endParaRPr>
          </a:p>
          <a:p>
            <a:pPr indent="-69850" lvl="0" marL="12700" marR="133985" rtl="0" algn="l">
              <a:lnSpc>
                <a:spcPct val="89100"/>
              </a:lnSpc>
              <a:spcBef>
                <a:spcPts val="10"/>
              </a:spcBef>
              <a:spcAft>
                <a:spcPts val="0"/>
              </a:spcAft>
              <a:buSzPts val="1100"/>
              <a:buFont typeface="Calibri"/>
              <a:buAutoNum type="arabicPeriod" startAt="2"/>
            </a:pPr>
            <a:r>
              <a:rPr lang="en-US" sz="1100">
                <a:latin typeface="Calibri"/>
                <a:ea typeface="Calibri"/>
                <a:cs typeface="Calibri"/>
                <a:sym typeface="Calibri"/>
              </a:rPr>
              <a:t>N-gram based approaches have limitations as related  words may not always be adjacent to each other, and  they may not be able to capture the context of the  sentence or the meaning of the words.</a:t>
            </a:r>
            <a:endParaRPr sz="1100">
              <a:latin typeface="Calibri"/>
              <a:ea typeface="Calibri"/>
              <a:cs typeface="Calibri"/>
              <a:sym typeface="Calibri"/>
            </a:endParaRPr>
          </a:p>
          <a:p>
            <a:pPr indent="-69850" lvl="0" marL="12700" marR="5080" rtl="0" algn="l">
              <a:lnSpc>
                <a:spcPct val="109090"/>
              </a:lnSpc>
              <a:spcBef>
                <a:spcPts val="25"/>
              </a:spcBef>
              <a:spcAft>
                <a:spcPts val="0"/>
              </a:spcAft>
              <a:buSzPts val="1100"/>
              <a:buFont typeface="Calibri"/>
              <a:buAutoNum type="arabicPeriod" startAt="2"/>
            </a:pPr>
            <a:r>
              <a:rPr lang="en-US" sz="1100">
                <a:latin typeface="Calibri"/>
                <a:ea typeface="Calibri"/>
                <a:cs typeface="Calibri"/>
                <a:sym typeface="Calibri"/>
              </a:rPr>
              <a:t>The performance of the ML classifiers is affected by the  quality of the training data, and it may not be able to  generalize to different social media platforms, languages,  or cultures.</a:t>
            </a:r>
            <a:endParaRPr sz="1100">
              <a:latin typeface="Calibri"/>
              <a:ea typeface="Calibri"/>
              <a:cs typeface="Calibri"/>
              <a:sym typeface="Calibri"/>
            </a:endParaRPr>
          </a:p>
          <a:p>
            <a:pPr indent="-133350" lvl="0" marL="145415" marR="0" rtl="0" algn="l">
              <a:lnSpc>
                <a:spcPct val="95909"/>
              </a:lnSpc>
              <a:spcBef>
                <a:spcPts val="0"/>
              </a:spcBef>
              <a:spcAft>
                <a:spcPts val="0"/>
              </a:spcAft>
              <a:buSzPts val="1100"/>
              <a:buFont typeface="Calibri"/>
              <a:buAutoNum type="arabicPeriod" startAt="2"/>
            </a:pPr>
            <a:r>
              <a:rPr lang="en-US" sz="1100">
                <a:latin typeface="Calibri"/>
                <a:ea typeface="Calibri"/>
                <a:cs typeface="Calibri"/>
                <a:sym typeface="Calibri"/>
              </a:rPr>
              <a:t>Most of the studies have focused on binary</a:t>
            </a:r>
            <a:endParaRPr sz="1100">
              <a:latin typeface="Calibri"/>
              <a:ea typeface="Calibri"/>
              <a:cs typeface="Calibri"/>
              <a:sym typeface="Calibri"/>
            </a:endParaRPr>
          </a:p>
          <a:p>
            <a:pPr indent="0" lvl="0" marL="12700" marR="118745" rtl="0" algn="l">
              <a:lnSpc>
                <a:spcPct val="91100"/>
              </a:lnSpc>
              <a:spcBef>
                <a:spcPts val="55"/>
              </a:spcBef>
              <a:spcAft>
                <a:spcPts val="0"/>
              </a:spcAft>
              <a:buNone/>
            </a:pPr>
            <a:r>
              <a:rPr lang="en-US" sz="1100">
                <a:latin typeface="Calibri"/>
                <a:ea typeface="Calibri"/>
                <a:cs typeface="Calibri"/>
                <a:sym typeface="Calibri"/>
              </a:rPr>
              <a:t>classification (hate speech vs. non-hate speech), which  may not be sufficient to capture the complexity and  nuances of hate speech. There is a need for multi-class  classification to differentiate between different types of  hate speech, such as racism, sexism, homophobia, etc.</a:t>
            </a:r>
            <a:endParaRPr sz="1100">
              <a:latin typeface="Calibri"/>
              <a:ea typeface="Calibri"/>
              <a:cs typeface="Calibri"/>
              <a:sym typeface="Calibri"/>
            </a:endParaRPr>
          </a:p>
        </p:txBody>
      </p:sp>
      <p:sp>
        <p:nvSpPr>
          <p:cNvPr id="72" name="Google Shape;72;p9"/>
          <p:cNvSpPr/>
          <p:nvPr/>
        </p:nvSpPr>
        <p:spPr>
          <a:xfrm>
            <a:off x="0" y="4371975"/>
            <a:ext cx="1162050" cy="771525"/>
          </a:xfrm>
          <a:custGeom>
            <a:rect b="b" l="l" r="r" t="t"/>
            <a:pathLst>
              <a:path extrusionOk="0" h="771525" w="1162050">
                <a:moveTo>
                  <a:pt x="1115580" y="0"/>
                </a:moveTo>
                <a:lnTo>
                  <a:pt x="0" y="0"/>
                </a:lnTo>
                <a:lnTo>
                  <a:pt x="0" y="93446"/>
                </a:lnTo>
                <a:lnTo>
                  <a:pt x="1069111" y="93446"/>
                </a:lnTo>
                <a:lnTo>
                  <a:pt x="1069111" y="771525"/>
                </a:lnTo>
                <a:lnTo>
                  <a:pt x="1162050" y="771525"/>
                </a:lnTo>
                <a:lnTo>
                  <a:pt x="1162050" y="46723"/>
                </a:lnTo>
                <a:lnTo>
                  <a:pt x="1158398" y="28535"/>
                </a:lnTo>
                <a:lnTo>
                  <a:pt x="1148440" y="13684"/>
                </a:lnTo>
                <a:lnTo>
                  <a:pt x="1133669" y="3671"/>
                </a:lnTo>
                <a:lnTo>
                  <a:pt x="1115580" y="0"/>
                </a:lnTo>
                <a:close/>
              </a:path>
            </a:pathLst>
          </a:custGeom>
          <a:solidFill>
            <a:srgbClr val="6FAC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3" name="Google Shape;73;p9"/>
          <p:cNvGrpSpPr/>
          <p:nvPr/>
        </p:nvGrpSpPr>
        <p:grpSpPr>
          <a:xfrm>
            <a:off x="2562225" y="4286275"/>
            <a:ext cx="1714500" cy="857250"/>
            <a:chOff x="2562225" y="4286275"/>
            <a:chExt cx="1714500" cy="857250"/>
          </a:xfrm>
        </p:grpSpPr>
        <p:sp>
          <p:nvSpPr>
            <p:cNvPr id="74" name="Google Shape;74;p9"/>
            <p:cNvSpPr/>
            <p:nvPr/>
          </p:nvSpPr>
          <p:spPr>
            <a:xfrm>
              <a:off x="2562225" y="4286275"/>
              <a:ext cx="1333500" cy="857250"/>
            </a:xfrm>
            <a:custGeom>
              <a:rect b="b" l="l" r="r" t="t"/>
              <a:pathLst>
                <a:path extrusionOk="0" h="857250" w="1333500">
                  <a:moveTo>
                    <a:pt x="157987" y="573709"/>
                  </a:moveTo>
                  <a:lnTo>
                    <a:pt x="120751" y="585471"/>
                  </a:lnTo>
                  <a:lnTo>
                    <a:pt x="93573" y="628661"/>
                  </a:lnTo>
                  <a:lnTo>
                    <a:pt x="60184" y="695348"/>
                  </a:lnTo>
                  <a:lnTo>
                    <a:pt x="0" y="857224"/>
                  </a:lnTo>
                  <a:lnTo>
                    <a:pt x="101092" y="857224"/>
                  </a:lnTo>
                  <a:lnTo>
                    <a:pt x="133095" y="766706"/>
                  </a:lnTo>
                  <a:lnTo>
                    <a:pt x="147004" y="735366"/>
                  </a:lnTo>
                  <a:lnTo>
                    <a:pt x="161877" y="704466"/>
                  </a:lnTo>
                  <a:lnTo>
                    <a:pt x="177726" y="674030"/>
                  </a:lnTo>
                  <a:lnTo>
                    <a:pt x="194563" y="644080"/>
                  </a:lnTo>
                  <a:lnTo>
                    <a:pt x="200142" y="625963"/>
                  </a:lnTo>
                  <a:lnTo>
                    <a:pt x="175513" y="579259"/>
                  </a:lnTo>
                  <a:lnTo>
                    <a:pt x="163956" y="574395"/>
                  </a:lnTo>
                  <a:lnTo>
                    <a:pt x="157987" y="573709"/>
                  </a:lnTo>
                  <a:close/>
                </a:path>
                <a:path extrusionOk="0" h="857250" w="1333500">
                  <a:moveTo>
                    <a:pt x="630936" y="121259"/>
                  </a:moveTo>
                  <a:lnTo>
                    <a:pt x="568493" y="149477"/>
                  </a:lnTo>
                  <a:lnTo>
                    <a:pt x="525478" y="174455"/>
                  </a:lnTo>
                  <a:lnTo>
                    <a:pt x="483536" y="201174"/>
                  </a:lnTo>
                  <a:lnTo>
                    <a:pt x="442726" y="229599"/>
                  </a:lnTo>
                  <a:lnTo>
                    <a:pt x="403109" y="259695"/>
                  </a:lnTo>
                  <a:lnTo>
                    <a:pt x="364744" y="291426"/>
                  </a:lnTo>
                  <a:lnTo>
                    <a:pt x="348297" y="324010"/>
                  </a:lnTo>
                  <a:lnTo>
                    <a:pt x="350420" y="342174"/>
                  </a:lnTo>
                  <a:lnTo>
                    <a:pt x="376062" y="370974"/>
                  </a:lnTo>
                  <a:lnTo>
                    <a:pt x="395986" y="375297"/>
                  </a:lnTo>
                  <a:lnTo>
                    <a:pt x="396239" y="375297"/>
                  </a:lnTo>
                  <a:lnTo>
                    <a:pt x="470003" y="329047"/>
                  </a:lnTo>
                  <a:lnTo>
                    <a:pt x="514152" y="296290"/>
                  </a:lnTo>
                  <a:lnTo>
                    <a:pt x="559850" y="265767"/>
                  </a:lnTo>
                  <a:lnTo>
                    <a:pt x="607017" y="237533"/>
                  </a:lnTo>
                  <a:lnTo>
                    <a:pt x="655574" y="211645"/>
                  </a:lnTo>
                  <a:lnTo>
                    <a:pt x="670532" y="199923"/>
                  </a:lnTo>
                  <a:lnTo>
                    <a:pt x="679513" y="183945"/>
                  </a:lnTo>
                  <a:lnTo>
                    <a:pt x="681827" y="165773"/>
                  </a:lnTo>
                  <a:lnTo>
                    <a:pt x="676782" y="147472"/>
                  </a:lnTo>
                  <a:lnTo>
                    <a:pt x="668476" y="135745"/>
                  </a:lnTo>
                  <a:lnTo>
                    <a:pt x="657478" y="127274"/>
                  </a:lnTo>
                  <a:lnTo>
                    <a:pt x="644671" y="122349"/>
                  </a:lnTo>
                  <a:lnTo>
                    <a:pt x="630936" y="121259"/>
                  </a:lnTo>
                  <a:close/>
                </a:path>
                <a:path extrusionOk="0" h="857250" w="1333500">
                  <a:moveTo>
                    <a:pt x="1140587" y="0"/>
                  </a:moveTo>
                  <a:lnTo>
                    <a:pt x="1066069" y="2749"/>
                  </a:lnTo>
                  <a:lnTo>
                    <a:pt x="991742" y="10109"/>
                  </a:lnTo>
                  <a:lnTo>
                    <a:pt x="951630" y="44384"/>
                  </a:lnTo>
                  <a:lnTo>
                    <a:pt x="950213" y="63271"/>
                  </a:lnTo>
                  <a:lnTo>
                    <a:pt x="955496" y="79981"/>
                  </a:lnTo>
                  <a:lnTo>
                    <a:pt x="966088" y="93289"/>
                  </a:lnTo>
                  <a:lnTo>
                    <a:pt x="980682" y="102056"/>
                  </a:lnTo>
                  <a:lnTo>
                    <a:pt x="997965" y="105143"/>
                  </a:lnTo>
                  <a:lnTo>
                    <a:pt x="999998" y="105168"/>
                  </a:lnTo>
                  <a:lnTo>
                    <a:pt x="1002157" y="105041"/>
                  </a:lnTo>
                  <a:lnTo>
                    <a:pt x="1004188" y="104787"/>
                  </a:lnTo>
                  <a:lnTo>
                    <a:pt x="1058930" y="99027"/>
                  </a:lnTo>
                  <a:lnTo>
                    <a:pt x="1113817" y="95980"/>
                  </a:lnTo>
                  <a:lnTo>
                    <a:pt x="1311421" y="95649"/>
                  </a:lnTo>
                  <a:lnTo>
                    <a:pt x="1313973" y="94448"/>
                  </a:lnTo>
                  <a:lnTo>
                    <a:pt x="1326423" y="81000"/>
                  </a:lnTo>
                  <a:lnTo>
                    <a:pt x="1332991" y="63195"/>
                  </a:lnTo>
                  <a:lnTo>
                    <a:pt x="1332063" y="44246"/>
                  </a:lnTo>
                  <a:lnTo>
                    <a:pt x="1292987" y="8712"/>
                  </a:lnTo>
                  <a:lnTo>
                    <a:pt x="1289558" y="8318"/>
                  </a:lnTo>
                  <a:lnTo>
                    <a:pt x="1252440" y="4505"/>
                  </a:lnTo>
                  <a:lnTo>
                    <a:pt x="1215215" y="1849"/>
                  </a:lnTo>
                  <a:lnTo>
                    <a:pt x="1177919" y="347"/>
                  </a:lnTo>
                  <a:lnTo>
                    <a:pt x="1140587" y="0"/>
                  </a:lnTo>
                  <a:close/>
                </a:path>
                <a:path extrusionOk="0" h="857250" w="1333500">
                  <a:moveTo>
                    <a:pt x="1311421" y="95649"/>
                  </a:moveTo>
                  <a:lnTo>
                    <a:pt x="1168753" y="95649"/>
                  </a:lnTo>
                  <a:lnTo>
                    <a:pt x="1223640" y="98034"/>
                  </a:lnTo>
                  <a:lnTo>
                    <a:pt x="1278382" y="103136"/>
                  </a:lnTo>
                  <a:lnTo>
                    <a:pt x="1297380" y="102255"/>
                  </a:lnTo>
                  <a:lnTo>
                    <a:pt x="1311421" y="95649"/>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9"/>
            <p:cNvSpPr/>
            <p:nvPr/>
          </p:nvSpPr>
          <p:spPr>
            <a:xfrm>
              <a:off x="3095625" y="4695825"/>
              <a:ext cx="1181100" cy="447675"/>
            </a:xfrm>
            <a:custGeom>
              <a:rect b="b" l="l" r="r" t="t"/>
              <a:pathLst>
                <a:path extrusionOk="0" h="447675" w="1181100">
                  <a:moveTo>
                    <a:pt x="590550" y="0"/>
                  </a:moveTo>
                  <a:lnTo>
                    <a:pt x="540533" y="1948"/>
                  </a:lnTo>
                  <a:lnTo>
                    <a:pt x="491628" y="7691"/>
                  </a:lnTo>
                  <a:lnTo>
                    <a:pt x="443993" y="17080"/>
                  </a:lnTo>
                  <a:lnTo>
                    <a:pt x="397784" y="29961"/>
                  </a:lnTo>
                  <a:lnTo>
                    <a:pt x="353158" y="46184"/>
                  </a:lnTo>
                  <a:lnTo>
                    <a:pt x="310274" y="65597"/>
                  </a:lnTo>
                  <a:lnTo>
                    <a:pt x="269287" y="88050"/>
                  </a:lnTo>
                  <a:lnTo>
                    <a:pt x="230355" y="113391"/>
                  </a:lnTo>
                  <a:lnTo>
                    <a:pt x="193636" y="141469"/>
                  </a:lnTo>
                  <a:lnTo>
                    <a:pt x="159286" y="172133"/>
                  </a:lnTo>
                  <a:lnTo>
                    <a:pt x="127462" y="205231"/>
                  </a:lnTo>
                  <a:lnTo>
                    <a:pt x="98322" y="240612"/>
                  </a:lnTo>
                  <a:lnTo>
                    <a:pt x="72022" y="278125"/>
                  </a:lnTo>
                  <a:lnTo>
                    <a:pt x="48721" y="317618"/>
                  </a:lnTo>
                  <a:lnTo>
                    <a:pt x="28575" y="358941"/>
                  </a:lnTo>
                  <a:lnTo>
                    <a:pt x="0" y="447675"/>
                  </a:lnTo>
                  <a:lnTo>
                    <a:pt x="1181100" y="447675"/>
                  </a:lnTo>
                  <a:lnTo>
                    <a:pt x="1152525" y="358941"/>
                  </a:lnTo>
                  <a:lnTo>
                    <a:pt x="1132378" y="317618"/>
                  </a:lnTo>
                  <a:lnTo>
                    <a:pt x="1109077" y="278125"/>
                  </a:lnTo>
                  <a:lnTo>
                    <a:pt x="1082777" y="240612"/>
                  </a:lnTo>
                  <a:lnTo>
                    <a:pt x="1053637" y="205231"/>
                  </a:lnTo>
                  <a:lnTo>
                    <a:pt x="1021813" y="172133"/>
                  </a:lnTo>
                  <a:lnTo>
                    <a:pt x="987463" y="141469"/>
                  </a:lnTo>
                  <a:lnTo>
                    <a:pt x="950744" y="113391"/>
                  </a:lnTo>
                  <a:lnTo>
                    <a:pt x="911812" y="88050"/>
                  </a:lnTo>
                  <a:lnTo>
                    <a:pt x="870825" y="65597"/>
                  </a:lnTo>
                  <a:lnTo>
                    <a:pt x="827941" y="46184"/>
                  </a:lnTo>
                  <a:lnTo>
                    <a:pt x="783315" y="29961"/>
                  </a:lnTo>
                  <a:lnTo>
                    <a:pt x="737106" y="17080"/>
                  </a:lnTo>
                  <a:lnTo>
                    <a:pt x="689471" y="7691"/>
                  </a:lnTo>
                  <a:lnTo>
                    <a:pt x="640566" y="1948"/>
                  </a:lnTo>
                  <a:lnTo>
                    <a:pt x="590550"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type="title"/>
          </p:nvPr>
        </p:nvSpPr>
        <p:spPr>
          <a:xfrm>
            <a:off x="1157605" y="1283652"/>
            <a:ext cx="3514725" cy="732155"/>
          </a:xfrm>
          <a:prstGeom prst="rect">
            <a:avLst/>
          </a:prstGeom>
          <a:noFill/>
          <a:ln>
            <a:noFill/>
          </a:ln>
        </p:spPr>
        <p:txBody>
          <a:bodyPr anchorCtr="0" anchor="t" bIns="0" lIns="0" spcFirstLastPara="1" rIns="0" wrap="square" tIns="50150">
            <a:spAutoFit/>
          </a:bodyPr>
          <a:lstStyle/>
          <a:p>
            <a:pPr indent="0" lvl="0" marL="12700" marR="5080" rtl="0" algn="l">
              <a:lnSpc>
                <a:spcPct val="79700"/>
              </a:lnSpc>
              <a:spcBef>
                <a:spcPts val="0"/>
              </a:spcBef>
              <a:spcAft>
                <a:spcPts val="0"/>
              </a:spcAft>
              <a:buNone/>
            </a:pPr>
            <a:r>
              <a:rPr lang="en-US"/>
              <a:t>1. The paper compares three feature engineering techniques  and eight machine learning algorithms to evaluate which  combination of feature engineering technique and machine  learning algorithm outperforms on a standard publicly  available dataset having three distinct classes.</a:t>
            </a:r>
            <a:endParaRPr/>
          </a:p>
        </p:txBody>
      </p:sp>
      <p:sp>
        <p:nvSpPr>
          <p:cNvPr id="81" name="Google Shape;81;p10"/>
          <p:cNvSpPr txBox="1"/>
          <p:nvPr/>
        </p:nvSpPr>
        <p:spPr>
          <a:xfrm>
            <a:off x="1157605" y="1951672"/>
            <a:ext cx="3521710" cy="1810385"/>
          </a:xfrm>
          <a:prstGeom prst="rect">
            <a:avLst/>
          </a:prstGeom>
          <a:noFill/>
          <a:ln>
            <a:noFill/>
          </a:ln>
        </p:spPr>
        <p:txBody>
          <a:bodyPr anchorCtr="0" anchor="t" bIns="0" lIns="0" spcFirstLastPara="1" rIns="0" wrap="square" tIns="50150">
            <a:spAutoFit/>
          </a:bodyPr>
          <a:lstStyle/>
          <a:p>
            <a:pPr indent="-69850" lvl="0" marL="12700" marR="5080" rtl="0" algn="l">
              <a:lnSpc>
                <a:spcPct val="79700"/>
              </a:lnSpc>
              <a:spcBef>
                <a:spcPts val="0"/>
              </a:spcBef>
              <a:spcAft>
                <a:spcPts val="0"/>
              </a:spcAft>
              <a:buSzPts val="1100"/>
              <a:buFont typeface="Calibri"/>
              <a:buAutoNum type="arabicPeriod" startAt="2"/>
            </a:pPr>
            <a:r>
              <a:rPr lang="en-US" sz="1100">
                <a:latin typeface="Calibri"/>
                <a:ea typeface="Calibri"/>
                <a:cs typeface="Calibri"/>
                <a:sym typeface="Calibri"/>
              </a:rPr>
              <a:t>The paper finds that the bigram features when used with  the support vector machine algorithm outperformed the  other combinations of feature engineering techniques and  machine learning algorithms, achieving an overall accuracy of  79%.</a:t>
            </a:r>
            <a:endParaRPr sz="1100">
              <a:latin typeface="Calibri"/>
              <a:ea typeface="Calibri"/>
              <a:cs typeface="Calibri"/>
              <a:sym typeface="Calibri"/>
            </a:endParaRPr>
          </a:p>
          <a:p>
            <a:pPr indent="-69850" lvl="0" marL="12700" marR="35560" rtl="0" algn="l">
              <a:lnSpc>
                <a:spcPct val="79700"/>
              </a:lnSpc>
              <a:spcBef>
                <a:spcPts val="0"/>
              </a:spcBef>
              <a:spcAft>
                <a:spcPts val="0"/>
              </a:spcAft>
              <a:buSzPts val="1100"/>
              <a:buFont typeface="Calibri"/>
              <a:buAutoNum type="arabicPeriod" startAt="2"/>
            </a:pPr>
            <a:r>
              <a:rPr lang="en-US" sz="1100">
                <a:latin typeface="Calibri"/>
                <a:ea typeface="Calibri"/>
                <a:cs typeface="Calibri"/>
                <a:sym typeface="Calibri"/>
              </a:rPr>
              <a:t>The paper's findings can be used as a baseline study in the  area of detecting automatic hate speech messages and as</a:t>
            </a:r>
            <a:endParaRPr sz="1100">
              <a:latin typeface="Calibri"/>
              <a:ea typeface="Calibri"/>
              <a:cs typeface="Calibri"/>
              <a:sym typeface="Calibri"/>
            </a:endParaRPr>
          </a:p>
          <a:p>
            <a:pPr indent="0" lvl="0" marL="12700" marR="0" rtl="0" algn="l">
              <a:lnSpc>
                <a:spcPct val="90363"/>
              </a:lnSpc>
              <a:spcBef>
                <a:spcPts val="0"/>
              </a:spcBef>
              <a:spcAft>
                <a:spcPts val="0"/>
              </a:spcAft>
              <a:buNone/>
            </a:pPr>
            <a:r>
              <a:rPr lang="en-US" sz="1100">
                <a:latin typeface="Calibri"/>
                <a:ea typeface="Calibri"/>
                <a:cs typeface="Calibri"/>
                <a:sym typeface="Calibri"/>
              </a:rPr>
              <a:t>state-of-the-art techniques to compare future researches for</a:t>
            </a:r>
            <a:endParaRPr sz="1100">
              <a:latin typeface="Calibri"/>
              <a:ea typeface="Calibri"/>
              <a:cs typeface="Calibri"/>
              <a:sym typeface="Calibri"/>
            </a:endParaRPr>
          </a:p>
          <a:p>
            <a:pPr indent="0" lvl="0" marL="12700" marR="0" rtl="0" algn="l">
              <a:lnSpc>
                <a:spcPct val="95454"/>
              </a:lnSpc>
              <a:spcBef>
                <a:spcPts val="0"/>
              </a:spcBef>
              <a:spcAft>
                <a:spcPts val="0"/>
              </a:spcAft>
              <a:buNone/>
            </a:pPr>
            <a:r>
              <a:rPr lang="en-US" sz="1100">
                <a:latin typeface="Calibri"/>
                <a:ea typeface="Calibri"/>
                <a:cs typeface="Calibri"/>
                <a:sym typeface="Calibri"/>
              </a:rPr>
              <a:t>existing automated text classification techniques.</a:t>
            </a:r>
            <a:endParaRPr sz="1100">
              <a:latin typeface="Calibri"/>
              <a:ea typeface="Calibri"/>
              <a:cs typeface="Calibri"/>
              <a:sym typeface="Calibri"/>
            </a:endParaRPr>
          </a:p>
          <a:p>
            <a:pPr indent="0" lvl="0" marL="12700" marR="212090" rtl="0" algn="l">
              <a:lnSpc>
                <a:spcPct val="79700"/>
              </a:lnSpc>
              <a:spcBef>
                <a:spcPts val="130"/>
              </a:spcBef>
              <a:spcAft>
                <a:spcPts val="0"/>
              </a:spcAft>
              <a:buNone/>
            </a:pPr>
            <a:r>
              <a:rPr lang="en-US" sz="1100">
                <a:latin typeface="Calibri"/>
                <a:ea typeface="Calibri"/>
                <a:cs typeface="Calibri"/>
                <a:sym typeface="Calibri"/>
              </a:rPr>
              <a:t>5. The paper's results can have practical implications in  identifying and preventing the spread of hate speech  messages in social media sites, contributing to a safer and  more respectful online environment.</a:t>
            </a:r>
            <a:endParaRPr sz="1100">
              <a:latin typeface="Calibri"/>
              <a:ea typeface="Calibri"/>
              <a:cs typeface="Calibri"/>
              <a:sym typeface="Calibri"/>
            </a:endParaRPr>
          </a:p>
        </p:txBody>
      </p:sp>
      <p:grpSp>
        <p:nvGrpSpPr>
          <p:cNvPr id="82" name="Google Shape;82;p10"/>
          <p:cNvGrpSpPr/>
          <p:nvPr/>
        </p:nvGrpSpPr>
        <p:grpSpPr>
          <a:xfrm>
            <a:off x="5095875" y="838200"/>
            <a:ext cx="3467100" cy="3467100"/>
            <a:chOff x="5095875" y="838200"/>
            <a:chExt cx="3467100" cy="3467100"/>
          </a:xfrm>
        </p:grpSpPr>
        <p:sp>
          <p:nvSpPr>
            <p:cNvPr id="83" name="Google Shape;83;p10"/>
            <p:cNvSpPr/>
            <p:nvPr/>
          </p:nvSpPr>
          <p:spPr>
            <a:xfrm>
              <a:off x="5095875" y="838200"/>
              <a:ext cx="3467100" cy="3467100"/>
            </a:xfrm>
            <a:custGeom>
              <a:rect b="b" l="l" r="r" t="t"/>
              <a:pathLst>
                <a:path extrusionOk="0" h="3467100" w="3467100">
                  <a:moveTo>
                    <a:pt x="1733550" y="0"/>
                  </a:moveTo>
                  <a:lnTo>
                    <a:pt x="1685025" y="665"/>
                  </a:lnTo>
                  <a:lnTo>
                    <a:pt x="1636830" y="2652"/>
                  </a:lnTo>
                  <a:lnTo>
                    <a:pt x="1588982" y="5941"/>
                  </a:lnTo>
                  <a:lnTo>
                    <a:pt x="1541499" y="10516"/>
                  </a:lnTo>
                  <a:lnTo>
                    <a:pt x="1494399" y="16359"/>
                  </a:lnTo>
                  <a:lnTo>
                    <a:pt x="1447697" y="23453"/>
                  </a:lnTo>
                  <a:lnTo>
                    <a:pt x="1401413" y="31780"/>
                  </a:lnTo>
                  <a:lnTo>
                    <a:pt x="1355563" y="41324"/>
                  </a:lnTo>
                  <a:lnTo>
                    <a:pt x="1310164" y="52066"/>
                  </a:lnTo>
                  <a:lnTo>
                    <a:pt x="1265234" y="63989"/>
                  </a:lnTo>
                  <a:lnTo>
                    <a:pt x="1220791" y="77077"/>
                  </a:lnTo>
                  <a:lnTo>
                    <a:pt x="1176852" y="91311"/>
                  </a:lnTo>
                  <a:lnTo>
                    <a:pt x="1133433" y="106674"/>
                  </a:lnTo>
                  <a:lnTo>
                    <a:pt x="1090553" y="123149"/>
                  </a:lnTo>
                  <a:lnTo>
                    <a:pt x="1048229" y="140719"/>
                  </a:lnTo>
                  <a:lnTo>
                    <a:pt x="1006478" y="159366"/>
                  </a:lnTo>
                  <a:lnTo>
                    <a:pt x="965317" y="179072"/>
                  </a:lnTo>
                  <a:lnTo>
                    <a:pt x="924765" y="199821"/>
                  </a:lnTo>
                  <a:lnTo>
                    <a:pt x="884838" y="221594"/>
                  </a:lnTo>
                  <a:lnTo>
                    <a:pt x="845554" y="244376"/>
                  </a:lnTo>
                  <a:lnTo>
                    <a:pt x="806929" y="268147"/>
                  </a:lnTo>
                  <a:lnTo>
                    <a:pt x="768983" y="292892"/>
                  </a:lnTo>
                  <a:lnTo>
                    <a:pt x="731731" y="318591"/>
                  </a:lnTo>
                  <a:lnTo>
                    <a:pt x="695191" y="345229"/>
                  </a:lnTo>
                  <a:lnTo>
                    <a:pt x="659381" y="372788"/>
                  </a:lnTo>
                  <a:lnTo>
                    <a:pt x="624318" y="401250"/>
                  </a:lnTo>
                  <a:lnTo>
                    <a:pt x="590019" y="430598"/>
                  </a:lnTo>
                  <a:lnTo>
                    <a:pt x="556502" y="460814"/>
                  </a:lnTo>
                  <a:lnTo>
                    <a:pt x="523784" y="491882"/>
                  </a:lnTo>
                  <a:lnTo>
                    <a:pt x="491882" y="523784"/>
                  </a:lnTo>
                  <a:lnTo>
                    <a:pt x="460814" y="556502"/>
                  </a:lnTo>
                  <a:lnTo>
                    <a:pt x="430598" y="590019"/>
                  </a:lnTo>
                  <a:lnTo>
                    <a:pt x="401250" y="624318"/>
                  </a:lnTo>
                  <a:lnTo>
                    <a:pt x="372788" y="659381"/>
                  </a:lnTo>
                  <a:lnTo>
                    <a:pt x="345229" y="695191"/>
                  </a:lnTo>
                  <a:lnTo>
                    <a:pt x="318591" y="731731"/>
                  </a:lnTo>
                  <a:lnTo>
                    <a:pt x="292892" y="768983"/>
                  </a:lnTo>
                  <a:lnTo>
                    <a:pt x="268147" y="806929"/>
                  </a:lnTo>
                  <a:lnTo>
                    <a:pt x="244376" y="845554"/>
                  </a:lnTo>
                  <a:lnTo>
                    <a:pt x="221594" y="884838"/>
                  </a:lnTo>
                  <a:lnTo>
                    <a:pt x="199821" y="924765"/>
                  </a:lnTo>
                  <a:lnTo>
                    <a:pt x="179072" y="965317"/>
                  </a:lnTo>
                  <a:lnTo>
                    <a:pt x="159366" y="1006478"/>
                  </a:lnTo>
                  <a:lnTo>
                    <a:pt x="140719" y="1048229"/>
                  </a:lnTo>
                  <a:lnTo>
                    <a:pt x="123149" y="1090553"/>
                  </a:lnTo>
                  <a:lnTo>
                    <a:pt x="106674" y="1133433"/>
                  </a:lnTo>
                  <a:lnTo>
                    <a:pt x="91311" y="1176852"/>
                  </a:lnTo>
                  <a:lnTo>
                    <a:pt x="77077" y="1220791"/>
                  </a:lnTo>
                  <a:lnTo>
                    <a:pt x="63989" y="1265234"/>
                  </a:lnTo>
                  <a:lnTo>
                    <a:pt x="52066" y="1310164"/>
                  </a:lnTo>
                  <a:lnTo>
                    <a:pt x="41324" y="1355563"/>
                  </a:lnTo>
                  <a:lnTo>
                    <a:pt x="31780" y="1401413"/>
                  </a:lnTo>
                  <a:lnTo>
                    <a:pt x="23453" y="1447697"/>
                  </a:lnTo>
                  <a:lnTo>
                    <a:pt x="16359" y="1494399"/>
                  </a:lnTo>
                  <a:lnTo>
                    <a:pt x="10516" y="1541499"/>
                  </a:lnTo>
                  <a:lnTo>
                    <a:pt x="5941" y="1588982"/>
                  </a:lnTo>
                  <a:lnTo>
                    <a:pt x="2652" y="1636830"/>
                  </a:lnTo>
                  <a:lnTo>
                    <a:pt x="665" y="1685025"/>
                  </a:lnTo>
                  <a:lnTo>
                    <a:pt x="0" y="1733550"/>
                  </a:lnTo>
                  <a:lnTo>
                    <a:pt x="665" y="1782074"/>
                  </a:lnTo>
                  <a:lnTo>
                    <a:pt x="2652" y="1830269"/>
                  </a:lnTo>
                  <a:lnTo>
                    <a:pt x="5941" y="1878117"/>
                  </a:lnTo>
                  <a:lnTo>
                    <a:pt x="10516" y="1925600"/>
                  </a:lnTo>
                  <a:lnTo>
                    <a:pt x="16359" y="1972700"/>
                  </a:lnTo>
                  <a:lnTo>
                    <a:pt x="23453" y="2019402"/>
                  </a:lnTo>
                  <a:lnTo>
                    <a:pt x="31780" y="2065686"/>
                  </a:lnTo>
                  <a:lnTo>
                    <a:pt x="41324" y="2111536"/>
                  </a:lnTo>
                  <a:lnTo>
                    <a:pt x="52066" y="2156935"/>
                  </a:lnTo>
                  <a:lnTo>
                    <a:pt x="63989" y="2201865"/>
                  </a:lnTo>
                  <a:lnTo>
                    <a:pt x="77077" y="2246308"/>
                  </a:lnTo>
                  <a:lnTo>
                    <a:pt x="91311" y="2290247"/>
                  </a:lnTo>
                  <a:lnTo>
                    <a:pt x="106674" y="2333666"/>
                  </a:lnTo>
                  <a:lnTo>
                    <a:pt x="123149" y="2376546"/>
                  </a:lnTo>
                  <a:lnTo>
                    <a:pt x="140719" y="2418870"/>
                  </a:lnTo>
                  <a:lnTo>
                    <a:pt x="159366" y="2460621"/>
                  </a:lnTo>
                  <a:lnTo>
                    <a:pt x="179072" y="2501782"/>
                  </a:lnTo>
                  <a:lnTo>
                    <a:pt x="199821" y="2542334"/>
                  </a:lnTo>
                  <a:lnTo>
                    <a:pt x="221594" y="2582261"/>
                  </a:lnTo>
                  <a:lnTo>
                    <a:pt x="244376" y="2621545"/>
                  </a:lnTo>
                  <a:lnTo>
                    <a:pt x="268147" y="2660170"/>
                  </a:lnTo>
                  <a:lnTo>
                    <a:pt x="292892" y="2698116"/>
                  </a:lnTo>
                  <a:lnTo>
                    <a:pt x="318591" y="2735368"/>
                  </a:lnTo>
                  <a:lnTo>
                    <a:pt x="345229" y="2771908"/>
                  </a:lnTo>
                  <a:lnTo>
                    <a:pt x="372788" y="2807718"/>
                  </a:lnTo>
                  <a:lnTo>
                    <a:pt x="401250" y="2842781"/>
                  </a:lnTo>
                  <a:lnTo>
                    <a:pt x="430598" y="2877080"/>
                  </a:lnTo>
                  <a:lnTo>
                    <a:pt x="460814" y="2910597"/>
                  </a:lnTo>
                  <a:lnTo>
                    <a:pt x="491882" y="2943315"/>
                  </a:lnTo>
                  <a:lnTo>
                    <a:pt x="523784" y="2975217"/>
                  </a:lnTo>
                  <a:lnTo>
                    <a:pt x="556502" y="3006285"/>
                  </a:lnTo>
                  <a:lnTo>
                    <a:pt x="590019" y="3036501"/>
                  </a:lnTo>
                  <a:lnTo>
                    <a:pt x="624318" y="3065849"/>
                  </a:lnTo>
                  <a:lnTo>
                    <a:pt x="659381" y="3094311"/>
                  </a:lnTo>
                  <a:lnTo>
                    <a:pt x="695191" y="3121870"/>
                  </a:lnTo>
                  <a:lnTo>
                    <a:pt x="731731" y="3148508"/>
                  </a:lnTo>
                  <a:lnTo>
                    <a:pt x="768983" y="3174207"/>
                  </a:lnTo>
                  <a:lnTo>
                    <a:pt x="806929" y="3198952"/>
                  </a:lnTo>
                  <a:lnTo>
                    <a:pt x="845554" y="3222723"/>
                  </a:lnTo>
                  <a:lnTo>
                    <a:pt x="884838" y="3245505"/>
                  </a:lnTo>
                  <a:lnTo>
                    <a:pt x="924765" y="3267278"/>
                  </a:lnTo>
                  <a:lnTo>
                    <a:pt x="965317" y="3288027"/>
                  </a:lnTo>
                  <a:lnTo>
                    <a:pt x="1006478" y="3307733"/>
                  </a:lnTo>
                  <a:lnTo>
                    <a:pt x="1048229" y="3326380"/>
                  </a:lnTo>
                  <a:lnTo>
                    <a:pt x="1090553" y="3343950"/>
                  </a:lnTo>
                  <a:lnTo>
                    <a:pt x="1133433" y="3360425"/>
                  </a:lnTo>
                  <a:lnTo>
                    <a:pt x="1176852" y="3375788"/>
                  </a:lnTo>
                  <a:lnTo>
                    <a:pt x="1220791" y="3390022"/>
                  </a:lnTo>
                  <a:lnTo>
                    <a:pt x="1265234" y="3403110"/>
                  </a:lnTo>
                  <a:lnTo>
                    <a:pt x="1310164" y="3415033"/>
                  </a:lnTo>
                  <a:lnTo>
                    <a:pt x="1355563" y="3425775"/>
                  </a:lnTo>
                  <a:lnTo>
                    <a:pt x="1401413" y="3435319"/>
                  </a:lnTo>
                  <a:lnTo>
                    <a:pt x="1447697" y="3443646"/>
                  </a:lnTo>
                  <a:lnTo>
                    <a:pt x="1494399" y="3450740"/>
                  </a:lnTo>
                  <a:lnTo>
                    <a:pt x="1541499" y="3456583"/>
                  </a:lnTo>
                  <a:lnTo>
                    <a:pt x="1588982" y="3461158"/>
                  </a:lnTo>
                  <a:lnTo>
                    <a:pt x="1636830" y="3464447"/>
                  </a:lnTo>
                  <a:lnTo>
                    <a:pt x="1685025" y="3466434"/>
                  </a:lnTo>
                  <a:lnTo>
                    <a:pt x="1733550" y="3467100"/>
                  </a:lnTo>
                  <a:lnTo>
                    <a:pt x="1782074" y="3466434"/>
                  </a:lnTo>
                  <a:lnTo>
                    <a:pt x="1830269" y="3464447"/>
                  </a:lnTo>
                  <a:lnTo>
                    <a:pt x="1878117" y="3461158"/>
                  </a:lnTo>
                  <a:lnTo>
                    <a:pt x="1925600" y="3456583"/>
                  </a:lnTo>
                  <a:lnTo>
                    <a:pt x="1972700" y="3450740"/>
                  </a:lnTo>
                  <a:lnTo>
                    <a:pt x="2019402" y="3443646"/>
                  </a:lnTo>
                  <a:lnTo>
                    <a:pt x="2065686" y="3435319"/>
                  </a:lnTo>
                  <a:lnTo>
                    <a:pt x="2111536" y="3425775"/>
                  </a:lnTo>
                  <a:lnTo>
                    <a:pt x="2156935" y="3415033"/>
                  </a:lnTo>
                  <a:lnTo>
                    <a:pt x="2201865" y="3403110"/>
                  </a:lnTo>
                  <a:lnTo>
                    <a:pt x="2246308" y="3390022"/>
                  </a:lnTo>
                  <a:lnTo>
                    <a:pt x="2290247" y="3375788"/>
                  </a:lnTo>
                  <a:lnTo>
                    <a:pt x="2333666" y="3360425"/>
                  </a:lnTo>
                  <a:lnTo>
                    <a:pt x="2376546" y="3343950"/>
                  </a:lnTo>
                  <a:lnTo>
                    <a:pt x="2418870" y="3326380"/>
                  </a:lnTo>
                  <a:lnTo>
                    <a:pt x="2460621" y="3307733"/>
                  </a:lnTo>
                  <a:lnTo>
                    <a:pt x="2501782" y="3288027"/>
                  </a:lnTo>
                  <a:lnTo>
                    <a:pt x="2542334" y="3267278"/>
                  </a:lnTo>
                  <a:lnTo>
                    <a:pt x="2582261" y="3245505"/>
                  </a:lnTo>
                  <a:lnTo>
                    <a:pt x="2621545" y="3222723"/>
                  </a:lnTo>
                  <a:lnTo>
                    <a:pt x="2660170" y="3198952"/>
                  </a:lnTo>
                  <a:lnTo>
                    <a:pt x="2698116" y="3174207"/>
                  </a:lnTo>
                  <a:lnTo>
                    <a:pt x="2735368" y="3148508"/>
                  </a:lnTo>
                  <a:lnTo>
                    <a:pt x="2771908" y="3121870"/>
                  </a:lnTo>
                  <a:lnTo>
                    <a:pt x="2807718" y="3094311"/>
                  </a:lnTo>
                  <a:lnTo>
                    <a:pt x="2842781" y="3065849"/>
                  </a:lnTo>
                  <a:lnTo>
                    <a:pt x="2877080" y="3036501"/>
                  </a:lnTo>
                  <a:lnTo>
                    <a:pt x="2910597" y="3006285"/>
                  </a:lnTo>
                  <a:lnTo>
                    <a:pt x="2943315" y="2975217"/>
                  </a:lnTo>
                  <a:lnTo>
                    <a:pt x="2975217" y="2943315"/>
                  </a:lnTo>
                  <a:lnTo>
                    <a:pt x="3006285" y="2910597"/>
                  </a:lnTo>
                  <a:lnTo>
                    <a:pt x="3036501" y="2877080"/>
                  </a:lnTo>
                  <a:lnTo>
                    <a:pt x="3065849" y="2842781"/>
                  </a:lnTo>
                  <a:lnTo>
                    <a:pt x="3094311" y="2807718"/>
                  </a:lnTo>
                  <a:lnTo>
                    <a:pt x="3121870" y="2771908"/>
                  </a:lnTo>
                  <a:lnTo>
                    <a:pt x="3148508" y="2735368"/>
                  </a:lnTo>
                  <a:lnTo>
                    <a:pt x="3174207" y="2698116"/>
                  </a:lnTo>
                  <a:lnTo>
                    <a:pt x="3198952" y="2660170"/>
                  </a:lnTo>
                  <a:lnTo>
                    <a:pt x="3222723" y="2621545"/>
                  </a:lnTo>
                  <a:lnTo>
                    <a:pt x="3245505" y="2582261"/>
                  </a:lnTo>
                  <a:lnTo>
                    <a:pt x="3267278" y="2542334"/>
                  </a:lnTo>
                  <a:lnTo>
                    <a:pt x="3288027" y="2501782"/>
                  </a:lnTo>
                  <a:lnTo>
                    <a:pt x="3307733" y="2460621"/>
                  </a:lnTo>
                  <a:lnTo>
                    <a:pt x="3326380" y="2418870"/>
                  </a:lnTo>
                  <a:lnTo>
                    <a:pt x="3343950" y="2376546"/>
                  </a:lnTo>
                  <a:lnTo>
                    <a:pt x="3360425" y="2333666"/>
                  </a:lnTo>
                  <a:lnTo>
                    <a:pt x="3375788" y="2290247"/>
                  </a:lnTo>
                  <a:lnTo>
                    <a:pt x="3390022" y="2246308"/>
                  </a:lnTo>
                  <a:lnTo>
                    <a:pt x="3403110" y="2201865"/>
                  </a:lnTo>
                  <a:lnTo>
                    <a:pt x="3415033" y="2156935"/>
                  </a:lnTo>
                  <a:lnTo>
                    <a:pt x="3425775" y="2111536"/>
                  </a:lnTo>
                  <a:lnTo>
                    <a:pt x="3435319" y="2065686"/>
                  </a:lnTo>
                  <a:lnTo>
                    <a:pt x="3443646" y="2019402"/>
                  </a:lnTo>
                  <a:lnTo>
                    <a:pt x="3450740" y="1972700"/>
                  </a:lnTo>
                  <a:lnTo>
                    <a:pt x="3456583" y="1925600"/>
                  </a:lnTo>
                  <a:lnTo>
                    <a:pt x="3461158" y="1878117"/>
                  </a:lnTo>
                  <a:lnTo>
                    <a:pt x="3464447" y="1830269"/>
                  </a:lnTo>
                  <a:lnTo>
                    <a:pt x="3466434" y="1782074"/>
                  </a:lnTo>
                  <a:lnTo>
                    <a:pt x="3467100" y="1733550"/>
                  </a:lnTo>
                  <a:lnTo>
                    <a:pt x="3466434" y="1685025"/>
                  </a:lnTo>
                  <a:lnTo>
                    <a:pt x="3464447" y="1636830"/>
                  </a:lnTo>
                  <a:lnTo>
                    <a:pt x="3461158" y="1588982"/>
                  </a:lnTo>
                  <a:lnTo>
                    <a:pt x="3456583" y="1541499"/>
                  </a:lnTo>
                  <a:lnTo>
                    <a:pt x="3450740" y="1494399"/>
                  </a:lnTo>
                  <a:lnTo>
                    <a:pt x="3443646" y="1447697"/>
                  </a:lnTo>
                  <a:lnTo>
                    <a:pt x="3435319" y="1401413"/>
                  </a:lnTo>
                  <a:lnTo>
                    <a:pt x="3425775" y="1355563"/>
                  </a:lnTo>
                  <a:lnTo>
                    <a:pt x="3415033" y="1310164"/>
                  </a:lnTo>
                  <a:lnTo>
                    <a:pt x="3403110" y="1265234"/>
                  </a:lnTo>
                  <a:lnTo>
                    <a:pt x="3390022" y="1220791"/>
                  </a:lnTo>
                  <a:lnTo>
                    <a:pt x="3375788" y="1176852"/>
                  </a:lnTo>
                  <a:lnTo>
                    <a:pt x="3360425" y="1133433"/>
                  </a:lnTo>
                  <a:lnTo>
                    <a:pt x="3343950" y="1090553"/>
                  </a:lnTo>
                  <a:lnTo>
                    <a:pt x="3326380" y="1048229"/>
                  </a:lnTo>
                  <a:lnTo>
                    <a:pt x="3307733" y="1006478"/>
                  </a:lnTo>
                  <a:lnTo>
                    <a:pt x="3288027" y="965317"/>
                  </a:lnTo>
                  <a:lnTo>
                    <a:pt x="3267278" y="924765"/>
                  </a:lnTo>
                  <a:lnTo>
                    <a:pt x="3245505" y="884838"/>
                  </a:lnTo>
                  <a:lnTo>
                    <a:pt x="3222723" y="845554"/>
                  </a:lnTo>
                  <a:lnTo>
                    <a:pt x="3198952" y="806929"/>
                  </a:lnTo>
                  <a:lnTo>
                    <a:pt x="3174207" y="768983"/>
                  </a:lnTo>
                  <a:lnTo>
                    <a:pt x="3148508" y="731731"/>
                  </a:lnTo>
                  <a:lnTo>
                    <a:pt x="3121870" y="695191"/>
                  </a:lnTo>
                  <a:lnTo>
                    <a:pt x="3094311" y="659381"/>
                  </a:lnTo>
                  <a:lnTo>
                    <a:pt x="3065849" y="624318"/>
                  </a:lnTo>
                  <a:lnTo>
                    <a:pt x="3036501" y="590019"/>
                  </a:lnTo>
                  <a:lnTo>
                    <a:pt x="3006285" y="556502"/>
                  </a:lnTo>
                  <a:lnTo>
                    <a:pt x="2975217" y="523784"/>
                  </a:lnTo>
                  <a:lnTo>
                    <a:pt x="2943315" y="491882"/>
                  </a:lnTo>
                  <a:lnTo>
                    <a:pt x="2910597" y="460814"/>
                  </a:lnTo>
                  <a:lnTo>
                    <a:pt x="2877080" y="430598"/>
                  </a:lnTo>
                  <a:lnTo>
                    <a:pt x="2842781" y="401250"/>
                  </a:lnTo>
                  <a:lnTo>
                    <a:pt x="2807718" y="372788"/>
                  </a:lnTo>
                  <a:lnTo>
                    <a:pt x="2771908" y="345229"/>
                  </a:lnTo>
                  <a:lnTo>
                    <a:pt x="2735368" y="318591"/>
                  </a:lnTo>
                  <a:lnTo>
                    <a:pt x="2698116" y="292892"/>
                  </a:lnTo>
                  <a:lnTo>
                    <a:pt x="2660170" y="268147"/>
                  </a:lnTo>
                  <a:lnTo>
                    <a:pt x="2621545" y="244376"/>
                  </a:lnTo>
                  <a:lnTo>
                    <a:pt x="2582261" y="221594"/>
                  </a:lnTo>
                  <a:lnTo>
                    <a:pt x="2542334" y="199821"/>
                  </a:lnTo>
                  <a:lnTo>
                    <a:pt x="2501782" y="179072"/>
                  </a:lnTo>
                  <a:lnTo>
                    <a:pt x="2460621" y="159366"/>
                  </a:lnTo>
                  <a:lnTo>
                    <a:pt x="2418870" y="140719"/>
                  </a:lnTo>
                  <a:lnTo>
                    <a:pt x="2376546" y="123149"/>
                  </a:lnTo>
                  <a:lnTo>
                    <a:pt x="2333666" y="106674"/>
                  </a:lnTo>
                  <a:lnTo>
                    <a:pt x="2290247" y="91311"/>
                  </a:lnTo>
                  <a:lnTo>
                    <a:pt x="2246308" y="77077"/>
                  </a:lnTo>
                  <a:lnTo>
                    <a:pt x="2201865" y="63989"/>
                  </a:lnTo>
                  <a:lnTo>
                    <a:pt x="2156935" y="52066"/>
                  </a:lnTo>
                  <a:lnTo>
                    <a:pt x="2111536" y="41324"/>
                  </a:lnTo>
                  <a:lnTo>
                    <a:pt x="2065686" y="31780"/>
                  </a:lnTo>
                  <a:lnTo>
                    <a:pt x="2019402" y="23453"/>
                  </a:lnTo>
                  <a:lnTo>
                    <a:pt x="1972700" y="16359"/>
                  </a:lnTo>
                  <a:lnTo>
                    <a:pt x="1925600" y="10516"/>
                  </a:lnTo>
                  <a:lnTo>
                    <a:pt x="1878117" y="5941"/>
                  </a:lnTo>
                  <a:lnTo>
                    <a:pt x="1830269" y="2652"/>
                  </a:lnTo>
                  <a:lnTo>
                    <a:pt x="1782074" y="665"/>
                  </a:lnTo>
                  <a:lnTo>
                    <a:pt x="1733550"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10"/>
            <p:cNvSpPr/>
            <p:nvPr/>
          </p:nvSpPr>
          <p:spPr>
            <a:xfrm>
              <a:off x="7886700" y="3552825"/>
              <a:ext cx="409575" cy="409575"/>
            </a:xfrm>
            <a:custGeom>
              <a:rect b="b" l="l" r="r" t="t"/>
              <a:pathLst>
                <a:path extrusionOk="0" h="409575" w="409575">
                  <a:moveTo>
                    <a:pt x="204850" y="0"/>
                  </a:moveTo>
                  <a:lnTo>
                    <a:pt x="157873" y="5409"/>
                  </a:lnTo>
                  <a:lnTo>
                    <a:pt x="114753" y="20817"/>
                  </a:lnTo>
                  <a:lnTo>
                    <a:pt x="76718" y="44996"/>
                  </a:lnTo>
                  <a:lnTo>
                    <a:pt x="44996" y="76718"/>
                  </a:lnTo>
                  <a:lnTo>
                    <a:pt x="20817" y="114753"/>
                  </a:lnTo>
                  <a:lnTo>
                    <a:pt x="5409" y="157873"/>
                  </a:lnTo>
                  <a:lnTo>
                    <a:pt x="0" y="204850"/>
                  </a:lnTo>
                  <a:lnTo>
                    <a:pt x="5409" y="251781"/>
                  </a:lnTo>
                  <a:lnTo>
                    <a:pt x="20817" y="294867"/>
                  </a:lnTo>
                  <a:lnTo>
                    <a:pt x="44996" y="332880"/>
                  </a:lnTo>
                  <a:lnTo>
                    <a:pt x="76718" y="364588"/>
                  </a:lnTo>
                  <a:lnTo>
                    <a:pt x="114753" y="388760"/>
                  </a:lnTo>
                  <a:lnTo>
                    <a:pt x="157873" y="404166"/>
                  </a:lnTo>
                  <a:lnTo>
                    <a:pt x="204850" y="409575"/>
                  </a:lnTo>
                  <a:lnTo>
                    <a:pt x="251781" y="404166"/>
                  </a:lnTo>
                  <a:lnTo>
                    <a:pt x="294867" y="388760"/>
                  </a:lnTo>
                  <a:lnTo>
                    <a:pt x="332880" y="364588"/>
                  </a:lnTo>
                  <a:lnTo>
                    <a:pt x="364588" y="332880"/>
                  </a:lnTo>
                  <a:lnTo>
                    <a:pt x="388760" y="294867"/>
                  </a:lnTo>
                  <a:lnTo>
                    <a:pt x="404166" y="251781"/>
                  </a:lnTo>
                  <a:lnTo>
                    <a:pt x="409575" y="204850"/>
                  </a:lnTo>
                  <a:lnTo>
                    <a:pt x="404166" y="157873"/>
                  </a:lnTo>
                  <a:lnTo>
                    <a:pt x="388760" y="114753"/>
                  </a:lnTo>
                  <a:lnTo>
                    <a:pt x="364588" y="76718"/>
                  </a:lnTo>
                  <a:lnTo>
                    <a:pt x="332880" y="44996"/>
                  </a:lnTo>
                  <a:lnTo>
                    <a:pt x="294867" y="20817"/>
                  </a:lnTo>
                  <a:lnTo>
                    <a:pt x="251781" y="5409"/>
                  </a:lnTo>
                  <a:lnTo>
                    <a:pt x="204850"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5" name="Google Shape;85;p10"/>
          <p:cNvSpPr txBox="1"/>
          <p:nvPr/>
        </p:nvSpPr>
        <p:spPr>
          <a:xfrm>
            <a:off x="5690234" y="2020569"/>
            <a:ext cx="2204720" cy="1008380"/>
          </a:xfrm>
          <a:prstGeom prst="rect">
            <a:avLst/>
          </a:prstGeom>
          <a:noFill/>
          <a:ln>
            <a:noFill/>
          </a:ln>
        </p:spPr>
        <p:txBody>
          <a:bodyPr anchorCtr="0" anchor="t" bIns="0" lIns="0" spcFirstLastPara="1" rIns="0" wrap="square" tIns="67925">
            <a:spAutoFit/>
          </a:bodyPr>
          <a:lstStyle/>
          <a:p>
            <a:pPr indent="0" lvl="0" marL="12700" marR="5080" rtl="0" algn="l">
              <a:lnSpc>
                <a:spcPct val="109820"/>
              </a:lnSpc>
              <a:spcBef>
                <a:spcPts val="0"/>
              </a:spcBef>
              <a:spcAft>
                <a:spcPts val="0"/>
              </a:spcAft>
              <a:buNone/>
            </a:pPr>
            <a:r>
              <a:rPr lang="en-US" sz="3350">
                <a:solidFill>
                  <a:srgbClr val="FFFFFF"/>
                </a:solidFill>
                <a:latin typeface="Calibri"/>
                <a:ea typeface="Calibri"/>
                <a:cs typeface="Calibri"/>
                <a:sym typeface="Calibri"/>
              </a:rPr>
              <a:t>Contribution  of this paper</a:t>
            </a:r>
            <a:endParaRPr sz="335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11"/>
          <p:cNvSpPr txBox="1"/>
          <p:nvPr/>
        </p:nvSpPr>
        <p:spPr>
          <a:xfrm>
            <a:off x="915035" y="2208212"/>
            <a:ext cx="1924050" cy="65532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4100">
                <a:latin typeface="Calibri"/>
                <a:ea typeface="Calibri"/>
                <a:cs typeface="Calibri"/>
                <a:sym typeface="Calibri"/>
              </a:rPr>
              <a:t>Methods</a:t>
            </a:r>
            <a:endParaRPr sz="4100">
              <a:latin typeface="Calibri"/>
              <a:ea typeface="Calibri"/>
              <a:cs typeface="Calibri"/>
              <a:sym typeface="Calibri"/>
            </a:endParaRPr>
          </a:p>
        </p:txBody>
      </p:sp>
      <p:sp>
        <p:nvSpPr>
          <p:cNvPr id="91" name="Google Shape;91;p11"/>
          <p:cNvSpPr txBox="1"/>
          <p:nvPr>
            <p:ph type="title"/>
          </p:nvPr>
        </p:nvSpPr>
        <p:spPr>
          <a:xfrm>
            <a:off x="74560" y="180277"/>
            <a:ext cx="3792300" cy="18630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Clr>
                <a:schemeClr val="dk1"/>
              </a:buClr>
              <a:buSzPts val="1100"/>
              <a:buFont typeface="Arial"/>
              <a:buNone/>
            </a:pPr>
            <a:r>
              <a:rPr lang="en-US" sz="1000">
                <a:solidFill>
                  <a:srgbClr val="000000"/>
                </a:solidFill>
                <a:latin typeface="Roboto"/>
                <a:ea typeface="Roboto"/>
                <a:cs typeface="Roboto"/>
                <a:sym typeface="Roboto"/>
              </a:rPr>
              <a:t>Data Collection:</a:t>
            </a:r>
            <a:endParaRPr sz="1000">
              <a:solidFill>
                <a:srgbClr val="000000"/>
              </a:solidFill>
              <a:latin typeface="Roboto"/>
              <a:ea typeface="Roboto"/>
              <a:cs typeface="Roboto"/>
              <a:sym typeface="Roboto"/>
            </a:endParaRPr>
          </a:p>
          <a:p>
            <a:pPr indent="0" lvl="0" marL="12700" rtl="0" algn="l">
              <a:lnSpc>
                <a:spcPct val="100000"/>
              </a:lnSpc>
              <a:spcBef>
                <a:spcPts val="0"/>
              </a:spcBef>
              <a:spcAft>
                <a:spcPts val="0"/>
              </a:spcAft>
              <a:buClr>
                <a:schemeClr val="dk1"/>
              </a:buClr>
              <a:buSzPts val="1100"/>
              <a:buFont typeface="Arial"/>
              <a:buNone/>
            </a:pPr>
            <a:r>
              <a:rPr lang="en-US" sz="1000">
                <a:solidFill>
                  <a:srgbClr val="000000"/>
                </a:solidFill>
                <a:latin typeface="Roboto"/>
                <a:ea typeface="Roboto"/>
                <a:cs typeface="Roboto"/>
                <a:sym typeface="Roboto"/>
              </a:rPr>
              <a:t>The study collected a publicly available hate speech tweets dataset compiled and labeled by CrowdFlower, which had 14,509 tweets labeled into three distinct classes: hate speech, not offensive, and offensive but not hate speech.</a:t>
            </a:r>
            <a:endParaRPr sz="1000">
              <a:solidFill>
                <a:srgbClr val="000000"/>
              </a:solidFill>
              <a:latin typeface="Roboto"/>
              <a:ea typeface="Roboto"/>
              <a:cs typeface="Roboto"/>
              <a:sym typeface="Roboto"/>
            </a:endParaRPr>
          </a:p>
          <a:p>
            <a:pPr indent="0" lvl="0" marL="12700" rtl="0" algn="l">
              <a:lnSpc>
                <a:spcPct val="100000"/>
              </a:lnSpc>
              <a:spcBef>
                <a:spcPts val="0"/>
              </a:spcBef>
              <a:spcAft>
                <a:spcPts val="0"/>
              </a:spcAft>
              <a:buClr>
                <a:schemeClr val="dk1"/>
              </a:buClr>
              <a:buSzPts val="1100"/>
              <a:buFont typeface="Arial"/>
              <a:buNone/>
            </a:pPr>
            <a:r>
              <a:t/>
            </a:r>
            <a:endParaRPr sz="1000">
              <a:solidFill>
                <a:srgbClr val="000000"/>
              </a:solidFill>
              <a:latin typeface="Roboto"/>
              <a:ea typeface="Roboto"/>
              <a:cs typeface="Roboto"/>
              <a:sym typeface="Roboto"/>
            </a:endParaRPr>
          </a:p>
          <a:p>
            <a:pPr indent="0" lvl="0" marL="12700" rtl="0" algn="l">
              <a:lnSpc>
                <a:spcPct val="100000"/>
              </a:lnSpc>
              <a:spcBef>
                <a:spcPts val="0"/>
              </a:spcBef>
              <a:spcAft>
                <a:spcPts val="0"/>
              </a:spcAft>
              <a:buClr>
                <a:schemeClr val="dk1"/>
              </a:buClr>
              <a:buSzPts val="1100"/>
              <a:buFont typeface="Arial"/>
              <a:buNone/>
            </a:pPr>
            <a:r>
              <a:rPr lang="en-US" sz="1000">
                <a:solidFill>
                  <a:srgbClr val="000000"/>
                </a:solidFill>
                <a:latin typeface="Roboto"/>
                <a:ea typeface="Roboto"/>
                <a:cs typeface="Roboto"/>
                <a:sym typeface="Roboto"/>
              </a:rPr>
              <a:t>Text Preprocessing:</a:t>
            </a:r>
            <a:endParaRPr sz="1000">
              <a:solidFill>
                <a:srgbClr val="000000"/>
              </a:solidFill>
              <a:latin typeface="Roboto"/>
              <a:ea typeface="Roboto"/>
              <a:cs typeface="Roboto"/>
              <a:sym typeface="Roboto"/>
            </a:endParaRPr>
          </a:p>
          <a:p>
            <a:pPr indent="0" lvl="0" marL="12700" rtl="0" algn="l">
              <a:lnSpc>
                <a:spcPct val="100000"/>
              </a:lnSpc>
              <a:spcBef>
                <a:spcPts val="0"/>
              </a:spcBef>
              <a:spcAft>
                <a:spcPts val="0"/>
              </a:spcAft>
              <a:buClr>
                <a:schemeClr val="dk1"/>
              </a:buClr>
              <a:buSzPts val="1100"/>
              <a:buFont typeface="Arial"/>
              <a:buNone/>
            </a:pPr>
            <a:r>
              <a:rPr lang="en-US" sz="1000">
                <a:solidFill>
                  <a:srgbClr val="000000"/>
                </a:solidFill>
                <a:latin typeface="Roboto"/>
                <a:ea typeface="Roboto"/>
                <a:cs typeface="Roboto"/>
                <a:sym typeface="Roboto"/>
              </a:rPr>
              <a:t>Different preprocessing techniques were applied to the dataset, including converting the tweets into lowercase, removing URLs, usernames, white spaces, hashtags, punctuations, and stop-words, performing tokenization, and stemming.</a:t>
            </a:r>
            <a:endParaRPr sz="1000">
              <a:solidFill>
                <a:srgbClr val="000000"/>
              </a:solidFill>
              <a:latin typeface="Roboto"/>
              <a:ea typeface="Roboto"/>
              <a:cs typeface="Roboto"/>
              <a:sym typeface="Roboto"/>
            </a:endParaRPr>
          </a:p>
          <a:p>
            <a:pPr indent="0" lvl="0" marL="12700" rtl="0" algn="l">
              <a:lnSpc>
                <a:spcPct val="100000"/>
              </a:lnSpc>
              <a:spcBef>
                <a:spcPts val="0"/>
              </a:spcBef>
              <a:spcAft>
                <a:spcPts val="0"/>
              </a:spcAft>
              <a:buNone/>
            </a:pPr>
            <a:r>
              <a:t/>
            </a:r>
            <a:endParaRPr sz="1000">
              <a:solidFill>
                <a:srgbClr val="000000"/>
              </a:solidFill>
              <a:latin typeface="Roboto"/>
              <a:ea typeface="Roboto"/>
              <a:cs typeface="Roboto"/>
              <a:sym typeface="Roboto"/>
            </a:endParaRPr>
          </a:p>
        </p:txBody>
      </p:sp>
      <p:sp>
        <p:nvSpPr>
          <p:cNvPr id="92" name="Google Shape;92;p11"/>
          <p:cNvSpPr txBox="1"/>
          <p:nvPr/>
        </p:nvSpPr>
        <p:spPr>
          <a:xfrm>
            <a:off x="-22865" y="3061748"/>
            <a:ext cx="4083600" cy="126900"/>
          </a:xfrm>
          <a:prstGeom prst="rect">
            <a:avLst/>
          </a:prstGeom>
          <a:noFill/>
          <a:ln>
            <a:noFill/>
          </a:ln>
        </p:spPr>
        <p:txBody>
          <a:bodyPr anchorCtr="0" anchor="t" bIns="0" lIns="0" spcFirstLastPara="1" rIns="0" wrap="square" tIns="15875">
            <a:spAutoFit/>
          </a:bodyPr>
          <a:lstStyle/>
          <a:p>
            <a:pPr indent="0" lvl="0" marL="231775" marR="6350" rtl="0" algn="just">
              <a:lnSpc>
                <a:spcPct val="90000"/>
              </a:lnSpc>
              <a:spcBef>
                <a:spcPts val="35"/>
              </a:spcBef>
              <a:spcAft>
                <a:spcPts val="0"/>
              </a:spcAft>
              <a:buNone/>
            </a:pPr>
            <a:r>
              <a:t/>
            </a:r>
            <a:endParaRPr sz="800">
              <a:latin typeface="Roboto"/>
              <a:ea typeface="Roboto"/>
              <a:cs typeface="Roboto"/>
              <a:sym typeface="Roboto"/>
            </a:endParaRPr>
          </a:p>
        </p:txBody>
      </p:sp>
      <p:sp>
        <p:nvSpPr>
          <p:cNvPr id="93" name="Google Shape;93;p11"/>
          <p:cNvSpPr/>
          <p:nvPr/>
        </p:nvSpPr>
        <p:spPr>
          <a:xfrm>
            <a:off x="0" y="2238375"/>
            <a:ext cx="142875" cy="504825"/>
          </a:xfrm>
          <a:custGeom>
            <a:rect b="b" l="l" r="r" t="t"/>
            <a:pathLst>
              <a:path extrusionOk="0" h="504825" w="142875">
                <a:moveTo>
                  <a:pt x="142875" y="0"/>
                </a:moveTo>
                <a:lnTo>
                  <a:pt x="0" y="0"/>
                </a:lnTo>
                <a:lnTo>
                  <a:pt x="0" y="504825"/>
                </a:lnTo>
                <a:lnTo>
                  <a:pt x="142875" y="504825"/>
                </a:lnTo>
                <a:lnTo>
                  <a:pt x="142875"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11"/>
          <p:cNvSpPr/>
          <p:nvPr/>
        </p:nvSpPr>
        <p:spPr>
          <a:xfrm>
            <a:off x="200025" y="2238375"/>
            <a:ext cx="152400" cy="504825"/>
          </a:xfrm>
          <a:custGeom>
            <a:rect b="b" l="l" r="r" t="t"/>
            <a:pathLst>
              <a:path extrusionOk="0" h="504825" w="152400">
                <a:moveTo>
                  <a:pt x="152400" y="0"/>
                </a:moveTo>
                <a:lnTo>
                  <a:pt x="0" y="0"/>
                </a:lnTo>
                <a:lnTo>
                  <a:pt x="0" y="504825"/>
                </a:lnTo>
                <a:lnTo>
                  <a:pt x="152400" y="504825"/>
                </a:lnTo>
                <a:lnTo>
                  <a:pt x="15240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11"/>
          <p:cNvSpPr/>
          <p:nvPr/>
        </p:nvSpPr>
        <p:spPr>
          <a:xfrm>
            <a:off x="400050" y="2238375"/>
            <a:ext cx="152400" cy="504825"/>
          </a:xfrm>
          <a:custGeom>
            <a:rect b="b" l="l" r="r" t="t"/>
            <a:pathLst>
              <a:path extrusionOk="0" h="504825" w="152400">
                <a:moveTo>
                  <a:pt x="152400" y="0"/>
                </a:moveTo>
                <a:lnTo>
                  <a:pt x="0" y="0"/>
                </a:lnTo>
                <a:lnTo>
                  <a:pt x="0" y="504825"/>
                </a:lnTo>
                <a:lnTo>
                  <a:pt x="152400" y="504825"/>
                </a:lnTo>
                <a:lnTo>
                  <a:pt x="15240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6" name="Google Shape;96;p11"/>
          <p:cNvGrpSpPr/>
          <p:nvPr/>
        </p:nvGrpSpPr>
        <p:grpSpPr>
          <a:xfrm>
            <a:off x="4114800" y="0"/>
            <a:ext cx="5029200" cy="5143500"/>
            <a:chOff x="4114800" y="0"/>
            <a:chExt cx="5029200" cy="5143500"/>
          </a:xfrm>
        </p:grpSpPr>
        <p:sp>
          <p:nvSpPr>
            <p:cNvPr id="97" name="Google Shape;97;p11"/>
            <p:cNvSpPr/>
            <p:nvPr/>
          </p:nvSpPr>
          <p:spPr>
            <a:xfrm>
              <a:off x="8020050" y="0"/>
              <a:ext cx="1123950" cy="5143500"/>
            </a:xfrm>
            <a:custGeom>
              <a:rect b="b" l="l" r="r" t="t"/>
              <a:pathLst>
                <a:path extrusionOk="0" h="5143500" w="1123950">
                  <a:moveTo>
                    <a:pt x="1123950" y="0"/>
                  </a:moveTo>
                  <a:lnTo>
                    <a:pt x="0" y="0"/>
                  </a:lnTo>
                  <a:lnTo>
                    <a:pt x="0" y="5143500"/>
                  </a:lnTo>
                  <a:lnTo>
                    <a:pt x="1123950" y="5143500"/>
                  </a:lnTo>
                  <a:lnTo>
                    <a:pt x="112395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8" name="Google Shape;98;p11"/>
            <p:cNvPicPr preferRelativeResize="0"/>
            <p:nvPr/>
          </p:nvPicPr>
          <p:blipFill rotWithShape="1">
            <a:blip r:embed="rId3">
              <a:alphaModFix/>
            </a:blip>
            <a:srcRect b="0" l="0" r="0" t="0"/>
            <a:stretch/>
          </p:blipFill>
          <p:spPr>
            <a:xfrm>
              <a:off x="4114800" y="266636"/>
              <a:ext cx="4805426" cy="4814951"/>
            </a:xfrm>
            <a:prstGeom prst="rect">
              <a:avLst/>
            </a:prstGeom>
            <a:noFill/>
            <a:ln>
              <a:noFill/>
            </a:ln>
          </p:spPr>
        </p:pic>
        <p:sp>
          <p:nvSpPr>
            <p:cNvPr id="99" name="Google Shape;99;p11"/>
            <p:cNvSpPr/>
            <p:nvPr/>
          </p:nvSpPr>
          <p:spPr>
            <a:xfrm>
              <a:off x="4267200" y="295274"/>
              <a:ext cx="4505325" cy="4514850"/>
            </a:xfrm>
            <a:custGeom>
              <a:rect b="b" l="l" r="r" t="t"/>
              <a:pathLst>
                <a:path extrusionOk="0" h="4514850" w="4505325">
                  <a:moveTo>
                    <a:pt x="4505325" y="0"/>
                  </a:moveTo>
                  <a:lnTo>
                    <a:pt x="0" y="0"/>
                  </a:lnTo>
                  <a:lnTo>
                    <a:pt x="0" y="4514850"/>
                  </a:lnTo>
                  <a:lnTo>
                    <a:pt x="4505325" y="4514850"/>
                  </a:lnTo>
                  <a:lnTo>
                    <a:pt x="450532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txBox="1"/>
          <p:nvPr>
            <p:ph type="title"/>
          </p:nvPr>
        </p:nvSpPr>
        <p:spPr>
          <a:xfrm>
            <a:off x="594359" y="2122550"/>
            <a:ext cx="2064385" cy="70167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4400">
                <a:solidFill>
                  <a:srgbClr val="FFFFFF"/>
                </a:solidFill>
                <a:latin typeface="Calibri"/>
                <a:ea typeface="Calibri"/>
                <a:cs typeface="Calibri"/>
                <a:sym typeface="Calibri"/>
              </a:rPr>
              <a:t>Methods</a:t>
            </a:r>
            <a:endParaRPr sz="4400">
              <a:latin typeface="Calibri"/>
              <a:ea typeface="Calibri"/>
              <a:cs typeface="Calibri"/>
              <a:sym typeface="Calibri"/>
            </a:endParaRPr>
          </a:p>
        </p:txBody>
      </p:sp>
      <p:sp>
        <p:nvSpPr>
          <p:cNvPr id="105" name="Google Shape;105;p12"/>
          <p:cNvSpPr/>
          <p:nvPr/>
        </p:nvSpPr>
        <p:spPr>
          <a:xfrm>
            <a:off x="7200900" y="3376676"/>
            <a:ext cx="1529080" cy="1533525"/>
          </a:xfrm>
          <a:custGeom>
            <a:rect b="b" l="l" r="r" t="t"/>
            <a:pathLst>
              <a:path extrusionOk="0" h="1533525" w="1529079">
                <a:moveTo>
                  <a:pt x="0" y="1533461"/>
                </a:moveTo>
                <a:lnTo>
                  <a:pt x="48528" y="1532703"/>
                </a:lnTo>
                <a:lnTo>
                  <a:pt x="96679" y="1530444"/>
                </a:lnTo>
                <a:lnTo>
                  <a:pt x="144432" y="1526706"/>
                </a:lnTo>
                <a:lnTo>
                  <a:pt x="191762" y="1521513"/>
                </a:lnTo>
                <a:lnTo>
                  <a:pt x="238649" y="1514885"/>
                </a:lnTo>
                <a:lnTo>
                  <a:pt x="285068" y="1506847"/>
                </a:lnTo>
                <a:lnTo>
                  <a:pt x="331000" y="1497419"/>
                </a:lnTo>
                <a:lnTo>
                  <a:pt x="376419" y="1486626"/>
                </a:lnTo>
                <a:lnTo>
                  <a:pt x="421306" y="1474488"/>
                </a:lnTo>
                <a:lnTo>
                  <a:pt x="465636" y="1461029"/>
                </a:lnTo>
                <a:lnTo>
                  <a:pt x="509387" y="1446272"/>
                </a:lnTo>
                <a:lnTo>
                  <a:pt x="552538" y="1430237"/>
                </a:lnTo>
                <a:lnTo>
                  <a:pt x="595066" y="1412949"/>
                </a:lnTo>
                <a:lnTo>
                  <a:pt x="636948" y="1394430"/>
                </a:lnTo>
                <a:lnTo>
                  <a:pt x="678162" y="1374701"/>
                </a:lnTo>
                <a:lnTo>
                  <a:pt x="718686" y="1353785"/>
                </a:lnTo>
                <a:lnTo>
                  <a:pt x="758496" y="1331706"/>
                </a:lnTo>
                <a:lnTo>
                  <a:pt x="797572" y="1308485"/>
                </a:lnTo>
                <a:lnTo>
                  <a:pt x="835890" y="1284144"/>
                </a:lnTo>
                <a:lnTo>
                  <a:pt x="873428" y="1258707"/>
                </a:lnTo>
                <a:lnTo>
                  <a:pt x="910164" y="1232195"/>
                </a:lnTo>
                <a:lnTo>
                  <a:pt x="946075" y="1204632"/>
                </a:lnTo>
                <a:lnTo>
                  <a:pt x="981139" y="1176039"/>
                </a:lnTo>
                <a:lnTo>
                  <a:pt x="1015333" y="1146439"/>
                </a:lnTo>
                <a:lnTo>
                  <a:pt x="1048635" y="1115854"/>
                </a:lnTo>
                <a:lnTo>
                  <a:pt x="1081024" y="1084308"/>
                </a:lnTo>
                <a:lnTo>
                  <a:pt x="1112475" y="1051822"/>
                </a:lnTo>
                <a:lnTo>
                  <a:pt x="1142967" y="1018419"/>
                </a:lnTo>
                <a:lnTo>
                  <a:pt x="1172478" y="984121"/>
                </a:lnTo>
                <a:lnTo>
                  <a:pt x="1200985" y="948951"/>
                </a:lnTo>
                <a:lnTo>
                  <a:pt x="1228465" y="912931"/>
                </a:lnTo>
                <a:lnTo>
                  <a:pt x="1254897" y="876084"/>
                </a:lnTo>
                <a:lnTo>
                  <a:pt x="1280258" y="838433"/>
                </a:lnTo>
                <a:lnTo>
                  <a:pt x="1304525" y="799998"/>
                </a:lnTo>
                <a:lnTo>
                  <a:pt x="1327676" y="760804"/>
                </a:lnTo>
                <a:lnTo>
                  <a:pt x="1349689" y="720873"/>
                </a:lnTo>
                <a:lnTo>
                  <a:pt x="1370542" y="680226"/>
                </a:lnTo>
                <a:lnTo>
                  <a:pt x="1390212" y="638887"/>
                </a:lnTo>
                <a:lnTo>
                  <a:pt x="1408676" y="596878"/>
                </a:lnTo>
                <a:lnTo>
                  <a:pt x="1425912" y="554221"/>
                </a:lnTo>
                <a:lnTo>
                  <a:pt x="1441898" y="510939"/>
                </a:lnTo>
                <a:lnTo>
                  <a:pt x="1456611" y="467054"/>
                </a:lnTo>
                <a:lnTo>
                  <a:pt x="1470030" y="422589"/>
                </a:lnTo>
                <a:lnTo>
                  <a:pt x="1482131" y="377567"/>
                </a:lnTo>
                <a:lnTo>
                  <a:pt x="1492892" y="332009"/>
                </a:lnTo>
                <a:lnTo>
                  <a:pt x="1502291" y="285938"/>
                </a:lnTo>
                <a:lnTo>
                  <a:pt x="1510305" y="239376"/>
                </a:lnTo>
                <a:lnTo>
                  <a:pt x="1516913" y="192347"/>
                </a:lnTo>
                <a:lnTo>
                  <a:pt x="1522091" y="144872"/>
                </a:lnTo>
                <a:lnTo>
                  <a:pt x="1525818" y="96974"/>
                </a:lnTo>
                <a:lnTo>
                  <a:pt x="1528070" y="48676"/>
                </a:lnTo>
                <a:lnTo>
                  <a:pt x="1528826" y="0"/>
                </a:lnTo>
              </a:path>
            </a:pathLst>
          </a:custGeom>
          <a:noFill/>
          <a:ln cap="flat" cmpd="sng" w="127000">
            <a:solidFill>
              <a:srgbClr val="FFC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12"/>
          <p:cNvSpPr txBox="1"/>
          <p:nvPr/>
        </p:nvSpPr>
        <p:spPr>
          <a:xfrm>
            <a:off x="3875404" y="516953"/>
            <a:ext cx="4504690" cy="3626485"/>
          </a:xfrm>
          <a:prstGeom prst="rect">
            <a:avLst/>
          </a:prstGeom>
          <a:noFill/>
          <a:ln>
            <a:noFill/>
          </a:ln>
        </p:spPr>
        <p:txBody>
          <a:bodyPr anchorCtr="0" anchor="t" bIns="0" lIns="0" spcFirstLastPara="1" rIns="0" wrap="square" tIns="45700">
            <a:spAutoFit/>
          </a:bodyPr>
          <a:lstStyle/>
          <a:p>
            <a:pPr indent="-127000" lvl="0" marL="12700" marR="206375" rtl="0" algn="l">
              <a:lnSpc>
                <a:spcPct val="90200"/>
              </a:lnSpc>
              <a:spcBef>
                <a:spcPts val="0"/>
              </a:spcBef>
              <a:spcAft>
                <a:spcPts val="0"/>
              </a:spcAft>
              <a:buSzPts val="2000"/>
              <a:buFont typeface="Calibri"/>
              <a:buAutoNum type="arabicPeriod"/>
            </a:pPr>
            <a:r>
              <a:rPr lang="en-US" sz="2000">
                <a:latin typeface="Calibri"/>
                <a:ea typeface="Calibri"/>
                <a:cs typeface="Calibri"/>
                <a:sym typeface="Calibri"/>
              </a:rPr>
              <a:t>Feature Engineering: The study  performed three different feature  engineering techniques, including n-gram  with TFIDF, Word2vec, and Doc2vec, to  extract key features from raw text and  represent them in numerical form.</a:t>
            </a:r>
            <a:endParaRPr sz="2000">
              <a:latin typeface="Calibri"/>
              <a:ea typeface="Calibri"/>
              <a:cs typeface="Calibri"/>
              <a:sym typeface="Calibri"/>
            </a:endParaRPr>
          </a:p>
          <a:p>
            <a:pPr indent="-127000" lvl="0" marL="12700" marR="5080" rtl="0" algn="l">
              <a:lnSpc>
                <a:spcPct val="89800"/>
              </a:lnSpc>
              <a:spcBef>
                <a:spcPts val="25"/>
              </a:spcBef>
              <a:spcAft>
                <a:spcPts val="0"/>
              </a:spcAft>
              <a:buSzPts val="2000"/>
              <a:buFont typeface="Calibri"/>
              <a:buAutoNum type="arabicPeriod"/>
            </a:pPr>
            <a:r>
              <a:rPr lang="en-US" sz="2000">
                <a:latin typeface="Calibri"/>
                <a:ea typeface="Calibri"/>
                <a:cs typeface="Calibri"/>
                <a:sym typeface="Calibri"/>
              </a:rPr>
              <a:t>Data Splitting: The preprocessed data  was split into training data (80%) and test  data (20%) using the 80-20 ratio, where the  training data was used to train the  classification model to learn classification  rules and the test data was used to  evaluate the classification model.</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13"/>
          <p:cNvSpPr/>
          <p:nvPr/>
        </p:nvSpPr>
        <p:spPr>
          <a:xfrm>
            <a:off x="533400" y="638175"/>
            <a:ext cx="3457575" cy="3467100"/>
          </a:xfrm>
          <a:custGeom>
            <a:rect b="b" l="l" r="r" t="t"/>
            <a:pathLst>
              <a:path extrusionOk="0" h="3467100" w="3457575">
                <a:moveTo>
                  <a:pt x="1728724" y="0"/>
                </a:moveTo>
                <a:lnTo>
                  <a:pt x="1680340" y="665"/>
                </a:lnTo>
                <a:lnTo>
                  <a:pt x="1632285" y="2652"/>
                </a:lnTo>
                <a:lnTo>
                  <a:pt x="1584576" y="5941"/>
                </a:lnTo>
                <a:lnTo>
                  <a:pt x="1537231" y="10516"/>
                </a:lnTo>
                <a:lnTo>
                  <a:pt x="1490266" y="16359"/>
                </a:lnTo>
                <a:lnTo>
                  <a:pt x="1443699" y="23453"/>
                </a:lnTo>
                <a:lnTo>
                  <a:pt x="1397547" y="31780"/>
                </a:lnTo>
                <a:lnTo>
                  <a:pt x="1351828" y="41324"/>
                </a:lnTo>
                <a:lnTo>
                  <a:pt x="1306559" y="52066"/>
                </a:lnTo>
                <a:lnTo>
                  <a:pt x="1261757" y="63989"/>
                </a:lnTo>
                <a:lnTo>
                  <a:pt x="1217440" y="77077"/>
                </a:lnTo>
                <a:lnTo>
                  <a:pt x="1173625" y="91311"/>
                </a:lnTo>
                <a:lnTo>
                  <a:pt x="1130329" y="106674"/>
                </a:lnTo>
                <a:lnTo>
                  <a:pt x="1087570" y="123149"/>
                </a:lnTo>
                <a:lnTo>
                  <a:pt x="1045365" y="140719"/>
                </a:lnTo>
                <a:lnTo>
                  <a:pt x="1003732" y="159366"/>
                </a:lnTo>
                <a:lnTo>
                  <a:pt x="962686" y="179072"/>
                </a:lnTo>
                <a:lnTo>
                  <a:pt x="922247" y="199821"/>
                </a:lnTo>
                <a:lnTo>
                  <a:pt x="882432" y="221594"/>
                </a:lnTo>
                <a:lnTo>
                  <a:pt x="843257" y="244376"/>
                </a:lnTo>
                <a:lnTo>
                  <a:pt x="804740" y="268147"/>
                </a:lnTo>
                <a:lnTo>
                  <a:pt x="766898" y="292892"/>
                </a:lnTo>
                <a:lnTo>
                  <a:pt x="729750" y="318591"/>
                </a:lnTo>
                <a:lnTo>
                  <a:pt x="693311" y="345229"/>
                </a:lnTo>
                <a:lnTo>
                  <a:pt x="657599" y="372788"/>
                </a:lnTo>
                <a:lnTo>
                  <a:pt x="622633" y="401250"/>
                </a:lnTo>
                <a:lnTo>
                  <a:pt x="588428" y="430598"/>
                </a:lnTo>
                <a:lnTo>
                  <a:pt x="555003" y="460814"/>
                </a:lnTo>
                <a:lnTo>
                  <a:pt x="522374" y="491882"/>
                </a:lnTo>
                <a:lnTo>
                  <a:pt x="490560" y="523784"/>
                </a:lnTo>
                <a:lnTo>
                  <a:pt x="459577" y="556502"/>
                </a:lnTo>
                <a:lnTo>
                  <a:pt x="429443" y="590019"/>
                </a:lnTo>
                <a:lnTo>
                  <a:pt x="400175" y="624318"/>
                </a:lnTo>
                <a:lnTo>
                  <a:pt x="371790" y="659381"/>
                </a:lnTo>
                <a:lnTo>
                  <a:pt x="344306" y="695191"/>
                </a:lnTo>
                <a:lnTo>
                  <a:pt x="317740" y="731731"/>
                </a:lnTo>
                <a:lnTo>
                  <a:pt x="292110" y="768983"/>
                </a:lnTo>
                <a:lnTo>
                  <a:pt x="267432" y="806929"/>
                </a:lnTo>
                <a:lnTo>
                  <a:pt x="243725" y="845554"/>
                </a:lnTo>
                <a:lnTo>
                  <a:pt x="221005" y="884838"/>
                </a:lnTo>
                <a:lnTo>
                  <a:pt x="199289" y="924765"/>
                </a:lnTo>
                <a:lnTo>
                  <a:pt x="178596" y="965317"/>
                </a:lnTo>
                <a:lnTo>
                  <a:pt x="158943" y="1006478"/>
                </a:lnTo>
                <a:lnTo>
                  <a:pt x="140346" y="1048229"/>
                </a:lnTo>
                <a:lnTo>
                  <a:pt x="122823" y="1090553"/>
                </a:lnTo>
                <a:lnTo>
                  <a:pt x="106392" y="1133433"/>
                </a:lnTo>
                <a:lnTo>
                  <a:pt x="91069" y="1176852"/>
                </a:lnTo>
                <a:lnTo>
                  <a:pt x="76873" y="1220791"/>
                </a:lnTo>
                <a:lnTo>
                  <a:pt x="63820" y="1265234"/>
                </a:lnTo>
                <a:lnTo>
                  <a:pt x="51929" y="1310164"/>
                </a:lnTo>
                <a:lnTo>
                  <a:pt x="41215" y="1355563"/>
                </a:lnTo>
                <a:lnTo>
                  <a:pt x="31697" y="1401413"/>
                </a:lnTo>
                <a:lnTo>
                  <a:pt x="23391" y="1447697"/>
                </a:lnTo>
                <a:lnTo>
                  <a:pt x="16316" y="1494399"/>
                </a:lnTo>
                <a:lnTo>
                  <a:pt x="10488" y="1541499"/>
                </a:lnTo>
                <a:lnTo>
                  <a:pt x="5925" y="1588982"/>
                </a:lnTo>
                <a:lnTo>
                  <a:pt x="2645" y="1636830"/>
                </a:lnTo>
                <a:lnTo>
                  <a:pt x="664" y="1685025"/>
                </a:lnTo>
                <a:lnTo>
                  <a:pt x="0" y="1733550"/>
                </a:lnTo>
                <a:lnTo>
                  <a:pt x="664" y="1782074"/>
                </a:lnTo>
                <a:lnTo>
                  <a:pt x="2645" y="1830269"/>
                </a:lnTo>
                <a:lnTo>
                  <a:pt x="5925" y="1878117"/>
                </a:lnTo>
                <a:lnTo>
                  <a:pt x="10488" y="1925600"/>
                </a:lnTo>
                <a:lnTo>
                  <a:pt x="16316" y="1972700"/>
                </a:lnTo>
                <a:lnTo>
                  <a:pt x="23391" y="2019402"/>
                </a:lnTo>
                <a:lnTo>
                  <a:pt x="31697" y="2065686"/>
                </a:lnTo>
                <a:lnTo>
                  <a:pt x="41215" y="2111536"/>
                </a:lnTo>
                <a:lnTo>
                  <a:pt x="51929" y="2156935"/>
                </a:lnTo>
                <a:lnTo>
                  <a:pt x="63820" y="2201865"/>
                </a:lnTo>
                <a:lnTo>
                  <a:pt x="76873" y="2246308"/>
                </a:lnTo>
                <a:lnTo>
                  <a:pt x="91069" y="2290247"/>
                </a:lnTo>
                <a:lnTo>
                  <a:pt x="106392" y="2333666"/>
                </a:lnTo>
                <a:lnTo>
                  <a:pt x="122823" y="2376546"/>
                </a:lnTo>
                <a:lnTo>
                  <a:pt x="140346" y="2418870"/>
                </a:lnTo>
                <a:lnTo>
                  <a:pt x="158943" y="2460621"/>
                </a:lnTo>
                <a:lnTo>
                  <a:pt x="178596" y="2501782"/>
                </a:lnTo>
                <a:lnTo>
                  <a:pt x="199289" y="2542334"/>
                </a:lnTo>
                <a:lnTo>
                  <a:pt x="221005" y="2582261"/>
                </a:lnTo>
                <a:lnTo>
                  <a:pt x="243725" y="2621545"/>
                </a:lnTo>
                <a:lnTo>
                  <a:pt x="267432" y="2660170"/>
                </a:lnTo>
                <a:lnTo>
                  <a:pt x="292110" y="2698116"/>
                </a:lnTo>
                <a:lnTo>
                  <a:pt x="317740" y="2735368"/>
                </a:lnTo>
                <a:lnTo>
                  <a:pt x="344306" y="2771908"/>
                </a:lnTo>
                <a:lnTo>
                  <a:pt x="371790" y="2807718"/>
                </a:lnTo>
                <a:lnTo>
                  <a:pt x="400175" y="2842781"/>
                </a:lnTo>
                <a:lnTo>
                  <a:pt x="429443" y="2877080"/>
                </a:lnTo>
                <a:lnTo>
                  <a:pt x="459577" y="2910597"/>
                </a:lnTo>
                <a:lnTo>
                  <a:pt x="490560" y="2943315"/>
                </a:lnTo>
                <a:lnTo>
                  <a:pt x="522374" y="2975217"/>
                </a:lnTo>
                <a:lnTo>
                  <a:pt x="555003" y="3006285"/>
                </a:lnTo>
                <a:lnTo>
                  <a:pt x="588428" y="3036501"/>
                </a:lnTo>
                <a:lnTo>
                  <a:pt x="622633" y="3065849"/>
                </a:lnTo>
                <a:lnTo>
                  <a:pt x="657599" y="3094311"/>
                </a:lnTo>
                <a:lnTo>
                  <a:pt x="693311" y="3121870"/>
                </a:lnTo>
                <a:lnTo>
                  <a:pt x="729750" y="3148508"/>
                </a:lnTo>
                <a:lnTo>
                  <a:pt x="766898" y="3174207"/>
                </a:lnTo>
                <a:lnTo>
                  <a:pt x="804740" y="3198952"/>
                </a:lnTo>
                <a:lnTo>
                  <a:pt x="843257" y="3222723"/>
                </a:lnTo>
                <a:lnTo>
                  <a:pt x="882432" y="3245505"/>
                </a:lnTo>
                <a:lnTo>
                  <a:pt x="922247" y="3267278"/>
                </a:lnTo>
                <a:lnTo>
                  <a:pt x="962686" y="3288027"/>
                </a:lnTo>
                <a:lnTo>
                  <a:pt x="1003732" y="3307733"/>
                </a:lnTo>
                <a:lnTo>
                  <a:pt x="1045365" y="3326380"/>
                </a:lnTo>
                <a:lnTo>
                  <a:pt x="1087570" y="3343950"/>
                </a:lnTo>
                <a:lnTo>
                  <a:pt x="1130329" y="3360425"/>
                </a:lnTo>
                <a:lnTo>
                  <a:pt x="1173625" y="3375788"/>
                </a:lnTo>
                <a:lnTo>
                  <a:pt x="1217440" y="3390022"/>
                </a:lnTo>
                <a:lnTo>
                  <a:pt x="1261757" y="3403110"/>
                </a:lnTo>
                <a:lnTo>
                  <a:pt x="1306559" y="3415033"/>
                </a:lnTo>
                <a:lnTo>
                  <a:pt x="1351828" y="3425775"/>
                </a:lnTo>
                <a:lnTo>
                  <a:pt x="1397547" y="3435319"/>
                </a:lnTo>
                <a:lnTo>
                  <a:pt x="1443699" y="3443646"/>
                </a:lnTo>
                <a:lnTo>
                  <a:pt x="1490266" y="3450740"/>
                </a:lnTo>
                <a:lnTo>
                  <a:pt x="1537231" y="3456583"/>
                </a:lnTo>
                <a:lnTo>
                  <a:pt x="1584576" y="3461158"/>
                </a:lnTo>
                <a:lnTo>
                  <a:pt x="1632285" y="3464447"/>
                </a:lnTo>
                <a:lnTo>
                  <a:pt x="1680340" y="3466434"/>
                </a:lnTo>
                <a:lnTo>
                  <a:pt x="1728724" y="3467100"/>
                </a:lnTo>
                <a:lnTo>
                  <a:pt x="1777113" y="3466434"/>
                </a:lnTo>
                <a:lnTo>
                  <a:pt x="1825174" y="3464447"/>
                </a:lnTo>
                <a:lnTo>
                  <a:pt x="1872889" y="3461158"/>
                </a:lnTo>
                <a:lnTo>
                  <a:pt x="1920240" y="3456583"/>
                </a:lnTo>
                <a:lnTo>
                  <a:pt x="1967211" y="3450740"/>
                </a:lnTo>
                <a:lnTo>
                  <a:pt x="2013783" y="3443646"/>
                </a:lnTo>
                <a:lnTo>
                  <a:pt x="2059940" y="3435319"/>
                </a:lnTo>
                <a:lnTo>
                  <a:pt x="2105664" y="3425775"/>
                </a:lnTo>
                <a:lnTo>
                  <a:pt x="2150938" y="3415033"/>
                </a:lnTo>
                <a:lnTo>
                  <a:pt x="2195744" y="3403110"/>
                </a:lnTo>
                <a:lnTo>
                  <a:pt x="2240065" y="3390022"/>
                </a:lnTo>
                <a:lnTo>
                  <a:pt x="2283885" y="3375788"/>
                </a:lnTo>
                <a:lnTo>
                  <a:pt x="2327184" y="3360425"/>
                </a:lnTo>
                <a:lnTo>
                  <a:pt x="2369947" y="3343950"/>
                </a:lnTo>
                <a:lnTo>
                  <a:pt x="2412156" y="3326380"/>
                </a:lnTo>
                <a:lnTo>
                  <a:pt x="2453793" y="3307733"/>
                </a:lnTo>
                <a:lnTo>
                  <a:pt x="2494842" y="3288027"/>
                </a:lnTo>
                <a:lnTo>
                  <a:pt x="2535284" y="3267278"/>
                </a:lnTo>
                <a:lnTo>
                  <a:pt x="2575103" y="3245505"/>
                </a:lnTo>
                <a:lnTo>
                  <a:pt x="2614280" y="3222723"/>
                </a:lnTo>
                <a:lnTo>
                  <a:pt x="2652800" y="3198952"/>
                </a:lnTo>
                <a:lnTo>
                  <a:pt x="2690644" y="3174207"/>
                </a:lnTo>
                <a:lnTo>
                  <a:pt x="2727796" y="3148508"/>
                </a:lnTo>
                <a:lnTo>
                  <a:pt x="2764237" y="3121870"/>
                </a:lnTo>
                <a:lnTo>
                  <a:pt x="2799950" y="3094311"/>
                </a:lnTo>
                <a:lnTo>
                  <a:pt x="2834919" y="3065849"/>
                </a:lnTo>
                <a:lnTo>
                  <a:pt x="2869126" y="3036501"/>
                </a:lnTo>
                <a:lnTo>
                  <a:pt x="2902553" y="3006285"/>
                </a:lnTo>
                <a:lnTo>
                  <a:pt x="2935183" y="2975217"/>
                </a:lnTo>
                <a:lnTo>
                  <a:pt x="2966999" y="2943315"/>
                </a:lnTo>
                <a:lnTo>
                  <a:pt x="2997983" y="2910597"/>
                </a:lnTo>
                <a:lnTo>
                  <a:pt x="3028119" y="2877080"/>
                </a:lnTo>
                <a:lnTo>
                  <a:pt x="3057388" y="2842781"/>
                </a:lnTo>
                <a:lnTo>
                  <a:pt x="3085774" y="2807718"/>
                </a:lnTo>
                <a:lnTo>
                  <a:pt x="3113259" y="2771908"/>
                </a:lnTo>
                <a:lnTo>
                  <a:pt x="3139826" y="2735368"/>
                </a:lnTo>
                <a:lnTo>
                  <a:pt x="3165458" y="2698116"/>
                </a:lnTo>
                <a:lnTo>
                  <a:pt x="3190136" y="2660170"/>
                </a:lnTo>
                <a:lnTo>
                  <a:pt x="3213844" y="2621545"/>
                </a:lnTo>
                <a:lnTo>
                  <a:pt x="3236565" y="2582261"/>
                </a:lnTo>
                <a:lnTo>
                  <a:pt x="3258281" y="2542334"/>
                </a:lnTo>
                <a:lnTo>
                  <a:pt x="3278975" y="2501782"/>
                </a:lnTo>
                <a:lnTo>
                  <a:pt x="3298629" y="2460621"/>
                </a:lnTo>
                <a:lnTo>
                  <a:pt x="3317226" y="2418870"/>
                </a:lnTo>
                <a:lnTo>
                  <a:pt x="3334749" y="2376546"/>
                </a:lnTo>
                <a:lnTo>
                  <a:pt x="3351181" y="2333666"/>
                </a:lnTo>
                <a:lnTo>
                  <a:pt x="3366504" y="2290247"/>
                </a:lnTo>
                <a:lnTo>
                  <a:pt x="3380700" y="2246308"/>
                </a:lnTo>
                <a:lnTo>
                  <a:pt x="3393753" y="2201865"/>
                </a:lnTo>
                <a:lnTo>
                  <a:pt x="3405645" y="2156935"/>
                </a:lnTo>
                <a:lnTo>
                  <a:pt x="3416359" y="2111536"/>
                </a:lnTo>
                <a:lnTo>
                  <a:pt x="3425877" y="2065686"/>
                </a:lnTo>
                <a:lnTo>
                  <a:pt x="3434183" y="2019402"/>
                </a:lnTo>
                <a:lnTo>
                  <a:pt x="3441258" y="1972700"/>
                </a:lnTo>
                <a:lnTo>
                  <a:pt x="3447086" y="1925600"/>
                </a:lnTo>
                <a:lnTo>
                  <a:pt x="3451649" y="1878117"/>
                </a:lnTo>
                <a:lnTo>
                  <a:pt x="3454929" y="1830269"/>
                </a:lnTo>
                <a:lnTo>
                  <a:pt x="3456910" y="1782074"/>
                </a:lnTo>
                <a:lnTo>
                  <a:pt x="3457575" y="1733550"/>
                </a:lnTo>
                <a:lnTo>
                  <a:pt x="3456910" y="1685025"/>
                </a:lnTo>
                <a:lnTo>
                  <a:pt x="3454929" y="1636830"/>
                </a:lnTo>
                <a:lnTo>
                  <a:pt x="3451649" y="1588982"/>
                </a:lnTo>
                <a:lnTo>
                  <a:pt x="3447086" y="1541499"/>
                </a:lnTo>
                <a:lnTo>
                  <a:pt x="3441258" y="1494399"/>
                </a:lnTo>
                <a:lnTo>
                  <a:pt x="3434183" y="1447697"/>
                </a:lnTo>
                <a:lnTo>
                  <a:pt x="3425877" y="1401413"/>
                </a:lnTo>
                <a:lnTo>
                  <a:pt x="3416359" y="1355563"/>
                </a:lnTo>
                <a:lnTo>
                  <a:pt x="3405645" y="1310164"/>
                </a:lnTo>
                <a:lnTo>
                  <a:pt x="3393753" y="1265234"/>
                </a:lnTo>
                <a:lnTo>
                  <a:pt x="3380700" y="1220791"/>
                </a:lnTo>
                <a:lnTo>
                  <a:pt x="3366504" y="1176852"/>
                </a:lnTo>
                <a:lnTo>
                  <a:pt x="3351181" y="1133433"/>
                </a:lnTo>
                <a:lnTo>
                  <a:pt x="3334749" y="1090553"/>
                </a:lnTo>
                <a:lnTo>
                  <a:pt x="3317226" y="1048229"/>
                </a:lnTo>
                <a:lnTo>
                  <a:pt x="3298629" y="1006478"/>
                </a:lnTo>
                <a:lnTo>
                  <a:pt x="3278975" y="965317"/>
                </a:lnTo>
                <a:lnTo>
                  <a:pt x="3258281" y="924765"/>
                </a:lnTo>
                <a:lnTo>
                  <a:pt x="3236565" y="884838"/>
                </a:lnTo>
                <a:lnTo>
                  <a:pt x="3213844" y="845554"/>
                </a:lnTo>
                <a:lnTo>
                  <a:pt x="3190136" y="806929"/>
                </a:lnTo>
                <a:lnTo>
                  <a:pt x="3165458" y="768983"/>
                </a:lnTo>
                <a:lnTo>
                  <a:pt x="3139826" y="731731"/>
                </a:lnTo>
                <a:lnTo>
                  <a:pt x="3113259" y="695191"/>
                </a:lnTo>
                <a:lnTo>
                  <a:pt x="3085774" y="659381"/>
                </a:lnTo>
                <a:lnTo>
                  <a:pt x="3057388" y="624318"/>
                </a:lnTo>
                <a:lnTo>
                  <a:pt x="3028119" y="590019"/>
                </a:lnTo>
                <a:lnTo>
                  <a:pt x="2997983" y="556502"/>
                </a:lnTo>
                <a:lnTo>
                  <a:pt x="2966999" y="523784"/>
                </a:lnTo>
                <a:lnTo>
                  <a:pt x="2935183" y="491882"/>
                </a:lnTo>
                <a:lnTo>
                  <a:pt x="2902553" y="460814"/>
                </a:lnTo>
                <a:lnTo>
                  <a:pt x="2869126" y="430598"/>
                </a:lnTo>
                <a:lnTo>
                  <a:pt x="2834919" y="401250"/>
                </a:lnTo>
                <a:lnTo>
                  <a:pt x="2799950" y="372788"/>
                </a:lnTo>
                <a:lnTo>
                  <a:pt x="2764237" y="345229"/>
                </a:lnTo>
                <a:lnTo>
                  <a:pt x="2727796" y="318591"/>
                </a:lnTo>
                <a:lnTo>
                  <a:pt x="2690644" y="292892"/>
                </a:lnTo>
                <a:lnTo>
                  <a:pt x="2652800" y="268147"/>
                </a:lnTo>
                <a:lnTo>
                  <a:pt x="2614280" y="244376"/>
                </a:lnTo>
                <a:lnTo>
                  <a:pt x="2575103" y="221594"/>
                </a:lnTo>
                <a:lnTo>
                  <a:pt x="2535284" y="199821"/>
                </a:lnTo>
                <a:lnTo>
                  <a:pt x="2494842" y="179072"/>
                </a:lnTo>
                <a:lnTo>
                  <a:pt x="2453793" y="159366"/>
                </a:lnTo>
                <a:lnTo>
                  <a:pt x="2412156" y="140719"/>
                </a:lnTo>
                <a:lnTo>
                  <a:pt x="2369947" y="123149"/>
                </a:lnTo>
                <a:lnTo>
                  <a:pt x="2327184" y="106674"/>
                </a:lnTo>
                <a:lnTo>
                  <a:pt x="2283885" y="91311"/>
                </a:lnTo>
                <a:lnTo>
                  <a:pt x="2240065" y="77077"/>
                </a:lnTo>
                <a:lnTo>
                  <a:pt x="2195744" y="63989"/>
                </a:lnTo>
                <a:lnTo>
                  <a:pt x="2150938" y="52066"/>
                </a:lnTo>
                <a:lnTo>
                  <a:pt x="2105664" y="41324"/>
                </a:lnTo>
                <a:lnTo>
                  <a:pt x="2059940" y="31780"/>
                </a:lnTo>
                <a:lnTo>
                  <a:pt x="2013783" y="23453"/>
                </a:lnTo>
                <a:lnTo>
                  <a:pt x="1967211" y="16359"/>
                </a:lnTo>
                <a:lnTo>
                  <a:pt x="1920240" y="10516"/>
                </a:lnTo>
                <a:lnTo>
                  <a:pt x="1872889" y="5941"/>
                </a:lnTo>
                <a:lnTo>
                  <a:pt x="1825174" y="2652"/>
                </a:lnTo>
                <a:lnTo>
                  <a:pt x="1777113" y="665"/>
                </a:lnTo>
                <a:lnTo>
                  <a:pt x="1728724"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p13"/>
          <p:cNvSpPr txBox="1"/>
          <p:nvPr/>
        </p:nvSpPr>
        <p:spPr>
          <a:xfrm>
            <a:off x="1121727" y="2033841"/>
            <a:ext cx="1411605" cy="70104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4400">
                <a:solidFill>
                  <a:srgbClr val="FFFFFF"/>
                </a:solidFill>
                <a:latin typeface="Calibri"/>
                <a:ea typeface="Calibri"/>
                <a:cs typeface="Calibri"/>
                <a:sym typeface="Calibri"/>
              </a:rPr>
              <a:t>Result</a:t>
            </a:r>
            <a:endParaRPr sz="4400">
              <a:latin typeface="Calibri"/>
              <a:ea typeface="Calibri"/>
              <a:cs typeface="Calibri"/>
              <a:sym typeface="Calibri"/>
            </a:endParaRPr>
          </a:p>
        </p:txBody>
      </p:sp>
      <p:sp>
        <p:nvSpPr>
          <p:cNvPr id="113" name="Google Shape;113;p13"/>
          <p:cNvSpPr/>
          <p:nvPr/>
        </p:nvSpPr>
        <p:spPr>
          <a:xfrm>
            <a:off x="400050" y="0"/>
            <a:ext cx="866775" cy="447675"/>
          </a:xfrm>
          <a:custGeom>
            <a:rect b="b" l="l" r="r" t="t"/>
            <a:pathLst>
              <a:path extrusionOk="0" h="447675" w="866775">
                <a:moveTo>
                  <a:pt x="865759" y="0"/>
                </a:moveTo>
                <a:lnTo>
                  <a:pt x="1015" y="0"/>
                </a:lnTo>
                <a:lnTo>
                  <a:pt x="0" y="10160"/>
                </a:lnTo>
                <a:lnTo>
                  <a:pt x="2543" y="57840"/>
                </a:lnTo>
                <a:lnTo>
                  <a:pt x="9995" y="104031"/>
                </a:lnTo>
                <a:lnTo>
                  <a:pt x="22094" y="148467"/>
                </a:lnTo>
                <a:lnTo>
                  <a:pt x="38573" y="190879"/>
                </a:lnTo>
                <a:lnTo>
                  <a:pt x="59169" y="231003"/>
                </a:lnTo>
                <a:lnTo>
                  <a:pt x="83617" y="268571"/>
                </a:lnTo>
                <a:lnTo>
                  <a:pt x="111653" y="303316"/>
                </a:lnTo>
                <a:lnTo>
                  <a:pt x="143013" y="334973"/>
                </a:lnTo>
                <a:lnTo>
                  <a:pt x="177432" y="363273"/>
                </a:lnTo>
                <a:lnTo>
                  <a:pt x="214646" y="387952"/>
                </a:lnTo>
                <a:lnTo>
                  <a:pt x="254391" y="408741"/>
                </a:lnTo>
                <a:lnTo>
                  <a:pt x="296402" y="425374"/>
                </a:lnTo>
                <a:lnTo>
                  <a:pt x="340414" y="437586"/>
                </a:lnTo>
                <a:lnTo>
                  <a:pt x="386164" y="445108"/>
                </a:lnTo>
                <a:lnTo>
                  <a:pt x="433387" y="447675"/>
                </a:lnTo>
                <a:lnTo>
                  <a:pt x="480610" y="445108"/>
                </a:lnTo>
                <a:lnTo>
                  <a:pt x="526360" y="437586"/>
                </a:lnTo>
                <a:lnTo>
                  <a:pt x="570372" y="425374"/>
                </a:lnTo>
                <a:lnTo>
                  <a:pt x="612383" y="408741"/>
                </a:lnTo>
                <a:lnTo>
                  <a:pt x="652128" y="387952"/>
                </a:lnTo>
                <a:lnTo>
                  <a:pt x="689342" y="363273"/>
                </a:lnTo>
                <a:lnTo>
                  <a:pt x="723761" y="334973"/>
                </a:lnTo>
                <a:lnTo>
                  <a:pt x="755121" y="303316"/>
                </a:lnTo>
                <a:lnTo>
                  <a:pt x="783157" y="268571"/>
                </a:lnTo>
                <a:lnTo>
                  <a:pt x="807605" y="231003"/>
                </a:lnTo>
                <a:lnTo>
                  <a:pt x="828201" y="190879"/>
                </a:lnTo>
                <a:lnTo>
                  <a:pt x="844680" y="148467"/>
                </a:lnTo>
                <a:lnTo>
                  <a:pt x="856779" y="104031"/>
                </a:lnTo>
                <a:lnTo>
                  <a:pt x="864231" y="57840"/>
                </a:lnTo>
                <a:lnTo>
                  <a:pt x="866775" y="10160"/>
                </a:lnTo>
                <a:lnTo>
                  <a:pt x="865759"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13"/>
          <p:cNvSpPr/>
          <p:nvPr/>
        </p:nvSpPr>
        <p:spPr>
          <a:xfrm>
            <a:off x="2971800" y="0"/>
            <a:ext cx="1304925" cy="723900"/>
          </a:xfrm>
          <a:custGeom>
            <a:rect b="b" l="l" r="r" t="t"/>
            <a:pathLst>
              <a:path extrusionOk="0" h="723900" w="1304925">
                <a:moveTo>
                  <a:pt x="1304925" y="0"/>
                </a:moveTo>
                <a:lnTo>
                  <a:pt x="1211961" y="0"/>
                </a:lnTo>
                <a:lnTo>
                  <a:pt x="1211961" y="596264"/>
                </a:lnTo>
                <a:lnTo>
                  <a:pt x="185800" y="0"/>
                </a:lnTo>
                <a:lnTo>
                  <a:pt x="0" y="0"/>
                </a:lnTo>
                <a:lnTo>
                  <a:pt x="1242187" y="721740"/>
                </a:lnTo>
                <a:lnTo>
                  <a:pt x="1250314" y="723900"/>
                </a:lnTo>
                <a:lnTo>
                  <a:pt x="1258442" y="723900"/>
                </a:lnTo>
                <a:lnTo>
                  <a:pt x="1276528" y="720222"/>
                </a:lnTo>
                <a:lnTo>
                  <a:pt x="1291304" y="710199"/>
                </a:lnTo>
                <a:lnTo>
                  <a:pt x="1301269" y="695342"/>
                </a:lnTo>
                <a:lnTo>
                  <a:pt x="1304925" y="677163"/>
                </a:lnTo>
                <a:lnTo>
                  <a:pt x="1304925" y="0"/>
                </a:lnTo>
                <a:close/>
              </a:path>
            </a:pathLst>
          </a:custGeom>
          <a:solidFill>
            <a:srgbClr val="6FAC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Google Shape;115;p13"/>
          <p:cNvSpPr/>
          <p:nvPr/>
        </p:nvSpPr>
        <p:spPr>
          <a:xfrm>
            <a:off x="0" y="2200275"/>
            <a:ext cx="123825" cy="419100"/>
          </a:xfrm>
          <a:custGeom>
            <a:rect b="b" l="l" r="r" t="t"/>
            <a:pathLst>
              <a:path extrusionOk="0" h="419100" w="123825">
                <a:moveTo>
                  <a:pt x="0" y="0"/>
                </a:moveTo>
                <a:lnTo>
                  <a:pt x="0" y="419100"/>
                </a:lnTo>
                <a:lnTo>
                  <a:pt x="13869" y="411733"/>
                </a:lnTo>
                <a:lnTo>
                  <a:pt x="50778" y="381965"/>
                </a:lnTo>
                <a:lnTo>
                  <a:pt x="81232" y="345887"/>
                </a:lnTo>
                <a:lnTo>
                  <a:pt x="104226" y="304474"/>
                </a:lnTo>
                <a:lnTo>
                  <a:pt x="118758" y="258704"/>
                </a:lnTo>
                <a:lnTo>
                  <a:pt x="123825" y="209550"/>
                </a:lnTo>
                <a:lnTo>
                  <a:pt x="118758" y="160395"/>
                </a:lnTo>
                <a:lnTo>
                  <a:pt x="104226" y="114625"/>
                </a:lnTo>
                <a:lnTo>
                  <a:pt x="81232" y="73212"/>
                </a:lnTo>
                <a:lnTo>
                  <a:pt x="50778" y="37134"/>
                </a:lnTo>
                <a:lnTo>
                  <a:pt x="13869" y="7366"/>
                </a:lnTo>
                <a:lnTo>
                  <a:pt x="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6" name="Google Shape;116;p13"/>
          <p:cNvSpPr txBox="1"/>
          <p:nvPr/>
        </p:nvSpPr>
        <p:spPr>
          <a:xfrm>
            <a:off x="5113401" y="621665"/>
            <a:ext cx="3266400" cy="1968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100">
                <a:latin typeface="Calibri"/>
                <a:ea typeface="Calibri"/>
                <a:cs typeface="Calibri"/>
                <a:sym typeface="Calibri"/>
              </a:rPr>
              <a:t>The results of 24 analyses were presented in the section.</a:t>
            </a:r>
            <a:endParaRPr sz="1100">
              <a:latin typeface="Calibri"/>
              <a:ea typeface="Calibri"/>
              <a:cs typeface="Calibri"/>
              <a:sym typeface="Calibri"/>
            </a:endParaRPr>
          </a:p>
        </p:txBody>
      </p:sp>
      <p:sp>
        <p:nvSpPr>
          <p:cNvPr id="117" name="Google Shape;117;p13"/>
          <p:cNvSpPr txBox="1"/>
          <p:nvPr>
            <p:ph type="title"/>
          </p:nvPr>
        </p:nvSpPr>
        <p:spPr>
          <a:xfrm>
            <a:off x="5113401" y="812228"/>
            <a:ext cx="3328034" cy="798194"/>
          </a:xfrm>
          <a:prstGeom prst="rect">
            <a:avLst/>
          </a:prstGeom>
          <a:noFill/>
          <a:ln>
            <a:noFill/>
          </a:ln>
        </p:spPr>
        <p:txBody>
          <a:bodyPr anchorCtr="0" anchor="t" bIns="0" lIns="0" spcFirstLastPara="1" rIns="0" wrap="square" tIns="35550">
            <a:spAutoFit/>
          </a:bodyPr>
          <a:lstStyle/>
          <a:p>
            <a:pPr indent="0" lvl="0" marL="12700" marR="5080" rtl="0" algn="l">
              <a:lnSpc>
                <a:spcPct val="88200"/>
              </a:lnSpc>
              <a:spcBef>
                <a:spcPts val="0"/>
              </a:spcBef>
              <a:spcAft>
                <a:spcPts val="0"/>
              </a:spcAft>
              <a:buNone/>
            </a:pPr>
            <a:r>
              <a:rPr lang="en-US"/>
              <a:t>Tables III to VI show the precision, recall, F-measure, and  accuracy of all 24 analyses for different feature  representations and classification techniques.</a:t>
            </a:r>
            <a:endParaRPr/>
          </a:p>
        </p:txBody>
      </p:sp>
      <p:sp>
        <p:nvSpPr>
          <p:cNvPr id="118" name="Google Shape;118;p13"/>
          <p:cNvSpPr txBox="1"/>
          <p:nvPr/>
        </p:nvSpPr>
        <p:spPr>
          <a:xfrm>
            <a:off x="5113401" y="1375092"/>
            <a:ext cx="3267600" cy="2469000"/>
          </a:xfrm>
          <a:prstGeom prst="rect">
            <a:avLst/>
          </a:prstGeom>
          <a:noFill/>
          <a:ln>
            <a:noFill/>
          </a:ln>
        </p:spPr>
        <p:txBody>
          <a:bodyPr anchorCtr="0" anchor="t" bIns="0" lIns="0" spcFirstLastPara="1" rIns="0" wrap="square" tIns="33650">
            <a:spAutoFit/>
          </a:bodyPr>
          <a:lstStyle/>
          <a:p>
            <a:pPr indent="0" lvl="0" marL="12700" marR="346075" rtl="0" algn="l">
              <a:lnSpc>
                <a:spcPct val="109090"/>
              </a:lnSpc>
              <a:spcBef>
                <a:spcPts val="0"/>
              </a:spcBef>
              <a:spcAft>
                <a:spcPts val="0"/>
              </a:spcAft>
              <a:buNone/>
            </a:pPr>
            <a:r>
              <a:rPr lang="en-US" sz="1100">
                <a:latin typeface="Calibri"/>
                <a:ea typeface="Calibri"/>
                <a:cs typeface="Calibri"/>
                <a:sym typeface="Calibri"/>
              </a:rPr>
              <a:t>Bigram features with TFIDF obtained the best  performance compared to Word2vec and Doc2vec.</a:t>
            </a:r>
            <a:endParaRPr sz="1100">
              <a:latin typeface="Calibri"/>
              <a:ea typeface="Calibri"/>
              <a:cs typeface="Calibri"/>
              <a:sym typeface="Calibri"/>
            </a:endParaRPr>
          </a:p>
          <a:p>
            <a:pPr indent="0" lvl="0" marL="12700" marR="5080" rtl="0" algn="l">
              <a:lnSpc>
                <a:spcPct val="109090"/>
              </a:lnSpc>
              <a:spcBef>
                <a:spcPts val="605"/>
              </a:spcBef>
              <a:spcAft>
                <a:spcPts val="0"/>
              </a:spcAft>
              <a:buNone/>
            </a:pPr>
            <a:r>
              <a:rPr lang="en-US" sz="1100">
                <a:latin typeface="Calibri"/>
                <a:ea typeface="Calibri"/>
                <a:cs typeface="Calibri"/>
                <a:sym typeface="Calibri"/>
              </a:rPr>
              <a:t>SVM classifier performed best among all eight classifiers,  with the highest recall, precision, accuracy, and F-  measure.</a:t>
            </a:r>
            <a:endParaRPr sz="1100">
              <a:latin typeface="Calibri"/>
              <a:ea typeface="Calibri"/>
              <a:cs typeface="Calibri"/>
              <a:sym typeface="Calibri"/>
            </a:endParaRPr>
          </a:p>
          <a:p>
            <a:pPr indent="0" lvl="0" marL="12700" marR="90805" rtl="0" algn="l">
              <a:lnSpc>
                <a:spcPct val="102727"/>
              </a:lnSpc>
              <a:spcBef>
                <a:spcPts val="665"/>
              </a:spcBef>
              <a:spcAft>
                <a:spcPts val="0"/>
              </a:spcAft>
              <a:buNone/>
            </a:pPr>
            <a:r>
              <a:rPr lang="en-US" sz="1100">
                <a:latin typeface="Calibri"/>
                <a:ea typeface="Calibri"/>
                <a:cs typeface="Calibri"/>
                <a:sym typeface="Calibri"/>
              </a:rPr>
              <a:t>AdaBoost and RF classifiers had lesser results than SVM  but better than LR, DT, NB, KNN, and MLP.</a:t>
            </a:r>
            <a:endParaRPr sz="1100">
              <a:latin typeface="Calibri"/>
              <a:ea typeface="Calibri"/>
              <a:cs typeface="Calibri"/>
              <a:sym typeface="Calibri"/>
            </a:endParaRPr>
          </a:p>
          <a:p>
            <a:pPr indent="0" lvl="0" marL="12700" marR="22860" rtl="0" algn="l">
              <a:lnSpc>
                <a:spcPct val="91000"/>
              </a:lnSpc>
              <a:spcBef>
                <a:spcPts val="595"/>
              </a:spcBef>
              <a:spcAft>
                <a:spcPts val="0"/>
              </a:spcAft>
              <a:buNone/>
            </a:pPr>
            <a:r>
              <a:rPr lang="en-US" sz="1100">
                <a:latin typeface="Calibri"/>
                <a:ea typeface="Calibri"/>
                <a:cs typeface="Calibri"/>
                <a:sym typeface="Calibri"/>
              </a:rPr>
              <a:t>Fig. 4 shows the confusion matrix of SVMclassifier using  bigram with TFIDF features. It correctly classified 155  tweets as hate speech out of 490 and correctly classified  1427 tweets as not offensive speech out of 1459.</a:t>
            </a:r>
            <a:endParaRPr sz="1100">
              <a:latin typeface="Calibri"/>
              <a:ea typeface="Calibri"/>
              <a:cs typeface="Calibri"/>
              <a:sym typeface="Calibri"/>
            </a:endParaRPr>
          </a:p>
          <a:p>
            <a:pPr indent="0" lvl="0" marL="12700" marR="170815" rtl="0" algn="l">
              <a:lnSpc>
                <a:spcPct val="88200"/>
              </a:lnSpc>
              <a:spcBef>
                <a:spcPts val="640"/>
              </a:spcBef>
              <a:spcAft>
                <a:spcPts val="0"/>
              </a:spcAft>
              <a:buNone/>
            </a:pPr>
            <a:r>
              <a:rPr lang="en-US" sz="1100">
                <a:latin typeface="Calibri"/>
                <a:ea typeface="Calibri"/>
                <a:cs typeface="Calibri"/>
                <a:sym typeface="Calibri"/>
              </a:rPr>
              <a:t>Fig. 5 shows the confusion matrix of the Adaboost  classifier using bigram with TFIDF features, with lower  overall performance than the SVMclassifier.</a:t>
            </a:r>
            <a:endParaRPr sz="1100">
              <a:latin typeface="Calibri"/>
              <a:ea typeface="Calibri"/>
              <a:cs typeface="Calibri"/>
              <a:sym typeface="Calibri"/>
            </a:endParaRPr>
          </a:p>
        </p:txBody>
      </p:sp>
      <p:sp>
        <p:nvSpPr>
          <p:cNvPr id="119" name="Google Shape;119;p13"/>
          <p:cNvSpPr/>
          <p:nvPr/>
        </p:nvSpPr>
        <p:spPr>
          <a:xfrm>
            <a:off x="0" y="4371975"/>
            <a:ext cx="1162050" cy="771525"/>
          </a:xfrm>
          <a:custGeom>
            <a:rect b="b" l="l" r="r" t="t"/>
            <a:pathLst>
              <a:path extrusionOk="0" h="771525" w="1162050">
                <a:moveTo>
                  <a:pt x="1115580" y="0"/>
                </a:moveTo>
                <a:lnTo>
                  <a:pt x="0" y="0"/>
                </a:lnTo>
                <a:lnTo>
                  <a:pt x="0" y="93446"/>
                </a:lnTo>
                <a:lnTo>
                  <a:pt x="1069111" y="93446"/>
                </a:lnTo>
                <a:lnTo>
                  <a:pt x="1069111" y="771525"/>
                </a:lnTo>
                <a:lnTo>
                  <a:pt x="1162050" y="771525"/>
                </a:lnTo>
                <a:lnTo>
                  <a:pt x="1162050" y="46723"/>
                </a:lnTo>
                <a:lnTo>
                  <a:pt x="1158398" y="28535"/>
                </a:lnTo>
                <a:lnTo>
                  <a:pt x="1148440" y="13684"/>
                </a:lnTo>
                <a:lnTo>
                  <a:pt x="1133669" y="3671"/>
                </a:lnTo>
                <a:lnTo>
                  <a:pt x="1115580" y="0"/>
                </a:lnTo>
                <a:close/>
              </a:path>
            </a:pathLst>
          </a:custGeom>
          <a:solidFill>
            <a:srgbClr val="6FAC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20" name="Google Shape;120;p13"/>
          <p:cNvGrpSpPr/>
          <p:nvPr/>
        </p:nvGrpSpPr>
        <p:grpSpPr>
          <a:xfrm>
            <a:off x="2552700" y="4286275"/>
            <a:ext cx="1724025" cy="857250"/>
            <a:chOff x="2552700" y="4286275"/>
            <a:chExt cx="1724025" cy="857250"/>
          </a:xfrm>
        </p:grpSpPr>
        <p:sp>
          <p:nvSpPr>
            <p:cNvPr id="121" name="Google Shape;121;p13"/>
            <p:cNvSpPr/>
            <p:nvPr/>
          </p:nvSpPr>
          <p:spPr>
            <a:xfrm>
              <a:off x="2552700" y="4286275"/>
              <a:ext cx="1333500" cy="857250"/>
            </a:xfrm>
            <a:custGeom>
              <a:rect b="b" l="l" r="r" t="t"/>
              <a:pathLst>
                <a:path extrusionOk="0" h="857250" w="1333500">
                  <a:moveTo>
                    <a:pt x="157987" y="573709"/>
                  </a:moveTo>
                  <a:lnTo>
                    <a:pt x="120751" y="585471"/>
                  </a:lnTo>
                  <a:lnTo>
                    <a:pt x="93573" y="628661"/>
                  </a:lnTo>
                  <a:lnTo>
                    <a:pt x="60184" y="695348"/>
                  </a:lnTo>
                  <a:lnTo>
                    <a:pt x="0" y="857224"/>
                  </a:lnTo>
                  <a:lnTo>
                    <a:pt x="101092" y="857224"/>
                  </a:lnTo>
                  <a:lnTo>
                    <a:pt x="133095" y="766706"/>
                  </a:lnTo>
                  <a:lnTo>
                    <a:pt x="147004" y="735366"/>
                  </a:lnTo>
                  <a:lnTo>
                    <a:pt x="161877" y="704466"/>
                  </a:lnTo>
                  <a:lnTo>
                    <a:pt x="177726" y="674030"/>
                  </a:lnTo>
                  <a:lnTo>
                    <a:pt x="194563" y="644080"/>
                  </a:lnTo>
                  <a:lnTo>
                    <a:pt x="200142" y="625963"/>
                  </a:lnTo>
                  <a:lnTo>
                    <a:pt x="175513" y="579259"/>
                  </a:lnTo>
                  <a:lnTo>
                    <a:pt x="163956" y="574395"/>
                  </a:lnTo>
                  <a:lnTo>
                    <a:pt x="157987" y="573709"/>
                  </a:lnTo>
                  <a:close/>
                </a:path>
                <a:path extrusionOk="0" h="857250" w="1333500">
                  <a:moveTo>
                    <a:pt x="630936" y="121259"/>
                  </a:moveTo>
                  <a:lnTo>
                    <a:pt x="568493" y="149477"/>
                  </a:lnTo>
                  <a:lnTo>
                    <a:pt x="525478" y="174455"/>
                  </a:lnTo>
                  <a:lnTo>
                    <a:pt x="483536" y="201174"/>
                  </a:lnTo>
                  <a:lnTo>
                    <a:pt x="442726" y="229599"/>
                  </a:lnTo>
                  <a:lnTo>
                    <a:pt x="403109" y="259695"/>
                  </a:lnTo>
                  <a:lnTo>
                    <a:pt x="364744" y="291426"/>
                  </a:lnTo>
                  <a:lnTo>
                    <a:pt x="348297" y="324010"/>
                  </a:lnTo>
                  <a:lnTo>
                    <a:pt x="350420" y="342174"/>
                  </a:lnTo>
                  <a:lnTo>
                    <a:pt x="376062" y="370974"/>
                  </a:lnTo>
                  <a:lnTo>
                    <a:pt x="395986" y="375297"/>
                  </a:lnTo>
                  <a:lnTo>
                    <a:pt x="396239" y="375297"/>
                  </a:lnTo>
                  <a:lnTo>
                    <a:pt x="470003" y="329047"/>
                  </a:lnTo>
                  <a:lnTo>
                    <a:pt x="514152" y="296290"/>
                  </a:lnTo>
                  <a:lnTo>
                    <a:pt x="559850" y="265767"/>
                  </a:lnTo>
                  <a:lnTo>
                    <a:pt x="607017" y="237533"/>
                  </a:lnTo>
                  <a:lnTo>
                    <a:pt x="655574" y="211645"/>
                  </a:lnTo>
                  <a:lnTo>
                    <a:pt x="670532" y="199923"/>
                  </a:lnTo>
                  <a:lnTo>
                    <a:pt x="679513" y="183945"/>
                  </a:lnTo>
                  <a:lnTo>
                    <a:pt x="681827" y="165773"/>
                  </a:lnTo>
                  <a:lnTo>
                    <a:pt x="676782" y="147472"/>
                  </a:lnTo>
                  <a:lnTo>
                    <a:pt x="668476" y="135745"/>
                  </a:lnTo>
                  <a:lnTo>
                    <a:pt x="657478" y="127274"/>
                  </a:lnTo>
                  <a:lnTo>
                    <a:pt x="644671" y="122349"/>
                  </a:lnTo>
                  <a:lnTo>
                    <a:pt x="630936" y="121259"/>
                  </a:lnTo>
                  <a:close/>
                </a:path>
                <a:path extrusionOk="0" h="857250" w="1333500">
                  <a:moveTo>
                    <a:pt x="1140587" y="0"/>
                  </a:moveTo>
                  <a:lnTo>
                    <a:pt x="1066069" y="2749"/>
                  </a:lnTo>
                  <a:lnTo>
                    <a:pt x="991742" y="10109"/>
                  </a:lnTo>
                  <a:lnTo>
                    <a:pt x="951630" y="44384"/>
                  </a:lnTo>
                  <a:lnTo>
                    <a:pt x="950213" y="63271"/>
                  </a:lnTo>
                  <a:lnTo>
                    <a:pt x="955496" y="79981"/>
                  </a:lnTo>
                  <a:lnTo>
                    <a:pt x="966088" y="93289"/>
                  </a:lnTo>
                  <a:lnTo>
                    <a:pt x="980682" y="102056"/>
                  </a:lnTo>
                  <a:lnTo>
                    <a:pt x="997965" y="105143"/>
                  </a:lnTo>
                  <a:lnTo>
                    <a:pt x="999998" y="105168"/>
                  </a:lnTo>
                  <a:lnTo>
                    <a:pt x="1002157" y="105041"/>
                  </a:lnTo>
                  <a:lnTo>
                    <a:pt x="1004188" y="104787"/>
                  </a:lnTo>
                  <a:lnTo>
                    <a:pt x="1058930" y="99027"/>
                  </a:lnTo>
                  <a:lnTo>
                    <a:pt x="1113817" y="95980"/>
                  </a:lnTo>
                  <a:lnTo>
                    <a:pt x="1311421" y="95649"/>
                  </a:lnTo>
                  <a:lnTo>
                    <a:pt x="1313973" y="94448"/>
                  </a:lnTo>
                  <a:lnTo>
                    <a:pt x="1326423" y="81000"/>
                  </a:lnTo>
                  <a:lnTo>
                    <a:pt x="1332991" y="63195"/>
                  </a:lnTo>
                  <a:lnTo>
                    <a:pt x="1332063" y="44246"/>
                  </a:lnTo>
                  <a:lnTo>
                    <a:pt x="1292987" y="8712"/>
                  </a:lnTo>
                  <a:lnTo>
                    <a:pt x="1289558" y="8318"/>
                  </a:lnTo>
                  <a:lnTo>
                    <a:pt x="1252440" y="4505"/>
                  </a:lnTo>
                  <a:lnTo>
                    <a:pt x="1215215" y="1849"/>
                  </a:lnTo>
                  <a:lnTo>
                    <a:pt x="1177919" y="347"/>
                  </a:lnTo>
                  <a:lnTo>
                    <a:pt x="1140587" y="0"/>
                  </a:lnTo>
                  <a:close/>
                </a:path>
                <a:path extrusionOk="0" h="857250" w="1333500">
                  <a:moveTo>
                    <a:pt x="1311421" y="95649"/>
                  </a:moveTo>
                  <a:lnTo>
                    <a:pt x="1168753" y="95649"/>
                  </a:lnTo>
                  <a:lnTo>
                    <a:pt x="1223640" y="98034"/>
                  </a:lnTo>
                  <a:lnTo>
                    <a:pt x="1278382" y="103136"/>
                  </a:lnTo>
                  <a:lnTo>
                    <a:pt x="1297380" y="102255"/>
                  </a:lnTo>
                  <a:lnTo>
                    <a:pt x="1311421" y="95649"/>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13"/>
            <p:cNvSpPr/>
            <p:nvPr/>
          </p:nvSpPr>
          <p:spPr>
            <a:xfrm>
              <a:off x="3095625" y="4695825"/>
              <a:ext cx="1181100" cy="447675"/>
            </a:xfrm>
            <a:custGeom>
              <a:rect b="b" l="l" r="r" t="t"/>
              <a:pathLst>
                <a:path extrusionOk="0" h="447675" w="1181100">
                  <a:moveTo>
                    <a:pt x="590550" y="0"/>
                  </a:moveTo>
                  <a:lnTo>
                    <a:pt x="540533" y="1948"/>
                  </a:lnTo>
                  <a:lnTo>
                    <a:pt x="491628" y="7691"/>
                  </a:lnTo>
                  <a:lnTo>
                    <a:pt x="443993" y="17080"/>
                  </a:lnTo>
                  <a:lnTo>
                    <a:pt x="397784" y="29961"/>
                  </a:lnTo>
                  <a:lnTo>
                    <a:pt x="353158" y="46184"/>
                  </a:lnTo>
                  <a:lnTo>
                    <a:pt x="310274" y="65597"/>
                  </a:lnTo>
                  <a:lnTo>
                    <a:pt x="269287" y="88050"/>
                  </a:lnTo>
                  <a:lnTo>
                    <a:pt x="230355" y="113391"/>
                  </a:lnTo>
                  <a:lnTo>
                    <a:pt x="193636" y="141469"/>
                  </a:lnTo>
                  <a:lnTo>
                    <a:pt x="159286" y="172133"/>
                  </a:lnTo>
                  <a:lnTo>
                    <a:pt x="127462" y="205231"/>
                  </a:lnTo>
                  <a:lnTo>
                    <a:pt x="98322" y="240612"/>
                  </a:lnTo>
                  <a:lnTo>
                    <a:pt x="72022" y="278125"/>
                  </a:lnTo>
                  <a:lnTo>
                    <a:pt x="48721" y="317618"/>
                  </a:lnTo>
                  <a:lnTo>
                    <a:pt x="28575" y="358941"/>
                  </a:lnTo>
                  <a:lnTo>
                    <a:pt x="0" y="447675"/>
                  </a:lnTo>
                  <a:lnTo>
                    <a:pt x="1181100" y="447675"/>
                  </a:lnTo>
                  <a:lnTo>
                    <a:pt x="1152525" y="358941"/>
                  </a:lnTo>
                  <a:lnTo>
                    <a:pt x="1132378" y="317618"/>
                  </a:lnTo>
                  <a:lnTo>
                    <a:pt x="1109077" y="278125"/>
                  </a:lnTo>
                  <a:lnTo>
                    <a:pt x="1082777" y="240612"/>
                  </a:lnTo>
                  <a:lnTo>
                    <a:pt x="1053637" y="205231"/>
                  </a:lnTo>
                  <a:lnTo>
                    <a:pt x="1021813" y="172133"/>
                  </a:lnTo>
                  <a:lnTo>
                    <a:pt x="987463" y="141469"/>
                  </a:lnTo>
                  <a:lnTo>
                    <a:pt x="950744" y="113391"/>
                  </a:lnTo>
                  <a:lnTo>
                    <a:pt x="911812" y="88050"/>
                  </a:lnTo>
                  <a:lnTo>
                    <a:pt x="870825" y="65597"/>
                  </a:lnTo>
                  <a:lnTo>
                    <a:pt x="827941" y="46184"/>
                  </a:lnTo>
                  <a:lnTo>
                    <a:pt x="783315" y="29961"/>
                  </a:lnTo>
                  <a:lnTo>
                    <a:pt x="737106" y="17080"/>
                  </a:lnTo>
                  <a:lnTo>
                    <a:pt x="689471" y="7691"/>
                  </a:lnTo>
                  <a:lnTo>
                    <a:pt x="640566" y="1948"/>
                  </a:lnTo>
                  <a:lnTo>
                    <a:pt x="590550"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