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
      <p:font typeface="Nunito"/>
      <p:regular r:id="rId20"/>
      <p:bold r:id="rId21"/>
      <p:italic r:id="rId22"/>
      <p:boldItalic r:id="rId23"/>
    </p:embeddedFont>
    <p:embeddedFont>
      <p:font typeface="Maven Pro"/>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22" Type="http://schemas.openxmlformats.org/officeDocument/2006/relationships/font" Target="fonts/Nunito-italic.fntdata"/><Relationship Id="rId21" Type="http://schemas.openxmlformats.org/officeDocument/2006/relationships/font" Target="fonts/Nunito-bold.fntdata"/><Relationship Id="rId24" Type="http://schemas.openxmlformats.org/officeDocument/2006/relationships/font" Target="fonts/MavenPro-regular.fntdata"/><Relationship Id="rId23" Type="http://schemas.openxmlformats.org/officeDocument/2006/relationships/font" Target="fonts/Nuni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Maven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19" Type="http://schemas.openxmlformats.org/officeDocument/2006/relationships/font" Target="fonts/Roboto-boldItalic.fntdata"/><Relationship Id="rId18"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9b261b228e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9b261b228e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0978cf1d78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0978cf1d78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0978cf1d78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0978cf1d78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0978cf1d78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0978cf1d78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0978cf1d78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0978cf1d78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0978cf1d78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0978cf1d78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0978cf1d78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0978cf1d78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9b261b228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9b261b228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9b261b228e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9b261b228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511638"/>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1540"/>
              <a:t>DeepSC-ST: A Semantic Communication System for Speech Recognition and Speech Synthesis</a:t>
            </a:r>
            <a:endParaRPr sz="1540"/>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20101581 Tahsin Zaman Jilan</a:t>
            </a:r>
            <a:endParaRPr/>
          </a:p>
        </p:txBody>
      </p:sp>
      <p:sp>
        <p:nvSpPr>
          <p:cNvPr id="279" name="Google Shape;279;p13"/>
          <p:cNvSpPr txBox="1"/>
          <p:nvPr/>
        </p:nvSpPr>
        <p:spPr>
          <a:xfrm>
            <a:off x="762000" y="89425"/>
            <a:ext cx="5038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chemeClr val="lt1"/>
                </a:solidFill>
                <a:latin typeface="Nunito"/>
                <a:ea typeface="Nunito"/>
                <a:cs typeface="Nunito"/>
                <a:sym typeface="Nunito"/>
              </a:rPr>
              <a:t>Paper Presentation on</a:t>
            </a:r>
            <a:endParaRPr sz="2200">
              <a:solidFill>
                <a:schemeClr val="lt1"/>
              </a:solidFill>
              <a:latin typeface="Nunito"/>
              <a:ea typeface="Nunito"/>
              <a:cs typeface="Nunito"/>
              <a:sym typeface="Nunito"/>
            </a:endParaRPr>
          </a:p>
        </p:txBody>
      </p:sp>
      <p:sp>
        <p:nvSpPr>
          <p:cNvPr id="280" name="Google Shape;280;p13"/>
          <p:cNvSpPr txBox="1"/>
          <p:nvPr/>
        </p:nvSpPr>
        <p:spPr>
          <a:xfrm>
            <a:off x="5223200" y="3518425"/>
            <a:ext cx="3254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solidFill>
                <a:schemeClr val="lt1"/>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2"/>
          <p:cNvSpPr txBox="1"/>
          <p:nvPr>
            <p:ph type="ctrTitle"/>
          </p:nvPr>
        </p:nvSpPr>
        <p:spPr>
          <a:xfrm>
            <a:off x="684050" y="830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4200"/>
              <a:t>Conclusion</a:t>
            </a:r>
            <a:endParaRPr sz="4200"/>
          </a:p>
        </p:txBody>
      </p:sp>
      <p:sp>
        <p:nvSpPr>
          <p:cNvPr id="335" name="Google Shape;335;p22"/>
          <p:cNvSpPr txBox="1"/>
          <p:nvPr>
            <p:ph idx="1" type="subTitle"/>
          </p:nvPr>
        </p:nvSpPr>
        <p:spPr>
          <a:xfrm>
            <a:off x="736525" y="1374450"/>
            <a:ext cx="4255500" cy="6954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en" sz="1700">
                <a:latin typeface="Roboto"/>
                <a:ea typeface="Roboto"/>
                <a:cs typeface="Roboto"/>
                <a:sym typeface="Roboto"/>
              </a:rPr>
              <a:t>The conclusion slide recaps the key points discussed throughout the presentation, reiterating the promise of DeepSC-ST as a semantic communication system. It highlights the demonstrated operable user interface and the system's ability to process real human speech input, leaving a lasting impression on the audience.</a:t>
            </a:r>
            <a:endParaRPr sz="170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4"/>
          <p:cNvSpPr txBox="1"/>
          <p:nvPr>
            <p:ph type="ctrTitle"/>
          </p:nvPr>
        </p:nvSpPr>
        <p:spPr>
          <a:xfrm>
            <a:off x="500350" y="9176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286" name="Google Shape;286;p14"/>
          <p:cNvSpPr txBox="1"/>
          <p:nvPr>
            <p:ph idx="1" type="subTitle"/>
          </p:nvPr>
        </p:nvSpPr>
        <p:spPr>
          <a:xfrm>
            <a:off x="439100" y="1496900"/>
            <a:ext cx="4255500" cy="6954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523"/>
              <a:buNone/>
            </a:pPr>
            <a:r>
              <a:rPr lang="en" sz="1300">
                <a:latin typeface="Roboto"/>
                <a:ea typeface="Roboto"/>
                <a:cs typeface="Roboto"/>
                <a:sym typeface="Roboto"/>
              </a:rPr>
              <a:t>The concept of semantic communication is introduced as a means to exchange semantic information for improved transmission efficiency. The challenges of quantifying semantic information without a mathematical model are discussed, emphasizing the role of deep learning in overcoming this limitation. The paper's contribution, DeepSC-ST, is introduced as a solution for semantic communication in speech recognition and speech synthesis tasks.</a:t>
            </a:r>
            <a:endParaRPr sz="13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5"/>
          <p:cNvSpPr txBox="1"/>
          <p:nvPr>
            <p:ph type="ctrTitle"/>
          </p:nvPr>
        </p:nvSpPr>
        <p:spPr>
          <a:xfrm>
            <a:off x="649050" y="-332287"/>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800"/>
              <a:t> Related Work</a:t>
            </a:r>
            <a:endParaRPr sz="4200"/>
          </a:p>
        </p:txBody>
      </p:sp>
      <p:sp>
        <p:nvSpPr>
          <p:cNvPr id="292" name="Google Shape;292;p15"/>
          <p:cNvSpPr txBox="1"/>
          <p:nvPr>
            <p:ph idx="1" type="subTitle"/>
          </p:nvPr>
        </p:nvSpPr>
        <p:spPr>
          <a:xfrm>
            <a:off x="561575" y="1182000"/>
            <a:ext cx="4255500" cy="6954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 sz="1400">
                <a:latin typeface="Roboto"/>
                <a:ea typeface="Roboto"/>
                <a:cs typeface="Roboto"/>
                <a:sym typeface="Roboto"/>
              </a:rPr>
              <a:t>Several authors have grappled with the challenge of striking a balance between transmission efficiency and maintaining or enhancing system performance. This critical analysis provides the audience with insights into the current state-of-the-art and challenges faced by researchers in the field.</a:t>
            </a:r>
            <a:endParaRPr sz="1400">
              <a:latin typeface="Roboto"/>
              <a:ea typeface="Roboto"/>
              <a:cs typeface="Roboto"/>
              <a:sym typeface="Roboto"/>
            </a:endParaRPr>
          </a:p>
          <a:p>
            <a:pPr indent="0" lvl="0" marL="0" rtl="0" algn="l">
              <a:lnSpc>
                <a:spcPct val="80000"/>
              </a:lnSpc>
              <a:spcBef>
                <a:spcPts val="0"/>
              </a:spcBef>
              <a:spcAft>
                <a:spcPts val="0"/>
              </a:spcAft>
              <a:buNone/>
            </a:pPr>
            <a:r>
              <a:t/>
            </a:r>
            <a:endParaRPr sz="1400">
              <a:latin typeface="Roboto"/>
              <a:ea typeface="Roboto"/>
              <a:cs typeface="Roboto"/>
              <a:sym typeface="Roboto"/>
            </a:endParaRPr>
          </a:p>
          <a:p>
            <a:pPr indent="0" lvl="0" marL="0" rtl="0" algn="l">
              <a:lnSpc>
                <a:spcPct val="80000"/>
              </a:lnSpc>
              <a:spcBef>
                <a:spcPts val="0"/>
              </a:spcBef>
              <a:spcAft>
                <a:spcPts val="0"/>
              </a:spcAft>
              <a:buNone/>
            </a:pPr>
            <a:r>
              <a:t/>
            </a:r>
            <a:endParaRPr sz="1400">
              <a:latin typeface="Roboto"/>
              <a:ea typeface="Roboto"/>
              <a:cs typeface="Roboto"/>
              <a:sym typeface="Roboto"/>
            </a:endParaRPr>
          </a:p>
          <a:p>
            <a:pPr indent="0" lvl="0" marL="0" rtl="0" algn="l">
              <a:lnSpc>
                <a:spcPct val="80000"/>
              </a:lnSpc>
              <a:spcBef>
                <a:spcPts val="0"/>
              </a:spcBef>
              <a:spcAft>
                <a:spcPts val="0"/>
              </a:spcAft>
              <a:buNone/>
            </a:pPr>
            <a:r>
              <a:rPr lang="en" sz="1400">
                <a:latin typeface="Roboto"/>
                <a:ea typeface="Roboto"/>
                <a:cs typeface="Roboto"/>
                <a:sym typeface="Roboto"/>
              </a:rPr>
              <a:t>The selection of relevant papers reflects the evolution of thought in semantic communication, leading to a clear understanding of the contextual background against which DeepSC-ST is presented. The slide serves as a foundation for appreciating the unique contribution of the proposed system and positions it as a promising advancement within the broader landscape of semantic communication resea</a:t>
            </a:r>
            <a:endParaRPr sz="14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6"/>
          <p:cNvSpPr txBox="1"/>
          <p:nvPr>
            <p:ph type="ctrTitle"/>
          </p:nvPr>
        </p:nvSpPr>
        <p:spPr>
          <a:xfrm>
            <a:off x="666550" y="284188"/>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800"/>
              <a:t>System Model</a:t>
            </a:r>
            <a:endParaRPr sz="2800"/>
          </a:p>
          <a:p>
            <a:pPr indent="0" lvl="0" marL="0" rtl="0" algn="l">
              <a:spcBef>
                <a:spcPts val="0"/>
              </a:spcBef>
              <a:spcAft>
                <a:spcPts val="0"/>
              </a:spcAft>
              <a:buNone/>
            </a:pPr>
            <a:r>
              <a:t/>
            </a:r>
            <a:endParaRPr sz="2800"/>
          </a:p>
          <a:p>
            <a:pPr indent="0" lvl="0" marL="0" rtl="0" algn="l">
              <a:spcBef>
                <a:spcPts val="0"/>
              </a:spcBef>
              <a:spcAft>
                <a:spcPts val="0"/>
              </a:spcAft>
              <a:buNone/>
            </a:pPr>
            <a:r>
              <a:t/>
            </a:r>
            <a:endParaRPr sz="2800"/>
          </a:p>
        </p:txBody>
      </p:sp>
      <p:sp>
        <p:nvSpPr>
          <p:cNvPr id="298" name="Google Shape;298;p16"/>
          <p:cNvSpPr txBox="1"/>
          <p:nvPr>
            <p:ph idx="1" type="subTitle"/>
          </p:nvPr>
        </p:nvSpPr>
        <p:spPr>
          <a:xfrm>
            <a:off x="754025" y="1759325"/>
            <a:ext cx="4255500" cy="6954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en">
                <a:latin typeface="Roboto"/>
                <a:ea typeface="Roboto"/>
                <a:cs typeface="Roboto"/>
                <a:sym typeface="Roboto"/>
              </a:rPr>
              <a:t>The system model slide provides an overview of the proposed DeepSC-ST system. It details the components, including the transmitter and receiver, and explains the roles of the semantic encoder, channel encoder, channel decoder, and feature decoder. The slide emphasizes how the system processes input speech to extract and transmit text-related semantic features.</a:t>
            </a:r>
            <a:endParaRPr sz="15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7"/>
          <p:cNvSpPr txBox="1"/>
          <p:nvPr>
            <p:ph type="ctrTitle"/>
          </p:nvPr>
        </p:nvSpPr>
        <p:spPr>
          <a:xfrm>
            <a:off x="666550" y="284188"/>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800"/>
              <a:t>DeepSC-ST Overview</a:t>
            </a:r>
            <a:endParaRPr sz="4200"/>
          </a:p>
        </p:txBody>
      </p:sp>
      <p:sp>
        <p:nvSpPr>
          <p:cNvPr id="304" name="Google Shape;304;p17"/>
          <p:cNvSpPr txBox="1"/>
          <p:nvPr>
            <p:ph idx="1" type="subTitle"/>
          </p:nvPr>
        </p:nvSpPr>
        <p:spPr>
          <a:xfrm>
            <a:off x="316500" y="1876350"/>
            <a:ext cx="4255500" cy="6954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en" sz="1400">
                <a:latin typeface="Roboto"/>
                <a:ea typeface="Roboto"/>
                <a:cs typeface="Roboto"/>
                <a:sym typeface="Roboto"/>
              </a:rPr>
              <a:t>This slide gives a closer look at DeepSC-ST, focusing on its use of CNN and RNN-based semantic transmitters. The extraction of text-related semantic features from input speech is highlighted, along with the encoding and transmission of these features over physical channels. This slide serves as a bridge between the system model and the detailed methods used in DeepSC-ST.</a:t>
            </a:r>
            <a:endParaRPr sz="800">
              <a:latin typeface="Roboto"/>
              <a:ea typeface="Roboto"/>
              <a:cs typeface="Roboto"/>
              <a:sym typeface="Roboto"/>
            </a:endParaRPr>
          </a:p>
        </p:txBody>
      </p:sp>
      <p:pic>
        <p:nvPicPr>
          <p:cNvPr id="305" name="Google Shape;305;p17"/>
          <p:cNvPicPr preferRelativeResize="0"/>
          <p:nvPr/>
        </p:nvPicPr>
        <p:blipFill>
          <a:blip r:embed="rId3">
            <a:alphaModFix/>
          </a:blip>
          <a:stretch>
            <a:fillRect/>
          </a:stretch>
        </p:blipFill>
        <p:spPr>
          <a:xfrm>
            <a:off x="5074450" y="579275"/>
            <a:ext cx="3838575" cy="3673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8"/>
          <p:cNvSpPr txBox="1"/>
          <p:nvPr>
            <p:ph idx="1" type="subTitle"/>
          </p:nvPr>
        </p:nvSpPr>
        <p:spPr>
          <a:xfrm>
            <a:off x="754025" y="1759325"/>
            <a:ext cx="4255500" cy="6954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en">
                <a:latin typeface="Roboto"/>
                <a:ea typeface="Roboto"/>
                <a:cs typeface="Roboto"/>
                <a:sym typeface="Roboto"/>
              </a:rPr>
              <a:t>The methods slide provides detailed information on the implementation of CNN and RNN in the semantic transmitters, elaborating on the joint semantic-channel coding scheme. The slide explains how input speech is processed, emphasizing the unique approach taken by DeepSC-ST in handling semantic information and communication resources.</a:t>
            </a:r>
            <a:endParaRPr>
              <a:latin typeface="Roboto"/>
              <a:ea typeface="Roboto"/>
              <a:cs typeface="Roboto"/>
              <a:sym typeface="Roboto"/>
            </a:endParaRPr>
          </a:p>
        </p:txBody>
      </p:sp>
      <p:sp>
        <p:nvSpPr>
          <p:cNvPr id="311" name="Google Shape;311;p18"/>
          <p:cNvSpPr txBox="1"/>
          <p:nvPr/>
        </p:nvSpPr>
        <p:spPr>
          <a:xfrm>
            <a:off x="1057525" y="882050"/>
            <a:ext cx="4008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lt1"/>
                </a:solidFill>
                <a:latin typeface="Roboto"/>
                <a:ea typeface="Roboto"/>
                <a:cs typeface="Roboto"/>
                <a:sym typeface="Roboto"/>
              </a:rPr>
              <a:t> Methods</a:t>
            </a:r>
            <a:endParaRPr sz="2500">
              <a:solidFill>
                <a:schemeClr val="lt1"/>
              </a:solidFill>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9"/>
          <p:cNvSpPr txBox="1"/>
          <p:nvPr>
            <p:ph type="ctrTitle"/>
          </p:nvPr>
        </p:nvSpPr>
        <p:spPr>
          <a:xfrm>
            <a:off x="684050" y="830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800"/>
              <a:t>Result</a:t>
            </a:r>
            <a:endParaRPr sz="4200"/>
          </a:p>
        </p:txBody>
      </p:sp>
      <p:sp>
        <p:nvSpPr>
          <p:cNvPr id="317" name="Google Shape;317;p19"/>
          <p:cNvSpPr txBox="1"/>
          <p:nvPr>
            <p:ph idx="1" type="subTitle"/>
          </p:nvPr>
        </p:nvSpPr>
        <p:spPr>
          <a:xfrm>
            <a:off x="736525" y="1374450"/>
            <a:ext cx="4255500" cy="6954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en" sz="1400">
                <a:latin typeface="Roboto"/>
                <a:ea typeface="Roboto"/>
                <a:cs typeface="Roboto"/>
                <a:sym typeface="Roboto"/>
              </a:rPr>
              <a:t>Here, It presents the simulation results, comparing DeepSC-ST with three benchmarks: a speech transceiver, a text transceiver, and a feature transceiver. The focus is on highlighting DeepSC-ST's superior performance in terms of speech recognition accuracy and speech synthesis quality, reinforcing the effectiveness of the proposed system.</a:t>
            </a:r>
            <a:endParaRPr sz="14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0"/>
          <p:cNvSpPr txBox="1"/>
          <p:nvPr>
            <p:ph type="ctrTitle"/>
          </p:nvPr>
        </p:nvSpPr>
        <p:spPr>
          <a:xfrm>
            <a:off x="684050" y="830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800"/>
              <a:t>Contribution of the Paper</a:t>
            </a:r>
            <a:endParaRPr sz="4200"/>
          </a:p>
        </p:txBody>
      </p:sp>
      <p:sp>
        <p:nvSpPr>
          <p:cNvPr id="323" name="Google Shape;323;p20"/>
          <p:cNvSpPr txBox="1"/>
          <p:nvPr>
            <p:ph idx="1" type="subTitle"/>
          </p:nvPr>
        </p:nvSpPr>
        <p:spPr>
          <a:xfrm>
            <a:off x="736525" y="1541500"/>
            <a:ext cx="4255500" cy="6954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en">
                <a:latin typeface="Roboto"/>
                <a:ea typeface="Roboto"/>
                <a:cs typeface="Roboto"/>
                <a:sym typeface="Roboto"/>
              </a:rPr>
              <a:t>Here, the presentation summarizes the significant contribution of the paper, emphasizing DeepSC-ST's potential to reduce transmission data and communication resources without compromising performance. This slide underscores the paper's impact on enhancing efficiency in speech recognition and synthesis tasks.</a:t>
            </a:r>
            <a:endParaRPr sz="18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1"/>
          <p:cNvSpPr txBox="1"/>
          <p:nvPr>
            <p:ph type="ctrTitle"/>
          </p:nvPr>
        </p:nvSpPr>
        <p:spPr>
          <a:xfrm>
            <a:off x="684050" y="830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4200"/>
              <a:t>Limitations</a:t>
            </a:r>
            <a:endParaRPr sz="4200"/>
          </a:p>
        </p:txBody>
      </p:sp>
      <p:sp>
        <p:nvSpPr>
          <p:cNvPr id="329" name="Google Shape;329;p21"/>
          <p:cNvSpPr txBox="1"/>
          <p:nvPr>
            <p:ph idx="1" type="subTitle"/>
          </p:nvPr>
        </p:nvSpPr>
        <p:spPr>
          <a:xfrm>
            <a:off x="736525" y="1374450"/>
            <a:ext cx="4255500" cy="6954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 sz="1700">
                <a:latin typeface="Roboto"/>
                <a:ea typeface="Roboto"/>
                <a:cs typeface="Roboto"/>
                <a:sym typeface="Roboto"/>
              </a:rPr>
              <a:t>The limitations slide acknowledges the areas where the proposed system might face challenges or require further improvement. This transparency is crucial for a comprehensive understanding of the system's capabilities and potential areas for future research.</a:t>
            </a:r>
            <a:endParaRPr sz="1700">
              <a:latin typeface="Roboto"/>
              <a:ea typeface="Roboto"/>
              <a:cs typeface="Roboto"/>
              <a:sym typeface="Roboto"/>
            </a:endParaRPr>
          </a:p>
          <a:p>
            <a:pPr indent="0" lvl="0" marL="0" rtl="0" algn="l">
              <a:lnSpc>
                <a:spcPct val="80000"/>
              </a:lnSpc>
              <a:spcBef>
                <a:spcPts val="0"/>
              </a:spcBef>
              <a:spcAft>
                <a:spcPts val="0"/>
              </a:spcAft>
              <a:buNone/>
            </a:pPr>
            <a:r>
              <a:t/>
            </a:r>
            <a:endParaRPr sz="1700">
              <a:latin typeface="Roboto"/>
              <a:ea typeface="Roboto"/>
              <a:cs typeface="Roboto"/>
              <a:sym typeface="Roboto"/>
            </a:endParaRPr>
          </a:p>
          <a:p>
            <a:pPr indent="0" lvl="0" marL="0" rtl="0" algn="l">
              <a:lnSpc>
                <a:spcPct val="80000"/>
              </a:lnSpc>
              <a:spcBef>
                <a:spcPts val="0"/>
              </a:spcBef>
              <a:spcAft>
                <a:spcPts val="0"/>
              </a:spcAft>
              <a:buSzPts val="275"/>
              <a:buNone/>
            </a:pPr>
            <a:r>
              <a:t/>
            </a:r>
            <a:endParaRPr sz="17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