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6" r:id="rId6"/>
    <p:sldId id="263" r:id="rId7"/>
    <p:sldId id="260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4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3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BA18689-91FB-4010-96D8-C6E1B03D989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A4BCF1A-FEEC-4169-B8A6-3409869C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3847-5BD1-413C-9F26-1DBA230A5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059BB-2A9F-430B-90C1-8DDB54D64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22C8-A8BE-4C72-84DE-EF82A0A8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2C987-EB2F-45A8-8E84-1611367B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Many to Many Relationship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27E996-5C04-42DD-BDF3-9AB7BAF1A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93265"/>
              </p:ext>
            </p:extLst>
          </p:nvPr>
        </p:nvGraphicFramePr>
        <p:xfrm>
          <a:off x="8694880" y="3972735"/>
          <a:ext cx="3169458" cy="20305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4729">
                  <a:extLst>
                    <a:ext uri="{9D8B030D-6E8A-4147-A177-3AD203B41FA5}">
                      <a16:colId xmlns:a16="http://schemas.microsoft.com/office/drawing/2014/main" val="461093672"/>
                    </a:ext>
                  </a:extLst>
                </a:gridCol>
                <a:gridCol w="1584729">
                  <a:extLst>
                    <a:ext uri="{9D8B030D-6E8A-4147-A177-3AD203B41FA5}">
                      <a16:colId xmlns:a16="http://schemas.microsoft.com/office/drawing/2014/main" val="3042504355"/>
                    </a:ext>
                  </a:extLst>
                </a:gridCol>
              </a:tblGrid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084938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940371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340259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0047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1D348E-93CD-4059-8C71-D6C91B57C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92094"/>
              </p:ext>
            </p:extLst>
          </p:nvPr>
        </p:nvGraphicFramePr>
        <p:xfrm>
          <a:off x="726399" y="3969208"/>
          <a:ext cx="2936980" cy="20305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68490">
                  <a:extLst>
                    <a:ext uri="{9D8B030D-6E8A-4147-A177-3AD203B41FA5}">
                      <a16:colId xmlns:a16="http://schemas.microsoft.com/office/drawing/2014/main" val="461093672"/>
                    </a:ext>
                  </a:extLst>
                </a:gridCol>
                <a:gridCol w="1468490">
                  <a:extLst>
                    <a:ext uri="{9D8B030D-6E8A-4147-A177-3AD203B41FA5}">
                      <a16:colId xmlns:a16="http://schemas.microsoft.com/office/drawing/2014/main" val="3042504355"/>
                    </a:ext>
                  </a:extLst>
                </a:gridCol>
              </a:tblGrid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084938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00472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969414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1357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B77347B-2B3E-4F69-9C2A-C698EFED6F3E}"/>
              </a:ext>
            </a:extLst>
          </p:cNvPr>
          <p:cNvSpPr/>
          <p:nvPr/>
        </p:nvSpPr>
        <p:spPr>
          <a:xfrm>
            <a:off x="9073661" y="3142930"/>
            <a:ext cx="2411896" cy="502568"/>
          </a:xfrm>
          <a:prstGeom prst="rect">
            <a:avLst/>
          </a:prstGeom>
          <a:ln w="4445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C1C90-DD2E-4812-A56A-3AC1363AD818}"/>
              </a:ext>
            </a:extLst>
          </p:cNvPr>
          <p:cNvSpPr/>
          <p:nvPr/>
        </p:nvSpPr>
        <p:spPr>
          <a:xfrm>
            <a:off x="978570" y="3142930"/>
            <a:ext cx="2411896" cy="502568"/>
          </a:xfrm>
          <a:prstGeom prst="rect">
            <a:avLst/>
          </a:prstGeom>
          <a:ln w="4445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05C4B2-6415-4363-AF77-B8070F2E3FFF}"/>
              </a:ext>
            </a:extLst>
          </p:cNvPr>
          <p:cNvSpPr/>
          <p:nvPr/>
        </p:nvSpPr>
        <p:spPr>
          <a:xfrm>
            <a:off x="4890052" y="2422491"/>
            <a:ext cx="2411896" cy="502568"/>
          </a:xfrm>
          <a:prstGeom prst="rect">
            <a:avLst/>
          </a:prstGeom>
          <a:ln w="4445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product_user</a:t>
            </a:r>
            <a:endParaRPr lang="en-US" sz="2800" dirty="0"/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83EFBB1B-E3DA-4FDA-977B-6357ABA66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86748"/>
              </p:ext>
            </p:extLst>
          </p:nvPr>
        </p:nvGraphicFramePr>
        <p:xfrm>
          <a:off x="4641949" y="3469350"/>
          <a:ext cx="3169458" cy="253812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4729">
                  <a:extLst>
                    <a:ext uri="{9D8B030D-6E8A-4147-A177-3AD203B41FA5}">
                      <a16:colId xmlns:a16="http://schemas.microsoft.com/office/drawing/2014/main" val="461093672"/>
                    </a:ext>
                  </a:extLst>
                </a:gridCol>
                <a:gridCol w="1584729">
                  <a:extLst>
                    <a:ext uri="{9D8B030D-6E8A-4147-A177-3AD203B41FA5}">
                      <a16:colId xmlns:a16="http://schemas.microsoft.com/office/drawing/2014/main" val="3042504355"/>
                    </a:ext>
                  </a:extLst>
                </a:gridCol>
              </a:tblGrid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084938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940371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340259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00472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54231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B5887D-549A-4DE3-ABA5-C90FFFF39385}"/>
              </a:ext>
            </a:extLst>
          </p:cNvPr>
          <p:cNvCxnSpPr>
            <a:cxnSpLocks/>
          </p:cNvCxnSpPr>
          <p:nvPr/>
        </p:nvCxnSpPr>
        <p:spPr>
          <a:xfrm flipV="1">
            <a:off x="3423958" y="4246306"/>
            <a:ext cx="1729933" cy="524063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9D5962-8E6C-48CC-A575-1C8E244EB301}"/>
              </a:ext>
            </a:extLst>
          </p:cNvPr>
          <p:cNvCxnSpPr>
            <a:cxnSpLocks/>
          </p:cNvCxnSpPr>
          <p:nvPr/>
        </p:nvCxnSpPr>
        <p:spPr>
          <a:xfrm flipV="1">
            <a:off x="3423958" y="4738412"/>
            <a:ext cx="1729933" cy="31957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086572-0FFE-4834-958A-791D2B54C132}"/>
              </a:ext>
            </a:extLst>
          </p:cNvPr>
          <p:cNvCxnSpPr>
            <a:cxnSpLocks/>
          </p:cNvCxnSpPr>
          <p:nvPr/>
        </p:nvCxnSpPr>
        <p:spPr>
          <a:xfrm>
            <a:off x="3390466" y="5261757"/>
            <a:ext cx="1763425" cy="491899"/>
          </a:xfrm>
          <a:prstGeom prst="straightConnector1">
            <a:avLst/>
          </a:prstGeom>
          <a:ln w="76200">
            <a:solidFill>
              <a:srgbClr val="00B0F0"/>
            </a:solidFill>
            <a:prstDash val="solid"/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830ACF-AE34-4510-A0F2-6F4A4011E813}"/>
              </a:ext>
            </a:extLst>
          </p:cNvPr>
          <p:cNvCxnSpPr>
            <a:cxnSpLocks/>
          </p:cNvCxnSpPr>
          <p:nvPr/>
        </p:nvCxnSpPr>
        <p:spPr>
          <a:xfrm>
            <a:off x="3412794" y="5261757"/>
            <a:ext cx="1741097" cy="511"/>
          </a:xfrm>
          <a:prstGeom prst="straightConnector1">
            <a:avLst/>
          </a:prstGeom>
          <a:ln w="76200">
            <a:solidFill>
              <a:srgbClr val="00B0F0"/>
            </a:solidFill>
            <a:prstDash val="solid"/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FBE0D7-5791-4763-AD3F-7AE2842E3EAD}"/>
              </a:ext>
            </a:extLst>
          </p:cNvPr>
          <p:cNvCxnSpPr/>
          <p:nvPr/>
        </p:nvCxnSpPr>
        <p:spPr>
          <a:xfrm flipH="1" flipV="1">
            <a:off x="7235480" y="4246305"/>
            <a:ext cx="2047065" cy="54813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A4F45F-A816-4CE4-8D6B-553B3E751E06}"/>
              </a:ext>
            </a:extLst>
          </p:cNvPr>
          <p:cNvCxnSpPr>
            <a:cxnSpLocks/>
          </p:cNvCxnSpPr>
          <p:nvPr/>
        </p:nvCxnSpPr>
        <p:spPr>
          <a:xfrm flipH="1">
            <a:off x="7235480" y="4794436"/>
            <a:ext cx="2047066" cy="4673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2" grpId="0"/>
      <p:bldP spid="16" grpId="0" animBg="1"/>
      <p:bldP spid="18" grpId="0" animBg="1"/>
      <p:bldP spid="5" grpId="0" animBg="1"/>
      <p:bldP spid="13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F519D-20C0-4D23-BA93-ACABA9D2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RelationShips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414F-D399-4C46-9230-30C14971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One to One</a:t>
            </a: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One to Many/ Many to One</a:t>
            </a: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Many to Many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7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2C987-EB2F-45A8-8E84-1611367B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One to One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22C8-A8BE-4C72-84DE-EF82A0A8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১ </a:t>
            </a:r>
            <a:r>
              <a:rPr lang="en-US" sz="3600" dirty="0" err="1"/>
              <a:t>জন</a:t>
            </a:r>
            <a:r>
              <a:rPr lang="en-US" sz="3600" dirty="0"/>
              <a:t> user </a:t>
            </a:r>
            <a:r>
              <a:rPr lang="en-US" sz="3600" dirty="0" err="1"/>
              <a:t>কেবলমাত্র</a:t>
            </a:r>
            <a:r>
              <a:rPr lang="en-US" sz="3600" dirty="0"/>
              <a:t> ১টি product </a:t>
            </a:r>
            <a:r>
              <a:rPr lang="en-US" sz="3600" dirty="0" err="1"/>
              <a:t>কিনতে</a:t>
            </a:r>
            <a:r>
              <a:rPr lang="en-US" sz="3600" dirty="0"/>
              <a:t> </a:t>
            </a:r>
            <a:r>
              <a:rPr lang="en-US" sz="3600" dirty="0" err="1"/>
              <a:t>পারবে</a:t>
            </a:r>
            <a:r>
              <a:rPr lang="en-US" sz="3600" dirty="0"/>
              <a:t>।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27E996-5C04-42DD-BDF3-9AB7BAF1A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01265"/>
              </p:ext>
            </p:extLst>
          </p:nvPr>
        </p:nvGraphicFramePr>
        <p:xfrm>
          <a:off x="1130315" y="3972735"/>
          <a:ext cx="4754187" cy="20305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4729">
                  <a:extLst>
                    <a:ext uri="{9D8B030D-6E8A-4147-A177-3AD203B41FA5}">
                      <a16:colId xmlns:a16="http://schemas.microsoft.com/office/drawing/2014/main" val="461093672"/>
                    </a:ext>
                  </a:extLst>
                </a:gridCol>
                <a:gridCol w="1584729">
                  <a:extLst>
                    <a:ext uri="{9D8B030D-6E8A-4147-A177-3AD203B41FA5}">
                      <a16:colId xmlns:a16="http://schemas.microsoft.com/office/drawing/2014/main" val="3042504355"/>
                    </a:ext>
                  </a:extLst>
                </a:gridCol>
                <a:gridCol w="1584729">
                  <a:extLst>
                    <a:ext uri="{9D8B030D-6E8A-4147-A177-3AD203B41FA5}">
                      <a16:colId xmlns:a16="http://schemas.microsoft.com/office/drawing/2014/main" val="762440413"/>
                    </a:ext>
                  </a:extLst>
                </a:gridCol>
              </a:tblGrid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products_id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084938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940371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340259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0047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1D348E-93CD-4059-8C71-D6C91B57C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53803"/>
              </p:ext>
            </p:extLst>
          </p:nvPr>
        </p:nvGraphicFramePr>
        <p:xfrm>
          <a:off x="6820177" y="3966111"/>
          <a:ext cx="4521754" cy="20305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0877">
                  <a:extLst>
                    <a:ext uri="{9D8B030D-6E8A-4147-A177-3AD203B41FA5}">
                      <a16:colId xmlns:a16="http://schemas.microsoft.com/office/drawing/2014/main" val="461093672"/>
                    </a:ext>
                  </a:extLst>
                </a:gridCol>
                <a:gridCol w="2260877">
                  <a:extLst>
                    <a:ext uri="{9D8B030D-6E8A-4147-A177-3AD203B41FA5}">
                      <a16:colId xmlns:a16="http://schemas.microsoft.com/office/drawing/2014/main" val="3042504355"/>
                    </a:ext>
                  </a:extLst>
                </a:gridCol>
              </a:tblGrid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084938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00472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969414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1357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B77347B-2B3E-4F69-9C2A-C698EFED6F3E}"/>
              </a:ext>
            </a:extLst>
          </p:cNvPr>
          <p:cNvSpPr/>
          <p:nvPr/>
        </p:nvSpPr>
        <p:spPr>
          <a:xfrm>
            <a:off x="2176400" y="3142930"/>
            <a:ext cx="2411896" cy="502568"/>
          </a:xfrm>
          <a:prstGeom prst="rect">
            <a:avLst/>
          </a:prstGeom>
          <a:ln w="4445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C1C90-DD2E-4812-A56A-3AC1363AD818}"/>
              </a:ext>
            </a:extLst>
          </p:cNvPr>
          <p:cNvSpPr/>
          <p:nvPr/>
        </p:nvSpPr>
        <p:spPr>
          <a:xfrm>
            <a:off x="7603706" y="3142930"/>
            <a:ext cx="2411896" cy="502568"/>
          </a:xfrm>
          <a:prstGeom prst="rect">
            <a:avLst/>
          </a:prstGeom>
          <a:ln w="4445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D532CCB-21C5-40CA-BDFB-B48EC05BA89C}"/>
              </a:ext>
            </a:extLst>
          </p:cNvPr>
          <p:cNvCxnSpPr/>
          <p:nvPr/>
        </p:nvCxnSpPr>
        <p:spPr>
          <a:xfrm rot="10800000">
            <a:off x="5512905" y="4784036"/>
            <a:ext cx="1307273" cy="993913"/>
          </a:xfrm>
          <a:prstGeom prst="bentConnector3">
            <a:avLst>
              <a:gd name="adj1" fmla="val 5811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927EABF-C325-40A5-BC8E-128E83CFE74F}"/>
              </a:ext>
            </a:extLst>
          </p:cNvPr>
          <p:cNvCxnSpPr/>
          <p:nvPr/>
        </p:nvCxnSpPr>
        <p:spPr>
          <a:xfrm rot="10800000" flipV="1">
            <a:off x="5512904" y="4784036"/>
            <a:ext cx="1307273" cy="516834"/>
          </a:xfrm>
          <a:prstGeom prst="bentConnector3">
            <a:avLst>
              <a:gd name="adj1" fmla="val 3884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7600909-3991-4D50-8EDB-434F41B19760}"/>
              </a:ext>
            </a:extLst>
          </p:cNvPr>
          <p:cNvCxnSpPr/>
          <p:nvPr/>
        </p:nvCxnSpPr>
        <p:spPr>
          <a:xfrm rot="10800000" flipV="1">
            <a:off x="5512903" y="5267745"/>
            <a:ext cx="1307273" cy="516834"/>
          </a:xfrm>
          <a:prstGeom prst="bentConnector3">
            <a:avLst>
              <a:gd name="adj1" fmla="val 19588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build="p"/>
      <p:bldP spid="16" grpId="0" animBg="1"/>
      <p:bldP spid="18" grpId="0" animBg="1"/>
      <p:bldP spid="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2C987-EB2F-45A8-8E84-1611367B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One to 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22C8-A8BE-4C72-84DE-EF82A0A8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/>
              <a:t>একাধিক</a:t>
            </a:r>
            <a:r>
              <a:rPr lang="en-US" sz="3600" dirty="0"/>
              <a:t> user ১টি product </a:t>
            </a:r>
            <a:r>
              <a:rPr lang="en-US" sz="3600" dirty="0" err="1"/>
              <a:t>কিনতে</a:t>
            </a:r>
            <a:r>
              <a:rPr lang="en-US" sz="3600" dirty="0"/>
              <a:t> </a:t>
            </a:r>
            <a:r>
              <a:rPr lang="en-US" sz="3600" dirty="0" err="1"/>
              <a:t>পারবে</a:t>
            </a:r>
            <a:r>
              <a:rPr lang="en-US" sz="3600" dirty="0"/>
              <a:t>।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27E996-5C04-42DD-BDF3-9AB7BAF1A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13023"/>
              </p:ext>
            </p:extLst>
          </p:nvPr>
        </p:nvGraphicFramePr>
        <p:xfrm>
          <a:off x="1130315" y="3972735"/>
          <a:ext cx="4754187" cy="20305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4729">
                  <a:extLst>
                    <a:ext uri="{9D8B030D-6E8A-4147-A177-3AD203B41FA5}">
                      <a16:colId xmlns:a16="http://schemas.microsoft.com/office/drawing/2014/main" val="461093672"/>
                    </a:ext>
                  </a:extLst>
                </a:gridCol>
                <a:gridCol w="1584729">
                  <a:extLst>
                    <a:ext uri="{9D8B030D-6E8A-4147-A177-3AD203B41FA5}">
                      <a16:colId xmlns:a16="http://schemas.microsoft.com/office/drawing/2014/main" val="3042504355"/>
                    </a:ext>
                  </a:extLst>
                </a:gridCol>
                <a:gridCol w="1584729">
                  <a:extLst>
                    <a:ext uri="{9D8B030D-6E8A-4147-A177-3AD203B41FA5}">
                      <a16:colId xmlns:a16="http://schemas.microsoft.com/office/drawing/2014/main" val="762440413"/>
                    </a:ext>
                  </a:extLst>
                </a:gridCol>
              </a:tblGrid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products_id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084938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940371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340259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0047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21D348E-93CD-4059-8C71-D6C91B57CAF4}"/>
              </a:ext>
            </a:extLst>
          </p:cNvPr>
          <p:cNvGraphicFramePr>
            <a:graphicFrameLocks noGrp="1"/>
          </p:cNvGraphicFramePr>
          <p:nvPr/>
        </p:nvGraphicFramePr>
        <p:xfrm>
          <a:off x="6820177" y="3966111"/>
          <a:ext cx="4521754" cy="20305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0877">
                  <a:extLst>
                    <a:ext uri="{9D8B030D-6E8A-4147-A177-3AD203B41FA5}">
                      <a16:colId xmlns:a16="http://schemas.microsoft.com/office/drawing/2014/main" val="461093672"/>
                    </a:ext>
                  </a:extLst>
                </a:gridCol>
                <a:gridCol w="2260877">
                  <a:extLst>
                    <a:ext uri="{9D8B030D-6E8A-4147-A177-3AD203B41FA5}">
                      <a16:colId xmlns:a16="http://schemas.microsoft.com/office/drawing/2014/main" val="3042504355"/>
                    </a:ext>
                  </a:extLst>
                </a:gridCol>
              </a:tblGrid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084938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000472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969414"/>
                  </a:ext>
                </a:extLst>
              </a:tr>
              <a:tr h="507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1357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B77347B-2B3E-4F69-9C2A-C698EFED6F3E}"/>
              </a:ext>
            </a:extLst>
          </p:cNvPr>
          <p:cNvSpPr/>
          <p:nvPr/>
        </p:nvSpPr>
        <p:spPr>
          <a:xfrm>
            <a:off x="2176400" y="3142930"/>
            <a:ext cx="2411896" cy="502568"/>
          </a:xfrm>
          <a:prstGeom prst="rect">
            <a:avLst/>
          </a:prstGeom>
          <a:ln w="4445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C1C90-DD2E-4812-A56A-3AC1363AD818}"/>
              </a:ext>
            </a:extLst>
          </p:cNvPr>
          <p:cNvSpPr/>
          <p:nvPr/>
        </p:nvSpPr>
        <p:spPr>
          <a:xfrm>
            <a:off x="7603706" y="3142930"/>
            <a:ext cx="2411896" cy="502568"/>
          </a:xfrm>
          <a:prstGeom prst="rect">
            <a:avLst/>
          </a:prstGeom>
          <a:ln w="44450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D532CCB-21C5-40CA-BDFB-B48EC05BA89C}"/>
              </a:ext>
            </a:extLst>
          </p:cNvPr>
          <p:cNvCxnSpPr>
            <a:cxnSpLocks/>
          </p:cNvCxnSpPr>
          <p:nvPr/>
        </p:nvCxnSpPr>
        <p:spPr>
          <a:xfrm rot="10800000">
            <a:off x="5512906" y="4784036"/>
            <a:ext cx="1307270" cy="12700"/>
          </a:xfrm>
          <a:prstGeom prst="bentConnector3">
            <a:avLst>
              <a:gd name="adj1" fmla="val 3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927EABF-C325-40A5-BC8E-128E83CFE74F}"/>
              </a:ext>
            </a:extLst>
          </p:cNvPr>
          <p:cNvCxnSpPr/>
          <p:nvPr/>
        </p:nvCxnSpPr>
        <p:spPr>
          <a:xfrm rot="10800000" flipV="1">
            <a:off x="5512904" y="4784036"/>
            <a:ext cx="1307273" cy="516834"/>
          </a:xfrm>
          <a:prstGeom prst="bentConnector3">
            <a:avLst>
              <a:gd name="adj1" fmla="val 38849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7600909-3991-4D50-8EDB-434F41B19760}"/>
              </a:ext>
            </a:extLst>
          </p:cNvPr>
          <p:cNvCxnSpPr/>
          <p:nvPr/>
        </p:nvCxnSpPr>
        <p:spPr>
          <a:xfrm rot="10800000" flipV="1">
            <a:off x="5512903" y="5267745"/>
            <a:ext cx="1307273" cy="516834"/>
          </a:xfrm>
          <a:prstGeom prst="bentConnector3">
            <a:avLst>
              <a:gd name="adj1" fmla="val 19588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build="p"/>
      <p:bldP spid="16" grpId="0" animBg="1"/>
      <p:bldP spid="18" grpId="0" animBg="1"/>
      <p:bldP spid="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3847-5BD1-413C-9F26-1DBA230A5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Many to Many</a:t>
            </a:r>
            <a:br>
              <a:rPr lang="en-US" cap="none" dirty="0">
                <a:solidFill>
                  <a:schemeClr val="tx1"/>
                </a:solidFill>
              </a:rPr>
            </a:br>
            <a:r>
              <a:rPr lang="en-US" cap="none" dirty="0">
                <a:solidFill>
                  <a:schemeClr val="tx1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49155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2C987-EB2F-45A8-8E84-1611367B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Many to 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22C8-A8BE-4C72-84DE-EF82A0A8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Graphic 8" descr="School boy outline">
            <a:extLst>
              <a:ext uri="{FF2B5EF4-FFF2-40B4-BE49-F238E27FC236}">
                <a16:creationId xmlns:a16="http://schemas.microsoft.com/office/drawing/2014/main" id="{77A4F77B-F4D0-4156-80C4-43F4B5E5C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4095" y="3111887"/>
            <a:ext cx="1772780" cy="1772780"/>
          </a:xfrm>
          <a:prstGeom prst="rect">
            <a:avLst/>
          </a:prstGeom>
        </p:spPr>
      </p:pic>
      <p:pic>
        <p:nvPicPr>
          <p:cNvPr id="24" name="Graphic 23" descr="School girl outline">
            <a:extLst>
              <a:ext uri="{FF2B5EF4-FFF2-40B4-BE49-F238E27FC236}">
                <a16:creationId xmlns:a16="http://schemas.microsoft.com/office/drawing/2014/main" id="{4CD45105-D343-4505-ABEB-A40CE2767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3923" y="3111887"/>
            <a:ext cx="1772780" cy="1772780"/>
          </a:xfrm>
          <a:prstGeom prst="rect">
            <a:avLst/>
          </a:prstGeom>
        </p:spPr>
      </p:pic>
      <p:pic>
        <p:nvPicPr>
          <p:cNvPr id="5" name="Graphic 4" descr="Two Hearts outline">
            <a:extLst>
              <a:ext uri="{FF2B5EF4-FFF2-40B4-BE49-F238E27FC236}">
                <a16:creationId xmlns:a16="http://schemas.microsoft.com/office/drawing/2014/main" id="{23F653C0-781F-443A-8DB2-4E346BDE31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24351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2C987-EB2F-45A8-8E84-1611367B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Many to 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22C8-A8BE-4C72-84DE-EF82A0A8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Graphic 8" descr="School boy outline">
            <a:extLst>
              <a:ext uri="{FF2B5EF4-FFF2-40B4-BE49-F238E27FC236}">
                <a16:creationId xmlns:a16="http://schemas.microsoft.com/office/drawing/2014/main" id="{77A4F77B-F4D0-4156-80C4-43F4B5E5C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7920" y="2927397"/>
            <a:ext cx="1515832" cy="1515832"/>
          </a:xfrm>
          <a:prstGeom prst="rect">
            <a:avLst/>
          </a:prstGeom>
        </p:spPr>
      </p:pic>
      <p:pic>
        <p:nvPicPr>
          <p:cNvPr id="22" name="Graphic 21" descr="School girl with solid fill">
            <a:extLst>
              <a:ext uri="{FF2B5EF4-FFF2-40B4-BE49-F238E27FC236}">
                <a16:creationId xmlns:a16="http://schemas.microsoft.com/office/drawing/2014/main" id="{22B5085E-2C46-400E-BFF3-CE93F2A5A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6010" y="3279984"/>
            <a:ext cx="1360767" cy="1360767"/>
          </a:xfrm>
          <a:prstGeom prst="rect">
            <a:avLst/>
          </a:prstGeom>
        </p:spPr>
      </p:pic>
      <p:pic>
        <p:nvPicPr>
          <p:cNvPr id="25" name="Graphic 24" descr="School girl with solid fill">
            <a:extLst>
              <a:ext uri="{FF2B5EF4-FFF2-40B4-BE49-F238E27FC236}">
                <a16:creationId xmlns:a16="http://schemas.microsoft.com/office/drawing/2014/main" id="{315F5108-40CD-4622-BE18-7F02CD195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85453" y="4758286"/>
            <a:ext cx="1360767" cy="1360767"/>
          </a:xfrm>
          <a:prstGeom prst="rect">
            <a:avLst/>
          </a:prstGeom>
        </p:spPr>
      </p:pic>
      <p:pic>
        <p:nvPicPr>
          <p:cNvPr id="26" name="Graphic 25" descr="School girl with solid fill">
            <a:extLst>
              <a:ext uri="{FF2B5EF4-FFF2-40B4-BE49-F238E27FC236}">
                <a16:creationId xmlns:a16="http://schemas.microsoft.com/office/drawing/2014/main" id="{5BF7C1AC-967F-4137-BDDD-A1F6FC958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66006" y="3266841"/>
            <a:ext cx="1360767" cy="1360767"/>
          </a:xfrm>
          <a:prstGeom prst="rect">
            <a:avLst/>
          </a:prstGeom>
        </p:spPr>
      </p:pic>
      <p:pic>
        <p:nvPicPr>
          <p:cNvPr id="27" name="Graphic 26" descr="Two Hearts outline">
            <a:extLst>
              <a:ext uri="{FF2B5EF4-FFF2-40B4-BE49-F238E27FC236}">
                <a16:creationId xmlns:a16="http://schemas.microsoft.com/office/drawing/2014/main" id="{4206B334-DA8C-472E-B6C8-CA0C769859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45705" y="3606274"/>
            <a:ext cx="643485" cy="643485"/>
          </a:xfrm>
          <a:prstGeom prst="rect">
            <a:avLst/>
          </a:prstGeom>
        </p:spPr>
      </p:pic>
      <p:pic>
        <p:nvPicPr>
          <p:cNvPr id="28" name="Graphic 27" descr="Two Hearts outline">
            <a:extLst>
              <a:ext uri="{FF2B5EF4-FFF2-40B4-BE49-F238E27FC236}">
                <a16:creationId xmlns:a16="http://schemas.microsoft.com/office/drawing/2014/main" id="{3AE27465-2E24-4558-AEE8-EAE17430D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5177" y="3606274"/>
            <a:ext cx="636566" cy="643485"/>
          </a:xfrm>
          <a:prstGeom prst="rect">
            <a:avLst/>
          </a:prstGeom>
        </p:spPr>
      </p:pic>
      <p:pic>
        <p:nvPicPr>
          <p:cNvPr id="29" name="Graphic 28" descr="Two Hearts outline">
            <a:extLst>
              <a:ext uri="{FF2B5EF4-FFF2-40B4-BE49-F238E27FC236}">
                <a16:creationId xmlns:a16="http://schemas.microsoft.com/office/drawing/2014/main" id="{5C0B8F27-339A-4D59-A2D4-FC0299F66E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7553" y="4290233"/>
            <a:ext cx="636566" cy="6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3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2C987-EB2F-45A8-8E84-1611367B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Many to 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22C8-A8BE-4C72-84DE-EF82A0A8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Graphic 14" descr="School girl outline">
            <a:extLst>
              <a:ext uri="{FF2B5EF4-FFF2-40B4-BE49-F238E27FC236}">
                <a16:creationId xmlns:a16="http://schemas.microsoft.com/office/drawing/2014/main" id="{27DA5AC2-B75D-48AB-855E-2F4A9769E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1896" y="2617449"/>
            <a:ext cx="1772780" cy="1772780"/>
          </a:xfrm>
          <a:prstGeom prst="rect">
            <a:avLst/>
          </a:prstGeom>
        </p:spPr>
      </p:pic>
      <p:pic>
        <p:nvPicPr>
          <p:cNvPr id="5" name="Graphic 4" descr="School boy with solid fill">
            <a:extLst>
              <a:ext uri="{FF2B5EF4-FFF2-40B4-BE49-F238E27FC236}">
                <a16:creationId xmlns:a16="http://schemas.microsoft.com/office/drawing/2014/main" id="{0A7DA764-E68E-4487-9AAC-3715FD5E6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3818" y="3222894"/>
            <a:ext cx="1565563" cy="1565563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C1902C47-2E30-4E2A-97A8-C2DED4DB9F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3401" y="3222893"/>
            <a:ext cx="1565563" cy="1565563"/>
          </a:xfrm>
          <a:prstGeom prst="rect">
            <a:avLst/>
          </a:prstGeom>
        </p:spPr>
      </p:pic>
      <p:pic>
        <p:nvPicPr>
          <p:cNvPr id="19" name="Graphic 18" descr="School boy with solid fill">
            <a:extLst>
              <a:ext uri="{FF2B5EF4-FFF2-40B4-BE49-F238E27FC236}">
                <a16:creationId xmlns:a16="http://schemas.microsoft.com/office/drawing/2014/main" id="{91EFE407-A932-482A-A5E1-9F862FEE7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3609" y="4664118"/>
            <a:ext cx="1565563" cy="1565563"/>
          </a:xfrm>
          <a:prstGeom prst="rect">
            <a:avLst/>
          </a:prstGeom>
        </p:spPr>
      </p:pic>
      <p:pic>
        <p:nvPicPr>
          <p:cNvPr id="20" name="Graphic 19" descr="Two Hearts outline">
            <a:extLst>
              <a:ext uri="{FF2B5EF4-FFF2-40B4-BE49-F238E27FC236}">
                <a16:creationId xmlns:a16="http://schemas.microsoft.com/office/drawing/2014/main" id="{FB39BE3D-61C4-41B6-85B9-87041F2AB3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45705" y="3606274"/>
            <a:ext cx="643485" cy="643485"/>
          </a:xfrm>
          <a:prstGeom prst="rect">
            <a:avLst/>
          </a:prstGeom>
        </p:spPr>
      </p:pic>
      <p:pic>
        <p:nvPicPr>
          <p:cNvPr id="21" name="Graphic 20" descr="Two Hearts outline">
            <a:extLst>
              <a:ext uri="{FF2B5EF4-FFF2-40B4-BE49-F238E27FC236}">
                <a16:creationId xmlns:a16="http://schemas.microsoft.com/office/drawing/2014/main" id="{9370C813-C074-4C14-A1D3-281D8A902D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85177" y="3606274"/>
            <a:ext cx="636566" cy="643485"/>
          </a:xfrm>
          <a:prstGeom prst="rect">
            <a:avLst/>
          </a:prstGeom>
        </p:spPr>
      </p:pic>
      <p:pic>
        <p:nvPicPr>
          <p:cNvPr id="23" name="Graphic 22" descr="Two Hearts outline">
            <a:extLst>
              <a:ext uri="{FF2B5EF4-FFF2-40B4-BE49-F238E27FC236}">
                <a16:creationId xmlns:a16="http://schemas.microsoft.com/office/drawing/2014/main" id="{9B132691-D414-4768-97E3-76ED9DB3E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7553" y="4290233"/>
            <a:ext cx="636566" cy="6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2C987-EB2F-45A8-8E84-1611367B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Many to 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22C8-A8BE-4C72-84DE-EF82A0A8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62775"/>
            <a:ext cx="10058400" cy="3851787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err="1"/>
              <a:t>একজন</a:t>
            </a:r>
            <a:r>
              <a:rPr lang="en-US" sz="3600" dirty="0"/>
              <a:t> user </a:t>
            </a:r>
            <a:r>
              <a:rPr lang="en-US" sz="3600" dirty="0" err="1"/>
              <a:t>একাধিক</a:t>
            </a:r>
            <a:r>
              <a:rPr lang="en-US" sz="3600" dirty="0"/>
              <a:t> product </a:t>
            </a:r>
            <a:r>
              <a:rPr lang="en-US" sz="3600" dirty="0" err="1"/>
              <a:t>কিনতে</a:t>
            </a:r>
            <a:r>
              <a:rPr lang="en-US" sz="3600" dirty="0"/>
              <a:t> </a:t>
            </a:r>
            <a:r>
              <a:rPr lang="en-US" sz="3600" dirty="0" err="1"/>
              <a:t>পারবে</a:t>
            </a:r>
            <a:r>
              <a:rPr lang="en-US" sz="3600" dirty="0"/>
              <a:t>।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একাধিক</a:t>
            </a:r>
            <a:r>
              <a:rPr lang="en-US" sz="3600" dirty="0"/>
              <a:t> user </a:t>
            </a:r>
            <a:r>
              <a:rPr lang="en-US" sz="3600" dirty="0" err="1"/>
              <a:t>একটি</a:t>
            </a:r>
            <a:r>
              <a:rPr lang="en-US" sz="3600" dirty="0"/>
              <a:t> product </a:t>
            </a:r>
            <a:r>
              <a:rPr lang="en-US" sz="3600" dirty="0" err="1"/>
              <a:t>কিনতে</a:t>
            </a:r>
            <a:r>
              <a:rPr lang="en-US" sz="3600" dirty="0"/>
              <a:t> </a:t>
            </a:r>
            <a:r>
              <a:rPr lang="en-US" sz="3600" dirty="0" err="1"/>
              <a:t>পারবে</a:t>
            </a:r>
            <a:r>
              <a:rPr lang="en-US" sz="3600" dirty="0"/>
              <a:t>।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 build="p"/>
      <p:bldP spid="16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Relationships</vt:lpstr>
      <vt:lpstr>RelationShips</vt:lpstr>
      <vt:lpstr>One to One Relationship</vt:lpstr>
      <vt:lpstr>One to Many Relationship</vt:lpstr>
      <vt:lpstr>Many to Many Relationships</vt:lpstr>
      <vt:lpstr>Many to Many Relationship</vt:lpstr>
      <vt:lpstr>Many to Many Relationship</vt:lpstr>
      <vt:lpstr>Many to Many Relationship</vt:lpstr>
      <vt:lpstr>Many to Many Relationship</vt:lpstr>
      <vt:lpstr>Many to Many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</dc:title>
  <dc:creator>Raju Ahmed</dc:creator>
  <cp:lastModifiedBy>Raju Ahmed</cp:lastModifiedBy>
  <cp:revision>12</cp:revision>
  <dcterms:created xsi:type="dcterms:W3CDTF">2021-01-25T19:57:57Z</dcterms:created>
  <dcterms:modified xsi:type="dcterms:W3CDTF">2021-01-27T04:34:23Z</dcterms:modified>
</cp:coreProperties>
</file>