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6" r:id="rId5"/>
    <p:sldId id="267" r:id="rId6"/>
    <p:sldId id="286" r:id="rId7"/>
    <p:sldId id="28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793035-23CF-484F-B6D7-351046793607}" v="26" dt="2022-04-12T00:18:01.463"/>
    <p1510:client id="{33FC7C26-789D-4FA5-A2EA-22C91A3E410C}" v="20" dt="2022-04-12T06:32:40.193"/>
    <p1510:client id="{3AB9B21D-6611-EFCE-34B5-ED8AE42D992D}" v="19" dt="2022-04-23T11:12:06.576"/>
    <p1510:client id="{96F03A79-33B0-4B48-8E2B-1713CADBFB91}" v="56" dt="2022-04-10T19:38:22.068"/>
    <p1510:client id="{A915AFE1-D7E8-0EA7-5916-F1B44968E598}" v="3" dt="2022-04-12T01:17:25.683"/>
    <p1510:client id="{C2E2D87C-4503-4773-9BB4-91A370A116FF}" v="73" dt="2022-04-10T20:04:40.423"/>
    <p1510:client id="{C37E9D38-6075-43F7-B43C-01AC7CEB9A39}" v="246" dt="2022-04-11T23:38:34.737"/>
    <p1510:client id="{D837026C-3DDA-4426-BDD0-5692FFC6A8CB}" v="470" dt="2022-04-12T00:13:44.239"/>
    <p1510:client id="{F9579527-F9AF-AC94-AEA2-A6B9F311F0CD}" v="352" dt="2022-04-12T00:10:29.426"/>
    <p1510:client id="{FBC427E0-CB5A-4F85-B5AD-95351E7D7633}" v="288" dt="2022-04-10T20:47:19.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4/23/2022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4/23/2022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108960" y="1122363"/>
            <a:ext cx="7559039" cy="3027360"/>
          </a:xfrm>
        </p:spPr>
        <p:txBody>
          <a:bodyPr>
            <a:normAutofit/>
          </a:bodyPr>
          <a:lstStyle/>
          <a:p>
            <a:r>
              <a:rPr lang="en-US" sz="5000">
                <a:ea typeface="+mj-lt"/>
                <a:cs typeface="+mj-lt"/>
              </a:rPr>
              <a:t>Mango Leaf Diseases Identification Using Convolutional Neural Network(CNN)</a:t>
            </a:r>
            <a:endParaRPr lang="en-US" sz="5000"/>
          </a:p>
        </p:txBody>
      </p:sp>
      <p:grpSp>
        <p:nvGrpSpPr>
          <p:cNvPr id="72" name="Group 71">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73"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74"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5"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6"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77"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8"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9"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0"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1"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2"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3"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4"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5"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6"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7"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8"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9"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0"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1"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2"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3"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4"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5"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6"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7"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8"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9"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0"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1"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02"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3"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4"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5"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6"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7"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8"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1"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2"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3"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14"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5"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6"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7"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8"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9"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0"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1"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2"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3"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4"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5"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6"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Tree>
    <p:extLst>
      <p:ext uri="{BB962C8B-B14F-4D97-AF65-F5344CB8AC3E}">
        <p14:creationId xmlns:p14="http://schemas.microsoft.com/office/powerpoint/2010/main" val="385614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04AB-56F8-349B-BB59-A2E987249086}"/>
              </a:ext>
            </a:extLst>
          </p:cNvPr>
          <p:cNvSpPr>
            <a:spLocks noGrp="1"/>
          </p:cNvSpPr>
          <p:nvPr>
            <p:ph type="title"/>
          </p:nvPr>
        </p:nvSpPr>
        <p:spPr>
          <a:xfrm>
            <a:off x="1141413" y="618518"/>
            <a:ext cx="9905998" cy="1478570"/>
          </a:xfrm>
        </p:spPr>
        <p:txBody>
          <a:bodyPr>
            <a:normAutofit/>
          </a:bodyPr>
          <a:lstStyle/>
          <a:p>
            <a:r>
              <a:rPr lang="en-US"/>
              <a:t>Member List</a:t>
            </a:r>
          </a:p>
        </p:txBody>
      </p:sp>
      <p:graphicFrame>
        <p:nvGraphicFramePr>
          <p:cNvPr id="49" name="Table 4">
            <a:extLst>
              <a:ext uri="{FF2B5EF4-FFF2-40B4-BE49-F238E27FC236}">
                <a16:creationId xmlns:a16="http://schemas.microsoft.com/office/drawing/2014/main" id="{C9B95003-402A-E80F-D20B-3A3E443ACB37}"/>
              </a:ext>
            </a:extLst>
          </p:cNvPr>
          <p:cNvGraphicFramePr>
            <a:graphicFrameLocks noGrp="1"/>
          </p:cNvGraphicFramePr>
          <p:nvPr>
            <p:ph idx="1"/>
            <p:extLst>
              <p:ext uri="{D42A27DB-BD31-4B8C-83A1-F6EECF244321}">
                <p14:modId xmlns:p14="http://schemas.microsoft.com/office/powerpoint/2010/main" val="1377423263"/>
              </p:ext>
            </p:extLst>
          </p:nvPr>
        </p:nvGraphicFramePr>
        <p:xfrm>
          <a:off x="1141413" y="2508595"/>
          <a:ext cx="9906000" cy="2963173"/>
        </p:xfrm>
        <a:graphic>
          <a:graphicData uri="http://schemas.openxmlformats.org/drawingml/2006/table">
            <a:tbl>
              <a:tblPr firstRow="1" bandRow="1">
                <a:tableStyleId>{5C22544A-7EE6-4342-B048-85BDC9FD1C3A}</a:tableStyleId>
              </a:tblPr>
              <a:tblGrid>
                <a:gridCol w="6494049">
                  <a:extLst>
                    <a:ext uri="{9D8B030D-6E8A-4147-A177-3AD203B41FA5}">
                      <a16:colId xmlns:a16="http://schemas.microsoft.com/office/drawing/2014/main" val="1217476254"/>
                    </a:ext>
                  </a:extLst>
                </a:gridCol>
                <a:gridCol w="3411951">
                  <a:extLst>
                    <a:ext uri="{9D8B030D-6E8A-4147-A177-3AD203B41FA5}">
                      <a16:colId xmlns:a16="http://schemas.microsoft.com/office/drawing/2014/main" val="1824482375"/>
                    </a:ext>
                  </a:extLst>
                </a:gridCol>
              </a:tblGrid>
              <a:tr h="576901">
                <a:tc>
                  <a:txBody>
                    <a:bodyPr/>
                    <a:lstStyle/>
                    <a:p>
                      <a:pPr algn="ctr"/>
                      <a:r>
                        <a:rPr lang="en-US" sz="2600"/>
                        <a:t>Name</a:t>
                      </a:r>
                    </a:p>
                  </a:txBody>
                  <a:tcPr marL="131114" marR="131114" marT="65557" marB="65557"/>
                </a:tc>
                <a:tc>
                  <a:txBody>
                    <a:bodyPr/>
                    <a:lstStyle/>
                    <a:p>
                      <a:pPr algn="ctr"/>
                      <a:r>
                        <a:rPr lang="en-US" sz="2600"/>
                        <a:t>Id</a:t>
                      </a:r>
                    </a:p>
                  </a:txBody>
                  <a:tcPr marL="131114" marR="131114" marT="65557" marB="65557"/>
                </a:tc>
                <a:extLst>
                  <a:ext uri="{0D108BD9-81ED-4DB2-BD59-A6C34878D82A}">
                    <a16:rowId xmlns:a16="http://schemas.microsoft.com/office/drawing/2014/main" val="826676938"/>
                  </a:ext>
                </a:extLst>
              </a:tr>
              <a:tr h="576901">
                <a:tc>
                  <a:txBody>
                    <a:bodyPr/>
                    <a:lstStyle/>
                    <a:p>
                      <a:pPr algn="ctr"/>
                      <a:r>
                        <a:rPr lang="en-US" sz="2600"/>
                        <a:t>Refat, </a:t>
                      </a:r>
                      <a:r>
                        <a:rPr lang="en-US" sz="2600" err="1"/>
                        <a:t>Mahfujar</a:t>
                      </a:r>
                      <a:r>
                        <a:rPr lang="en-US" sz="2600"/>
                        <a:t> Rahman</a:t>
                      </a:r>
                    </a:p>
                  </a:txBody>
                  <a:tcPr marL="131114" marR="131114" marT="65557" marB="65557"/>
                </a:tc>
                <a:tc>
                  <a:txBody>
                    <a:bodyPr/>
                    <a:lstStyle/>
                    <a:p>
                      <a:pPr algn="ctr"/>
                      <a:r>
                        <a:rPr lang="en-US" sz="2600"/>
                        <a:t>19-40903-2</a:t>
                      </a:r>
                    </a:p>
                  </a:txBody>
                  <a:tcPr marL="131114" marR="131114" marT="65557" marB="65557"/>
                </a:tc>
                <a:extLst>
                  <a:ext uri="{0D108BD9-81ED-4DB2-BD59-A6C34878D82A}">
                    <a16:rowId xmlns:a16="http://schemas.microsoft.com/office/drawing/2014/main" val="2057156019"/>
                  </a:ext>
                </a:extLst>
              </a:tr>
              <a:tr h="576901">
                <a:tc>
                  <a:txBody>
                    <a:bodyPr/>
                    <a:lstStyle/>
                    <a:p>
                      <a:pPr algn="ctr"/>
                      <a:r>
                        <a:rPr lang="en-US" sz="2600" err="1"/>
                        <a:t>Shouprova</a:t>
                      </a:r>
                      <a:r>
                        <a:rPr lang="en-US" sz="2600"/>
                        <a:t>, Tasnuva </a:t>
                      </a:r>
                      <a:r>
                        <a:rPr lang="en-US" sz="2600" err="1"/>
                        <a:t>Naushin</a:t>
                      </a:r>
                    </a:p>
                  </a:txBody>
                  <a:tcPr marL="131114" marR="131114" marT="65557" marB="65557"/>
                </a:tc>
                <a:tc>
                  <a:txBody>
                    <a:bodyPr/>
                    <a:lstStyle/>
                    <a:p>
                      <a:pPr algn="ctr"/>
                      <a:r>
                        <a:rPr lang="en-US" sz="2600"/>
                        <a:t>19-40919-2</a:t>
                      </a:r>
                    </a:p>
                  </a:txBody>
                  <a:tcPr marL="131114" marR="131114" marT="65557" marB="65557"/>
                </a:tc>
                <a:extLst>
                  <a:ext uri="{0D108BD9-81ED-4DB2-BD59-A6C34878D82A}">
                    <a16:rowId xmlns:a16="http://schemas.microsoft.com/office/drawing/2014/main" val="1125001791"/>
                  </a:ext>
                </a:extLst>
              </a:tr>
              <a:tr h="576901">
                <a:tc>
                  <a:txBody>
                    <a:bodyPr/>
                    <a:lstStyle/>
                    <a:p>
                      <a:pPr algn="ctr"/>
                      <a:r>
                        <a:rPr lang="en-US" sz="2600"/>
                        <a:t>Tahsin, Mahdi Ahmed</a:t>
                      </a:r>
                    </a:p>
                  </a:txBody>
                  <a:tcPr marL="131114" marR="131114" marT="65557" marB="65557"/>
                </a:tc>
                <a:tc>
                  <a:txBody>
                    <a:bodyPr/>
                    <a:lstStyle/>
                    <a:p>
                      <a:pPr algn="ctr"/>
                      <a:r>
                        <a:rPr lang="en-US" sz="2600"/>
                        <a:t>18-39255-3</a:t>
                      </a:r>
                    </a:p>
                  </a:txBody>
                  <a:tcPr marL="131114" marR="131114" marT="65557" marB="65557"/>
                </a:tc>
                <a:extLst>
                  <a:ext uri="{0D108BD9-81ED-4DB2-BD59-A6C34878D82A}">
                    <a16:rowId xmlns:a16="http://schemas.microsoft.com/office/drawing/2014/main" val="4260769620"/>
                  </a:ext>
                </a:extLst>
              </a:tr>
              <a:tr h="655569">
                <a:tc>
                  <a:txBody>
                    <a:bodyPr/>
                    <a:lstStyle/>
                    <a:p>
                      <a:pPr lvl="0" algn="ctr">
                        <a:buNone/>
                      </a:pPr>
                      <a:r>
                        <a:rPr lang="en-US" sz="2600" b="0" i="0" u="none" strike="noStrike" noProof="0">
                          <a:latin typeface="Tw Cen MT"/>
                        </a:rPr>
                        <a:t>Haque, </a:t>
                      </a:r>
                      <a:r>
                        <a:rPr lang="en-US" sz="2600" err="1"/>
                        <a:t>Tasriful</a:t>
                      </a:r>
                      <a:r>
                        <a:rPr lang="en-US" sz="2600"/>
                        <a:t> </a:t>
                      </a:r>
                    </a:p>
                  </a:txBody>
                  <a:tcPr marL="131114" marR="131114" marT="65557" marB="65557"/>
                </a:tc>
                <a:tc>
                  <a:txBody>
                    <a:bodyPr/>
                    <a:lstStyle/>
                    <a:p>
                      <a:pPr algn="ctr"/>
                      <a:r>
                        <a:rPr lang="en-US" sz="2600"/>
                        <a:t>18-38661-3</a:t>
                      </a:r>
                    </a:p>
                  </a:txBody>
                  <a:tcPr marL="131114" marR="131114" marT="65557" marB="65557"/>
                </a:tc>
                <a:extLst>
                  <a:ext uri="{0D108BD9-81ED-4DB2-BD59-A6C34878D82A}">
                    <a16:rowId xmlns:a16="http://schemas.microsoft.com/office/drawing/2014/main" val="1010652821"/>
                  </a:ext>
                </a:extLst>
              </a:tr>
            </a:tbl>
          </a:graphicData>
        </a:graphic>
      </p:graphicFrame>
    </p:spTree>
    <p:extLst>
      <p:ext uri="{BB962C8B-B14F-4D97-AF65-F5344CB8AC3E}">
        <p14:creationId xmlns:p14="http://schemas.microsoft.com/office/powerpoint/2010/main" val="2049217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2805-E801-357A-1386-B0F8FB251B1E}"/>
              </a:ext>
            </a:extLst>
          </p:cNvPr>
          <p:cNvSpPr>
            <a:spLocks noGrp="1"/>
          </p:cNvSpPr>
          <p:nvPr>
            <p:ph type="title"/>
          </p:nvPr>
        </p:nvSpPr>
        <p:spPr/>
        <p:txBody>
          <a:bodyPr/>
          <a:lstStyle/>
          <a:p>
            <a:r>
              <a:rPr lang="en-US" err="1">
                <a:ea typeface="+mj-lt"/>
                <a:cs typeface="+mj-lt"/>
              </a:rPr>
              <a:t>ReLU</a:t>
            </a:r>
            <a:r>
              <a:rPr lang="en-US">
                <a:ea typeface="+mj-lt"/>
                <a:cs typeface="+mj-lt"/>
              </a:rPr>
              <a:t> Layer </a:t>
            </a:r>
            <a:endParaRPr lang="en-US"/>
          </a:p>
        </p:txBody>
      </p:sp>
      <p:sp>
        <p:nvSpPr>
          <p:cNvPr id="3" name="Content Placeholder 2">
            <a:extLst>
              <a:ext uri="{FF2B5EF4-FFF2-40B4-BE49-F238E27FC236}">
                <a16:creationId xmlns:a16="http://schemas.microsoft.com/office/drawing/2014/main" id="{EB49DB11-C7CF-4A58-5910-5EA82242E3C3}"/>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The Rectified Linear Unit layer also called as the activation layer is used to introduce some non-linearity to the system, since it performs linear operations during the convolution process. So, it is introduced after every convolution layer. This layer simply changes all the negative activation values to 0. The </a:t>
            </a:r>
            <a:r>
              <a:rPr lang="en-US" dirty="0" err="1">
                <a:ea typeface="+mn-lt"/>
                <a:cs typeface="+mn-lt"/>
              </a:rPr>
              <a:t>ReLU</a:t>
            </a:r>
            <a:r>
              <a:rPr lang="en-US" dirty="0">
                <a:ea typeface="+mn-lt"/>
                <a:cs typeface="+mn-lt"/>
              </a:rPr>
              <a:t> layer performs a thresholding operation to each element given by, f(x) = max(0,x) This layer plays a significant role  to train the system faster. The </a:t>
            </a:r>
            <a:r>
              <a:rPr lang="en-US" dirty="0" err="1">
                <a:ea typeface="+mn-lt"/>
                <a:cs typeface="+mn-lt"/>
              </a:rPr>
              <a:t>ReLU</a:t>
            </a:r>
            <a:r>
              <a:rPr lang="en-US" dirty="0">
                <a:ea typeface="+mn-lt"/>
                <a:cs typeface="+mn-lt"/>
              </a:rPr>
              <a:t> suits well for multiclass classification. For binary classification, the sigmoid function can be used. instead of </a:t>
            </a:r>
            <a:r>
              <a:rPr lang="en-US" dirty="0" err="1">
                <a:ea typeface="+mn-lt"/>
                <a:cs typeface="+mn-lt"/>
              </a:rPr>
              <a:t>ReLU</a:t>
            </a:r>
            <a:r>
              <a:rPr lang="en-US" dirty="0">
                <a:ea typeface="+mn-lt"/>
                <a:cs typeface="+mn-lt"/>
              </a:rPr>
              <a:t>.</a:t>
            </a:r>
            <a:endParaRPr lang="en-US" dirty="0"/>
          </a:p>
        </p:txBody>
      </p:sp>
    </p:spTree>
    <p:extLst>
      <p:ext uri="{BB962C8B-B14F-4D97-AF65-F5344CB8AC3E}">
        <p14:creationId xmlns:p14="http://schemas.microsoft.com/office/powerpoint/2010/main" val="582234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C24E-C6BE-86AE-8D02-16F3245F4F8A}"/>
              </a:ext>
            </a:extLst>
          </p:cNvPr>
          <p:cNvSpPr>
            <a:spLocks noGrp="1"/>
          </p:cNvSpPr>
          <p:nvPr>
            <p:ph type="title"/>
          </p:nvPr>
        </p:nvSpPr>
        <p:spPr/>
        <p:txBody>
          <a:bodyPr/>
          <a:lstStyle/>
          <a:p>
            <a:r>
              <a:rPr lang="en-US">
                <a:ea typeface="+mj-lt"/>
                <a:cs typeface="+mj-lt"/>
              </a:rPr>
              <a:t>Max-Pooling Layer </a:t>
            </a:r>
            <a:endParaRPr lang="en-US"/>
          </a:p>
        </p:txBody>
      </p:sp>
      <p:sp>
        <p:nvSpPr>
          <p:cNvPr id="3" name="Content Placeholder 2">
            <a:extLst>
              <a:ext uri="{FF2B5EF4-FFF2-40B4-BE49-F238E27FC236}">
                <a16:creationId xmlns:a16="http://schemas.microsoft.com/office/drawing/2014/main" id="{49276D77-CCD6-46D9-1CC5-6A3D184F29BF}"/>
              </a:ext>
            </a:extLst>
          </p:cNvPr>
          <p:cNvSpPr>
            <a:spLocks noGrp="1"/>
          </p:cNvSpPr>
          <p:nvPr>
            <p:ph idx="1"/>
          </p:nvPr>
        </p:nvSpPr>
        <p:spPr/>
        <p:txBody>
          <a:bodyPr vert="horz" lIns="91440" tIns="45720" rIns="91440" bIns="45720" rtlCol="0" anchor="t">
            <a:normAutofit/>
          </a:bodyPr>
          <a:lstStyle/>
          <a:p>
            <a:r>
              <a:rPr lang="en-US" dirty="0">
                <a:ea typeface="+mn-lt"/>
                <a:cs typeface="+mn-lt"/>
              </a:rPr>
              <a:t>In this layer, the input is divided into multiple non-overlapping blocks  to form an output of reduced size while preserving the important information in the input. It is also capable of controlling the over fitting problem. There is no learning process in this layer. </a:t>
            </a:r>
            <a:endParaRPr lang="en-US" dirty="0"/>
          </a:p>
        </p:txBody>
      </p:sp>
    </p:spTree>
    <p:extLst>
      <p:ext uri="{BB962C8B-B14F-4D97-AF65-F5344CB8AC3E}">
        <p14:creationId xmlns:p14="http://schemas.microsoft.com/office/powerpoint/2010/main" val="10762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327F-687C-1243-A5AE-0362B1CCBA8F}"/>
              </a:ext>
            </a:extLst>
          </p:cNvPr>
          <p:cNvSpPr>
            <a:spLocks noGrp="1"/>
          </p:cNvSpPr>
          <p:nvPr>
            <p:ph type="title"/>
          </p:nvPr>
        </p:nvSpPr>
        <p:spPr/>
        <p:txBody>
          <a:bodyPr/>
          <a:lstStyle/>
          <a:p>
            <a:r>
              <a:rPr lang="en-US">
                <a:ea typeface="+mj-lt"/>
                <a:cs typeface="+mj-lt"/>
              </a:rPr>
              <a:t>Dropout Layer </a:t>
            </a:r>
            <a:endParaRPr lang="en-US"/>
          </a:p>
        </p:txBody>
      </p:sp>
      <p:sp>
        <p:nvSpPr>
          <p:cNvPr id="3" name="Content Placeholder 2">
            <a:extLst>
              <a:ext uri="{FF2B5EF4-FFF2-40B4-BE49-F238E27FC236}">
                <a16:creationId xmlns:a16="http://schemas.microsoft.com/office/drawing/2014/main" id="{7057841D-7701-B5CC-5B72-B4C8B30B33F6}"/>
              </a:ext>
            </a:extLst>
          </p:cNvPr>
          <p:cNvSpPr>
            <a:spLocks noGrp="1"/>
          </p:cNvSpPr>
          <p:nvPr>
            <p:ph idx="1"/>
          </p:nvPr>
        </p:nvSpPr>
        <p:spPr/>
        <p:txBody>
          <a:bodyPr vert="horz" lIns="91440" tIns="45720" rIns="91440" bIns="45720" rtlCol="0" anchor="t">
            <a:normAutofit/>
          </a:bodyPr>
          <a:lstStyle/>
          <a:p>
            <a:r>
              <a:rPr lang="en-US" dirty="0">
                <a:ea typeface="+mn-lt"/>
                <a:cs typeface="+mn-lt"/>
              </a:rPr>
              <a:t>The basic idea of the dropout layer is that, the input elements with a certain probability are deactivated or dropped out so that the individual neurons are able to learn the features that are less dependent on its surroundings. This process takes place only during the training phase. </a:t>
            </a:r>
            <a:endParaRPr lang="en-US" dirty="0"/>
          </a:p>
        </p:txBody>
      </p:sp>
    </p:spTree>
    <p:extLst>
      <p:ext uri="{BB962C8B-B14F-4D97-AF65-F5344CB8AC3E}">
        <p14:creationId xmlns:p14="http://schemas.microsoft.com/office/powerpoint/2010/main" val="2057363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CFCB-A0ED-E27A-78B0-FC5F3E43F1CE}"/>
              </a:ext>
            </a:extLst>
          </p:cNvPr>
          <p:cNvSpPr>
            <a:spLocks noGrp="1"/>
          </p:cNvSpPr>
          <p:nvPr>
            <p:ph type="title"/>
          </p:nvPr>
        </p:nvSpPr>
        <p:spPr/>
        <p:txBody>
          <a:bodyPr>
            <a:normAutofit/>
          </a:bodyPr>
          <a:lstStyle/>
          <a:p>
            <a:r>
              <a:rPr lang="en-US" sz="1800">
                <a:latin typeface="TW Cen MT"/>
                <a:cs typeface="Calibri"/>
              </a:rPr>
              <a:t>,</a:t>
            </a:r>
          </a:p>
        </p:txBody>
      </p:sp>
      <p:sp>
        <p:nvSpPr>
          <p:cNvPr id="3" name="Content Placeholder 2">
            <a:extLst>
              <a:ext uri="{FF2B5EF4-FFF2-40B4-BE49-F238E27FC236}">
                <a16:creationId xmlns:a16="http://schemas.microsoft.com/office/drawing/2014/main" id="{D99558DF-F538-3F69-473E-1F66661C75AE}"/>
              </a:ext>
            </a:extLst>
          </p:cNvPr>
          <p:cNvSpPr>
            <a:spLocks noGrp="1"/>
          </p:cNvSpPr>
          <p:nvPr>
            <p:ph idx="1"/>
          </p:nvPr>
        </p:nvSpPr>
        <p:spPr>
          <a:xfrm>
            <a:off x="666725" y="538111"/>
            <a:ext cx="10380686" cy="5253090"/>
          </a:xfrm>
        </p:spPr>
        <p:txBody>
          <a:bodyPr vert="horz" lIns="91440" tIns="45720" rIns="91440" bIns="45720" rtlCol="0" anchor="t">
            <a:normAutofit/>
          </a:bodyPr>
          <a:lstStyle/>
          <a:p>
            <a:r>
              <a:rPr lang="en-US" sz="2000">
                <a:latin typeface="TW Cen MT"/>
              </a:rPr>
              <a:t>In this layer the activations of each channel are normalized by subtracting the mini-batch mean and dividing by the mini-batch standard deviation. This is followed by shifting the input by an offset β and then scaling it by a factor γ. These two parameters are updated during </a:t>
            </a:r>
            <a:r>
              <a:rPr lang="en-US" sz="2000">
                <a:ea typeface="+mn-lt"/>
                <a:cs typeface="+mn-lt"/>
              </a:rPr>
              <a:t>the training phase. The batch normalized output, </a:t>
            </a:r>
            <a:r>
              <a:rPr lang="en-US" sz="2000" err="1">
                <a:ea typeface="+mn-lt"/>
                <a:cs typeface="+mn-lt"/>
              </a:rPr>
              <a:t>yi</a:t>
            </a:r>
            <a:r>
              <a:rPr lang="en-US" sz="2000">
                <a:ea typeface="+mn-lt"/>
                <a:cs typeface="+mn-lt"/>
              </a:rPr>
              <a:t> is given by,</a:t>
            </a:r>
            <a:endParaRPr lang="en-US" sz="2000"/>
          </a:p>
          <a:p>
            <a:pPr marL="0" indent="0">
              <a:buNone/>
            </a:pPr>
            <a:r>
              <a:rPr lang="en-US">
                <a:latin typeface="Tw Cen MT" panose="020B0602020104020603"/>
              </a:rPr>
              <a:t>    </a:t>
            </a:r>
          </a:p>
          <a:p>
            <a:pPr marL="0" indent="0">
              <a:buNone/>
            </a:pPr>
            <a:r>
              <a:rPr lang="en-US">
                <a:ea typeface="+mn-lt"/>
                <a:cs typeface="+mn-lt"/>
              </a:rPr>
              <a:t> </a:t>
            </a:r>
            <a:r>
              <a:rPr lang="en-US" sz="2000">
                <a:ea typeface="+mn-lt"/>
                <a:cs typeface="+mn-lt"/>
              </a:rPr>
              <a:t>xi = normalization of activation xi </a:t>
            </a:r>
            <a:endParaRPr lang="en-US" sz="2000"/>
          </a:p>
          <a:p>
            <a:pPr marL="0" indent="0">
              <a:buNone/>
            </a:pPr>
            <a:r>
              <a:rPr lang="en-US" sz="2000">
                <a:ea typeface="+mn-lt"/>
                <a:cs typeface="+mn-lt"/>
              </a:rPr>
              <a:t> ε =constant</a:t>
            </a:r>
          </a:p>
          <a:p>
            <a:pPr marL="0" indent="0">
              <a:buNone/>
            </a:pPr>
            <a:r>
              <a:rPr lang="en-US" sz="2000">
                <a:ea typeface="+mn-lt"/>
                <a:cs typeface="+mn-lt"/>
              </a:rPr>
              <a:t> µB = mini-batch mean and </a:t>
            </a:r>
          </a:p>
          <a:p>
            <a:pPr marL="0" indent="0">
              <a:buNone/>
            </a:pPr>
            <a:r>
              <a:rPr lang="en-US" sz="2000">
                <a:ea typeface="+mn-lt"/>
                <a:cs typeface="+mn-lt"/>
              </a:rPr>
              <a:t> σ 2 B = mini-batch variance</a:t>
            </a:r>
            <a:r>
              <a:rPr lang="en-US" sz="2000">
                <a:latin typeface="Tw Cen MT" panose="020B0602020104020603"/>
              </a:rPr>
              <a:t> </a:t>
            </a:r>
          </a:p>
          <a:p>
            <a:pPr marL="0" indent="0">
              <a:buNone/>
            </a:pPr>
            <a:r>
              <a:rPr lang="en-US" sz="2000">
                <a:ea typeface="+mn-lt"/>
                <a:cs typeface="+mn-lt"/>
              </a:rPr>
              <a:t>  m = mini-batch size</a:t>
            </a:r>
            <a:r>
              <a:rPr lang="en-US" sz="2000">
                <a:latin typeface="Tw Cen MT" panose="020B0602020104020603"/>
              </a:rPr>
              <a:t> </a:t>
            </a:r>
            <a:r>
              <a:rPr lang="en-US">
                <a:latin typeface="Tw Cen MT" panose="020B0602020104020603"/>
              </a:rPr>
              <a:t>                                 </a:t>
            </a:r>
            <a:endParaRPr lang="en-US"/>
          </a:p>
        </p:txBody>
      </p:sp>
      <p:pic>
        <p:nvPicPr>
          <p:cNvPr id="4" name="Picture 4">
            <a:extLst>
              <a:ext uri="{FF2B5EF4-FFF2-40B4-BE49-F238E27FC236}">
                <a16:creationId xmlns:a16="http://schemas.microsoft.com/office/drawing/2014/main" id="{8AFB56FD-97C7-C706-3FD3-6E1DE9AB20EB}"/>
              </a:ext>
            </a:extLst>
          </p:cNvPr>
          <p:cNvPicPr>
            <a:picLocks noChangeAspect="1"/>
          </p:cNvPicPr>
          <p:nvPr/>
        </p:nvPicPr>
        <p:blipFill>
          <a:blip r:embed="rId2"/>
          <a:stretch>
            <a:fillRect/>
          </a:stretch>
        </p:blipFill>
        <p:spPr>
          <a:xfrm>
            <a:off x="6505755" y="1714611"/>
            <a:ext cx="4159770" cy="491552"/>
          </a:xfrm>
          <a:prstGeom prst="rect">
            <a:avLst/>
          </a:prstGeom>
        </p:spPr>
      </p:pic>
      <p:pic>
        <p:nvPicPr>
          <p:cNvPr id="5" name="Picture 5">
            <a:extLst>
              <a:ext uri="{FF2B5EF4-FFF2-40B4-BE49-F238E27FC236}">
                <a16:creationId xmlns:a16="http://schemas.microsoft.com/office/drawing/2014/main" id="{4FF5C05D-771A-1908-C55F-ADED22125432}"/>
              </a:ext>
            </a:extLst>
          </p:cNvPr>
          <p:cNvPicPr>
            <a:picLocks noChangeAspect="1"/>
          </p:cNvPicPr>
          <p:nvPr/>
        </p:nvPicPr>
        <p:blipFill>
          <a:blip r:embed="rId3"/>
          <a:stretch>
            <a:fillRect/>
          </a:stretch>
        </p:blipFill>
        <p:spPr>
          <a:xfrm>
            <a:off x="7354799" y="2485837"/>
            <a:ext cx="3308297" cy="989506"/>
          </a:xfrm>
          <a:prstGeom prst="rect">
            <a:avLst/>
          </a:prstGeom>
        </p:spPr>
      </p:pic>
      <p:pic>
        <p:nvPicPr>
          <p:cNvPr id="6" name="Picture 6" descr="Text, schematic&#10;&#10;Description automatically generated">
            <a:extLst>
              <a:ext uri="{FF2B5EF4-FFF2-40B4-BE49-F238E27FC236}">
                <a16:creationId xmlns:a16="http://schemas.microsoft.com/office/drawing/2014/main" id="{051C631D-4B84-6062-3EFD-9FA955AC2BC0}"/>
              </a:ext>
            </a:extLst>
          </p:cNvPr>
          <p:cNvPicPr>
            <a:picLocks noChangeAspect="1"/>
          </p:cNvPicPr>
          <p:nvPr/>
        </p:nvPicPr>
        <p:blipFill>
          <a:blip r:embed="rId4"/>
          <a:stretch>
            <a:fillRect/>
          </a:stretch>
        </p:blipFill>
        <p:spPr>
          <a:xfrm>
            <a:off x="7162429" y="3863287"/>
            <a:ext cx="3444145" cy="2154679"/>
          </a:xfrm>
          <a:prstGeom prst="rect">
            <a:avLst/>
          </a:prstGeom>
        </p:spPr>
      </p:pic>
    </p:spTree>
    <p:extLst>
      <p:ext uri="{BB962C8B-B14F-4D97-AF65-F5344CB8AC3E}">
        <p14:creationId xmlns:p14="http://schemas.microsoft.com/office/powerpoint/2010/main" val="345745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4C69-BC5B-FEB8-2431-AB11DD3A02FD}"/>
              </a:ext>
            </a:extLst>
          </p:cNvPr>
          <p:cNvSpPr>
            <a:spLocks noGrp="1"/>
          </p:cNvSpPr>
          <p:nvPr>
            <p:ph type="title"/>
          </p:nvPr>
        </p:nvSpPr>
        <p:spPr>
          <a:xfrm>
            <a:off x="1242055" y="1941235"/>
            <a:ext cx="9905998" cy="2398720"/>
          </a:xfrm>
        </p:spPr>
        <p:txBody>
          <a:bodyPr>
            <a:normAutofit/>
          </a:bodyPr>
          <a:lstStyle/>
          <a:p>
            <a:r>
              <a:rPr lang="en-US" sz="7200"/>
              <a:t>Thank You</a:t>
            </a:r>
          </a:p>
        </p:txBody>
      </p:sp>
    </p:spTree>
    <p:extLst>
      <p:ext uri="{BB962C8B-B14F-4D97-AF65-F5344CB8AC3E}">
        <p14:creationId xmlns:p14="http://schemas.microsoft.com/office/powerpoint/2010/main" val="2479206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0</TotalTime>
  <Words>926</Words>
  <Application>Microsoft Office PowerPoint</Application>
  <PresentationFormat>Widescreen</PresentationFormat>
  <Paragraphs>77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Circuit</vt:lpstr>
      <vt:lpstr>Mango Leaf Diseases Identification Using Convolutional Neural Network(CNN)</vt:lpstr>
      <vt:lpstr>Member List</vt:lpstr>
      <vt:lpstr>ReLU Layer </vt:lpstr>
      <vt:lpstr>Max-Pooling Layer </vt:lpstr>
      <vt:lpstr>Dropout Layer </vt:lpstr>
      <vt:lpst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M.R. Refat</cp:lastModifiedBy>
  <cp:revision>38</cp:revision>
  <dcterms:created xsi:type="dcterms:W3CDTF">2022-04-10T19:34:54Z</dcterms:created>
  <dcterms:modified xsi:type="dcterms:W3CDTF">2022-04-23T11:13:23Z</dcterms:modified>
</cp:coreProperties>
</file>