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8" r:id="rId6"/>
    <p:sldId id="261" r:id="rId7"/>
    <p:sldId id="286" r:id="rId8"/>
    <p:sldId id="287" r:id="rId9"/>
    <p:sldId id="288" r:id="rId10"/>
    <p:sldId id="289" r:id="rId11"/>
    <p:sldId id="264" r:id="rId12"/>
    <p:sldId id="290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10/25/2023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10/25/2023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639312"/>
            <a:ext cx="5029200" cy="12435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Name: MD. Tahsin </a:t>
            </a:r>
            <a:r>
              <a:rPr lang="en-US" dirty="0" err="1"/>
              <a:t>Tasnim</a:t>
            </a:r>
            <a:r>
              <a:rPr lang="en-US" dirty="0"/>
              <a:t> </a:t>
            </a:r>
            <a:r>
              <a:rPr lang="en-US" dirty="0" err="1"/>
              <a:t>Aurin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ID: 21-45213-2</a:t>
            </a:r>
          </a:p>
          <a:p>
            <a:pPr marL="0" indent="0">
              <a:buNone/>
            </a:pPr>
            <a:r>
              <a:rPr lang="en-US" dirty="0"/>
              <a:t>Section: B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23549" y="2807208"/>
            <a:ext cx="4945598" cy="1243584"/>
          </a:xfrm>
        </p:spPr>
        <p:txBody>
          <a:bodyPr/>
          <a:lstStyle/>
          <a:p>
            <a:r>
              <a:rPr lang="en-US" dirty="0"/>
              <a:t>Thank You!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D1D5DB"/>
                </a:solidFill>
                <a:effectLst/>
                <a:latin typeface="Söhne"/>
              </a:rPr>
              <a:t>Choosing the most relevant features from a dataset.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D1D5DB"/>
                </a:solidFill>
                <a:effectLst/>
                <a:latin typeface="Söhne"/>
              </a:rPr>
              <a:t>Improves model performance, reduces overfitting, simplifies the model.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D1D5DB"/>
                </a:solidFill>
                <a:effectLst/>
                <a:latin typeface="Söhne"/>
              </a:rPr>
              <a:t>Faster training and better interpretability.</a:t>
            </a:r>
          </a:p>
          <a:p>
            <a:r>
              <a:rPr lang="en-US" sz="3000" b="0" i="0" dirty="0">
                <a:solidFill>
                  <a:srgbClr val="D1D5DB"/>
                </a:solidFill>
                <a:effectLst/>
                <a:latin typeface="Söhne"/>
              </a:rPr>
              <a:t>Helps models generalize better to unseen data.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Reduction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06CFC4A-BEE2-3732-120C-9644547DE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1371600"/>
            <a:ext cx="7184465" cy="4818063"/>
          </a:xfrm>
        </p:spPr>
        <p:txBody>
          <a:bodyPr>
            <a:normAutofit lnSpcReduction="10000"/>
          </a:bodyPr>
          <a:lstStyle/>
          <a:p>
            <a:r>
              <a:rPr lang="en-US" sz="3000" dirty="0">
                <a:solidFill>
                  <a:srgbClr val="D1D5DB"/>
                </a:solidFill>
                <a:latin typeface="Söhne"/>
              </a:rPr>
              <a:t>P</a:t>
            </a:r>
            <a:r>
              <a:rPr lang="en-US" sz="3000" b="0" i="0" dirty="0">
                <a:solidFill>
                  <a:srgbClr val="D1D5DB"/>
                </a:solidFill>
                <a:effectLst/>
                <a:latin typeface="Söhne"/>
              </a:rPr>
              <a:t>rocess of reducing the number of features in a dataset.</a:t>
            </a:r>
          </a:p>
          <a:p>
            <a:r>
              <a:rPr lang="en-US" sz="3000" b="0" i="0" dirty="0">
                <a:solidFill>
                  <a:srgbClr val="D1D5DB"/>
                </a:solidFill>
                <a:effectLst/>
                <a:latin typeface="Söhne"/>
              </a:rPr>
              <a:t>To simplify the dataset by eliminating less relevant or redundant features.</a:t>
            </a:r>
          </a:p>
          <a:p>
            <a:r>
              <a:rPr lang="en-US" sz="3000" b="0" i="0" dirty="0">
                <a:solidFill>
                  <a:srgbClr val="D1D5DB"/>
                </a:solidFill>
                <a:effectLst/>
                <a:latin typeface="Söhne"/>
              </a:rPr>
              <a:t>Enhances computational efficiency, reduces overfitting, and aids in model interpretability.</a:t>
            </a:r>
            <a:endParaRPr lang="en-US" sz="3000" dirty="0">
              <a:solidFill>
                <a:srgbClr val="D1D5DB"/>
              </a:solidFill>
              <a:latin typeface="Söhne"/>
            </a:endParaRPr>
          </a:p>
          <a:p>
            <a:r>
              <a:rPr lang="en-US" sz="3000" b="0" i="0" dirty="0">
                <a:solidFill>
                  <a:srgbClr val="D1D5DB"/>
                </a:solidFill>
                <a:effectLst/>
                <a:latin typeface="Söhne"/>
              </a:rPr>
              <a:t>Commonly used techniques: Principal Component Analysis (PCA) and Linear Discriminant Analysis (LDA).</a:t>
            </a:r>
            <a:br>
              <a:rPr lang="en-US" sz="3000" dirty="0">
                <a:solidFill>
                  <a:srgbClr val="D1D5DB"/>
                </a:solidFill>
                <a:latin typeface="Söhne"/>
              </a:rPr>
            </a:br>
            <a:endParaRPr lang="en-US" sz="3000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21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B3DED-1395-FB5B-2F4A-04DB10720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between Feature Selection &amp; Feature Reduction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46E1B5-15F1-983E-074A-B7A8B1491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EA7376-A047-B6C2-2386-7D5470C6E84A}"/>
              </a:ext>
            </a:extLst>
          </p:cNvPr>
          <p:cNvSpPr txBox="1"/>
          <p:nvPr/>
        </p:nvSpPr>
        <p:spPr>
          <a:xfrm>
            <a:off x="620059" y="1559859"/>
            <a:ext cx="47677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0" i="0" u="sng" dirty="0">
                <a:solidFill>
                  <a:srgbClr val="D1D5DB"/>
                </a:solidFill>
                <a:effectLst/>
                <a:latin typeface="Söhne"/>
              </a:rPr>
              <a:t>Feature Selection 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	</a:t>
            </a:r>
            <a:endParaRPr lang="en-US" sz="3000" b="0" i="0" u="sng" dirty="0">
              <a:solidFill>
                <a:srgbClr val="D1D5DB"/>
              </a:solidFill>
              <a:effectLst/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Selects a subset of the original features.	</a:t>
            </a:r>
            <a:endParaRPr lang="en-US" sz="2000" dirty="0">
              <a:solidFill>
                <a:srgbClr val="D1D5DB"/>
              </a:solidFill>
              <a:latin typeface="Söhn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28CB04-7F16-1C20-6D36-F0DF55891609}"/>
              </a:ext>
            </a:extLst>
          </p:cNvPr>
          <p:cNvSpPr txBox="1"/>
          <p:nvPr/>
        </p:nvSpPr>
        <p:spPr>
          <a:xfrm>
            <a:off x="620055" y="2903036"/>
            <a:ext cx="4767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Original features are retained, and others are discarded.</a:t>
            </a:r>
            <a:endParaRPr lang="en-US" sz="2000" dirty="0">
              <a:solidFill>
                <a:srgbClr val="D1D5DB"/>
              </a:solidFill>
              <a:latin typeface="Söhn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5453C1-DE8E-3FE9-6735-D4648133C822}"/>
              </a:ext>
            </a:extLst>
          </p:cNvPr>
          <p:cNvSpPr txBox="1"/>
          <p:nvPr/>
        </p:nvSpPr>
        <p:spPr>
          <a:xfrm>
            <a:off x="620054" y="3875480"/>
            <a:ext cx="47677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Focuses on retaining a limited number of the most informative and relevant features.</a:t>
            </a:r>
            <a:endParaRPr lang="en-US" sz="2000" dirty="0">
              <a:solidFill>
                <a:srgbClr val="D1D5DB"/>
              </a:solidFill>
              <a:latin typeface="Söhne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BB54DD-6114-47C3-7364-32D7D27790BF}"/>
              </a:ext>
            </a:extLst>
          </p:cNvPr>
          <p:cNvSpPr txBox="1"/>
          <p:nvPr/>
        </p:nvSpPr>
        <p:spPr>
          <a:xfrm>
            <a:off x="620057" y="5155702"/>
            <a:ext cx="47677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Aims to improve model performance and interpretability by keeping only the most important features.</a:t>
            </a:r>
            <a:endParaRPr lang="en-US" sz="2000" dirty="0">
              <a:solidFill>
                <a:srgbClr val="D1D5DB"/>
              </a:solidFill>
              <a:latin typeface="Söhn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56403F-B854-3FA1-90C6-CBCE8FD64746}"/>
              </a:ext>
            </a:extLst>
          </p:cNvPr>
          <p:cNvSpPr txBox="1"/>
          <p:nvPr/>
        </p:nvSpPr>
        <p:spPr>
          <a:xfrm>
            <a:off x="5909230" y="1559859"/>
            <a:ext cx="48035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0" i="0" u="sng" dirty="0">
                <a:solidFill>
                  <a:srgbClr val="D1D5DB"/>
                </a:solidFill>
                <a:effectLst/>
                <a:latin typeface="Söhne"/>
              </a:rPr>
              <a:t>Feature Reduction 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	</a:t>
            </a:r>
            <a:endParaRPr lang="en-US" sz="3000" b="0" i="0" u="sng" dirty="0">
              <a:solidFill>
                <a:srgbClr val="D1D5DB"/>
              </a:solidFill>
              <a:effectLst/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Creates new features that are linear combinations of the original features.	</a:t>
            </a:r>
            <a:endParaRPr lang="en-US" sz="2000" dirty="0">
              <a:solidFill>
                <a:srgbClr val="D1D5DB"/>
              </a:solidFill>
              <a:latin typeface="Söhne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6A4B3D-D74F-C0CB-4456-AAD6382A82F5}"/>
              </a:ext>
            </a:extLst>
          </p:cNvPr>
          <p:cNvSpPr txBox="1"/>
          <p:nvPr/>
        </p:nvSpPr>
        <p:spPr>
          <a:xfrm>
            <a:off x="5945090" y="2903036"/>
            <a:ext cx="4767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Original features are transformed into new, composite features.</a:t>
            </a:r>
            <a:endParaRPr lang="en-US" sz="2000" dirty="0">
              <a:solidFill>
                <a:srgbClr val="D1D5DB"/>
              </a:solidFill>
              <a:latin typeface="Söhne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AD5792-78B8-79EA-5530-DAF99A8E2A16}"/>
              </a:ext>
            </a:extLst>
          </p:cNvPr>
          <p:cNvSpPr txBox="1"/>
          <p:nvPr/>
        </p:nvSpPr>
        <p:spPr>
          <a:xfrm>
            <a:off x="5945089" y="3875479"/>
            <a:ext cx="47677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Reduces the dimensionality of the dataset by creating new, derived features.</a:t>
            </a:r>
            <a:endParaRPr lang="en-US" sz="2000" dirty="0">
              <a:solidFill>
                <a:srgbClr val="D1D5DB"/>
              </a:solidFill>
              <a:latin typeface="Söhne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0231EF-FB39-DA7C-0CC1-9F8DFE9DCD60}"/>
              </a:ext>
            </a:extLst>
          </p:cNvPr>
          <p:cNvSpPr txBox="1"/>
          <p:nvPr/>
        </p:nvSpPr>
        <p:spPr>
          <a:xfrm>
            <a:off x="5945088" y="5155702"/>
            <a:ext cx="54221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Primarily used to address high-dimensionality data and can improve computational efficiency but may not retain the original features.</a:t>
            </a:r>
            <a:endParaRPr lang="en-US" sz="2000" dirty="0">
              <a:solidFill>
                <a:srgbClr val="D1D5DB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553935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A37E9-7DE7-94A5-6252-6700CA280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use Feature Selection and Feature Reduction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845319-D3CD-42CC-2596-59D3A65D0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9DA0C-D738-C3B5-BA0E-D97951EB98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320586"/>
            <a:ext cx="6718300" cy="2274262"/>
          </a:xfrm>
        </p:spPr>
        <p:txBody>
          <a:bodyPr/>
          <a:lstStyle/>
          <a:p>
            <a:pPr marL="0" indent="0" algn="l">
              <a:buNone/>
            </a:pPr>
            <a:r>
              <a:rPr lang="en-US" b="1" i="0" u="sng" dirty="0">
                <a:effectLst/>
                <a:latin typeface="Söhne"/>
              </a:rPr>
              <a:t>Feature Selection: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Used for </a:t>
            </a:r>
            <a:r>
              <a:rPr lang="en-US" b="1" i="0" dirty="0">
                <a:effectLst/>
                <a:latin typeface="Söhne"/>
              </a:rPr>
              <a:t>maintaining model interpretability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Beneficial when </a:t>
            </a:r>
            <a:r>
              <a:rPr lang="en-US" i="0" dirty="0">
                <a:solidFill>
                  <a:srgbClr val="D1D5DB"/>
                </a:solidFill>
                <a:effectLst/>
                <a:latin typeface="Söhne"/>
              </a:rPr>
              <a:t>many features are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irrelevant or redundant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in the dataset.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Helps create a </a:t>
            </a:r>
            <a:r>
              <a:rPr lang="en-US" b="1" i="0" dirty="0">
                <a:effectLst/>
                <a:latin typeface="Söhne"/>
              </a:rPr>
              <a:t>simpler and more interpretable model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by keeping only the most important features.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Useful when aiming to </a:t>
            </a:r>
            <a:r>
              <a:rPr lang="en-US" b="1" i="0" dirty="0">
                <a:effectLst/>
                <a:latin typeface="Söhne"/>
              </a:rPr>
              <a:t>improve model performance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without significantly altering the feature set.</a:t>
            </a:r>
          </a:p>
          <a:p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4882F3E-1F8B-8502-809B-187E6A6E6D5E}"/>
              </a:ext>
            </a:extLst>
          </p:cNvPr>
          <p:cNvSpPr txBox="1">
            <a:spLocks/>
          </p:cNvSpPr>
          <p:nvPr/>
        </p:nvSpPr>
        <p:spPr>
          <a:xfrm>
            <a:off x="444500" y="3836978"/>
            <a:ext cx="6718300" cy="28432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>
                <a:latin typeface="Söhne"/>
              </a:rPr>
              <a:t>Feature Reduction: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Employed when dealing with </a:t>
            </a:r>
            <a:r>
              <a:rPr lang="en-US" b="1" i="0" dirty="0">
                <a:effectLst/>
                <a:latin typeface="Söhne"/>
              </a:rPr>
              <a:t>high-dimensional data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such as datasets with a large number of features. 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Prioritize efficiency and improved computational speed when </a:t>
            </a:r>
            <a:r>
              <a:rPr lang="en-US" b="1" i="0" dirty="0">
                <a:effectLst/>
                <a:latin typeface="Söhne"/>
              </a:rPr>
              <a:t>preserving the original features is not a priority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Particularly valuable in scenarios where managing and processing an extensive feature set becomes challenging.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Helps reduce dimensionality and can lead to </a:t>
            </a:r>
            <a:r>
              <a:rPr lang="en-US" b="1" i="0" dirty="0">
                <a:effectLst/>
                <a:latin typeface="Söhne"/>
              </a:rPr>
              <a:t>faster model training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and </a:t>
            </a:r>
            <a:r>
              <a:rPr lang="en-US" b="1" i="0" dirty="0">
                <a:effectLst/>
                <a:latin typeface="Söhne"/>
              </a:rPr>
              <a:t>mitigation of overfitting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353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9B3C8-F08C-2B1B-798C-061D84B61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 Techniques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4FA1FB-8DD8-CEEB-625C-FA135BD76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E233130-3D93-E1E8-DED3-FFD075353626}"/>
              </a:ext>
            </a:extLst>
          </p:cNvPr>
          <p:cNvSpPr txBox="1">
            <a:spLocks/>
          </p:cNvSpPr>
          <p:nvPr/>
        </p:nvSpPr>
        <p:spPr>
          <a:xfrm>
            <a:off x="444500" y="1320586"/>
            <a:ext cx="5956300" cy="3737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b="1" i="0" dirty="0">
                <a:solidFill>
                  <a:schemeClr val="bg1">
                    <a:lumMod val="75000"/>
                  </a:schemeClr>
                </a:solidFill>
                <a:effectLst/>
                <a:latin typeface="Söhne"/>
              </a:rPr>
              <a:t>Feature Importance (Random Forest):</a:t>
            </a:r>
            <a:endParaRPr lang="en-US" sz="25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3F2F32B-3642-22F0-816F-7FC57C288F35}"/>
              </a:ext>
            </a:extLst>
          </p:cNvPr>
          <p:cNvSpPr txBox="1">
            <a:spLocks/>
          </p:cNvSpPr>
          <p:nvPr/>
        </p:nvSpPr>
        <p:spPr>
          <a:xfrm>
            <a:off x="444499" y="2082585"/>
            <a:ext cx="11214099" cy="41478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D1D5DB"/>
                </a:solidFill>
                <a:effectLst/>
                <a:latin typeface="Söhne"/>
              </a:rPr>
              <a:t>Random Forest Feature Importance: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 Utilizes Random Forest, an ensemble learning method, to rank the importance of each feature in the dataset.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D1D5DB"/>
                </a:solidFill>
                <a:effectLst/>
                <a:latin typeface="Söhne"/>
              </a:rPr>
              <a:t>Based on Tree Structure: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 Measures feature importance based on how much a feature contributes to the accuracy of decision trees in the Random Forest.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D1D5DB"/>
                </a:solidFill>
                <a:effectLst/>
                <a:latin typeface="Söhne"/>
              </a:rPr>
              <a:t>Advantages: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 Robust method for identifying essential features, suitable for both classification and regression tasks.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D1D5DB"/>
                </a:solidFill>
                <a:effectLst/>
                <a:latin typeface="Söhne"/>
              </a:rPr>
              <a:t>Outcome: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 Provides a ranking of features, allowing the selection of the most relevant ones for model training.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03648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9B3C8-F08C-2B1B-798C-061D84B61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Reduction Techniques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4FA1FB-8DD8-CEEB-625C-FA135BD76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E233130-3D93-E1E8-DED3-FFD075353626}"/>
              </a:ext>
            </a:extLst>
          </p:cNvPr>
          <p:cNvSpPr txBox="1">
            <a:spLocks/>
          </p:cNvSpPr>
          <p:nvPr/>
        </p:nvSpPr>
        <p:spPr>
          <a:xfrm>
            <a:off x="444500" y="1320586"/>
            <a:ext cx="5956300" cy="3737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b="1" i="0" dirty="0">
                <a:solidFill>
                  <a:schemeClr val="bg1">
                    <a:lumMod val="75000"/>
                  </a:schemeClr>
                </a:solidFill>
                <a:effectLst/>
                <a:latin typeface="Söhne"/>
              </a:rPr>
              <a:t>Principal Component Analysis (PCA):</a:t>
            </a:r>
            <a:endParaRPr lang="en-US" sz="25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3F2F32B-3642-22F0-816F-7FC57C288F35}"/>
              </a:ext>
            </a:extLst>
          </p:cNvPr>
          <p:cNvSpPr txBox="1">
            <a:spLocks/>
          </p:cNvSpPr>
          <p:nvPr/>
        </p:nvSpPr>
        <p:spPr>
          <a:xfrm>
            <a:off x="444499" y="2082585"/>
            <a:ext cx="11214099" cy="41478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D1D5DB"/>
                </a:solidFill>
                <a:effectLst/>
                <a:latin typeface="Söhne"/>
              </a:rPr>
              <a:t>Principal Component Analysis (PCA):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 A dimensionality reduction technique that transforms the original features into a new set of linearly uncorrelated features called principal components.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D1D5DB"/>
                </a:solidFill>
                <a:effectLst/>
                <a:latin typeface="Söhne"/>
              </a:rPr>
              <a:t>Objective: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 Reduces the dimensionality of the dataset while retaining as much variance and information as possible.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D1D5DB"/>
                </a:solidFill>
                <a:effectLst/>
                <a:latin typeface="Söhne"/>
              </a:rPr>
              <a:t>Applications: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 Commonly used in data preprocessing and visualization to deal with high-dimensional data and simplify complex datasets.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D1D5DB"/>
                </a:solidFill>
                <a:effectLst/>
                <a:latin typeface="Söhne"/>
              </a:rPr>
              <a:t>Result: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 Principal components capture the most significant variability in the data, which can improve computational efficiency and mitigate multicollinearity.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89748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Steps to implement Feature Reduction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4500" y="1502205"/>
            <a:ext cx="10734488" cy="2379514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sz="3000" b="0" i="0" dirty="0">
                <a:solidFill>
                  <a:srgbClr val="D1D5DB"/>
                </a:solidFill>
                <a:effectLst/>
                <a:latin typeface="Söhne"/>
              </a:rPr>
              <a:t> Standardize or normalize the data.</a:t>
            </a:r>
          </a:p>
          <a:p>
            <a:pPr algn="l">
              <a:buFont typeface="+mj-lt"/>
              <a:buAutoNum type="arabicPeriod"/>
            </a:pPr>
            <a:r>
              <a:rPr lang="en-US" sz="3000" b="0" i="0" dirty="0">
                <a:solidFill>
                  <a:srgbClr val="D1D5DB"/>
                </a:solidFill>
                <a:effectLst/>
                <a:latin typeface="Söhne"/>
              </a:rPr>
              <a:t> Choose a feature reduction technique (e.g., PCA).</a:t>
            </a:r>
          </a:p>
          <a:p>
            <a:pPr algn="l">
              <a:buFont typeface="+mj-lt"/>
              <a:buAutoNum type="arabicPeriod"/>
            </a:pPr>
            <a:r>
              <a:rPr lang="en-US" sz="3000" b="0" i="0" dirty="0">
                <a:solidFill>
                  <a:srgbClr val="D1D5DB"/>
                </a:solidFill>
                <a:effectLst/>
                <a:latin typeface="Söhne"/>
              </a:rPr>
              <a:t> Apply the chosen technique to reduce dimensionality.</a:t>
            </a:r>
          </a:p>
          <a:p>
            <a:pPr algn="l">
              <a:buFont typeface="+mj-lt"/>
              <a:buAutoNum type="arabicPeriod"/>
            </a:pPr>
            <a:r>
              <a:rPr lang="en-US" sz="3000" b="0" i="0" dirty="0">
                <a:solidFill>
                  <a:srgbClr val="D1D5DB"/>
                </a:solidFill>
                <a:effectLst/>
                <a:latin typeface="Söhne"/>
              </a:rPr>
              <a:t> Evaluate the impact on model performance.</a:t>
            </a:r>
          </a:p>
          <a:p>
            <a:endParaRPr lang="en-US" sz="3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C2D367-2A6E-41FE-A9EA-24FF17BC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10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5587B9-2703-4B8B-B363-AF2A58048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0584E63E-144C-A450-CF58-E12ECAE90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313765"/>
            <a:ext cx="11214100" cy="764691"/>
          </a:xfrm>
        </p:spPr>
        <p:txBody>
          <a:bodyPr>
            <a:normAutofit/>
          </a:bodyPr>
          <a:lstStyle/>
          <a:p>
            <a:r>
              <a:rPr lang="en-US" sz="3000" dirty="0"/>
              <a:t>Outcome of Feature Reduction</a:t>
            </a:r>
          </a:p>
        </p:txBody>
      </p: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63E994A5-9DB2-247C-4864-93E2EEB6D6FE}"/>
              </a:ext>
            </a:extLst>
          </p:cNvPr>
          <p:cNvSpPr txBox="1">
            <a:spLocks/>
          </p:cNvSpPr>
          <p:nvPr/>
        </p:nvSpPr>
        <p:spPr>
          <a:xfrm>
            <a:off x="336923" y="1287053"/>
            <a:ext cx="9237382" cy="18595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D1D5DB"/>
                </a:solidFill>
                <a:effectLst/>
                <a:latin typeface="Söhne"/>
              </a:rPr>
              <a:t>Feature reduction reduces dimensionality, which can lead to faster model training.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D1D5DB"/>
                </a:solidFill>
                <a:effectLst/>
                <a:latin typeface="Söhne"/>
              </a:rPr>
              <a:t>It can improve model generalization and reduce the risk of overfitting.</a:t>
            </a:r>
          </a:p>
          <a:p>
            <a:endParaRPr lang="en-US" sz="3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61A0BC96-1472-98BA-62E5-C266B085FB6E}"/>
              </a:ext>
            </a:extLst>
          </p:cNvPr>
          <p:cNvSpPr txBox="1">
            <a:spLocks/>
          </p:cNvSpPr>
          <p:nvPr/>
        </p:nvSpPr>
        <p:spPr>
          <a:xfrm>
            <a:off x="444500" y="3429000"/>
            <a:ext cx="11214100" cy="7646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i="0" dirty="0">
                <a:effectLst/>
                <a:latin typeface="Söhne"/>
              </a:rPr>
              <a:t>Consequences of Not Implementing Feature Reduction</a:t>
            </a:r>
            <a:endParaRPr lang="en-US" sz="3000" dirty="0"/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5329261C-8407-D933-4B4D-CBB14F5C6989}"/>
              </a:ext>
            </a:extLst>
          </p:cNvPr>
          <p:cNvSpPr txBox="1">
            <a:spLocks/>
          </p:cNvSpPr>
          <p:nvPr/>
        </p:nvSpPr>
        <p:spPr>
          <a:xfrm>
            <a:off x="336923" y="4476078"/>
            <a:ext cx="9237382" cy="18595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D1D5DB"/>
                </a:solidFill>
                <a:effectLst/>
                <a:latin typeface="Söhne"/>
              </a:rPr>
              <a:t>Failure to reduce features in high-dimensional datasets can lead to increased computational complexity.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D1D5DB"/>
                </a:solidFill>
                <a:effectLst/>
                <a:latin typeface="Söhne"/>
              </a:rPr>
              <a:t>It may result in overfitting, as the model may struggle to generalize effectively.</a:t>
            </a:r>
          </a:p>
        </p:txBody>
      </p:sp>
    </p:spTree>
    <p:extLst>
      <p:ext uri="{BB962C8B-B14F-4D97-AF65-F5344CB8AC3E}">
        <p14:creationId xmlns:p14="http://schemas.microsoft.com/office/powerpoint/2010/main" val="2079321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</TotalTime>
  <Words>657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Söhne</vt:lpstr>
      <vt:lpstr>Trade Gothic LT Pro</vt:lpstr>
      <vt:lpstr>Trebuchet MS</vt:lpstr>
      <vt:lpstr>Office Theme</vt:lpstr>
      <vt:lpstr>Machine Learning</vt:lpstr>
      <vt:lpstr>Feature Selection</vt:lpstr>
      <vt:lpstr>Feature Reduction</vt:lpstr>
      <vt:lpstr>Differences between Feature Selection &amp; Feature Reduction</vt:lpstr>
      <vt:lpstr>Where to use Feature Selection and Feature Reduction</vt:lpstr>
      <vt:lpstr>Feature Selection Techniques</vt:lpstr>
      <vt:lpstr>Feature Reduction Techniques</vt:lpstr>
      <vt:lpstr>Steps to implement Feature Reduction</vt:lpstr>
      <vt:lpstr>Outcome of Feature Reduction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MD TAHSIN TASNIM AURIN</dc:creator>
  <cp:lastModifiedBy>MD TAHSIN TASNIM AURIN</cp:lastModifiedBy>
  <cp:revision>3</cp:revision>
  <dcterms:created xsi:type="dcterms:W3CDTF">2023-10-23T15:43:03Z</dcterms:created>
  <dcterms:modified xsi:type="dcterms:W3CDTF">2023-10-25T18:41:12Z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