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5" r:id="rId19"/>
    <p:sldId id="276" r:id="rId20"/>
    <p:sldId id="274" r:id="rId21"/>
    <p:sldId id="277" r:id="rId22"/>
    <p:sldId id="272" r:id="rId23"/>
    <p:sldId id="278" r:id="rId24"/>
    <p:sldId id="273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82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14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322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3518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6111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564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4449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27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762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00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8194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4111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45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5714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783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1567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44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7553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26346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013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941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1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6530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E8582C-2CB8-4D4A-807A-ECB246A77F9B}" type="datetimeFigureOut">
              <a:rPr lang="en-GB" smtClean="0"/>
              <a:t>05/08/2023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223A-C1BE-4754-BE1E-633D87BCF0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83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5E2402-EDC7-4E4E-A9CF-98256F1B4347}" type="datetimeFigureOut">
              <a:rPr lang="en-US" smtClean="0"/>
              <a:t>8/5/2023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D198B6-5794-4DC6-983D-E074A90255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582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70374" y="3838989"/>
            <a:ext cx="2445026" cy="551625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3000" dirty="0" smtClean="0"/>
              <a:t>06/08/2023</a:t>
            </a:r>
            <a:endParaRPr lang="en-US" sz="3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144618" y="4524790"/>
            <a:ext cx="4800600" cy="10833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vert="horz" lIns="68580" tIns="34290" rIns="68580" bIns="3429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85800"/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</a:t>
            </a:r>
            <a:r>
              <a:rPr lang="en-US" sz="2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Muhammed</a:t>
            </a:r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Shah </a:t>
            </a:r>
            <a:r>
              <a:rPr lang="en-US" sz="2100" dirty="0" err="1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Miran</a:t>
            </a:r>
            <a:endParaRPr lang="en-US" sz="21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685800"/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Professor, Department of Chemistry</a:t>
            </a:r>
          </a:p>
          <a:p>
            <a:pPr defTabSz="685800"/>
            <a:r>
              <a:rPr lang="en-US" sz="21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 of Dhaka, Dhaka 1000</a:t>
            </a:r>
          </a:p>
        </p:txBody>
      </p:sp>
      <p:sp>
        <p:nvSpPr>
          <p:cNvPr id="5" name="Rectangle 4"/>
          <p:cNvSpPr/>
          <p:nvPr/>
        </p:nvSpPr>
        <p:spPr>
          <a:xfrm>
            <a:off x="337930" y="2593420"/>
            <a:ext cx="8587409" cy="6001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defTabSz="685800"/>
            <a:r>
              <a:rPr lang="en-US" sz="3300" dirty="0">
                <a:solidFill>
                  <a:prstClr val="black"/>
                </a:solidFill>
                <a:latin typeface="Calibri" panose="020F0502020204030204"/>
              </a:rPr>
              <a:t>Chemical Equilibrium</a:t>
            </a:r>
          </a:p>
        </p:txBody>
      </p:sp>
    </p:spTree>
    <p:extLst>
      <p:ext uri="{BB962C8B-B14F-4D97-AF65-F5344CB8AC3E}">
        <p14:creationId xmlns:p14="http://schemas.microsoft.com/office/powerpoint/2010/main" val="93471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6632"/>
            <a:ext cx="8676456" cy="655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17915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8453592" cy="47307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028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2656"/>
            <a:ext cx="8017852" cy="590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9404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26373"/>
            <a:ext cx="8640960" cy="213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202806"/>
            <a:ext cx="8640958" cy="11598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10411"/>
            <a:ext cx="8496942" cy="3429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77783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626" y="345944"/>
            <a:ext cx="8942888" cy="5776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9500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692887" cy="42031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2578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9700"/>
            <a:ext cx="8496944" cy="675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3968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88640"/>
            <a:ext cx="7704856" cy="3719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70" y="3971399"/>
            <a:ext cx="7704854" cy="2766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796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88640"/>
            <a:ext cx="8684206" cy="26768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92896"/>
            <a:ext cx="8684205" cy="408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83400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5358"/>
            <a:ext cx="9036496" cy="5689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45412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88640"/>
            <a:ext cx="6912768" cy="64509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8791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900" y="260648"/>
            <a:ext cx="8424936" cy="386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03" y="3645024"/>
            <a:ext cx="8353133" cy="3003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915816" y="416284"/>
            <a:ext cx="648072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Times New Roman" pitchFamily="18" charset="0"/>
                <a:cs typeface="Times New Roman" pitchFamily="18" charset="0"/>
              </a:rPr>
              <a:t>∆G</a:t>
            </a:r>
            <a:r>
              <a:rPr lang="en-GB" sz="1600" baseline="30000" dirty="0">
                <a:latin typeface="Times New Roman" pitchFamily="18" charset="0"/>
                <a:cs typeface="Times New Roman" pitchFamily="18" charset="0"/>
              </a:rPr>
              <a:t>0</a:t>
            </a:r>
            <a:endParaRPr lang="en-GB" sz="16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99457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289590"/>
            <a:ext cx="8208912" cy="653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843808" y="5913942"/>
                <a:ext cx="794289" cy="33291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latin typeface="Cambria Math"/>
                        </a:rPr>
                        <m:t>∆</m:t>
                      </m:r>
                      <m:r>
                        <a:rPr lang="en-GB" sz="1600" b="0" i="1" smtClean="0">
                          <a:latin typeface="Cambria Math"/>
                        </a:rPr>
                        <m:t>𝐻</m:t>
                      </m:r>
                      <m:r>
                        <a:rPr lang="en-GB" sz="1600" b="0" i="1" baseline="30000" smtClean="0">
                          <a:latin typeface="Cambria Math"/>
                        </a:rPr>
                        <m:t>0</m:t>
                      </m:r>
                    </m:oMath>
                  </m:oMathPara>
                </a14:m>
                <a:endParaRPr lang="en-GB" sz="1600" baseline="30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5913942"/>
                <a:ext cx="794289" cy="33291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3001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608646"/>
            <a:ext cx="8804791" cy="548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5341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981"/>
            <a:ext cx="8352928" cy="5918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5727989"/>
            <a:ext cx="8352928" cy="109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30016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8640"/>
            <a:ext cx="8820472" cy="6557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3283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638980" cy="3431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149080"/>
            <a:ext cx="8494964" cy="2573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0996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6" y="624702"/>
            <a:ext cx="8964488" cy="19835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" y="2902015"/>
            <a:ext cx="8964490" cy="2506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071253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287016" y="836712"/>
                <a:ext cx="8856984" cy="461664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solidFill>
                      <a:srgbClr val="231F20"/>
                    </a:solidFill>
                    <a:latin typeface="Times New Roman" panose="02020603050405020304" pitchFamily="18" charset="0"/>
                    <a:ea typeface="游明朝"/>
                    <a:cs typeface="Vrinda"/>
                  </a:rPr>
                  <a:t>Why chemical equilibrium is called a dynamic equilibrium?</a:t>
                </a:r>
                <a:endParaRPr lang="en-US" sz="1600" dirty="0">
                  <a:effectLst/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Describe homogenous and heterogeneous </a:t>
                </a:r>
                <a:r>
                  <a:rPr lang="en-US" dirty="0" err="1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equilibria</a:t>
                </a:r>
                <a:r>
                  <a:rPr lang="en-US" dirty="0">
                    <a:solidFill>
                      <a:srgbClr val="231F20"/>
                    </a:solidFill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.</a:t>
                </a:r>
                <a:endParaRPr lang="en-US" sz="1600" dirty="0">
                  <a:effectLst/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L="342900" marR="0" lvl="0" indent="-34290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+mj-lt"/>
                  <a:buAutoNum type="arabicPeriod"/>
                </a:pP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What is standard free energy change? Derive a relationship between standard free energy change and equilibrium constant of a reaction at a given temperature  (Prove that ΔG° = – RT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ln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K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p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) / Derive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van’t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Hoff reaction isotherm for the reaction:</a:t>
                </a:r>
                <a:endParaRPr lang="en-US" sz="1600" dirty="0">
                  <a:effectLst/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L="45720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aA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+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bB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+ ..... 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游明朝"/>
                        <a:cs typeface="Times New Roman" panose="02020603050405020304" pitchFamily="18" charset="0"/>
                      </a:rPr>
                      <m:t>↔ </m:t>
                    </m:r>
                  </m:oMath>
                </a14:m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lL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+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mM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+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........</a:t>
                </a:r>
                <a:endParaRPr lang="en-US" sz="1600" dirty="0"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L="457200" marR="0" algn="ctr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endParaRPr lang="en-US" sz="1600" dirty="0" smtClean="0">
                  <a:effectLst/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L="457200" marR="0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latin typeface="Calibri" panose="020F0502020204030204" pitchFamily="34" charset="0"/>
                    <a:ea typeface="游明朝"/>
                    <a:cs typeface="Vrinda"/>
                  </a:rPr>
                  <a:t>4.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Derive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the relation between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K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and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K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p</a:t>
                </a:r>
                <a:endParaRPr lang="en-US" sz="1600" dirty="0">
                  <a:effectLst/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For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a reaction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K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p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=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K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: What do you infer from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this?</a:t>
                </a:r>
                <a:endParaRPr lang="en-US" sz="1600" dirty="0" smtClean="0"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dirty="0" smtClean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Vrinda"/>
                  </a:rPr>
                  <a:t>5. 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Show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the relationship between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K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p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 and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K</a:t>
                </a:r>
                <a:r>
                  <a:rPr lang="en-US" baseline="-25000" dirty="0" err="1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c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 where the reaction is 2SO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2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 + O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2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↔ 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Vrinda"/>
                  </a:rPr>
                  <a:t>2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SO</a:t>
                </a:r>
                <a:r>
                  <a:rPr lang="en-US" baseline="-250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3</a:t>
                </a:r>
                <a:r>
                  <a:rPr lang="en-US" dirty="0">
                    <a:solidFill>
                      <a:srgbClr val="333333"/>
                    </a:solidFill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Vrinda"/>
                  </a:rPr>
                  <a:t>.	</a:t>
                </a:r>
                <a:endParaRPr lang="en-US" sz="1600" dirty="0">
                  <a:effectLst/>
                  <a:latin typeface="Calibri" panose="020F0502020204030204" pitchFamily="34" charset="0"/>
                  <a:ea typeface="游明朝"/>
                  <a:cs typeface="Vrinda"/>
                </a:endParaRPr>
              </a:p>
              <a:p>
                <a:pPr marR="0" lvl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dirty="0" smtClean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6. Write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a short note on “Le </a:t>
                </a:r>
                <a:r>
                  <a:rPr lang="en-US" dirty="0" err="1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Chatelier’s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 Principle</a:t>
                </a:r>
                <a:r>
                  <a:rPr lang="en-US" dirty="0" smtClean="0">
                    <a:effectLst/>
                    <a:latin typeface="Times New Roman" panose="02020603050405020304" pitchFamily="18" charset="0"/>
                    <a:ea typeface="游明朝"/>
                    <a:cs typeface="Vrinda"/>
                  </a:rPr>
                  <a:t>”.</a:t>
                </a:r>
                <a:endParaRPr lang="en-US" sz="1600" dirty="0">
                  <a:effectLst/>
                  <a:latin typeface="Calibri" panose="020F0502020204030204" pitchFamily="34" charset="0"/>
                  <a:ea typeface="游明朝"/>
                  <a:cs typeface="Vrinda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6" y="836712"/>
                <a:ext cx="8856984" cy="4616648"/>
              </a:xfrm>
              <a:prstGeom prst="rect">
                <a:avLst/>
              </a:prstGeom>
              <a:blipFill rotWithShape="0">
                <a:blip r:embed="rId2"/>
                <a:stretch>
                  <a:fillRect l="-551" r="-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773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628800"/>
            <a:ext cx="8856984" cy="37870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 smtClean="0">
                <a:effectLst/>
                <a:latin typeface="Times New Roman" panose="02020603050405020304" pitchFamily="18" charset="0"/>
                <a:ea typeface="游明朝"/>
                <a:cs typeface="Vrinda"/>
              </a:rPr>
              <a:t>SOLVED 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PROBLEM 1. At 500°C, the reaction between N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and H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to form ammonia has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K</a:t>
            </a:r>
            <a:r>
              <a:rPr lang="en-US" baseline="-25000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c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= 6.0 × 10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–2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. What is the numerical value of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K</a:t>
            </a:r>
            <a:r>
              <a:rPr lang="en-US" baseline="-25000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for the reaction?</a:t>
            </a:r>
            <a:endParaRPr lang="en-US" sz="1600" dirty="0">
              <a:effectLst/>
              <a:latin typeface="Calibri" panose="020F0502020204030204" pitchFamily="34" charset="0"/>
              <a:ea typeface="游明朝"/>
              <a:cs typeface="Vrinda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SOLVED PROBLEM 2. The value of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K</a:t>
            </a:r>
            <a:r>
              <a:rPr lang="en-US" baseline="-25000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at 25°C for the reaction 2NO(g) + Cl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(g)</a:t>
            </a:r>
            <a:r>
              <a:rPr lang="en-US" sz="1600" dirty="0">
                <a:effectLst/>
                <a:latin typeface="Calibri" panose="020F0502020204030204" pitchFamily="34" charset="0"/>
                <a:ea typeface="游明朝"/>
                <a:cs typeface="Vrinda"/>
              </a:rPr>
              <a:t> 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↔ 2NOCl(g) is 1.9 × 10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3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atm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–1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. Calculate the value of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Kc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at the same temperature.</a:t>
            </a:r>
            <a:endParaRPr lang="en-US" sz="1600" dirty="0">
              <a:effectLst/>
              <a:latin typeface="Calibri" panose="020F0502020204030204" pitchFamily="34" charset="0"/>
              <a:ea typeface="游明朝"/>
              <a:cs typeface="Vrinda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SOLVED PROBLEM 1. Calculate K for reaction which has ΔG° value –20 kcal at 25°C.</a:t>
            </a:r>
            <a:endParaRPr lang="en-US" sz="1600" dirty="0">
              <a:effectLst/>
              <a:latin typeface="Calibri" panose="020F0502020204030204" pitchFamily="34" charset="0"/>
              <a:ea typeface="游明朝"/>
              <a:cs typeface="Vrinda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SOLVED PROBLEM 2. The standard free energy change for the reaction N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(g) + O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(g) ↔ 2NO(g) is +173.1 kJ. Calculate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K</a:t>
            </a:r>
            <a:r>
              <a:rPr lang="en-US" baseline="-25000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for the reaction at 25°C.</a:t>
            </a:r>
            <a:endParaRPr lang="en-US" sz="1600" dirty="0">
              <a:effectLst/>
              <a:latin typeface="Calibri" panose="020F0502020204030204" pitchFamily="34" charset="0"/>
              <a:ea typeface="游明朝"/>
              <a:cs typeface="Vrinda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The equilibrium constant,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K</a:t>
            </a:r>
            <a:r>
              <a:rPr lang="en-US" baseline="-25000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p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for the reaction C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H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4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(g) + H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(g) ↔  C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H</a:t>
            </a:r>
            <a:r>
              <a:rPr lang="en-US" baseline="-25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6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(g) is 5.04 × 10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17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</a:t>
            </a:r>
            <a:r>
              <a:rPr lang="en-US" dirty="0" err="1">
                <a:effectLst/>
                <a:latin typeface="Times New Roman" panose="02020603050405020304" pitchFamily="18" charset="0"/>
                <a:ea typeface="游明朝"/>
                <a:cs typeface="Vrinda"/>
              </a:rPr>
              <a:t>atm</a:t>
            </a:r>
            <a:r>
              <a:rPr lang="en-US" baseline="30000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–1</a:t>
            </a:r>
            <a:r>
              <a:rPr lang="en-US" dirty="0">
                <a:effectLst/>
                <a:latin typeface="Times New Roman" panose="02020603050405020304" pitchFamily="18" charset="0"/>
                <a:ea typeface="游明朝"/>
                <a:cs typeface="Vrinda"/>
              </a:rPr>
              <a:t> at 25°C. Calculate ΔG°.</a:t>
            </a:r>
            <a:endParaRPr lang="en-US" sz="1600" dirty="0">
              <a:effectLst/>
              <a:latin typeface="Calibri" panose="020F0502020204030204" pitchFamily="34" charset="0"/>
              <a:ea typeface="游明朝"/>
              <a:cs typeface="Vrinda"/>
            </a:endParaRPr>
          </a:p>
        </p:txBody>
      </p:sp>
    </p:spTree>
    <p:extLst>
      <p:ext uri="{BB962C8B-B14F-4D97-AF65-F5344CB8AC3E}">
        <p14:creationId xmlns:p14="http://schemas.microsoft.com/office/powerpoint/2010/main" val="12219406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37" y="4401"/>
            <a:ext cx="8876318" cy="22512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348880"/>
            <a:ext cx="778301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631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908720"/>
            <a:ext cx="7400723" cy="4183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04127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59" y="116632"/>
            <a:ext cx="7438461" cy="648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50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5" y="723522"/>
            <a:ext cx="8983329" cy="5410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57555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6631"/>
            <a:ext cx="8064896" cy="4151201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12" y="3933056"/>
            <a:ext cx="7596637" cy="24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772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124744"/>
            <a:ext cx="8916644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626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99592" y="1304465"/>
            <a:ext cx="76683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latin typeface="Times New Roman" pitchFamily="18" charset="0"/>
                <a:cs typeface="Times New Roman" pitchFamily="18" charset="0"/>
              </a:rPr>
              <a:t>Note: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Please do the solved problems and practice examples.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>
                <a:latin typeface="Times New Roman" pitchFamily="18" charset="0"/>
                <a:cs typeface="Times New Roman" pitchFamily="18" charset="0"/>
              </a:rPr>
              <a:t>Follow the reference book: Essential of physical chemistry by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Arun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Bahl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GB" dirty="0" err="1">
                <a:latin typeface="Times New Roman" pitchFamily="18" charset="0"/>
                <a:cs typeface="Times New Roman" pitchFamily="18" charset="0"/>
              </a:rPr>
              <a:t>Tuli</a:t>
            </a:r>
            <a:r>
              <a:rPr lang="en-GB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4751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62" y="260648"/>
            <a:ext cx="7344815" cy="62272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99322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68772"/>
            <a:ext cx="8604448" cy="680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3729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3" y="691545"/>
            <a:ext cx="7200800" cy="4528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971600" y="5085184"/>
            <a:ext cx="777686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  <a:t>The dynamic nature of chemical equilibrium can be easily understood on the basis of the kinetic</a:t>
            </a:r>
            <a:b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  <a:t>molecular model. The molecules of A and B in the equilibrium mixture collide with each other to form</a:t>
            </a:r>
            <a:b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  <a:t>C and D. Likewise C and D collide to give back A and B. The collisions of molecules in a closed</a:t>
            </a:r>
            <a:b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  <a:t>system is a ceaseless phenomenon. Therefore collisions of A and B giving C and D (Forward</a:t>
            </a:r>
            <a:b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  <a:t>reaction) and collisions of C and D giving back A and B (reverse reaction) continue to occur even at</a:t>
            </a:r>
            <a:b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</a:br>
            <a:r>
              <a:rPr lang="en-GB" sz="1200" b="0" i="0" dirty="0">
                <a:solidFill>
                  <a:srgbClr val="231F20"/>
                </a:solidFill>
                <a:effectLst/>
                <a:latin typeface="Times New Roman" pitchFamily="18" charset="0"/>
                <a:cs typeface="Times New Roman" pitchFamily="18" charset="0"/>
              </a:rPr>
              <a:t>equilibrium, while concentrations remain unchanged</a:t>
            </a:r>
            <a:r>
              <a:rPr lang="en-GB" sz="1200" dirty="0">
                <a:latin typeface="Times New Roman" pitchFamily="18" charset="0"/>
                <a:cs typeface="Times New Roman" pitchFamily="18" charset="0"/>
              </a:rPr>
              <a:t> </a:t>
            </a:r>
            <a:br>
              <a:rPr lang="en-GB" sz="1200" dirty="0">
                <a:latin typeface="Times New Roman" pitchFamily="18" charset="0"/>
                <a:cs typeface="Times New Roman" pitchFamily="18" charset="0"/>
              </a:rPr>
            </a:br>
            <a:endParaRPr lang="en-GB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00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76672"/>
            <a:ext cx="8803176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08157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60648"/>
            <a:ext cx="8640960" cy="61193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92938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5404"/>
          <a:stretch/>
        </p:blipFill>
        <p:spPr bwMode="auto">
          <a:xfrm>
            <a:off x="107503" y="116632"/>
            <a:ext cx="8976115" cy="2592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7" y="2924944"/>
            <a:ext cx="8432375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58917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1351</TotalTime>
  <Words>334</Words>
  <Application>Microsoft Office PowerPoint</Application>
  <PresentationFormat>On-screen Show (4:3)</PresentationFormat>
  <Paragraphs>25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Vrinda</vt:lpstr>
      <vt:lpstr>游明朝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Charulota Tanjila</dc:creator>
  <cp:lastModifiedBy>HP</cp:lastModifiedBy>
  <cp:revision>20</cp:revision>
  <dcterms:created xsi:type="dcterms:W3CDTF">2020-03-24T03:41:51Z</dcterms:created>
  <dcterms:modified xsi:type="dcterms:W3CDTF">2023-08-05T08:13:33Z</dcterms:modified>
</cp:coreProperties>
</file>